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76" r:id="rId10"/>
    <p:sldId id="275" r:id="rId11"/>
    <p:sldId id="273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/>
    <p:restoredTop sz="94231"/>
  </p:normalViewPr>
  <p:slideViewPr>
    <p:cSldViewPr>
      <p:cViewPr varScale="1">
        <p:scale>
          <a:sx n="104" d="100"/>
          <a:sy n="104" d="100"/>
        </p:scale>
        <p:origin x="186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ABB28-AB3B-D345-95DF-69252A78BD3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5E16B-B9AF-9345-AB23-5752B9698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0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37956"/>
            <a:ext cx="1105652" cy="1117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37956"/>
            <a:ext cx="1105652" cy="1117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37956"/>
            <a:ext cx="1105652" cy="1117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37956"/>
            <a:ext cx="1105652" cy="1117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3" y="0"/>
            <a:ext cx="9140952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58339" y="158495"/>
            <a:ext cx="5227320" cy="5228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1232916"/>
            <a:ext cx="9144000" cy="127000"/>
          </a:xfrm>
          <a:custGeom>
            <a:avLst/>
            <a:gdLst/>
            <a:ahLst/>
            <a:cxnLst/>
            <a:rect l="l" t="t" r="r" b="b"/>
            <a:pathLst>
              <a:path w="9144000" h="127000">
                <a:moveTo>
                  <a:pt x="0" y="126492"/>
                </a:moveTo>
                <a:lnTo>
                  <a:pt x="9144000" y="126492"/>
                </a:lnTo>
                <a:lnTo>
                  <a:pt x="9144000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985759" y="54864"/>
            <a:ext cx="1158239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1142" y="134823"/>
            <a:ext cx="359537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8660" y="1416177"/>
            <a:ext cx="7926679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47827" y="5347817"/>
            <a:ext cx="7846059" cy="14763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8000"/>
              </a:lnSpc>
              <a:spcBef>
                <a:spcPts val="160"/>
              </a:spcBef>
              <a:tabLst>
                <a:tab pos="2259965" algn="l"/>
                <a:tab pos="4335780" algn="l"/>
              </a:tabLst>
            </a:pPr>
            <a:r>
              <a:rPr sz="2400" b="1" spc="-20" dirty="0">
                <a:latin typeface="Bell MT"/>
                <a:cs typeface="Bell MT"/>
              </a:rPr>
              <a:t>“…make </a:t>
            </a:r>
            <a:r>
              <a:rPr sz="2400" b="1" spc="-5" dirty="0">
                <a:latin typeface="Bell MT"/>
                <a:cs typeface="Bell MT"/>
              </a:rPr>
              <a:t>it </a:t>
            </a:r>
            <a:r>
              <a:rPr sz="2400" b="1" spc="-10" dirty="0">
                <a:latin typeface="Bell MT"/>
                <a:cs typeface="Bell MT"/>
              </a:rPr>
              <a:t>the</a:t>
            </a:r>
            <a:r>
              <a:rPr sz="2400" b="1" spc="75" dirty="0">
                <a:latin typeface="Bell MT"/>
                <a:cs typeface="Bell MT"/>
              </a:rPr>
              <a:t> </a:t>
            </a:r>
            <a:r>
              <a:rPr sz="2400" b="1" spc="-10" dirty="0">
                <a:latin typeface="Bell MT"/>
                <a:cs typeface="Bell MT"/>
              </a:rPr>
              <a:t>responsibility</a:t>
            </a:r>
            <a:r>
              <a:rPr sz="2400" b="1" spc="55" dirty="0">
                <a:latin typeface="Bell MT"/>
                <a:cs typeface="Bell MT"/>
              </a:rPr>
              <a:t> </a:t>
            </a:r>
            <a:r>
              <a:rPr sz="2400" b="1" dirty="0">
                <a:latin typeface="Bell MT"/>
                <a:cs typeface="Bell MT"/>
              </a:rPr>
              <a:t>of	</a:t>
            </a:r>
            <a:r>
              <a:rPr sz="2400" b="1" spc="-10" dirty="0">
                <a:latin typeface="Bell MT"/>
                <a:cs typeface="Bell MT"/>
              </a:rPr>
              <a:t>the </a:t>
            </a:r>
            <a:r>
              <a:rPr sz="2400" b="1" spc="-5" dirty="0">
                <a:latin typeface="Bell MT"/>
                <a:cs typeface="Bell MT"/>
              </a:rPr>
              <a:t>regiments to place the  </a:t>
            </a:r>
            <a:r>
              <a:rPr sz="2400" b="1" dirty="0">
                <a:latin typeface="Bell MT"/>
                <a:cs typeface="Bell MT"/>
              </a:rPr>
              <a:t>same</a:t>
            </a:r>
            <a:r>
              <a:rPr sz="2400" b="1" spc="5" dirty="0">
                <a:latin typeface="Bell MT"/>
                <a:cs typeface="Bell MT"/>
              </a:rPr>
              <a:t> </a:t>
            </a:r>
            <a:r>
              <a:rPr sz="2400" b="1" spc="-5" dirty="0">
                <a:latin typeface="Bell MT"/>
                <a:cs typeface="Bell MT"/>
              </a:rPr>
              <a:t>amount</a:t>
            </a:r>
            <a:r>
              <a:rPr sz="2400" b="1" spc="10" dirty="0">
                <a:latin typeface="Bell MT"/>
                <a:cs typeface="Bell MT"/>
              </a:rPr>
              <a:t> </a:t>
            </a:r>
            <a:r>
              <a:rPr sz="2400" b="1" spc="-10" dirty="0">
                <a:latin typeface="Bell MT"/>
                <a:cs typeface="Bell MT"/>
              </a:rPr>
              <a:t>of	</a:t>
            </a:r>
            <a:r>
              <a:rPr sz="2400" b="1" spc="-5" dirty="0">
                <a:latin typeface="Bell MT"/>
                <a:cs typeface="Bell MT"/>
              </a:rPr>
              <a:t>emphasis </a:t>
            </a:r>
            <a:r>
              <a:rPr sz="2400" b="1" dirty="0">
                <a:latin typeface="Bell MT"/>
                <a:cs typeface="Bell MT"/>
              </a:rPr>
              <a:t>on </a:t>
            </a:r>
            <a:r>
              <a:rPr sz="2400" b="1" spc="-5" dirty="0">
                <a:latin typeface="Bell MT"/>
                <a:cs typeface="Bell MT"/>
              </a:rPr>
              <a:t>the </a:t>
            </a:r>
            <a:r>
              <a:rPr sz="2500" b="1" i="1" spc="-60" dirty="0">
                <a:latin typeface="Bell MT"/>
                <a:cs typeface="Bell MT"/>
              </a:rPr>
              <a:t>Bildung </a:t>
            </a:r>
            <a:r>
              <a:rPr sz="2400" b="1" spc="-20" dirty="0">
                <a:latin typeface="Bell MT"/>
                <a:cs typeface="Bell MT"/>
              </a:rPr>
              <a:t>[cultivation] </a:t>
            </a:r>
            <a:r>
              <a:rPr sz="2400" b="1" dirty="0">
                <a:latin typeface="Bell MT"/>
                <a:cs typeface="Bell MT"/>
              </a:rPr>
              <a:t>of  </a:t>
            </a:r>
            <a:r>
              <a:rPr sz="2400" b="1" spc="5" dirty="0">
                <a:latin typeface="Bell MT"/>
                <a:cs typeface="Bell MT"/>
              </a:rPr>
              <a:t>officers </a:t>
            </a:r>
            <a:r>
              <a:rPr sz="2400" b="1" dirty="0">
                <a:latin typeface="Bell MT"/>
                <a:cs typeface="Bell MT"/>
              </a:rPr>
              <a:t>as </a:t>
            </a:r>
            <a:r>
              <a:rPr sz="2400" b="1" spc="-15" dirty="0">
                <a:latin typeface="Bell MT"/>
                <a:cs typeface="Bell MT"/>
              </a:rPr>
              <a:t>they </a:t>
            </a:r>
            <a:r>
              <a:rPr sz="2400" b="1" spc="-5" dirty="0">
                <a:latin typeface="Bell MT"/>
                <a:cs typeface="Bell MT"/>
              </a:rPr>
              <a:t>do </a:t>
            </a:r>
            <a:r>
              <a:rPr sz="2400" b="1" dirty="0">
                <a:latin typeface="Bell MT"/>
                <a:cs typeface="Bell MT"/>
              </a:rPr>
              <a:t>on </a:t>
            </a:r>
            <a:r>
              <a:rPr sz="2400" b="1" spc="-10" dirty="0">
                <a:latin typeface="Bell MT"/>
                <a:cs typeface="Bell MT"/>
              </a:rPr>
              <a:t>drill </a:t>
            </a:r>
            <a:r>
              <a:rPr sz="2400" b="1" dirty="0">
                <a:latin typeface="Bell MT"/>
                <a:cs typeface="Bell MT"/>
              </a:rPr>
              <a:t>and</a:t>
            </a:r>
            <a:r>
              <a:rPr sz="2400" b="1" spc="5" dirty="0">
                <a:latin typeface="Bell MT"/>
                <a:cs typeface="Bell MT"/>
              </a:rPr>
              <a:t> </a:t>
            </a:r>
            <a:r>
              <a:rPr sz="2400" b="1" spc="-5" dirty="0">
                <a:latin typeface="Bell MT"/>
                <a:cs typeface="Bell MT"/>
              </a:rPr>
              <a:t>discipline…”</a:t>
            </a:r>
            <a:endParaRPr sz="2400">
              <a:latin typeface="Bell MT"/>
              <a:cs typeface="Bell MT"/>
            </a:endParaRPr>
          </a:p>
          <a:p>
            <a:pPr marR="379095" algn="r">
              <a:lnSpc>
                <a:spcPct val="100000"/>
              </a:lnSpc>
              <a:spcBef>
                <a:spcPts val="500"/>
              </a:spcBef>
            </a:pPr>
            <a:r>
              <a:rPr sz="1900" b="1" i="1" spc="-55" dirty="0">
                <a:latin typeface="Bell MT"/>
                <a:cs typeface="Bell MT"/>
              </a:rPr>
              <a:t>-Scharnhorst,</a:t>
            </a:r>
            <a:r>
              <a:rPr sz="1900" b="1" i="1" spc="-60" dirty="0">
                <a:latin typeface="Bell MT"/>
                <a:cs typeface="Bell MT"/>
              </a:rPr>
              <a:t> 1802</a:t>
            </a:r>
            <a:endParaRPr sz="1900">
              <a:latin typeface="Bell MT"/>
              <a:cs typeface="Bel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1126" y="28447"/>
            <a:ext cx="2439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UNCLASSIFIED/PREDECISIONAL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610852" cy="46610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52400" y="1371600"/>
            <a:ext cx="5091734" cy="521296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5600" marR="8382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600" spc="10" dirty="0">
                <a:latin typeface="Arial"/>
                <a:cs typeface="Arial"/>
              </a:rPr>
              <a:t>Jan-Feb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2019:	</a:t>
            </a:r>
            <a:endParaRPr lang="en-US" sz="1600" dirty="0">
              <a:latin typeface="Arial"/>
              <a:cs typeface="Arial"/>
            </a:endParaRPr>
          </a:p>
          <a:p>
            <a:pPr marL="812800" marR="83820" lvl="1" indent="-342900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TAD:  NWC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Wargame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Design Seminar</a:t>
            </a:r>
          </a:p>
          <a:p>
            <a:pPr marL="812800" marR="83820" lvl="1" indent="-342900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TWS/CIMSEC “Sea Denial” Podcast</a:t>
            </a:r>
          </a:p>
          <a:p>
            <a:pPr marL="812800" marR="83820" lvl="1" indent="-342900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Begin EABO wargames with a focus on C2 construct</a:t>
            </a:r>
          </a:p>
          <a:p>
            <a:pPr marL="812800" marR="83820" lvl="1" indent="-342900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Publish EABO C2 paper/article</a:t>
            </a:r>
          </a:p>
          <a:p>
            <a:pPr marL="812800" marR="83820" lvl="1" indent="-342900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Publish EABO Concept of Logistics paper/article</a:t>
            </a:r>
          </a:p>
          <a:p>
            <a:pPr marL="812800" marR="83820" lvl="1" indent="-342900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Potential guest speakers:  Chris Brose, MajGen Bob Scales (ret), Bryce Hoffman (Red Teaming author)</a:t>
            </a:r>
          </a:p>
          <a:p>
            <a:pPr marL="812800" marR="83820" lvl="1" indent="-342900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Establish GO sponsors for Hawaii, CLNC, Okinawa chapters</a:t>
            </a:r>
          </a:p>
          <a:p>
            <a:pPr marL="812800" marR="83820" lvl="1" indent="-342900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TWS website FOC</a:t>
            </a:r>
          </a:p>
          <a:p>
            <a:pPr marL="812800" marR="83820" lvl="1" indent="-342900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Publish EWS/SAW war games in Gazette in a Defense of Duffer’s Drift Format</a:t>
            </a:r>
          </a:p>
          <a:p>
            <a:pPr marL="355600" marR="83820" indent="-342900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Propose story for “Destination Unknown” volume III</a:t>
            </a: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355600" algn="l"/>
                <a:tab pos="356235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1126" y="28447"/>
            <a:ext cx="2439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UNCLASSIFIED/PREDECISIONAL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6"/>
          <p:cNvSpPr txBox="1">
            <a:spLocks noGrp="1"/>
          </p:cNvSpPr>
          <p:nvPr>
            <p:ph type="title"/>
          </p:nvPr>
        </p:nvSpPr>
        <p:spPr>
          <a:xfrm>
            <a:off x="1074419" y="152400"/>
            <a:ext cx="700278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dirty="0"/>
              <a:t>TECOM Warfighting Society</a:t>
            </a:r>
            <a:br>
              <a:rPr lang="en-US" sz="3600" dirty="0"/>
            </a:br>
            <a:r>
              <a:rPr lang="en-US" sz="3600" dirty="0"/>
              <a:t>2020</a:t>
            </a:r>
            <a:endParaRPr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FCD837-D4BF-4706-8D98-504D7D958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591" y="1524000"/>
            <a:ext cx="2720009" cy="36148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0E726E-F226-4E84-8BA7-4DC3B1C5A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276" y="2590800"/>
            <a:ext cx="2621924" cy="36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0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47827" y="5347817"/>
            <a:ext cx="7846059" cy="14763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8000"/>
              </a:lnSpc>
              <a:spcBef>
                <a:spcPts val="160"/>
              </a:spcBef>
              <a:tabLst>
                <a:tab pos="2259965" algn="l"/>
                <a:tab pos="4335780" algn="l"/>
              </a:tabLst>
            </a:pPr>
            <a:r>
              <a:rPr sz="2400" b="1" spc="-20" dirty="0">
                <a:latin typeface="Bell MT"/>
                <a:cs typeface="Bell MT"/>
              </a:rPr>
              <a:t>“…make </a:t>
            </a:r>
            <a:r>
              <a:rPr sz="2400" b="1" spc="-5" dirty="0">
                <a:latin typeface="Bell MT"/>
                <a:cs typeface="Bell MT"/>
              </a:rPr>
              <a:t>it </a:t>
            </a:r>
            <a:r>
              <a:rPr sz="2400" b="1" spc="-10" dirty="0">
                <a:latin typeface="Bell MT"/>
                <a:cs typeface="Bell MT"/>
              </a:rPr>
              <a:t>the</a:t>
            </a:r>
            <a:r>
              <a:rPr sz="2400" b="1" spc="75" dirty="0">
                <a:latin typeface="Bell MT"/>
                <a:cs typeface="Bell MT"/>
              </a:rPr>
              <a:t> </a:t>
            </a:r>
            <a:r>
              <a:rPr sz="2400" b="1" spc="-10" dirty="0">
                <a:latin typeface="Bell MT"/>
                <a:cs typeface="Bell MT"/>
              </a:rPr>
              <a:t>responsibility</a:t>
            </a:r>
            <a:r>
              <a:rPr sz="2400" b="1" spc="55" dirty="0">
                <a:latin typeface="Bell MT"/>
                <a:cs typeface="Bell MT"/>
              </a:rPr>
              <a:t> </a:t>
            </a:r>
            <a:r>
              <a:rPr sz="2400" b="1" dirty="0">
                <a:latin typeface="Bell MT"/>
                <a:cs typeface="Bell MT"/>
              </a:rPr>
              <a:t>of	</a:t>
            </a:r>
            <a:r>
              <a:rPr sz="2400" b="1" spc="-10" dirty="0">
                <a:latin typeface="Bell MT"/>
                <a:cs typeface="Bell MT"/>
              </a:rPr>
              <a:t>the </a:t>
            </a:r>
            <a:r>
              <a:rPr sz="2400" b="1" spc="-5" dirty="0">
                <a:latin typeface="Bell MT"/>
                <a:cs typeface="Bell MT"/>
              </a:rPr>
              <a:t>regiments to place the  </a:t>
            </a:r>
            <a:r>
              <a:rPr sz="2400" b="1" dirty="0">
                <a:latin typeface="Bell MT"/>
                <a:cs typeface="Bell MT"/>
              </a:rPr>
              <a:t>same</a:t>
            </a:r>
            <a:r>
              <a:rPr sz="2400" b="1" spc="5" dirty="0">
                <a:latin typeface="Bell MT"/>
                <a:cs typeface="Bell MT"/>
              </a:rPr>
              <a:t> </a:t>
            </a:r>
            <a:r>
              <a:rPr sz="2400" b="1" spc="-5" dirty="0">
                <a:latin typeface="Bell MT"/>
                <a:cs typeface="Bell MT"/>
              </a:rPr>
              <a:t>amount</a:t>
            </a:r>
            <a:r>
              <a:rPr sz="2400" b="1" spc="10" dirty="0">
                <a:latin typeface="Bell MT"/>
                <a:cs typeface="Bell MT"/>
              </a:rPr>
              <a:t> </a:t>
            </a:r>
            <a:r>
              <a:rPr sz="2400" b="1" spc="-10" dirty="0">
                <a:latin typeface="Bell MT"/>
                <a:cs typeface="Bell MT"/>
              </a:rPr>
              <a:t>of	</a:t>
            </a:r>
            <a:r>
              <a:rPr sz="2400" b="1" spc="-5" dirty="0">
                <a:latin typeface="Bell MT"/>
                <a:cs typeface="Bell MT"/>
              </a:rPr>
              <a:t>emphasis </a:t>
            </a:r>
            <a:r>
              <a:rPr sz="2400" b="1" dirty="0">
                <a:latin typeface="Bell MT"/>
                <a:cs typeface="Bell MT"/>
              </a:rPr>
              <a:t>on </a:t>
            </a:r>
            <a:r>
              <a:rPr sz="2400" b="1" spc="-5" dirty="0">
                <a:latin typeface="Bell MT"/>
                <a:cs typeface="Bell MT"/>
              </a:rPr>
              <a:t>the </a:t>
            </a:r>
            <a:r>
              <a:rPr sz="2500" b="1" i="1" spc="-60" dirty="0">
                <a:latin typeface="Bell MT"/>
                <a:cs typeface="Bell MT"/>
              </a:rPr>
              <a:t>Bildung </a:t>
            </a:r>
            <a:r>
              <a:rPr sz="2400" b="1" spc="-20" dirty="0">
                <a:latin typeface="Bell MT"/>
                <a:cs typeface="Bell MT"/>
              </a:rPr>
              <a:t>[cultivation] </a:t>
            </a:r>
            <a:r>
              <a:rPr sz="2400" b="1" dirty="0">
                <a:latin typeface="Bell MT"/>
                <a:cs typeface="Bell MT"/>
              </a:rPr>
              <a:t>of  </a:t>
            </a:r>
            <a:r>
              <a:rPr sz="2400" b="1" spc="5" dirty="0">
                <a:latin typeface="Bell MT"/>
                <a:cs typeface="Bell MT"/>
              </a:rPr>
              <a:t>officers </a:t>
            </a:r>
            <a:r>
              <a:rPr sz="2400" b="1" dirty="0">
                <a:latin typeface="Bell MT"/>
                <a:cs typeface="Bell MT"/>
              </a:rPr>
              <a:t>as </a:t>
            </a:r>
            <a:r>
              <a:rPr sz="2400" b="1" spc="-15" dirty="0">
                <a:latin typeface="Bell MT"/>
                <a:cs typeface="Bell MT"/>
              </a:rPr>
              <a:t>they </a:t>
            </a:r>
            <a:r>
              <a:rPr sz="2400" b="1" spc="-5" dirty="0">
                <a:latin typeface="Bell MT"/>
                <a:cs typeface="Bell MT"/>
              </a:rPr>
              <a:t>do </a:t>
            </a:r>
            <a:r>
              <a:rPr sz="2400" b="1" dirty="0">
                <a:latin typeface="Bell MT"/>
                <a:cs typeface="Bell MT"/>
              </a:rPr>
              <a:t>on </a:t>
            </a:r>
            <a:r>
              <a:rPr sz="2400" b="1" spc="-10" dirty="0">
                <a:latin typeface="Bell MT"/>
                <a:cs typeface="Bell MT"/>
              </a:rPr>
              <a:t>drill </a:t>
            </a:r>
            <a:r>
              <a:rPr sz="2400" b="1" dirty="0">
                <a:latin typeface="Bell MT"/>
                <a:cs typeface="Bell MT"/>
              </a:rPr>
              <a:t>and</a:t>
            </a:r>
            <a:r>
              <a:rPr sz="2400" b="1" spc="5" dirty="0">
                <a:latin typeface="Bell MT"/>
                <a:cs typeface="Bell MT"/>
              </a:rPr>
              <a:t> </a:t>
            </a:r>
            <a:r>
              <a:rPr sz="2400" b="1" spc="-5" dirty="0">
                <a:latin typeface="Bell MT"/>
                <a:cs typeface="Bell MT"/>
              </a:rPr>
              <a:t>discipline…”</a:t>
            </a:r>
            <a:endParaRPr sz="2400">
              <a:latin typeface="Bell MT"/>
              <a:cs typeface="Bell MT"/>
            </a:endParaRPr>
          </a:p>
          <a:p>
            <a:pPr marR="379095" algn="r">
              <a:lnSpc>
                <a:spcPct val="100000"/>
              </a:lnSpc>
              <a:spcBef>
                <a:spcPts val="500"/>
              </a:spcBef>
            </a:pPr>
            <a:r>
              <a:rPr sz="1900" b="1" i="1" spc="-55" dirty="0">
                <a:latin typeface="Bell MT"/>
                <a:cs typeface="Bell MT"/>
              </a:rPr>
              <a:t>-Scharnhorst,</a:t>
            </a:r>
            <a:r>
              <a:rPr sz="1900" b="1" i="1" spc="-60" dirty="0">
                <a:latin typeface="Bell MT"/>
                <a:cs typeface="Bell MT"/>
              </a:rPr>
              <a:t> 1802</a:t>
            </a:r>
            <a:endParaRPr sz="1900">
              <a:latin typeface="Bell MT"/>
              <a:cs typeface="Bel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1126" y="28447"/>
            <a:ext cx="2439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UNCLASSIFIED/PREDECISIONAL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610852" cy="466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0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0200" y="348741"/>
            <a:ext cx="61212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Why </a:t>
            </a:r>
            <a:r>
              <a:rPr sz="3600" spc="-5" dirty="0"/>
              <a:t>a Warfighting</a:t>
            </a:r>
            <a:r>
              <a:rPr sz="3600" spc="-35" dirty="0"/>
              <a:t> </a:t>
            </a:r>
            <a:r>
              <a:rPr lang="en-US" sz="3600" spc="-35" dirty="0"/>
              <a:t>Society?</a:t>
            </a:r>
            <a:endParaRPr sz="3600" dirty="0"/>
          </a:p>
        </p:txBody>
      </p:sp>
      <p:sp>
        <p:nvSpPr>
          <p:cNvPr id="6" name="object 6"/>
          <p:cNvSpPr txBox="1"/>
          <p:nvPr/>
        </p:nvSpPr>
        <p:spPr>
          <a:xfrm>
            <a:off x="764540" y="1780997"/>
            <a:ext cx="7867650" cy="4764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i="1" spc="-5" dirty="0">
                <a:latin typeface="Arial"/>
                <a:cs typeface="Arial"/>
              </a:rPr>
              <a:t>“</a:t>
            </a:r>
            <a:r>
              <a:rPr lang="en-US" sz="1600" b="1" i="1" spc="-5" dirty="0">
                <a:latin typeface="Arial"/>
                <a:cs typeface="Arial"/>
              </a:rPr>
              <a:t>We have applied substantial energies to developing new concepts over the last two decades, but our “proofing” of these concepts through rigorous </a:t>
            </a:r>
            <a:r>
              <a:rPr lang="en-US" sz="1600" b="1" i="1" spc="-5" dirty="0" err="1">
                <a:latin typeface="Arial"/>
                <a:cs typeface="Arial"/>
              </a:rPr>
              <a:t>wargaming</a:t>
            </a:r>
            <a:r>
              <a:rPr lang="en-US" sz="1600" b="1" i="1" spc="-5" dirty="0">
                <a:latin typeface="Arial"/>
                <a:cs typeface="Arial"/>
              </a:rPr>
              <a:t>, experimentation, and analysis has been inadequate.  Such activities are essential if we are going to translate our concepts into action.</a:t>
            </a:r>
            <a:r>
              <a:rPr sz="1600" b="1" i="1" spc="-5" dirty="0">
                <a:latin typeface="Arial"/>
                <a:cs typeface="Arial"/>
              </a:rPr>
              <a:t>”</a:t>
            </a:r>
            <a:endParaRPr lang="en-US" sz="1600" b="1" i="1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en-US" sz="1600" b="1" i="1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1600" b="1" i="1" spc="-5" dirty="0">
                <a:latin typeface="Arial"/>
                <a:cs typeface="Arial"/>
              </a:rPr>
              <a:t>“For the Marine Corps, meaningful innovation is not just having great thoughts and concepts rather, it is about translating great thoughts and concepts into action.”</a:t>
            </a:r>
            <a:endParaRPr sz="1600" dirty="0">
              <a:latin typeface="Arial"/>
              <a:cs typeface="Arial"/>
            </a:endParaRPr>
          </a:p>
          <a:p>
            <a:pPr marL="2756535">
              <a:lnSpc>
                <a:spcPct val="100000"/>
              </a:lnSpc>
              <a:spcBef>
                <a:spcPts val="885"/>
              </a:spcBef>
            </a:pPr>
            <a:r>
              <a:rPr sz="1100" dirty="0">
                <a:latin typeface="Arial"/>
                <a:cs typeface="Arial"/>
              </a:rPr>
              <a:t>–</a:t>
            </a:r>
            <a:r>
              <a:rPr lang="en-US" sz="1100" dirty="0">
                <a:latin typeface="Arial"/>
                <a:cs typeface="Arial"/>
              </a:rPr>
              <a:t>38</a:t>
            </a:r>
            <a:r>
              <a:rPr lang="en-US" sz="1100" baseline="30000" dirty="0">
                <a:latin typeface="Arial"/>
                <a:cs typeface="Arial"/>
              </a:rPr>
              <a:t>th</a:t>
            </a:r>
            <a:r>
              <a:rPr lang="en-US" sz="1100" dirty="0">
                <a:latin typeface="Arial"/>
                <a:cs typeface="Arial"/>
              </a:rPr>
              <a:t> Commandant of the Marine Corps Planning Guidance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201</a:t>
            </a:r>
            <a:r>
              <a:rPr lang="en-US" sz="1100" dirty="0">
                <a:latin typeface="Arial"/>
                <a:cs typeface="Arial"/>
              </a:rPr>
              <a:t>9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b="1" i="1" spc="-5" dirty="0">
                <a:latin typeface="Arial"/>
                <a:cs typeface="Arial"/>
              </a:rPr>
              <a:t>“…Set </a:t>
            </a:r>
            <a:r>
              <a:rPr sz="1600" b="1" i="1" spc="-10" dirty="0">
                <a:latin typeface="Arial"/>
                <a:cs typeface="Arial"/>
              </a:rPr>
              <a:t>the groundwork </a:t>
            </a:r>
            <a:r>
              <a:rPr sz="1600" b="1" i="1" spc="-5" dirty="0">
                <a:latin typeface="Arial"/>
                <a:cs typeface="Arial"/>
              </a:rPr>
              <a:t>firmly in </a:t>
            </a:r>
            <a:r>
              <a:rPr sz="1600" b="1" i="1" spc="-10" dirty="0">
                <a:latin typeface="Arial"/>
                <a:cs typeface="Arial"/>
              </a:rPr>
              <a:t>adult </a:t>
            </a:r>
            <a:r>
              <a:rPr sz="1600" b="1" i="1" spc="-5" dirty="0">
                <a:latin typeface="Arial"/>
                <a:cs typeface="Arial"/>
              </a:rPr>
              <a:t>learning </a:t>
            </a:r>
            <a:r>
              <a:rPr sz="1600" b="1" i="1" spc="-10" dirty="0">
                <a:latin typeface="Arial"/>
                <a:cs typeface="Arial"/>
              </a:rPr>
              <a:t>methodology </a:t>
            </a:r>
            <a:r>
              <a:rPr sz="1600" b="1" i="1" spc="-5" dirty="0">
                <a:latin typeface="Arial"/>
                <a:cs typeface="Arial"/>
              </a:rPr>
              <a:t>with </a:t>
            </a:r>
            <a:r>
              <a:rPr sz="1600" b="1" i="1" spc="-10" dirty="0">
                <a:latin typeface="Arial"/>
                <a:cs typeface="Arial"/>
              </a:rPr>
              <a:t>an  </a:t>
            </a:r>
            <a:r>
              <a:rPr sz="1600" b="1" i="1" spc="-5" dirty="0">
                <a:latin typeface="Arial"/>
                <a:cs typeface="Arial"/>
              </a:rPr>
              <a:t>emphasis on teamwork, problem solving and enabling all our Marines to  </a:t>
            </a:r>
            <a:r>
              <a:rPr sz="1600" b="1" i="1" spc="-10" dirty="0">
                <a:latin typeface="Arial"/>
                <a:cs typeface="Arial"/>
              </a:rPr>
              <a:t>cycle through the OODA </a:t>
            </a:r>
            <a:r>
              <a:rPr sz="1600" b="1" i="1" spc="-5" dirty="0">
                <a:latin typeface="Arial"/>
                <a:cs typeface="Arial"/>
              </a:rPr>
              <a:t>loop faster </a:t>
            </a:r>
            <a:r>
              <a:rPr sz="1600" b="1" i="1" spc="-10" dirty="0">
                <a:latin typeface="Arial"/>
                <a:cs typeface="Arial"/>
              </a:rPr>
              <a:t>than any opponent we may </a:t>
            </a:r>
            <a:r>
              <a:rPr sz="1600" b="1" i="1" spc="-5" dirty="0">
                <a:latin typeface="Arial"/>
                <a:cs typeface="Arial"/>
              </a:rPr>
              <a:t>face… We  cannot replace </a:t>
            </a:r>
            <a:r>
              <a:rPr sz="1600" b="1" i="1" spc="-10" dirty="0">
                <a:latin typeface="Arial"/>
                <a:cs typeface="Arial"/>
              </a:rPr>
              <a:t>the unique </a:t>
            </a:r>
            <a:r>
              <a:rPr sz="1600" b="1" i="1" spc="-5" dirty="0">
                <a:latin typeface="Arial"/>
                <a:cs typeface="Arial"/>
              </a:rPr>
              <a:t>value of formal </a:t>
            </a:r>
            <a:r>
              <a:rPr sz="1600" b="1" i="1" spc="-10" dirty="0">
                <a:latin typeface="Arial"/>
                <a:cs typeface="Arial"/>
              </a:rPr>
              <a:t>PME </a:t>
            </a:r>
            <a:r>
              <a:rPr sz="1600" b="1" i="1" spc="-5" dirty="0">
                <a:latin typeface="Arial"/>
                <a:cs typeface="Arial"/>
              </a:rPr>
              <a:t>experiences, </a:t>
            </a:r>
            <a:r>
              <a:rPr sz="1600" b="1" i="1" spc="-10" dirty="0">
                <a:latin typeface="Arial"/>
                <a:cs typeface="Arial"/>
              </a:rPr>
              <a:t>but not </a:t>
            </a:r>
            <a:r>
              <a:rPr sz="1600" b="1" i="1" spc="-5" dirty="0">
                <a:latin typeface="Arial"/>
                <a:cs typeface="Arial"/>
              </a:rPr>
              <a:t>everyone  is able to go to school on-site or in </a:t>
            </a:r>
            <a:r>
              <a:rPr sz="1600" b="1" i="1" spc="-10" dirty="0">
                <a:latin typeface="Arial"/>
                <a:cs typeface="Arial"/>
              </a:rPr>
              <a:t>seminar…self-study </a:t>
            </a:r>
            <a:r>
              <a:rPr sz="1600" b="1" i="1" spc="-5" dirty="0">
                <a:latin typeface="Arial"/>
                <a:cs typeface="Arial"/>
              </a:rPr>
              <a:t>is </a:t>
            </a:r>
            <a:r>
              <a:rPr sz="1600" b="1" i="1" spc="-10" dirty="0">
                <a:latin typeface="Arial"/>
                <a:cs typeface="Arial"/>
              </a:rPr>
              <a:t>the </a:t>
            </a:r>
            <a:r>
              <a:rPr sz="1600" b="1" i="1" spc="-5" dirty="0">
                <a:latin typeface="Arial"/>
                <a:cs typeface="Arial"/>
              </a:rPr>
              <a:t>most important  aspect of any</a:t>
            </a:r>
            <a:r>
              <a:rPr sz="1600" b="1" i="1" spc="3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PME-system…”</a:t>
            </a:r>
            <a:endParaRPr sz="1600" dirty="0">
              <a:latin typeface="Arial"/>
              <a:cs typeface="Arial"/>
            </a:endParaRPr>
          </a:p>
          <a:p>
            <a:pPr marL="2756535">
              <a:lnSpc>
                <a:spcPct val="100000"/>
              </a:lnSpc>
              <a:spcBef>
                <a:spcPts val="390"/>
              </a:spcBef>
            </a:pPr>
            <a:r>
              <a:rPr sz="1600" spc="-5" dirty="0">
                <a:latin typeface="Arial"/>
                <a:cs typeface="Arial"/>
              </a:rPr>
              <a:t>- </a:t>
            </a:r>
            <a:r>
              <a:rPr sz="1100" dirty="0">
                <a:latin typeface="Arial"/>
                <a:cs typeface="Arial"/>
              </a:rPr>
              <a:t>TECOM </a:t>
            </a:r>
            <a:r>
              <a:rPr sz="1100" spc="-5" dirty="0">
                <a:latin typeface="Arial"/>
                <a:cs typeface="Arial"/>
              </a:rPr>
              <a:t>Commander’s Guidance,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2018</a:t>
            </a:r>
            <a:endParaRPr sz="1100" dirty="0">
              <a:latin typeface="Arial"/>
              <a:cs typeface="Arial"/>
            </a:endParaRPr>
          </a:p>
          <a:p>
            <a:pPr marL="12700" marR="26034">
              <a:lnSpc>
                <a:spcPct val="100000"/>
              </a:lnSpc>
              <a:spcBef>
                <a:spcPts val="385"/>
              </a:spcBef>
              <a:tabLst>
                <a:tab pos="412115" algn="l"/>
                <a:tab pos="412750" algn="l"/>
              </a:tabLst>
            </a:pPr>
            <a:r>
              <a:rPr sz="1100" spc="-5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1126" y="28447"/>
            <a:ext cx="2439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UNCLASSIFIED/PREDECISIONAL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069657" y="97709"/>
            <a:ext cx="1037701" cy="1148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32054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9144000" y="0"/>
                </a:lnTo>
                <a:lnTo>
                  <a:pt x="9144000" y="125190"/>
                </a:lnTo>
                <a:lnTo>
                  <a:pt x="0" y="1251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25456" y="36409"/>
            <a:ext cx="244157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20" dirty="0">
                <a:latin typeface="Arial"/>
                <a:cs typeface="Arial"/>
              </a:rPr>
              <a:t>UNCLASSIFIED/PREDECISIONAL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66997" y="430808"/>
            <a:ext cx="2782570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spc="50" dirty="0"/>
              <a:t>Organization</a:t>
            </a:r>
            <a:endParaRPr sz="3450"/>
          </a:p>
        </p:txBody>
      </p:sp>
      <p:sp>
        <p:nvSpPr>
          <p:cNvPr id="7" name="object 7"/>
          <p:cNvSpPr txBox="1"/>
          <p:nvPr/>
        </p:nvSpPr>
        <p:spPr>
          <a:xfrm>
            <a:off x="765690" y="1689582"/>
            <a:ext cx="7566025" cy="4934042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94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25" dirty="0">
                <a:latin typeface="Arial"/>
                <a:cs typeface="Arial"/>
              </a:rPr>
              <a:t>Sponsored by </a:t>
            </a:r>
            <a:r>
              <a:rPr sz="2400" spc="40" dirty="0">
                <a:latin typeface="Arial"/>
                <a:cs typeface="Arial"/>
              </a:rPr>
              <a:t>CG</a:t>
            </a:r>
            <a:r>
              <a:rPr sz="2400" spc="-370" dirty="0">
                <a:latin typeface="Arial"/>
                <a:cs typeface="Arial"/>
              </a:rPr>
              <a:t> </a:t>
            </a:r>
            <a:r>
              <a:rPr sz="2400" spc="35" dirty="0">
                <a:latin typeface="Arial"/>
                <a:cs typeface="Arial"/>
              </a:rPr>
              <a:t>TECOM</a:t>
            </a:r>
            <a:endParaRPr sz="2400" dirty="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800"/>
              </a:spcBef>
              <a:buChar char="•"/>
              <a:tabLst>
                <a:tab pos="358140" algn="l"/>
                <a:tab pos="358775" algn="l"/>
              </a:tabLst>
            </a:pPr>
            <a:r>
              <a:rPr lang="en-US" sz="2400" spc="20" dirty="0">
                <a:latin typeface="Arial"/>
                <a:cs typeface="Arial"/>
              </a:rPr>
              <a:t>Board Members:</a:t>
            </a:r>
            <a:endParaRPr sz="2400" dirty="0">
              <a:latin typeface="Arial"/>
              <a:cs typeface="Arial"/>
            </a:endParaRPr>
          </a:p>
          <a:p>
            <a:pPr marL="758825" lvl="1" indent="-297815">
              <a:lnSpc>
                <a:spcPct val="100000"/>
              </a:lnSpc>
              <a:spcBef>
                <a:spcPts val="72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2000" dirty="0">
                <a:latin typeface="Arial"/>
                <a:cs typeface="Arial"/>
              </a:rPr>
              <a:t>Director:  LtCol Nathan Dmochowski</a:t>
            </a:r>
          </a:p>
          <a:p>
            <a:pPr marL="758825" lvl="1" indent="-297815">
              <a:lnSpc>
                <a:spcPct val="100000"/>
              </a:lnSpc>
              <a:spcBef>
                <a:spcPts val="72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2000" dirty="0">
                <a:latin typeface="Arial"/>
                <a:cs typeface="Arial"/>
              </a:rPr>
              <a:t>Secretary General:  Col Chris Woodbridge (ret) </a:t>
            </a:r>
          </a:p>
          <a:p>
            <a:pPr marL="758825" lvl="1" indent="-297815">
              <a:lnSpc>
                <a:spcPct val="100000"/>
              </a:lnSpc>
              <a:spcBef>
                <a:spcPts val="72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2000" dirty="0">
                <a:latin typeface="Arial"/>
                <a:cs typeface="Arial"/>
              </a:rPr>
              <a:t>Information Officer:  LtCol Roy Draa </a:t>
            </a:r>
          </a:p>
          <a:p>
            <a:pPr marL="758825" lvl="1" indent="-297815">
              <a:lnSpc>
                <a:spcPct val="100000"/>
              </a:lnSpc>
              <a:spcBef>
                <a:spcPts val="72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2000" dirty="0">
                <a:latin typeface="Arial"/>
                <a:cs typeface="Arial"/>
              </a:rPr>
              <a:t>Wargame Officer:  Dr. Ben Jensen</a:t>
            </a:r>
            <a:endParaRPr sz="2000" dirty="0">
              <a:latin typeface="Arial"/>
              <a:cs typeface="Arial"/>
            </a:endParaRPr>
          </a:p>
          <a:p>
            <a:pPr marL="758825" lvl="1" indent="-297815">
              <a:lnSpc>
                <a:spcPct val="100000"/>
              </a:lnSpc>
              <a:spcBef>
                <a:spcPts val="70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2000" spc="30" dirty="0">
                <a:latin typeface="Arial"/>
                <a:cs typeface="Arial"/>
              </a:rPr>
              <a:t>Elected by members per TWC Charter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8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40" dirty="0">
                <a:latin typeface="Arial"/>
                <a:cs typeface="Arial"/>
              </a:rPr>
              <a:t>TWC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Membership</a:t>
            </a:r>
            <a:endParaRPr sz="2400" dirty="0">
              <a:latin typeface="Arial"/>
              <a:cs typeface="Arial"/>
            </a:endParaRPr>
          </a:p>
          <a:p>
            <a:pPr marL="758825" lvl="1" indent="-297815">
              <a:lnSpc>
                <a:spcPct val="100000"/>
              </a:lnSpc>
              <a:spcBef>
                <a:spcPts val="720"/>
              </a:spcBef>
              <a:buChar char="-"/>
              <a:tabLst>
                <a:tab pos="758825" algn="l"/>
                <a:tab pos="759460" algn="l"/>
              </a:tabLst>
            </a:pPr>
            <a:r>
              <a:rPr sz="2000" spc="15" dirty="0">
                <a:latin typeface="Arial"/>
                <a:cs typeface="Arial"/>
              </a:rPr>
              <a:t>Voluntary,</a:t>
            </a:r>
            <a:r>
              <a:rPr sz="2000" spc="26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rotational</a:t>
            </a:r>
            <a:endParaRPr sz="2000" dirty="0">
              <a:latin typeface="Arial"/>
              <a:cs typeface="Arial"/>
            </a:endParaRPr>
          </a:p>
          <a:p>
            <a:pPr marL="758825" marR="1007110" lvl="1" indent="-297815">
              <a:lnSpc>
                <a:spcPct val="104500"/>
              </a:lnSpc>
              <a:spcBef>
                <a:spcPts val="600"/>
              </a:spcBef>
              <a:buChar char="-"/>
              <a:tabLst>
                <a:tab pos="758190" algn="l"/>
                <a:tab pos="758825" algn="l"/>
              </a:tabLst>
            </a:pPr>
            <a:r>
              <a:rPr sz="2000" spc="20" dirty="0">
                <a:latin typeface="Arial"/>
                <a:cs typeface="Arial"/>
              </a:rPr>
              <a:t>Expansion </a:t>
            </a:r>
            <a:r>
              <a:rPr sz="2000" spc="35" dirty="0">
                <a:latin typeface="Arial"/>
                <a:cs typeface="Arial"/>
              </a:rPr>
              <a:t>to </a:t>
            </a:r>
            <a:r>
              <a:rPr sz="2000" spc="25" dirty="0">
                <a:latin typeface="Arial"/>
                <a:cs typeface="Arial"/>
              </a:rPr>
              <a:t>virtual </a:t>
            </a:r>
            <a:r>
              <a:rPr sz="2000" spc="35" dirty="0">
                <a:latin typeface="Arial"/>
                <a:cs typeface="Arial"/>
              </a:rPr>
              <a:t>membership </a:t>
            </a:r>
            <a:r>
              <a:rPr sz="2000" spc="20" dirty="0">
                <a:latin typeface="Arial"/>
                <a:cs typeface="Arial"/>
              </a:rPr>
              <a:t>via </a:t>
            </a:r>
            <a:r>
              <a:rPr sz="2000" spc="25" dirty="0">
                <a:latin typeface="Arial"/>
                <a:cs typeface="Arial"/>
              </a:rPr>
              <a:t>online  platforms</a:t>
            </a:r>
            <a:endParaRPr sz="2000" dirty="0">
              <a:latin typeface="Arial"/>
              <a:cs typeface="Arial"/>
            </a:endParaRPr>
          </a:p>
          <a:p>
            <a:pPr marL="757555" lvl="1" indent="-296545">
              <a:lnSpc>
                <a:spcPct val="100000"/>
              </a:lnSpc>
              <a:spcBef>
                <a:spcPts val="680"/>
              </a:spcBef>
              <a:buChar char="-"/>
              <a:tabLst>
                <a:tab pos="756920" algn="l"/>
                <a:tab pos="757555" algn="l"/>
              </a:tabLst>
            </a:pPr>
            <a:r>
              <a:rPr sz="2000" spc="25" dirty="0">
                <a:latin typeface="Arial"/>
                <a:cs typeface="Arial"/>
              </a:rPr>
              <a:t>Inclusive </a:t>
            </a:r>
            <a:r>
              <a:rPr sz="2000" spc="30" dirty="0">
                <a:latin typeface="Arial"/>
                <a:cs typeface="Arial"/>
              </a:rPr>
              <a:t>across the </a:t>
            </a:r>
            <a:r>
              <a:rPr sz="2000" spc="25" dirty="0">
                <a:latin typeface="Arial"/>
                <a:cs typeface="Arial"/>
              </a:rPr>
              <a:t>Total </a:t>
            </a:r>
            <a:r>
              <a:rPr sz="2000" spc="30" dirty="0">
                <a:latin typeface="Arial"/>
                <a:cs typeface="Arial"/>
              </a:rPr>
              <a:t>Force </a:t>
            </a:r>
            <a:r>
              <a:rPr sz="2000" spc="35" dirty="0">
                <a:latin typeface="Arial"/>
                <a:cs typeface="Arial"/>
              </a:rPr>
              <a:t>and</a:t>
            </a:r>
            <a:r>
              <a:rPr sz="2000" spc="509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academia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7956"/>
            <a:ext cx="1105652" cy="11176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069657" y="97709"/>
            <a:ext cx="1037701" cy="1148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32054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9144000" y="0"/>
                </a:lnTo>
                <a:lnTo>
                  <a:pt x="9144000" y="125190"/>
                </a:lnTo>
                <a:lnTo>
                  <a:pt x="0" y="1251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25456" y="36409"/>
            <a:ext cx="244157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20" dirty="0">
                <a:latin typeface="Arial"/>
                <a:cs typeface="Arial"/>
              </a:rPr>
              <a:t>UNCLASSIFIED/PREDECISIONAL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66997" y="430808"/>
            <a:ext cx="2782570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spc="50" dirty="0"/>
              <a:t>Organization</a:t>
            </a:r>
            <a:endParaRPr sz="3450"/>
          </a:p>
        </p:txBody>
      </p:sp>
      <p:sp>
        <p:nvSpPr>
          <p:cNvPr id="7" name="object 7"/>
          <p:cNvSpPr txBox="1"/>
          <p:nvPr/>
        </p:nvSpPr>
        <p:spPr>
          <a:xfrm>
            <a:off x="765690" y="1371600"/>
            <a:ext cx="7566025" cy="5375188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en-US" sz="1600" spc="25" dirty="0">
                <a:latin typeface="Arial"/>
                <a:cs typeface="Arial"/>
              </a:rPr>
              <a:t>TECOM Warfighting Society Chapters</a:t>
            </a:r>
            <a:endParaRPr sz="1600" dirty="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800"/>
              </a:spcBef>
              <a:buChar char="•"/>
              <a:tabLst>
                <a:tab pos="358140" algn="l"/>
                <a:tab pos="358775" algn="l"/>
              </a:tabLst>
            </a:pPr>
            <a:r>
              <a:rPr lang="en-US" sz="1600" spc="20" dirty="0">
                <a:latin typeface="Arial"/>
                <a:cs typeface="Arial"/>
              </a:rPr>
              <a:t>Hawaii Chapter:  GO Sponsor:  Vacant</a:t>
            </a:r>
            <a:endParaRPr sz="1600" dirty="0">
              <a:latin typeface="Arial"/>
              <a:cs typeface="Arial"/>
            </a:endParaRPr>
          </a:p>
          <a:p>
            <a:pPr marL="758825" lvl="1" indent="-297815">
              <a:lnSpc>
                <a:spcPct val="100000"/>
              </a:lnSpc>
              <a:spcBef>
                <a:spcPts val="72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1400" dirty="0">
                <a:latin typeface="Arial"/>
                <a:cs typeface="Arial"/>
              </a:rPr>
              <a:t>Director:  Maj Ryan Pallas</a:t>
            </a:r>
          </a:p>
          <a:p>
            <a:pPr marL="758825" lvl="1" indent="-297815">
              <a:lnSpc>
                <a:spcPct val="100000"/>
              </a:lnSpc>
              <a:spcBef>
                <a:spcPts val="72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1400" dirty="0">
                <a:latin typeface="Arial"/>
                <a:cs typeface="Arial"/>
              </a:rPr>
              <a:t>Secretary General:  Col Nathan </a:t>
            </a:r>
            <a:r>
              <a:rPr lang="en-US" sz="1400" dirty="0" err="1">
                <a:latin typeface="Arial"/>
                <a:cs typeface="Arial"/>
              </a:rPr>
              <a:t>Nastase</a:t>
            </a:r>
            <a:r>
              <a:rPr lang="en-US" sz="1400" dirty="0">
                <a:latin typeface="Arial"/>
                <a:cs typeface="Arial"/>
              </a:rPr>
              <a:t> (ret) </a:t>
            </a:r>
          </a:p>
          <a:p>
            <a:pPr marL="758825" lvl="1" indent="-297815">
              <a:lnSpc>
                <a:spcPct val="100000"/>
              </a:lnSpc>
              <a:spcBef>
                <a:spcPts val="72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1400" dirty="0">
                <a:latin typeface="Arial"/>
                <a:cs typeface="Arial"/>
              </a:rPr>
              <a:t>Information Officer:  Vacant</a:t>
            </a:r>
          </a:p>
          <a:p>
            <a:pPr marL="758825" lvl="1" indent="-297815">
              <a:lnSpc>
                <a:spcPct val="100000"/>
              </a:lnSpc>
              <a:spcBef>
                <a:spcPts val="72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1400" dirty="0">
                <a:latin typeface="Arial"/>
                <a:cs typeface="Arial"/>
              </a:rPr>
              <a:t>Wargame Officer:  Vacant</a:t>
            </a:r>
            <a:endParaRPr sz="1400" dirty="0">
              <a:latin typeface="Arial"/>
              <a:cs typeface="Arial"/>
            </a:endParaRPr>
          </a:p>
          <a:p>
            <a:pPr marL="758825" lvl="1" indent="-297815">
              <a:lnSpc>
                <a:spcPct val="100000"/>
              </a:lnSpc>
              <a:spcBef>
                <a:spcPts val="70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1400" spc="30" dirty="0">
                <a:latin typeface="Arial"/>
                <a:cs typeface="Arial"/>
              </a:rPr>
              <a:t>Elected by members per TWS Charter</a:t>
            </a:r>
            <a:endParaRPr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85"/>
              </a:spcBef>
              <a:buChar char="•"/>
              <a:tabLst>
                <a:tab pos="355600" algn="l"/>
                <a:tab pos="356235" algn="l"/>
              </a:tabLst>
            </a:pPr>
            <a:r>
              <a:rPr lang="en-US" sz="1600" spc="40" dirty="0">
                <a:latin typeface="Arial"/>
                <a:cs typeface="Arial"/>
              </a:rPr>
              <a:t>Okinawa Chapter:  GO Sponsor:  Vacant</a:t>
            </a:r>
            <a:endParaRPr sz="1600" dirty="0">
              <a:latin typeface="Arial"/>
              <a:cs typeface="Arial"/>
            </a:endParaRPr>
          </a:p>
          <a:p>
            <a:pPr marL="758825" lvl="1" indent="-297815">
              <a:lnSpc>
                <a:spcPct val="100000"/>
              </a:lnSpc>
              <a:spcBef>
                <a:spcPts val="72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1400" spc="15" dirty="0">
                <a:latin typeface="Arial"/>
                <a:cs typeface="Arial"/>
              </a:rPr>
              <a:t>Director:  Maj Tyler Quinn</a:t>
            </a:r>
            <a:endParaRPr sz="1400" dirty="0">
              <a:latin typeface="Arial"/>
              <a:cs typeface="Arial"/>
            </a:endParaRPr>
          </a:p>
          <a:p>
            <a:pPr marL="758825" lvl="1" indent="-297815">
              <a:lnSpc>
                <a:spcPct val="100000"/>
              </a:lnSpc>
              <a:spcBef>
                <a:spcPts val="72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1400" dirty="0">
                <a:latin typeface="Arial"/>
                <a:cs typeface="Arial"/>
              </a:rPr>
              <a:t>Secretary General:  Vacant</a:t>
            </a:r>
          </a:p>
          <a:p>
            <a:pPr marL="758825" lvl="1" indent="-297815">
              <a:lnSpc>
                <a:spcPct val="100000"/>
              </a:lnSpc>
              <a:spcBef>
                <a:spcPts val="72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1400" dirty="0">
                <a:latin typeface="Arial"/>
                <a:cs typeface="Arial"/>
              </a:rPr>
              <a:t>Information Officer:  Vacant</a:t>
            </a:r>
          </a:p>
          <a:p>
            <a:pPr marL="758825" lvl="1" indent="-297815">
              <a:lnSpc>
                <a:spcPct val="100000"/>
              </a:lnSpc>
              <a:spcBef>
                <a:spcPts val="72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1400" dirty="0">
                <a:latin typeface="Arial"/>
                <a:cs typeface="Arial"/>
              </a:rPr>
              <a:t>Wargame Officer:  Vacant</a:t>
            </a:r>
          </a:p>
          <a:p>
            <a:pPr marL="355600" lvl="0" indent="-342900">
              <a:spcBef>
                <a:spcPts val="78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lang="en-US" sz="1600" spc="40" dirty="0">
                <a:solidFill>
                  <a:prstClr val="black"/>
                </a:solidFill>
                <a:latin typeface="Arial"/>
                <a:cs typeface="Arial"/>
              </a:rPr>
              <a:t>CLNC CDET Chapter:  GO Sponsor:  Vacant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8825" lvl="1" indent="-297815">
              <a:lnSpc>
                <a:spcPct val="100000"/>
              </a:lnSpc>
              <a:spcBef>
                <a:spcPts val="72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1400" spc="15" dirty="0">
                <a:latin typeface="Arial"/>
                <a:cs typeface="Arial"/>
              </a:rPr>
              <a:t>Director:  Mr. Mark Riccio</a:t>
            </a:r>
            <a:endParaRPr lang="en-US" sz="1400" dirty="0">
              <a:latin typeface="Arial"/>
              <a:cs typeface="Arial"/>
            </a:endParaRPr>
          </a:p>
          <a:p>
            <a:pPr marL="758825" lvl="1" indent="-297815">
              <a:lnSpc>
                <a:spcPct val="100000"/>
              </a:lnSpc>
              <a:spcBef>
                <a:spcPts val="72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1400" dirty="0">
                <a:latin typeface="Arial"/>
                <a:cs typeface="Arial"/>
              </a:rPr>
              <a:t>Secretary General:  Vacant</a:t>
            </a:r>
          </a:p>
          <a:p>
            <a:pPr marL="758825" lvl="1" indent="-297815">
              <a:lnSpc>
                <a:spcPct val="100000"/>
              </a:lnSpc>
              <a:spcBef>
                <a:spcPts val="72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1400" dirty="0">
                <a:latin typeface="Arial"/>
                <a:cs typeface="Arial"/>
              </a:rPr>
              <a:t>Information Officer:  Vacant</a:t>
            </a:r>
          </a:p>
          <a:p>
            <a:pPr marL="758825" lvl="1" indent="-297815">
              <a:lnSpc>
                <a:spcPct val="100000"/>
              </a:lnSpc>
              <a:spcBef>
                <a:spcPts val="720"/>
              </a:spcBef>
              <a:buChar char="-"/>
              <a:tabLst>
                <a:tab pos="758825" algn="l"/>
                <a:tab pos="759460" algn="l"/>
              </a:tabLst>
            </a:pPr>
            <a:r>
              <a:rPr lang="en-US" sz="1400" dirty="0">
                <a:latin typeface="Arial"/>
                <a:cs typeface="Arial"/>
              </a:rPr>
              <a:t>Wargame Officer:  Vacant</a:t>
            </a:r>
          </a:p>
        </p:txBody>
      </p:sp>
    </p:spTree>
    <p:extLst>
      <p:ext uri="{BB962C8B-B14F-4D97-AF65-F5344CB8AC3E}">
        <p14:creationId xmlns:p14="http://schemas.microsoft.com/office/powerpoint/2010/main" val="228065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94734" y="462529"/>
            <a:ext cx="1954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Funct</a:t>
            </a:r>
            <a:r>
              <a:rPr sz="3600" spc="-15" dirty="0"/>
              <a:t>i</a:t>
            </a:r>
            <a:r>
              <a:rPr sz="3600" dirty="0"/>
              <a:t>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1126" y="28447"/>
            <a:ext cx="2439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UNCLASSIFIED/PREDECISIONAL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34811" y="2244851"/>
            <a:ext cx="2077212" cy="1773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8715" y="2238755"/>
            <a:ext cx="2089785" cy="1786255"/>
          </a:xfrm>
          <a:custGeom>
            <a:avLst/>
            <a:gdLst/>
            <a:ahLst/>
            <a:cxnLst/>
            <a:rect l="l" t="t" r="r" b="b"/>
            <a:pathLst>
              <a:path w="2089784" h="1786254">
                <a:moveTo>
                  <a:pt x="0" y="1786128"/>
                </a:moveTo>
                <a:lnTo>
                  <a:pt x="2089404" y="1786128"/>
                </a:lnTo>
                <a:lnTo>
                  <a:pt x="2089404" y="0"/>
                </a:lnTo>
                <a:lnTo>
                  <a:pt x="0" y="0"/>
                </a:lnTo>
                <a:lnTo>
                  <a:pt x="0" y="178612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4584" y="4858511"/>
            <a:ext cx="2744723" cy="1729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24678" y="4848605"/>
            <a:ext cx="2764790" cy="1750060"/>
          </a:xfrm>
          <a:custGeom>
            <a:avLst/>
            <a:gdLst/>
            <a:ahLst/>
            <a:cxnLst/>
            <a:rect l="l" t="t" r="r" b="b"/>
            <a:pathLst>
              <a:path w="2764790" h="1750059">
                <a:moveTo>
                  <a:pt x="0" y="1749552"/>
                </a:moveTo>
                <a:lnTo>
                  <a:pt x="2764535" y="1749552"/>
                </a:lnTo>
                <a:lnTo>
                  <a:pt x="2764535" y="0"/>
                </a:lnTo>
                <a:lnTo>
                  <a:pt x="0" y="0"/>
                </a:lnTo>
                <a:lnTo>
                  <a:pt x="0" y="1749552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78980" y="3121210"/>
            <a:ext cx="1752456" cy="2270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72883" y="3115055"/>
            <a:ext cx="1771014" cy="2283460"/>
          </a:xfrm>
          <a:custGeom>
            <a:avLst/>
            <a:gdLst/>
            <a:ahLst/>
            <a:cxnLst/>
            <a:rect l="l" t="t" r="r" b="b"/>
            <a:pathLst>
              <a:path w="1771015" h="2283460">
                <a:moveTo>
                  <a:pt x="0" y="2282952"/>
                </a:moveTo>
                <a:lnTo>
                  <a:pt x="1770887" y="2282952"/>
                </a:lnTo>
                <a:lnTo>
                  <a:pt x="1770887" y="0"/>
                </a:lnTo>
                <a:lnTo>
                  <a:pt x="0" y="0"/>
                </a:lnTo>
                <a:lnTo>
                  <a:pt x="0" y="228295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779" y="1447800"/>
            <a:ext cx="8854440" cy="708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2968" y="1570101"/>
            <a:ext cx="8575675" cy="4871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-Create a </a:t>
            </a:r>
            <a:r>
              <a:rPr sz="1400" b="1" spc="-5" dirty="0">
                <a:latin typeface="Arial"/>
                <a:cs typeface="Arial"/>
              </a:rPr>
              <a:t>venue for discussion of </a:t>
            </a:r>
            <a:r>
              <a:rPr sz="1400" b="1" i="1" spc="-5" dirty="0">
                <a:latin typeface="Arial"/>
                <a:cs typeface="Arial"/>
              </a:rPr>
              <a:t>“…subjects on the </a:t>
            </a:r>
            <a:r>
              <a:rPr sz="1400" b="1" i="1" dirty="0">
                <a:latin typeface="Arial"/>
                <a:cs typeface="Arial"/>
              </a:rPr>
              <a:t>art </a:t>
            </a:r>
            <a:r>
              <a:rPr sz="1400" b="1" i="1" spc="-5" dirty="0">
                <a:latin typeface="Arial"/>
                <a:cs typeface="Arial"/>
              </a:rPr>
              <a:t>of </a:t>
            </a:r>
            <a:r>
              <a:rPr sz="1400" b="1" i="1" dirty="0">
                <a:latin typeface="Arial"/>
                <a:cs typeface="Arial"/>
              </a:rPr>
              <a:t>war </a:t>
            </a:r>
            <a:r>
              <a:rPr sz="1400" b="1" i="1" spc="-5" dirty="0">
                <a:latin typeface="Arial"/>
                <a:cs typeface="Arial"/>
              </a:rPr>
              <a:t>that deserve particular vigilance </a:t>
            </a:r>
            <a:r>
              <a:rPr sz="1400" b="1" i="1" dirty="0">
                <a:latin typeface="Arial"/>
                <a:cs typeface="Arial"/>
              </a:rPr>
              <a:t>in</a:t>
            </a:r>
            <a:r>
              <a:rPr sz="1400" b="1" i="1" spc="-23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our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times, and that concern </a:t>
            </a:r>
            <a:r>
              <a:rPr sz="1400" b="1" i="1" spc="-5" dirty="0">
                <a:latin typeface="Arial"/>
                <a:cs typeface="Arial"/>
              </a:rPr>
              <a:t>the </a:t>
            </a:r>
            <a:r>
              <a:rPr sz="1400" b="1" i="1" dirty="0">
                <a:latin typeface="Arial"/>
                <a:cs typeface="Arial"/>
              </a:rPr>
              <a:t>performance </a:t>
            </a:r>
            <a:r>
              <a:rPr sz="1400" b="1" i="1" spc="-5" dirty="0">
                <a:latin typeface="Arial"/>
                <a:cs typeface="Arial"/>
              </a:rPr>
              <a:t>of the officer </a:t>
            </a:r>
            <a:r>
              <a:rPr sz="1400" b="1" i="1" dirty="0">
                <a:latin typeface="Arial"/>
                <a:cs typeface="Arial"/>
              </a:rPr>
              <a:t>in</a:t>
            </a:r>
            <a:r>
              <a:rPr sz="1400" b="1" i="1" spc="-2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wartime…”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623570" marR="35687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623570" algn="l"/>
                <a:tab pos="624205" algn="l"/>
              </a:tabLst>
            </a:pPr>
            <a:r>
              <a:rPr sz="2000" dirty="0">
                <a:latin typeface="Arial"/>
                <a:cs typeface="Arial"/>
              </a:rPr>
              <a:t>Coordinate with USMC stakeholders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  move ideas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forward</a:t>
            </a:r>
          </a:p>
          <a:p>
            <a:pPr marL="62357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623570" algn="l"/>
                <a:tab pos="624205" algn="l"/>
              </a:tabLst>
            </a:pPr>
            <a:r>
              <a:rPr sz="2000" dirty="0">
                <a:latin typeface="Arial"/>
                <a:cs typeface="Arial"/>
              </a:rPr>
              <a:t>Wargame 21st Century threat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dynamics</a:t>
            </a:r>
          </a:p>
          <a:p>
            <a:pPr marL="623570" marR="3456304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623570" algn="l"/>
                <a:tab pos="624205" algn="l"/>
              </a:tabLst>
            </a:pPr>
            <a:r>
              <a:rPr sz="2000" dirty="0">
                <a:latin typeface="Arial"/>
                <a:cs typeface="Arial"/>
              </a:rPr>
              <a:t>“Red </a:t>
            </a:r>
            <a:r>
              <a:rPr sz="2000" spc="-5" dirty="0">
                <a:latin typeface="Arial"/>
                <a:cs typeface="Arial"/>
              </a:rPr>
              <a:t>Cell” </a:t>
            </a:r>
            <a:r>
              <a:rPr sz="2000" dirty="0">
                <a:latin typeface="Arial"/>
                <a:cs typeface="Arial"/>
              </a:rPr>
              <a:t>current concepts based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upon  strategic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tasking/priorities</a:t>
            </a:r>
          </a:p>
          <a:p>
            <a:pPr marL="62357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623570" algn="l"/>
                <a:tab pos="624205" algn="l"/>
              </a:tabLst>
            </a:pPr>
            <a:r>
              <a:rPr sz="2000" dirty="0">
                <a:latin typeface="Arial"/>
                <a:cs typeface="Arial"/>
              </a:rPr>
              <a:t>Guest speakers (SMEs,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industry,</a:t>
            </a:r>
          </a:p>
          <a:p>
            <a:pPr marL="62357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academia, authors, </a:t>
            </a:r>
            <a:r>
              <a:rPr sz="2000" spc="-5" dirty="0">
                <a:latin typeface="Arial"/>
                <a:cs typeface="Arial"/>
              </a:rPr>
              <a:t>military </a:t>
            </a:r>
            <a:r>
              <a:rPr sz="2000" dirty="0">
                <a:latin typeface="Arial"/>
                <a:cs typeface="Arial"/>
              </a:rPr>
              <a:t>leadership,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etc.)</a:t>
            </a:r>
          </a:p>
          <a:p>
            <a:pPr marL="623570" marR="378206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623570" algn="l"/>
                <a:tab pos="624205" algn="l"/>
              </a:tabLst>
            </a:pPr>
            <a:r>
              <a:rPr sz="2000" dirty="0">
                <a:latin typeface="Arial"/>
                <a:cs typeface="Arial"/>
              </a:rPr>
              <a:t>Announcement and review of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military  books, monographs,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research</a:t>
            </a:r>
          </a:p>
          <a:p>
            <a:pPr marL="62357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623570" algn="l"/>
                <a:tab pos="624205" algn="l"/>
              </a:tabLst>
            </a:pPr>
            <a:r>
              <a:rPr sz="2000" spc="-5" dirty="0">
                <a:latin typeface="Arial"/>
                <a:cs typeface="Arial"/>
              </a:rPr>
              <a:t>Staff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rides</a:t>
            </a:r>
          </a:p>
          <a:p>
            <a:pPr marL="62357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623570" algn="l"/>
                <a:tab pos="624205" algn="l"/>
              </a:tabLst>
            </a:pPr>
            <a:r>
              <a:rPr sz="2000" dirty="0">
                <a:latin typeface="Arial"/>
                <a:cs typeface="Arial"/>
              </a:rPr>
              <a:t>Free exchange of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ideas</a:t>
            </a:r>
          </a:p>
          <a:p>
            <a:pPr marL="62357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623570" algn="l"/>
                <a:tab pos="624205" algn="l"/>
              </a:tabLst>
            </a:pPr>
            <a:r>
              <a:rPr sz="2000" dirty="0">
                <a:latin typeface="Arial"/>
                <a:cs typeface="Arial"/>
              </a:rPr>
              <a:t>Trusted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mentorship</a:t>
            </a:r>
            <a:r>
              <a:rPr lang="en-US" sz="2000" dirty="0">
                <a:latin typeface="Arial"/>
                <a:cs typeface="Arial"/>
              </a:rPr>
              <a:t> and networking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91329" y="384302"/>
            <a:ext cx="1855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Concept</a:t>
            </a:r>
          </a:p>
        </p:txBody>
      </p:sp>
      <p:sp>
        <p:nvSpPr>
          <p:cNvPr id="6" name="object 6"/>
          <p:cNvSpPr/>
          <p:nvPr/>
        </p:nvSpPr>
        <p:spPr>
          <a:xfrm>
            <a:off x="2691383" y="2180843"/>
            <a:ext cx="3948684" cy="4029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0548" y="2270760"/>
            <a:ext cx="2177796" cy="1743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15892" y="2759710"/>
            <a:ext cx="466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PME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5101" y="3247085"/>
            <a:ext cx="948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Arial"/>
                <a:cs typeface="Arial"/>
              </a:rPr>
              <a:t>BI</a:t>
            </a:r>
            <a:r>
              <a:rPr sz="1600" b="1" i="1" spc="-15" dirty="0">
                <a:latin typeface="Arial"/>
                <a:cs typeface="Arial"/>
              </a:rPr>
              <a:t>L</a:t>
            </a:r>
            <a:r>
              <a:rPr sz="1600" b="1" i="1" spc="-5" dirty="0">
                <a:latin typeface="Arial"/>
                <a:cs typeface="Arial"/>
              </a:rPr>
              <a:t>DU</a:t>
            </a:r>
            <a:r>
              <a:rPr sz="1600" b="1" i="1" spc="-15" dirty="0">
                <a:latin typeface="Arial"/>
                <a:cs typeface="Arial"/>
              </a:rPr>
              <a:t>N</a:t>
            </a:r>
            <a:r>
              <a:rPr sz="1600" b="1" i="1" spc="-5" dirty="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79035" y="2296667"/>
            <a:ext cx="2176271" cy="1743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80559" y="2785363"/>
            <a:ext cx="11753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Arial"/>
                <a:cs typeface="Arial"/>
              </a:rPr>
              <a:t>RELEVANT  </a:t>
            </a:r>
            <a:r>
              <a:rPr sz="1600" b="1" spc="-5" dirty="0">
                <a:latin typeface="Arial"/>
                <a:cs typeface="Arial"/>
              </a:rPr>
              <a:t>EMER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ENT  ISSUES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52188" y="3625596"/>
            <a:ext cx="2176271" cy="1743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25339" y="4115180"/>
            <a:ext cx="10318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Arial"/>
                <a:cs typeface="Arial"/>
              </a:rPr>
              <a:t>VALUE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TO </a:t>
            </a:r>
            <a:r>
              <a:rPr sz="1600" b="1" spc="-5" dirty="0">
                <a:latin typeface="Arial"/>
                <a:cs typeface="Arial"/>
              </a:rPr>
              <a:t> THE  SERVICE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43555" y="3646932"/>
            <a:ext cx="2177796" cy="1743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06089" y="4044137"/>
            <a:ext cx="1254125" cy="941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CHOWDER</a:t>
            </a:r>
            <a:endParaRPr sz="1600">
              <a:latin typeface="Arial"/>
              <a:cs typeface="Arial"/>
            </a:endParaRPr>
          </a:p>
          <a:p>
            <a:pPr marL="18161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SOCIETY</a:t>
            </a:r>
            <a:endParaRPr sz="1600">
              <a:latin typeface="Arial"/>
              <a:cs typeface="Arial"/>
            </a:endParaRPr>
          </a:p>
          <a:p>
            <a:pPr marL="12700" marR="5080" indent="151130">
              <a:lnSpc>
                <a:spcPct val="105800"/>
              </a:lnSpc>
              <a:spcBef>
                <a:spcPts val="315"/>
              </a:spcBef>
            </a:pPr>
            <a:r>
              <a:rPr sz="1200" b="1" i="1" spc="-5" dirty="0">
                <a:latin typeface="Arial"/>
                <a:cs typeface="Arial"/>
              </a:rPr>
              <a:t>MILITÄRICHE  </a:t>
            </a:r>
            <a:r>
              <a:rPr sz="1200" b="1" i="1" dirty="0">
                <a:latin typeface="Arial"/>
                <a:cs typeface="Arial"/>
              </a:rPr>
              <a:t>GESELLSC</a:t>
            </a:r>
            <a:r>
              <a:rPr sz="1200" b="1" i="1" spc="-5" dirty="0">
                <a:latin typeface="Arial"/>
                <a:cs typeface="Arial"/>
              </a:rPr>
              <a:t>H</a:t>
            </a:r>
            <a:r>
              <a:rPr sz="1200" b="1" i="1" dirty="0">
                <a:latin typeface="Arial"/>
                <a:cs typeface="Arial"/>
              </a:rPr>
              <a:t>A</a:t>
            </a:r>
            <a:r>
              <a:rPr sz="1200" b="1" i="1" spc="-5" dirty="0">
                <a:latin typeface="Arial"/>
                <a:cs typeface="Arial"/>
              </a:rPr>
              <a:t>F</a:t>
            </a:r>
            <a:r>
              <a:rPr sz="1200" b="1" i="1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69052" y="5257798"/>
            <a:ext cx="3191255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77228" y="5562600"/>
            <a:ext cx="2015488" cy="1264921"/>
          </a:xfrm>
          <a:custGeom>
            <a:avLst/>
            <a:gdLst/>
            <a:ahLst/>
            <a:cxnLst/>
            <a:rect l="l" t="t" r="r" b="b"/>
            <a:pathLst>
              <a:path w="1548765" h="1170940">
                <a:moveTo>
                  <a:pt x="0" y="1170432"/>
                </a:moveTo>
                <a:lnTo>
                  <a:pt x="1548383" y="1170432"/>
                </a:lnTo>
                <a:lnTo>
                  <a:pt x="1548383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77228" y="5531231"/>
            <a:ext cx="2015488" cy="1326767"/>
          </a:xfrm>
          <a:custGeom>
            <a:avLst/>
            <a:gdLst/>
            <a:ahLst/>
            <a:cxnLst/>
            <a:rect l="l" t="t" r="r" b="b"/>
            <a:pathLst>
              <a:path w="1548765" h="1170940">
                <a:moveTo>
                  <a:pt x="0" y="1170432"/>
                </a:moveTo>
                <a:lnTo>
                  <a:pt x="1548383" y="1170432"/>
                </a:lnTo>
                <a:lnTo>
                  <a:pt x="1548383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01461" y="5491860"/>
            <a:ext cx="1047115" cy="320675"/>
          </a:xfrm>
          <a:custGeom>
            <a:avLst/>
            <a:gdLst/>
            <a:ahLst/>
            <a:cxnLst/>
            <a:rect l="l" t="t" r="r" b="b"/>
            <a:pathLst>
              <a:path w="1047115" h="320675">
                <a:moveTo>
                  <a:pt x="1046734" y="320675"/>
                </a:moveTo>
                <a:lnTo>
                  <a:pt x="917702" y="320675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34200" y="5562600"/>
            <a:ext cx="1763268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265430" indent="1524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CSC  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14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W  E</a:t>
            </a:r>
            <a:r>
              <a:rPr sz="1400" b="1" spc="-10" dirty="0">
                <a:latin typeface="Arial"/>
                <a:cs typeface="Arial"/>
              </a:rPr>
              <a:t>W</a:t>
            </a:r>
            <a:r>
              <a:rPr sz="1400" b="1" dirty="0">
                <a:latin typeface="Arial"/>
                <a:cs typeface="Arial"/>
              </a:rPr>
              <a:t>S  </a:t>
            </a:r>
            <a:r>
              <a:rPr sz="1400" b="1" spc="-5" dirty="0">
                <a:latin typeface="Arial"/>
                <a:cs typeface="Arial"/>
              </a:rPr>
              <a:t>NPS</a:t>
            </a:r>
            <a:endParaRPr sz="14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MAGTF-TC</a:t>
            </a:r>
            <a:endParaRPr lang="en-US" sz="1400" b="1" spc="-1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n-US" sz="1400" b="1" spc="-10" dirty="0">
                <a:latin typeface="Arial"/>
                <a:cs typeface="Arial"/>
              </a:rPr>
              <a:t>NAVY</a:t>
            </a:r>
          </a:p>
          <a:p>
            <a:pPr marL="12700" algn="ctr">
              <a:lnSpc>
                <a:spcPct val="100000"/>
              </a:lnSpc>
            </a:pPr>
            <a:r>
              <a:rPr lang="en-US" sz="1400" b="1" spc="-10" dirty="0">
                <a:latin typeface="Arial"/>
                <a:cs typeface="Arial"/>
              </a:rPr>
              <a:t>FMF</a:t>
            </a:r>
          </a:p>
          <a:p>
            <a:pPr marL="12700" algn="ctr">
              <a:lnSpc>
                <a:spcPct val="100000"/>
              </a:lnSpc>
            </a:pPr>
            <a:r>
              <a:rPr lang="en-US" sz="1400" b="1" spc="-10" dirty="0">
                <a:latin typeface="Arial"/>
                <a:cs typeface="Arial"/>
              </a:rPr>
              <a:t>CDET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28944" y="1859279"/>
            <a:ext cx="3115055" cy="2208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3235" y="2093976"/>
            <a:ext cx="1445260" cy="1739264"/>
          </a:xfrm>
          <a:custGeom>
            <a:avLst/>
            <a:gdLst/>
            <a:ahLst/>
            <a:cxnLst/>
            <a:rect l="l" t="t" r="r" b="b"/>
            <a:pathLst>
              <a:path w="1445259" h="1739264">
                <a:moveTo>
                  <a:pt x="0" y="1738884"/>
                </a:moveTo>
                <a:lnTo>
                  <a:pt x="1444752" y="1738884"/>
                </a:lnTo>
                <a:lnTo>
                  <a:pt x="1444752" y="0"/>
                </a:lnTo>
                <a:lnTo>
                  <a:pt x="0" y="0"/>
                </a:lnTo>
                <a:lnTo>
                  <a:pt x="0" y="17388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61353" y="2419985"/>
            <a:ext cx="1221740" cy="647065"/>
          </a:xfrm>
          <a:custGeom>
            <a:avLst/>
            <a:gdLst/>
            <a:ahLst/>
            <a:cxnLst/>
            <a:rect l="l" t="t" r="r" b="b"/>
            <a:pathLst>
              <a:path w="1221740" h="647064">
                <a:moveTo>
                  <a:pt x="1221486" y="0"/>
                </a:moveTo>
                <a:lnTo>
                  <a:pt x="1101090" y="0"/>
                </a:lnTo>
                <a:lnTo>
                  <a:pt x="0" y="64706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603235" y="2093976"/>
            <a:ext cx="1445260" cy="1842171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138430" marR="128905" indent="-2540" algn="ctr">
              <a:lnSpc>
                <a:spcPct val="100000"/>
              </a:lnSpc>
              <a:spcBef>
                <a:spcPts val="925"/>
              </a:spcBef>
            </a:pPr>
            <a:r>
              <a:rPr sz="1400" b="1" spc="-20" dirty="0">
                <a:latin typeface="Arial"/>
                <a:cs typeface="Arial"/>
              </a:rPr>
              <a:t>WARGAME  </a:t>
            </a:r>
            <a:r>
              <a:rPr sz="1400" b="1" spc="-5" dirty="0">
                <a:latin typeface="Arial"/>
                <a:cs typeface="Arial"/>
              </a:rPr>
              <a:t>CURRENT  CONCEPTS:</a:t>
            </a:r>
            <a:r>
              <a:rPr lang="en-US" sz="1400" b="1" spc="-5" dirty="0">
                <a:latin typeface="Arial"/>
                <a:cs typeface="Arial"/>
              </a:rPr>
              <a:t> STAND-IN FORCES</a:t>
            </a:r>
            <a:r>
              <a:rPr sz="1400" b="1" spc="-10" dirty="0">
                <a:latin typeface="Arial"/>
                <a:cs typeface="Arial"/>
              </a:rPr>
              <a:t>,  </a:t>
            </a:r>
            <a:r>
              <a:rPr lang="en-US" sz="1400" b="1" spc="-10" dirty="0">
                <a:latin typeface="Arial"/>
                <a:cs typeface="Arial"/>
              </a:rPr>
              <a:t>EABO</a:t>
            </a:r>
            <a:r>
              <a:rPr sz="1400" b="1" spc="-15" dirty="0">
                <a:latin typeface="Arial"/>
                <a:cs typeface="Arial"/>
              </a:rPr>
              <a:t>, </a:t>
            </a:r>
            <a:r>
              <a:rPr sz="1400" b="1" spc="-30" dirty="0">
                <a:latin typeface="Arial"/>
                <a:cs typeface="Arial"/>
              </a:rPr>
              <a:t>MUMT,  </a:t>
            </a:r>
            <a:r>
              <a:rPr sz="1400" b="1" spc="-15" dirty="0">
                <a:latin typeface="Arial"/>
                <a:cs typeface="Arial"/>
              </a:rPr>
              <a:t>AI, </a:t>
            </a:r>
            <a:r>
              <a:rPr sz="1400" b="1" spc="-25" dirty="0">
                <a:latin typeface="Arial"/>
                <a:cs typeface="Arial"/>
              </a:rPr>
              <a:t>EW,  </a:t>
            </a:r>
            <a:r>
              <a:rPr sz="1400" b="1" spc="-15" dirty="0">
                <a:latin typeface="Arial"/>
                <a:cs typeface="Arial"/>
              </a:rPr>
              <a:t>SWARMING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48755" y="3680459"/>
            <a:ext cx="3095244" cy="20528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87540" y="3915155"/>
            <a:ext cx="1995170" cy="1583690"/>
          </a:xfrm>
          <a:custGeom>
            <a:avLst/>
            <a:gdLst/>
            <a:ahLst/>
            <a:cxnLst/>
            <a:rect l="l" t="t" r="r" b="b"/>
            <a:pathLst>
              <a:path w="1995170" h="1583689">
                <a:moveTo>
                  <a:pt x="0" y="1583436"/>
                </a:moveTo>
                <a:lnTo>
                  <a:pt x="1994916" y="1583436"/>
                </a:lnTo>
                <a:lnTo>
                  <a:pt x="1994916" y="0"/>
                </a:lnTo>
                <a:lnTo>
                  <a:pt x="0" y="0"/>
                </a:lnTo>
                <a:lnTo>
                  <a:pt x="0" y="158343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87540" y="3915155"/>
            <a:ext cx="1995170" cy="1583690"/>
          </a:xfrm>
          <a:custGeom>
            <a:avLst/>
            <a:gdLst/>
            <a:ahLst/>
            <a:cxnLst/>
            <a:rect l="l" t="t" r="r" b="b"/>
            <a:pathLst>
              <a:path w="1995170" h="1583689">
                <a:moveTo>
                  <a:pt x="0" y="1583436"/>
                </a:moveTo>
                <a:lnTo>
                  <a:pt x="1994916" y="1583436"/>
                </a:lnTo>
                <a:lnTo>
                  <a:pt x="1994916" y="0"/>
                </a:lnTo>
                <a:lnTo>
                  <a:pt x="0" y="0"/>
                </a:lnTo>
                <a:lnTo>
                  <a:pt x="0" y="15834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79007" y="4135246"/>
            <a:ext cx="542290" cy="76835"/>
          </a:xfrm>
          <a:custGeom>
            <a:avLst/>
            <a:gdLst/>
            <a:ahLst/>
            <a:cxnLst/>
            <a:rect l="l" t="t" r="r" b="b"/>
            <a:pathLst>
              <a:path w="542290" h="76835">
                <a:moveTo>
                  <a:pt x="542289" y="76834"/>
                </a:moveTo>
                <a:lnTo>
                  <a:pt x="376046" y="76834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103491" y="3943350"/>
            <a:ext cx="176657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PROFESSIONAL  </a:t>
            </a:r>
            <a:r>
              <a:rPr sz="1400" b="1" dirty="0">
                <a:latin typeface="Arial"/>
                <a:cs typeface="Arial"/>
              </a:rPr>
              <a:t>DEVELOPMENT  </a:t>
            </a:r>
            <a:r>
              <a:rPr sz="1400" b="1" spc="-5" dirty="0">
                <a:latin typeface="Arial"/>
                <a:cs typeface="Arial"/>
              </a:rPr>
              <a:t>MICROLEARNING 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ISIO</a:t>
            </a: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10" dirty="0">
                <a:latin typeface="Arial"/>
                <a:cs typeface="Arial"/>
              </a:rPr>
              <a:t>F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RC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G  GUEST </a:t>
            </a:r>
            <a:r>
              <a:rPr sz="1400" b="1" spc="-10" dirty="0">
                <a:latin typeface="Arial"/>
                <a:cs typeface="Arial"/>
              </a:rPr>
              <a:t>SPEAKERS  </a:t>
            </a:r>
            <a:r>
              <a:rPr sz="1400" b="1" spc="-35" dirty="0">
                <a:latin typeface="Arial"/>
                <a:cs typeface="Arial"/>
              </a:rPr>
              <a:t>GREAT </a:t>
            </a:r>
            <a:r>
              <a:rPr sz="1400" b="1" spc="-5" dirty="0">
                <a:latin typeface="Arial"/>
                <a:cs typeface="Arial"/>
              </a:rPr>
              <a:t>BOOKS  </a:t>
            </a:r>
            <a:r>
              <a:rPr sz="1400" b="1" dirty="0">
                <a:latin typeface="Arial"/>
                <a:cs typeface="Arial"/>
              </a:rPr>
              <a:t>SERIES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1439" y="2250948"/>
            <a:ext cx="3340608" cy="1639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136" y="2485644"/>
            <a:ext cx="1548765" cy="1170940"/>
          </a:xfrm>
          <a:custGeom>
            <a:avLst/>
            <a:gdLst/>
            <a:ahLst/>
            <a:cxnLst/>
            <a:rect l="l" t="t" r="r" b="b"/>
            <a:pathLst>
              <a:path w="1548764" h="1170939">
                <a:moveTo>
                  <a:pt x="0" y="1170431"/>
                </a:moveTo>
                <a:lnTo>
                  <a:pt x="1548383" y="1170431"/>
                </a:lnTo>
                <a:lnTo>
                  <a:pt x="1548383" y="0"/>
                </a:lnTo>
                <a:lnTo>
                  <a:pt x="0" y="0"/>
                </a:lnTo>
                <a:lnTo>
                  <a:pt x="0" y="117043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6136" y="2485644"/>
            <a:ext cx="1548765" cy="1170940"/>
          </a:xfrm>
          <a:custGeom>
            <a:avLst/>
            <a:gdLst/>
            <a:ahLst/>
            <a:cxnLst/>
            <a:rect l="l" t="t" r="r" b="b"/>
            <a:pathLst>
              <a:path w="1548764" h="1170939">
                <a:moveTo>
                  <a:pt x="0" y="1170431"/>
                </a:moveTo>
                <a:lnTo>
                  <a:pt x="1548383" y="1170431"/>
                </a:lnTo>
                <a:lnTo>
                  <a:pt x="1548383" y="0"/>
                </a:lnTo>
                <a:lnTo>
                  <a:pt x="0" y="0"/>
                </a:lnTo>
                <a:lnTo>
                  <a:pt x="0" y="11704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80057" y="2728595"/>
            <a:ext cx="1221740" cy="192405"/>
          </a:xfrm>
          <a:custGeom>
            <a:avLst/>
            <a:gdLst/>
            <a:ahLst/>
            <a:cxnLst/>
            <a:rect l="l" t="t" r="r" b="b"/>
            <a:pathLst>
              <a:path w="1221739" h="192405">
                <a:moveTo>
                  <a:pt x="0" y="0"/>
                </a:moveTo>
                <a:lnTo>
                  <a:pt x="246380" y="0"/>
                </a:lnTo>
                <a:lnTo>
                  <a:pt x="1221232" y="191896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99059" y="2732913"/>
            <a:ext cx="120586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OPEN </a:t>
            </a:r>
            <a:r>
              <a:rPr sz="1400" b="1" spc="-15" dirty="0">
                <a:latin typeface="Arial"/>
                <a:cs typeface="Arial"/>
              </a:rPr>
              <a:t>TO</a:t>
            </a:r>
            <a:r>
              <a:rPr sz="1400" b="1" spc="-14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ALL  </a:t>
            </a:r>
            <a:r>
              <a:rPr sz="1400" b="1" spc="-5" dirty="0">
                <a:latin typeface="Arial"/>
                <a:cs typeface="Arial"/>
              </a:rPr>
              <a:t>OFFICERS  </a:t>
            </a:r>
            <a:r>
              <a:rPr sz="1400" b="1" spc="-10" dirty="0">
                <a:latin typeface="Arial"/>
                <a:cs typeface="Arial"/>
              </a:rPr>
              <a:t>ANDSNCOS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10311" y="4849366"/>
            <a:ext cx="3704844" cy="20086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22804" y="5082159"/>
            <a:ext cx="1059180" cy="928369"/>
          </a:xfrm>
          <a:custGeom>
            <a:avLst/>
            <a:gdLst/>
            <a:ahLst/>
            <a:cxnLst/>
            <a:rect l="l" t="t" r="r" b="b"/>
            <a:pathLst>
              <a:path w="1059179" h="928370">
                <a:moveTo>
                  <a:pt x="0" y="927862"/>
                </a:moveTo>
                <a:lnTo>
                  <a:pt x="234950" y="927862"/>
                </a:lnTo>
                <a:lnTo>
                  <a:pt x="105892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45008" y="5532120"/>
            <a:ext cx="2068195" cy="117221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237490" marR="231140" indent="2540" algn="ctr">
              <a:lnSpc>
                <a:spcPct val="100000"/>
              </a:lnSpc>
              <a:spcBef>
                <a:spcPts val="380"/>
              </a:spcBef>
            </a:pP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G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IZ</a:t>
            </a:r>
            <a:r>
              <a:rPr sz="1400" b="1" spc="-15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ION</a:t>
            </a:r>
            <a:r>
              <a:rPr sz="1400" b="1" spc="-2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L  COMMITTEE  </a:t>
            </a:r>
            <a:r>
              <a:rPr sz="1400" b="1" spc="-10" dirty="0">
                <a:latin typeface="Arial"/>
                <a:cs typeface="Arial"/>
              </a:rPr>
              <a:t>CHARTER  C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RR</a:t>
            </a:r>
            <a:r>
              <a:rPr sz="1400" b="1" dirty="0">
                <a:latin typeface="Arial"/>
                <a:cs typeface="Arial"/>
              </a:rPr>
              <a:t>ESPO</a:t>
            </a:r>
            <a:r>
              <a:rPr sz="1400" b="1" spc="-10" dirty="0">
                <a:latin typeface="Arial"/>
                <a:cs typeface="Arial"/>
              </a:rPr>
              <a:t>ND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G  MEMBERS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127248"/>
            <a:ext cx="3358895" cy="20756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39722" y="3361309"/>
            <a:ext cx="1287145" cy="678180"/>
          </a:xfrm>
          <a:custGeom>
            <a:avLst/>
            <a:gdLst/>
            <a:ahLst/>
            <a:cxnLst/>
            <a:rect l="l" t="t" r="r" b="b"/>
            <a:pathLst>
              <a:path w="1287145" h="678179">
                <a:moveTo>
                  <a:pt x="0" y="678179"/>
                </a:moveTo>
                <a:lnTo>
                  <a:pt x="246125" y="678179"/>
                </a:lnTo>
                <a:lnTo>
                  <a:pt x="128714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87452" y="3796284"/>
            <a:ext cx="1546860" cy="117221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39065" marR="127000" indent="-2540" algn="ctr">
              <a:lnSpc>
                <a:spcPct val="100000"/>
              </a:lnSpc>
              <a:spcBef>
                <a:spcPts val="375"/>
              </a:spcBef>
            </a:pPr>
            <a:r>
              <a:rPr sz="1400" b="1" spc="-5" dirty="0">
                <a:latin typeface="Arial"/>
                <a:cs typeface="Arial"/>
              </a:rPr>
              <a:t>FOSTER  </a:t>
            </a:r>
            <a:r>
              <a:rPr sz="1400" b="1" spc="-30" dirty="0">
                <a:latin typeface="Arial"/>
                <a:cs typeface="Arial"/>
              </a:rPr>
              <a:t>TACTIAL </a:t>
            </a:r>
            <a:r>
              <a:rPr sz="1400" b="1" spc="-20" dirty="0">
                <a:latin typeface="Arial"/>
                <a:cs typeface="Arial"/>
              </a:rPr>
              <a:t>AND  </a:t>
            </a:r>
            <a:r>
              <a:rPr sz="1400" b="1" dirty="0">
                <a:latin typeface="Arial"/>
                <a:cs typeface="Arial"/>
              </a:rPr>
              <a:t>OPE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spc="-15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ION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L  JUDGMENT</a:t>
            </a:r>
            <a:endParaRPr sz="1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CO-MAGTF/JTF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630167" y="4907279"/>
            <a:ext cx="2177795" cy="1743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115815" y="5275833"/>
            <a:ext cx="120650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NEXUS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FOR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IDEAS</a:t>
            </a:r>
            <a:endParaRPr sz="1600">
              <a:latin typeface="Arial"/>
              <a:cs typeface="Arial"/>
            </a:endParaRPr>
          </a:p>
          <a:p>
            <a:pPr marL="27305" marR="20320" indent="635" algn="ctr">
              <a:lnSpc>
                <a:spcPct val="100000"/>
              </a:lnSpc>
            </a:pPr>
            <a:r>
              <a:rPr sz="1600" b="1" i="1" spc="-5" dirty="0">
                <a:latin typeface="Arial"/>
                <a:cs typeface="Arial"/>
              </a:rPr>
              <a:t>“THE NEXT  BIG</a:t>
            </a:r>
            <a:r>
              <a:rPr sz="1600" b="1" i="1" spc="-7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THING”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37160" y="1472183"/>
            <a:ext cx="8855964" cy="5196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96672" y="1606676"/>
            <a:ext cx="85356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Arial"/>
                <a:cs typeface="Arial"/>
              </a:rPr>
              <a:t>PARTNERED </a:t>
            </a:r>
            <a:r>
              <a:rPr sz="1400" b="1" spc="-5" dirty="0">
                <a:latin typeface="Arial"/>
                <a:cs typeface="Arial"/>
              </a:rPr>
              <a:t>WITH </a:t>
            </a:r>
            <a:r>
              <a:rPr sz="1400" b="1" spc="-15" dirty="0">
                <a:latin typeface="Arial"/>
                <a:cs typeface="Arial"/>
              </a:rPr>
              <a:t>KRULAK </a:t>
            </a:r>
            <a:r>
              <a:rPr sz="1400" b="1" spc="-5" dirty="0">
                <a:latin typeface="Arial"/>
                <a:cs typeface="Arial"/>
              </a:rPr>
              <a:t>CENTER, SUPPORTED BY </a:t>
            </a:r>
            <a:r>
              <a:rPr sz="1400" b="1" spc="-40" dirty="0">
                <a:latin typeface="Arial"/>
                <a:cs typeface="Arial"/>
              </a:rPr>
              <a:t>MCAF, </a:t>
            </a:r>
            <a:r>
              <a:rPr sz="1400" b="1" spc="-20" dirty="0">
                <a:latin typeface="Arial"/>
                <a:cs typeface="Arial"/>
              </a:rPr>
              <a:t>EXPORTABLE </a:t>
            </a:r>
            <a:r>
              <a:rPr sz="1400" b="1" spc="-15" dirty="0">
                <a:latin typeface="Arial"/>
                <a:cs typeface="Arial"/>
              </a:rPr>
              <a:t>TO </a:t>
            </a:r>
            <a:r>
              <a:rPr sz="1400" b="1" spc="-5" dirty="0">
                <a:latin typeface="Arial"/>
                <a:cs typeface="Arial"/>
              </a:rPr>
              <a:t>THE </a:t>
            </a:r>
            <a:r>
              <a:rPr sz="1400" b="1" spc="-40" dirty="0">
                <a:latin typeface="Arial"/>
                <a:cs typeface="Arial"/>
              </a:rPr>
              <a:t>TOTAL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FORCE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21126" y="28447"/>
            <a:ext cx="2439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UNCLASSIFIED/PREDECISIONAL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1504950"/>
            <a:ext cx="5769610" cy="4723088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5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Nov 2018</a:t>
            </a:r>
            <a:r>
              <a:rPr lang="en-US" sz="2000" dirty="0">
                <a:latin typeface="Arial"/>
                <a:cs typeface="Arial"/>
              </a:rPr>
              <a:t> – May 2019</a:t>
            </a:r>
            <a:r>
              <a:rPr sz="2000" dirty="0">
                <a:latin typeface="Arial"/>
                <a:cs typeface="Arial"/>
              </a:rPr>
              <a:t>, TWC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established</a:t>
            </a:r>
          </a:p>
          <a:p>
            <a:pPr marL="756285" marR="5080" lvl="1" indent="-286385">
              <a:lnSpc>
                <a:spcPts val="1839"/>
              </a:lnSpc>
              <a:spcBef>
                <a:spcPts val="445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latin typeface="Arial"/>
                <a:cs typeface="Arial"/>
              </a:rPr>
              <a:t>How applicable is current </a:t>
            </a:r>
            <a:r>
              <a:rPr sz="1700" spc="-5" dirty="0">
                <a:latin typeface="Arial"/>
                <a:cs typeface="Arial"/>
              </a:rPr>
              <a:t>force/doctrine </a:t>
            </a:r>
            <a:r>
              <a:rPr sz="1700" spc="-10" dirty="0">
                <a:latin typeface="Arial"/>
                <a:cs typeface="Arial"/>
              </a:rPr>
              <a:t>with </a:t>
            </a:r>
            <a:r>
              <a:rPr sz="1700" dirty="0">
                <a:latin typeface="Arial"/>
                <a:cs typeface="Arial"/>
              </a:rPr>
              <a:t>respect  </a:t>
            </a:r>
            <a:r>
              <a:rPr sz="1700" spc="-5" dirty="0">
                <a:latin typeface="Arial"/>
                <a:cs typeface="Arial"/>
              </a:rPr>
              <a:t>to </a:t>
            </a:r>
            <a:r>
              <a:rPr sz="1700" dirty="0">
                <a:latin typeface="Arial"/>
                <a:cs typeface="Arial"/>
              </a:rPr>
              <a:t>emergent/pacing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threats?</a:t>
            </a:r>
            <a:endParaRPr sz="1700" dirty="0">
              <a:latin typeface="Arial"/>
              <a:cs typeface="Arial"/>
            </a:endParaRPr>
          </a:p>
          <a:p>
            <a:pPr marL="756285" marR="67310" lvl="1" indent="-286385">
              <a:lnSpc>
                <a:spcPts val="1839"/>
              </a:lnSpc>
              <a:spcBef>
                <a:spcPts val="400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latin typeface="Arial"/>
                <a:cs typeface="Arial"/>
              </a:rPr>
              <a:t>How can AI, MUMT and </a:t>
            </a:r>
            <a:r>
              <a:rPr sz="1700" spc="-5" dirty="0">
                <a:latin typeface="Arial"/>
                <a:cs typeface="Arial"/>
              </a:rPr>
              <a:t>Swarming </a:t>
            </a:r>
            <a:r>
              <a:rPr sz="1700" dirty="0">
                <a:latin typeface="Arial"/>
                <a:cs typeface="Arial"/>
              </a:rPr>
              <a:t>Tactics increase  </a:t>
            </a:r>
            <a:r>
              <a:rPr sz="1700" spc="-5" dirty="0">
                <a:latin typeface="Arial"/>
                <a:cs typeface="Arial"/>
              </a:rPr>
              <a:t>“Inside </a:t>
            </a:r>
            <a:r>
              <a:rPr sz="1700" dirty="0">
                <a:latin typeface="Arial"/>
                <a:cs typeface="Arial"/>
              </a:rPr>
              <a:t>Force” </a:t>
            </a:r>
            <a:r>
              <a:rPr sz="1700" spc="-5" dirty="0">
                <a:latin typeface="Arial"/>
                <a:cs typeface="Arial"/>
              </a:rPr>
              <a:t>lethality and gain time/create interior  </a:t>
            </a:r>
            <a:r>
              <a:rPr sz="1700" dirty="0">
                <a:latin typeface="Arial"/>
                <a:cs typeface="Arial"/>
              </a:rPr>
              <a:t>lines </a:t>
            </a:r>
            <a:r>
              <a:rPr sz="1700" spc="-5" dirty="0">
                <a:latin typeface="Arial"/>
                <a:cs typeface="Arial"/>
              </a:rPr>
              <a:t>for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MAGTF?</a:t>
            </a: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May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2019</a:t>
            </a:r>
          </a:p>
          <a:p>
            <a:pPr marL="756285" lvl="1" indent="-286385">
              <a:lnSpc>
                <a:spcPct val="100000"/>
              </a:lnSpc>
              <a:spcBef>
                <a:spcPts val="215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latin typeface="Arial"/>
                <a:cs typeface="Arial"/>
              </a:rPr>
              <a:t>South China Sea Simulation</a:t>
            </a:r>
          </a:p>
          <a:p>
            <a:pPr marL="756285" lvl="1" indent="-286385">
              <a:lnSpc>
                <a:spcPct val="100000"/>
              </a:lnSpc>
              <a:spcBef>
                <a:spcPts val="204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spc="-5" dirty="0">
                <a:latin typeface="Arial"/>
                <a:cs typeface="Arial"/>
              </a:rPr>
              <a:t>Initial Gazette </a:t>
            </a:r>
            <a:r>
              <a:rPr sz="1700" dirty="0">
                <a:latin typeface="Arial"/>
                <a:cs typeface="Arial"/>
              </a:rPr>
              <a:t>Article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Published</a:t>
            </a: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Jun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2019</a:t>
            </a:r>
          </a:p>
          <a:p>
            <a:pPr marL="756285" lvl="1" indent="-286385">
              <a:lnSpc>
                <a:spcPct val="100000"/>
              </a:lnSpc>
              <a:spcBef>
                <a:spcPts val="215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latin typeface="Arial"/>
                <a:cs typeface="Arial"/>
              </a:rPr>
              <a:t>Inside Force Concept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Development</a:t>
            </a:r>
          </a:p>
          <a:p>
            <a:pPr marL="756285" lvl="1" indent="-286385">
              <a:lnSpc>
                <a:spcPct val="100000"/>
              </a:lnSpc>
              <a:spcBef>
                <a:spcPts val="204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latin typeface="Arial"/>
                <a:cs typeface="Arial"/>
              </a:rPr>
              <a:t>South China Sea Article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Published</a:t>
            </a: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Way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Ahead</a:t>
            </a:r>
          </a:p>
          <a:p>
            <a:pPr marL="756285" lvl="1" indent="-286385">
              <a:lnSpc>
                <a:spcPct val="100000"/>
              </a:lnSpc>
              <a:spcBef>
                <a:spcPts val="180"/>
              </a:spcBef>
              <a:buChar char="–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Meets </a:t>
            </a:r>
            <a:r>
              <a:rPr sz="1400" spc="-5" dirty="0">
                <a:latin typeface="Arial"/>
                <a:cs typeface="Arial"/>
              </a:rPr>
              <a:t>Fridays </a:t>
            </a:r>
            <a:r>
              <a:rPr sz="1400" dirty="0">
                <a:latin typeface="Arial"/>
                <a:cs typeface="Arial"/>
              </a:rPr>
              <a:t>1200-1400 at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MCA&amp;F</a:t>
            </a:r>
            <a:endParaRPr lang="en-US" sz="1400" spc="-5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1400" spc="-5" dirty="0">
                <a:latin typeface="Arial"/>
                <a:cs typeface="Arial"/>
              </a:rPr>
              <a:t>White papers/articles on EABO/Inside Forces</a:t>
            </a:r>
            <a:endParaRPr sz="1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70"/>
              </a:spcBef>
              <a:buChar char="–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Virtual participation </a:t>
            </a:r>
            <a:r>
              <a:rPr sz="1400" spc="-10" dirty="0">
                <a:latin typeface="Arial"/>
                <a:cs typeface="Arial"/>
              </a:rPr>
              <a:t>via </a:t>
            </a:r>
            <a:r>
              <a:rPr lang="en-US" sz="1400" spc="-5" dirty="0">
                <a:latin typeface="Arial"/>
                <a:cs typeface="Arial"/>
              </a:rPr>
              <a:t>Concept Board App</a:t>
            </a:r>
            <a:endParaRPr sz="1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65"/>
              </a:spcBef>
              <a:buChar char="–"/>
              <a:tabLst>
                <a:tab pos="756285" algn="l"/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Webinars/Discussions/Wargaming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4419" y="152400"/>
            <a:ext cx="700278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dirty="0"/>
              <a:t>TECOM Warfighting Society</a:t>
            </a:r>
            <a:br>
              <a:rPr lang="en-US" sz="3600" dirty="0"/>
            </a:br>
            <a:r>
              <a:rPr lang="en-US" sz="3600" dirty="0"/>
              <a:t>2019</a:t>
            </a:r>
            <a:endParaRPr sz="3600" dirty="0"/>
          </a:p>
        </p:txBody>
      </p:sp>
      <p:sp>
        <p:nvSpPr>
          <p:cNvPr id="7" name="object 7"/>
          <p:cNvSpPr/>
          <p:nvPr/>
        </p:nvSpPr>
        <p:spPr>
          <a:xfrm>
            <a:off x="5522976" y="4446052"/>
            <a:ext cx="2881958" cy="2145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2976" y="4456176"/>
            <a:ext cx="2903220" cy="2155190"/>
          </a:xfrm>
          <a:custGeom>
            <a:avLst/>
            <a:gdLst/>
            <a:ahLst/>
            <a:cxnLst/>
            <a:rect l="l" t="t" r="r" b="b"/>
            <a:pathLst>
              <a:path w="2903220" h="2155190">
                <a:moveTo>
                  <a:pt x="0" y="2154936"/>
                </a:moveTo>
                <a:lnTo>
                  <a:pt x="2903220" y="2154936"/>
                </a:lnTo>
                <a:lnTo>
                  <a:pt x="2903220" y="0"/>
                </a:lnTo>
                <a:lnTo>
                  <a:pt x="0" y="0"/>
                </a:lnTo>
                <a:lnTo>
                  <a:pt x="0" y="21549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4076" y="1936989"/>
            <a:ext cx="2125323" cy="2735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99504" y="1932432"/>
            <a:ext cx="2144395" cy="2745105"/>
          </a:xfrm>
          <a:custGeom>
            <a:avLst/>
            <a:gdLst/>
            <a:ahLst/>
            <a:cxnLst/>
            <a:rect l="l" t="t" r="r" b="b"/>
            <a:pathLst>
              <a:path w="2144395" h="2745104">
                <a:moveTo>
                  <a:pt x="0" y="2744724"/>
                </a:moveTo>
                <a:lnTo>
                  <a:pt x="2144268" y="2744724"/>
                </a:lnTo>
                <a:lnTo>
                  <a:pt x="2144268" y="0"/>
                </a:lnTo>
                <a:lnTo>
                  <a:pt x="0" y="0"/>
                </a:lnTo>
                <a:lnTo>
                  <a:pt x="0" y="274472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21126" y="28447"/>
            <a:ext cx="2439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UNCLASSIFIED/PREDECISIONAL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938" y="4419600"/>
            <a:ext cx="2718888" cy="212463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4800" y="1371600"/>
            <a:ext cx="6324600" cy="5718232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5600" marR="8382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250" spc="10" dirty="0">
                <a:latin typeface="Arial"/>
                <a:cs typeface="Arial"/>
              </a:rPr>
              <a:t>Sept</a:t>
            </a:r>
            <a:r>
              <a:rPr sz="1250" spc="10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2019:	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marR="83820" lvl="1" indent="-342900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30 Sept:  Final Inside Forces/EABO white paper and article complete, primary authors from TWS are Maj Brian Kerg (USMC) and LT Joe Hanacek (USN)</a:t>
            </a:r>
          </a:p>
          <a:p>
            <a:pPr marL="355600" marR="83820" indent="-342900">
              <a:spcBef>
                <a:spcPts val="480"/>
              </a:spcBef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Oct 2019</a:t>
            </a:r>
          </a:p>
          <a:p>
            <a:pPr marL="812800" marR="83820" lvl="1" indent="-342900">
              <a:spcBef>
                <a:spcPts val="480"/>
              </a:spcBef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Submitted Inside Forces/EABO white paper for GO review, publish in Gazette/Proceedings</a:t>
            </a:r>
          </a:p>
          <a:p>
            <a:pPr marL="812800" marR="83820" lvl="1" indent="-342900">
              <a:spcBef>
                <a:spcPts val="480"/>
              </a:spcBef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Finalize Inside Forces/EABO support white paper/article </a:t>
            </a:r>
          </a:p>
          <a:p>
            <a:pPr marL="812800" marR="83820" lvl="1" indent="-342900">
              <a:spcBef>
                <a:spcPts val="480"/>
              </a:spcBef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Begin discussion framing of EABO C2 paper</a:t>
            </a:r>
          </a:p>
          <a:p>
            <a:pPr marL="355600" marR="83820" indent="-342900">
              <a:spcBef>
                <a:spcPts val="480"/>
              </a:spcBef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Nov 2019</a:t>
            </a:r>
          </a:p>
          <a:p>
            <a:pPr marL="812800" marR="83820" lvl="1" indent="-342900">
              <a:spcBef>
                <a:spcPts val="480"/>
              </a:spcBef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“Winning Sea Control:  Transforming Naval Expeditionary Forces” published </a:t>
            </a:r>
          </a:p>
          <a:p>
            <a:pPr marL="812800" marR="83820" lvl="1" indent="-342900">
              <a:spcBef>
                <a:spcPts val="480"/>
              </a:spcBef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“The Next Stand of the Tin Can Navy” published in CIMSEC</a:t>
            </a:r>
          </a:p>
          <a:p>
            <a:pPr marL="812800" marR="83820" lvl="1" indent="-342900">
              <a:spcBef>
                <a:spcPts val="480"/>
              </a:spcBef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TWS members invited to speak at US Army Future Force Command</a:t>
            </a:r>
          </a:p>
          <a:p>
            <a:pPr marL="812800" marR="83820" lvl="1" indent="-342900">
              <a:spcBef>
                <a:spcPts val="480"/>
              </a:spcBef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EWS/12</a:t>
            </a:r>
            <a:r>
              <a:rPr lang="en-US" sz="125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 Marines War Game using a littoral combat group and littoral combat teams</a:t>
            </a:r>
          </a:p>
          <a:p>
            <a:pPr marL="812800" marR="83820" lvl="1" indent="-342900">
              <a:spcBef>
                <a:spcPts val="480"/>
              </a:spcBef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SAW War Games (1 &amp; 2) using current capabilities for a Joint Maritime Campaign </a:t>
            </a:r>
          </a:p>
          <a:p>
            <a:pPr marL="355600" marR="83820" indent="-342900">
              <a:spcBef>
                <a:spcPts val="480"/>
              </a:spcBef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Dec 2019</a:t>
            </a:r>
          </a:p>
          <a:p>
            <a:pPr marL="812800" marR="83820" lvl="1" indent="-342900">
              <a:spcBef>
                <a:spcPts val="480"/>
              </a:spcBef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SAW War Games (3 &amp; 4 ) using future capabilities linked to DARPA’s proteus/mosaic concept for a Joint Maritime Campaign</a:t>
            </a:r>
          </a:p>
          <a:p>
            <a:pPr marL="812800" marR="83820" lvl="1" indent="-342900">
              <a:spcBef>
                <a:spcPts val="480"/>
              </a:spcBef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DRAFT of “Command and Control Considerations for Expeditionary Advance Base Forces”</a:t>
            </a:r>
          </a:p>
          <a:p>
            <a:pPr marL="812800" marR="83820" lvl="1" indent="-342900">
              <a:spcBef>
                <a:spcPts val="480"/>
              </a:spcBef>
              <a:buChar char="•"/>
              <a:tabLst>
                <a:tab pos="355600" algn="l"/>
                <a:tab pos="356235" algn="l"/>
                <a:tab pos="1652905" algn="l"/>
                <a:tab pos="3681095" algn="l"/>
              </a:tabLst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Working draft of Concept for Logistical Support of EABO paper</a:t>
            </a: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355600" algn="l"/>
                <a:tab pos="356235" algn="l"/>
              </a:tabLst>
            </a:pPr>
            <a:endParaRPr sz="12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1126" y="28447"/>
            <a:ext cx="2439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UNCLASSIFIED/PREDECISIONAL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6"/>
          <p:cNvSpPr txBox="1">
            <a:spLocks noGrp="1"/>
          </p:cNvSpPr>
          <p:nvPr>
            <p:ph type="title"/>
          </p:nvPr>
        </p:nvSpPr>
        <p:spPr>
          <a:xfrm>
            <a:off x="1074419" y="152400"/>
            <a:ext cx="700278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dirty="0"/>
              <a:t>TECOM Warfighting Society</a:t>
            </a:r>
            <a:br>
              <a:rPr lang="en-US" sz="3600" dirty="0"/>
            </a:br>
            <a:r>
              <a:rPr lang="en-US" sz="3600" dirty="0"/>
              <a:t>2019</a:t>
            </a:r>
            <a:endParaRPr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447800"/>
            <a:ext cx="2378364" cy="31102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2C605-79DD-4FB9-B302-F4F19C9D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522" y="287178"/>
            <a:ext cx="6705600" cy="492443"/>
          </a:xfrm>
        </p:spPr>
        <p:txBody>
          <a:bodyPr/>
          <a:lstStyle/>
          <a:p>
            <a:r>
              <a:rPr lang="en-US" dirty="0"/>
              <a:t>Sample SAW War Game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719661-EB53-44F0-B1DA-B3CD75DDBB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49" y="1447801"/>
            <a:ext cx="4383756" cy="27970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92D8FA-A095-48FE-923E-278718B5C392}"/>
              </a:ext>
            </a:extLst>
          </p:cNvPr>
          <p:cNvSpPr/>
          <p:nvPr/>
        </p:nvSpPr>
        <p:spPr>
          <a:xfrm>
            <a:off x="72887" y="4244876"/>
            <a:ext cx="4442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Game 2 (Current Force)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Songs at north and south of Palawan; large number of H-6s still taking off and firing on surface combatants (air contested over SCS, controlled over Palawan)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Lost LCG to Type 22 and subs – AND early connector launch failed (J-10s shot down MV-22, subs hit LCACs)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Lost LHA, LPD to ASBM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MDTF seizes airfield; unlikely to hold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E9DE03-641E-48F1-BA8D-31C1B6814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322" y="1447802"/>
            <a:ext cx="4363278" cy="28146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D9369F-F9E9-4BEC-A673-61D98CC45855}"/>
              </a:ext>
            </a:extLst>
          </p:cNvPr>
          <p:cNvSpPr/>
          <p:nvPr/>
        </p:nvSpPr>
        <p:spPr>
          <a:xfrm>
            <a:off x="4572000" y="426249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Game 4 (Mosaic Force)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ESG (DDG, CG, supply, LCS) and ARG/MEU transition to West of Palawan (conduct sea control)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 forward in SCS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Control Sulu, SCS (air)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Airfield seized (AH-1Zs, MDTF, assault support)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02D9C165-A7BA-475D-8C26-F52FAE92364B}"/>
              </a:ext>
            </a:extLst>
          </p:cNvPr>
          <p:cNvSpPr txBox="1"/>
          <p:nvPr/>
        </p:nvSpPr>
        <p:spPr>
          <a:xfrm>
            <a:off x="3421126" y="28447"/>
            <a:ext cx="2439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UNCLASSIFIED/PREDECISIONAL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4443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749</Words>
  <Application>Microsoft Office PowerPoint</Application>
  <PresentationFormat>On-screen Show (4:3)</PresentationFormat>
  <Paragraphs>145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Bell MT</vt:lpstr>
      <vt:lpstr>Calibri</vt:lpstr>
      <vt:lpstr>Times New Roman</vt:lpstr>
      <vt:lpstr>Office Theme</vt:lpstr>
      <vt:lpstr>PowerPoint Presentation</vt:lpstr>
      <vt:lpstr>Why a Warfighting Society?</vt:lpstr>
      <vt:lpstr>Organization</vt:lpstr>
      <vt:lpstr>Organization</vt:lpstr>
      <vt:lpstr>Function</vt:lpstr>
      <vt:lpstr>Concept</vt:lpstr>
      <vt:lpstr>TECOM Warfighting Society 2019</vt:lpstr>
      <vt:lpstr>TECOM Warfighting Society 2019</vt:lpstr>
      <vt:lpstr>Sample SAW War Game Results</vt:lpstr>
      <vt:lpstr>TECOM Warfighting Society 2020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Harley Quinn Parker-Collins</dc:creator>
  <cp:keywords/>
  <dc:description/>
  <cp:lastModifiedBy>Dmochowski Maj Nathan P</cp:lastModifiedBy>
  <cp:revision>36</cp:revision>
  <dcterms:created xsi:type="dcterms:W3CDTF">2019-07-17T13:32:40Z</dcterms:created>
  <dcterms:modified xsi:type="dcterms:W3CDTF">2019-12-13T11:56:58Z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2019-06-20T10:00:00Z</vt:filetime>
  </property>
  <property fmtid="{D5CDD505-2E9C-101B-9397-08002B2CF9AE}" pid="3" name="LastSaved">
    <vt:filetime>2019-07-16T10:00:00Z</vt:filetime>
  </property>
</Properties>
</file>