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993" autoAdjust="0"/>
  </p:normalViewPr>
  <p:slideViewPr>
    <p:cSldViewPr snapToGrid="0">
      <p:cViewPr>
        <p:scale>
          <a:sx n="40" d="100"/>
          <a:sy n="40" d="100"/>
        </p:scale>
        <p:origin x="16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874C1-8E95-4486-9EAA-F0284AA45716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560A9-CF69-490C-86C5-019C1270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Capt</a:t>
            </a:r>
            <a:r>
              <a:rPr lang="en-US" dirty="0"/>
              <a:t> Olivia A. </a:t>
            </a:r>
            <a:r>
              <a:rPr lang="en-US" dirty="0" err="1"/>
              <a:t>Garad</a:t>
            </a:r>
            <a:r>
              <a:rPr lang="en-US" dirty="0"/>
              <a:t> (USMC) made many of the contributions to this brief as part a larger study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Historical examples based on: https://www.rand.org/pubs/rgs_dissertations/RGSD189.html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60A9-CF69-490C-86C5-019C1270F4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60A9-CF69-490C-86C5-019C1270F4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2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Graphic: https://thestrategybridge.org/the-bridge/2016/5/5/the-institutional-level-of-war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60A9-CF69-490C-86C5-019C1270F4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 taken from: https://www.ausa.org/sites/default/files/lanpac-2018/lanpac-2018-hypercompetition-forum.pdf</a:t>
            </a:r>
          </a:p>
          <a:p>
            <a:r>
              <a:rPr lang="en-US" dirty="0"/>
              <a:t>(clearly based on the new NDS)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60A9-CF69-490C-86C5-019C1270F4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1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 taken from:  https://www.rand.org/content/dam/rand/pubs/research_reports/RR1700/RR1708/RAND_RR1708.pdf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560A9-CF69-490C-86C5-019C1270F4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648D-B885-46FF-8835-F375A81C9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D2A04-A9F3-4E97-844B-3BD0AC12A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C723-0777-40EF-970E-BB0182D4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89E38-4317-430E-ACFF-3DF18379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833CC-2949-407C-9826-5840D9DF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3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FB52-0218-4E3B-9412-A55B7462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CA6B-206C-426D-A51F-442155003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0DD95-E0E6-4C28-863E-8C12C498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8C96-59EF-4A6B-96A0-A9BBDC47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C4E79-115B-4625-B8FE-4C034B52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F7D82-89C5-41E2-B396-6922A98BA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D7A84-D17E-4503-91CA-607E2BF2E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061F6-8551-4627-BA80-4C8201EC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57A1-C24F-45A0-85E0-88EC0650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D3DBA-F36F-4A78-A9DD-FD19544D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5BFE-9DE5-422A-ACBB-0A3BD30B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CB3C-0E36-425B-9077-F81AABE39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BFB8F-1498-42FB-A194-6592E8D4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53B6-77D2-400F-BA4C-99F624CA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2C62C-FD86-4A78-BE39-5401F34B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0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09E8-AF89-444B-AAB2-63546C4A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8CEA4-56FD-4FD5-ABC6-AF455F45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FFB72-39CA-4E55-9054-9ECCA7B0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B2639-BFFA-42AE-9A1C-5A2EA8AF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BBEDA-DDAA-4016-B57A-0D1D9BAA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4E21-5743-4620-9415-3953DEA8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C96E-2F77-4280-958A-185DFC030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51D0-BAE3-4A35-B4BB-A6E6F3BD4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CF269-3A8D-458F-86D1-04BA0BA4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3C55B-E699-40F8-AFE4-DAC57240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1281C-4BA0-460A-BB65-C3DBF5EF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83AB-32E4-4406-B21A-C3BD4ACB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8F8EC-BC0C-4996-9599-9A0C13C0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A962D-EF3E-48A5-8C2B-787AF681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10008-7125-409A-8083-24E856636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94ABB-7602-4419-990F-041510C0D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DF783-A533-4BF7-933C-AE7A4C95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08079-A6FF-42D5-B51D-5C580070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0314B-58B4-4EF1-8DAE-FA3B789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252B-D2E3-4AC8-917E-2B2E31AA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90F05-EAA9-49B3-A6BC-4A8F856E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94DDF-ABF4-408B-9D87-1769853A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02BBC-DAC1-4C7E-AC98-081FCEE8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42FF8-682C-40F1-9865-A7F28568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D8E7E-2F68-4BA2-A84D-766BA6AC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07953-CDEE-4D5D-A183-A76EFAD5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3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93C4-36BD-4BA1-A75F-D2715BB1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0827-0D03-49BA-B87D-AC897AED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ED8B2-35CE-42BD-B335-C8309379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818B4-B20B-4CC3-B2EB-8B1F522D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821C1-FAFD-435A-9FAB-C4B83D2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44BE-9BC4-4D8A-A697-14A2E575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4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0F5E-E257-4814-AD5F-AEFA3113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84671-84BC-4E3C-B23D-C0BDA0F8C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AE236-2B11-4DF6-9C8A-325E0DBC7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02FBE-9527-4C26-A610-176DD774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C678-2FFF-486C-A369-22354897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017A1-B10A-48F6-81CF-32F6AE61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46AFC-09F8-44DB-A9B2-94837197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BBCC-DEF6-4D23-AEC3-5CBA12BD0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D571-8A6A-4741-B62F-598359CD4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594C-6ACC-426F-B2E6-F1D32506F5F2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C6720-702D-422B-9348-D5B8E802C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8B6E-B506-45A6-801E-11E7F523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ED4C-8B91-4023-B698-F95F1180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enjamin.jensen@usmc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A89A3-B116-4EFE-BCE6-65E7EC4E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3" y="1234115"/>
            <a:ext cx="7686675" cy="44767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B32BE-61E3-4AA2-8A46-B359AC2F4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7829" y="1260344"/>
            <a:ext cx="3689279" cy="5597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Swarming Defined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Engaging an adversary from multiple directions and domains simultaneously through lethal and non-lethal means in a manner that maximizes cognitive paralysis, confusion, uncertainty and matches cheap, often disposable systems vs. enemy critical systems (asymmetry).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Examples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Battle of Hattin (1187)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Mongol Campaigns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Clair’s Defeat (1791)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 Cricket 19 (1982)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80B3EEF-AB85-48AA-8EAD-A50C049C8703}"/>
              </a:ext>
            </a:extLst>
          </p:cNvPr>
          <p:cNvSpPr txBox="1">
            <a:spLocks/>
          </p:cNvSpPr>
          <p:nvPr/>
        </p:nvSpPr>
        <p:spPr>
          <a:xfrm>
            <a:off x="829236" y="123077"/>
            <a:ext cx="10515600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Swarming Primer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8AE6-1282-437F-BD21-92ED76EEB716}"/>
              </a:ext>
            </a:extLst>
          </p:cNvPr>
          <p:cNvSpPr txBox="1"/>
          <p:nvPr/>
        </p:nvSpPr>
        <p:spPr>
          <a:xfrm>
            <a:off x="382045" y="6011252"/>
            <a:ext cx="4687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Jensen, PhD Marine Corps University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benjamin.jensen@usmcu.edu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7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AC8F0-56DD-4FA1-B67F-F638BB4B1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7" b="6308"/>
          <a:stretch/>
        </p:blipFill>
        <p:spPr>
          <a:xfrm>
            <a:off x="1373212" y="2017059"/>
            <a:ext cx="8061787" cy="3459765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EFC579BF-3B43-4C0E-8C21-06C76E6EDC3A}"/>
              </a:ext>
            </a:extLst>
          </p:cNvPr>
          <p:cNvSpPr txBox="1">
            <a:spLocks/>
          </p:cNvSpPr>
          <p:nvPr/>
        </p:nvSpPr>
        <p:spPr>
          <a:xfrm>
            <a:off x="268941" y="123077"/>
            <a:ext cx="11546541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Idea: One Ferrari vs. Many Pickup Trucks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4179C78-F7F8-4860-B2AC-6A540AB300B8}"/>
              </a:ext>
            </a:extLst>
          </p:cNvPr>
          <p:cNvSpPr txBox="1">
            <a:spLocks/>
          </p:cNvSpPr>
          <p:nvPr/>
        </p:nvSpPr>
        <p:spPr>
          <a:xfrm>
            <a:off x="286871" y="896471"/>
            <a:ext cx="3884296" cy="12102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Ferrari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Approach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 expensive &amp; exquisite new technologies to counter large enemy formations in specific missions. 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299DC82-8838-476B-ACA8-722F208BDF96}"/>
              </a:ext>
            </a:extLst>
          </p:cNvPr>
          <p:cNvSpPr txBox="1">
            <a:spLocks/>
          </p:cNvSpPr>
          <p:nvPr/>
        </p:nvSpPr>
        <p:spPr>
          <a:xfrm>
            <a:off x="7315200" y="5492644"/>
            <a:ext cx="4778187" cy="7916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Pickup Trucks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Approach: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creative combinations of cheap &amp; modular systems to put the enemy on the horns of a dilemma. These systems are less capable in any one mission but able to perform many missions.</a:t>
            </a:r>
          </a:p>
        </p:txBody>
      </p:sp>
    </p:spTree>
    <p:extLst>
      <p:ext uri="{BB962C8B-B14F-4D97-AF65-F5344CB8AC3E}">
        <p14:creationId xmlns:p14="http://schemas.microsoft.com/office/powerpoint/2010/main" val="417495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481042-8654-4D57-859F-2A3000CE0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3" y="831936"/>
            <a:ext cx="7029669" cy="2392396"/>
          </a:xfrm>
          <a:prstGeom prst="rect">
            <a:avLst/>
          </a:prstGeom>
        </p:spPr>
      </p:pic>
      <p:pic>
        <p:nvPicPr>
          <p:cNvPr id="4" name="Picture 3" descr="A picture containing water&#10;&#10;Description automatically generated">
            <a:extLst>
              <a:ext uri="{FF2B5EF4-FFF2-40B4-BE49-F238E27FC236}">
                <a16:creationId xmlns:a16="http://schemas.microsoft.com/office/drawing/2014/main" id="{2E8E92C3-1FE1-4874-8049-55C2F8FF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41" y="3322386"/>
            <a:ext cx="5547286" cy="339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124124-81B1-4C9B-8FF3-65F00BE52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3" t="2126" r="8105"/>
          <a:stretch/>
        </p:blipFill>
        <p:spPr>
          <a:xfrm>
            <a:off x="405526" y="3377479"/>
            <a:ext cx="5594445" cy="3403265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C64C5915-EFC9-4926-AFAD-1B374B0026EE}"/>
              </a:ext>
            </a:extLst>
          </p:cNvPr>
          <p:cNvSpPr txBox="1">
            <a:spLocks/>
          </p:cNvSpPr>
          <p:nvPr/>
        </p:nvSpPr>
        <p:spPr>
          <a:xfrm>
            <a:off x="829236" y="123077"/>
            <a:ext cx="10515600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Swarms Look Like?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A1045B-03EB-4001-B6E6-244BBD46B800}"/>
              </a:ext>
            </a:extLst>
          </p:cNvPr>
          <p:cNvSpPr txBox="1">
            <a:spLocks/>
          </p:cNvSpPr>
          <p:nvPr/>
        </p:nvSpPr>
        <p:spPr>
          <a:xfrm>
            <a:off x="7422776" y="869575"/>
            <a:ext cx="4536142" cy="23487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combinations of smaller systems to achieve an emergent effect. These combinations should put the adversary on the horns of a dilemma and shift cost curves.</a:t>
            </a:r>
          </a:p>
        </p:txBody>
      </p:sp>
    </p:spTree>
    <p:extLst>
      <p:ext uri="{BB962C8B-B14F-4D97-AF65-F5344CB8AC3E}">
        <p14:creationId xmlns:p14="http://schemas.microsoft.com/office/powerpoint/2010/main" val="32907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25025BB-1011-4CBF-A62B-BF40C5AFA61F}"/>
              </a:ext>
            </a:extLst>
          </p:cNvPr>
          <p:cNvSpPr txBox="1">
            <a:spLocks/>
          </p:cNvSpPr>
          <p:nvPr/>
        </p:nvSpPr>
        <p:spPr>
          <a:xfrm>
            <a:off x="829236" y="123077"/>
            <a:ext cx="10515600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Swarm Formations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2BF69-243A-4EB5-AE0A-826CB637822B}"/>
              </a:ext>
            </a:extLst>
          </p:cNvPr>
          <p:cNvGrpSpPr/>
          <p:nvPr/>
        </p:nvGrpSpPr>
        <p:grpSpPr>
          <a:xfrm>
            <a:off x="999564" y="2474257"/>
            <a:ext cx="1682511" cy="1618739"/>
            <a:chOff x="679689" y="2115061"/>
            <a:chExt cx="2368311" cy="2609339"/>
          </a:xfrm>
        </p:grpSpPr>
        <p:sp>
          <p:nvSpPr>
            <p:cNvPr id="5" name="Freeform 829">
              <a:extLst>
                <a:ext uri="{FF2B5EF4-FFF2-40B4-BE49-F238E27FC236}">
                  <a16:creationId xmlns:a16="http://schemas.microsoft.com/office/drawing/2014/main" id="{1B1575A1-CF53-4CB0-A4D3-067884A1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126" y="3865051"/>
              <a:ext cx="530225" cy="53022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0" y="156"/>
                </a:cxn>
                <a:cxn ang="0">
                  <a:pos x="156" y="312"/>
                </a:cxn>
                <a:cxn ang="0">
                  <a:pos x="312" y="156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0" y="156"/>
                  </a:lnTo>
                  <a:lnTo>
                    <a:pt x="156" y="312"/>
                  </a:lnTo>
                  <a:lnTo>
                    <a:pt x="312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08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816">
              <a:extLst>
                <a:ext uri="{FF2B5EF4-FFF2-40B4-BE49-F238E27FC236}">
                  <a16:creationId xmlns:a16="http://schemas.microsoft.com/office/drawing/2014/main" id="{F0A1B416-0687-4C45-8147-FC74E445C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689" y="2115061"/>
              <a:ext cx="547687" cy="365125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280">
              <a:extLst>
                <a:ext uri="{FF2B5EF4-FFF2-40B4-BE49-F238E27FC236}">
                  <a16:creationId xmlns:a16="http://schemas.microsoft.com/office/drawing/2014/main" id="{108285E0-C08C-4D9E-B0AA-685B56C064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99680" y="367849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280">
              <a:extLst>
                <a:ext uri="{FF2B5EF4-FFF2-40B4-BE49-F238E27FC236}">
                  <a16:creationId xmlns:a16="http://schemas.microsoft.com/office/drawing/2014/main" id="{6FFB7EA3-343E-4AB6-9C32-832F005746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02586" y="344955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280">
              <a:extLst>
                <a:ext uri="{FF2B5EF4-FFF2-40B4-BE49-F238E27FC236}">
                  <a16:creationId xmlns:a16="http://schemas.microsoft.com/office/drawing/2014/main" id="{38D5332B-1D37-4EDE-A8CC-5339107EEE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4876" y="456325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Curved Connector 65">
              <a:extLst>
                <a:ext uri="{FF2B5EF4-FFF2-40B4-BE49-F238E27FC236}">
                  <a16:creationId xmlns:a16="http://schemas.microsoft.com/office/drawing/2014/main" id="{3613A4F0-03C5-46C3-9012-2B9F61DE07C6}"/>
                </a:ext>
              </a:extLst>
            </p:cNvPr>
            <p:cNvCxnSpPr/>
            <p:nvPr/>
          </p:nvCxnSpPr>
          <p:spPr>
            <a:xfrm flipH="1">
              <a:off x="1036102" y="2297624"/>
              <a:ext cx="191274" cy="1305841"/>
            </a:xfrm>
            <a:prstGeom prst="curvedConnector4">
              <a:avLst>
                <a:gd name="adj1" fmla="val -119514"/>
                <a:gd name="adj2" fmla="val 5699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67">
              <a:extLst>
                <a:ext uri="{FF2B5EF4-FFF2-40B4-BE49-F238E27FC236}">
                  <a16:creationId xmlns:a16="http://schemas.microsoft.com/office/drawing/2014/main" id="{E4572403-F882-4B84-8F9C-60C63E7012E5}"/>
                </a:ext>
              </a:extLst>
            </p:cNvPr>
            <p:cNvCxnSpPr/>
            <p:nvPr/>
          </p:nvCxnSpPr>
          <p:spPr>
            <a:xfrm rot="16200000" flipH="1">
              <a:off x="1197038" y="2345079"/>
              <a:ext cx="1084384" cy="9956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85">
              <a:extLst>
                <a:ext uri="{FF2B5EF4-FFF2-40B4-BE49-F238E27FC236}">
                  <a16:creationId xmlns:a16="http://schemas.microsoft.com/office/drawing/2014/main" id="{0D7DD8B2-8AB9-493B-AAFC-39E59773A773}"/>
                </a:ext>
              </a:extLst>
            </p:cNvPr>
            <p:cNvCxnSpPr>
              <a:endCxn id="24" idx="1"/>
            </p:cNvCxnSpPr>
            <p:nvPr/>
          </p:nvCxnSpPr>
          <p:spPr>
            <a:xfrm rot="16200000" flipH="1">
              <a:off x="756417" y="2764991"/>
              <a:ext cx="1439871" cy="48660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80">
              <a:extLst>
                <a:ext uri="{FF2B5EF4-FFF2-40B4-BE49-F238E27FC236}">
                  <a16:creationId xmlns:a16="http://schemas.microsoft.com/office/drawing/2014/main" id="{64E75EE2-DCF8-4062-9CEA-E41C6262C3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9596" y="3774558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280">
              <a:extLst>
                <a:ext uri="{FF2B5EF4-FFF2-40B4-BE49-F238E27FC236}">
                  <a16:creationId xmlns:a16="http://schemas.microsoft.com/office/drawing/2014/main" id="{0B92A3D3-5774-446E-A58E-1EE98B0FEE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5354" y="4106522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280">
              <a:extLst>
                <a:ext uri="{FF2B5EF4-FFF2-40B4-BE49-F238E27FC236}">
                  <a16:creationId xmlns:a16="http://schemas.microsoft.com/office/drawing/2014/main" id="{83ACC05B-E57D-4540-8DF6-ECBC80BC5C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38029" y="465053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280">
              <a:extLst>
                <a:ext uri="{FF2B5EF4-FFF2-40B4-BE49-F238E27FC236}">
                  <a16:creationId xmlns:a16="http://schemas.microsoft.com/office/drawing/2014/main" id="{699F7337-08ED-42CB-A39A-B708FC6964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7905" y="4426059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280">
              <a:extLst>
                <a:ext uri="{FF2B5EF4-FFF2-40B4-BE49-F238E27FC236}">
                  <a16:creationId xmlns:a16="http://schemas.microsoft.com/office/drawing/2014/main" id="{53BC7CD1-0523-464E-9B78-3904D89BE5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03471" y="444825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280">
              <a:extLst>
                <a:ext uri="{FF2B5EF4-FFF2-40B4-BE49-F238E27FC236}">
                  <a16:creationId xmlns:a16="http://schemas.microsoft.com/office/drawing/2014/main" id="{BEE6FB3D-D889-488C-9D62-B28DB3A526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23956" y="3961340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280">
              <a:extLst>
                <a:ext uri="{FF2B5EF4-FFF2-40B4-BE49-F238E27FC236}">
                  <a16:creationId xmlns:a16="http://schemas.microsoft.com/office/drawing/2014/main" id="{8233ABED-67BD-4739-84A7-1C63A10A45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8269" y="4265506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80">
              <a:extLst>
                <a:ext uri="{FF2B5EF4-FFF2-40B4-BE49-F238E27FC236}">
                  <a16:creationId xmlns:a16="http://schemas.microsoft.com/office/drawing/2014/main" id="{44BA953D-53F3-427E-9303-E3DD53D339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1715" y="4293118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80">
              <a:extLst>
                <a:ext uri="{FF2B5EF4-FFF2-40B4-BE49-F238E27FC236}">
                  <a16:creationId xmlns:a16="http://schemas.microsoft.com/office/drawing/2014/main" id="{A1186352-281D-4353-92BC-5851F3D10F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15411" y="4659456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80">
              <a:extLst>
                <a:ext uri="{FF2B5EF4-FFF2-40B4-BE49-F238E27FC236}">
                  <a16:creationId xmlns:a16="http://schemas.microsoft.com/office/drawing/2014/main" id="{6960F447-7C0C-413B-8E36-693150E864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0906" y="4588018"/>
              <a:ext cx="56285" cy="64944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80">
              <a:extLst>
                <a:ext uri="{FF2B5EF4-FFF2-40B4-BE49-F238E27FC236}">
                  <a16:creationId xmlns:a16="http://schemas.microsoft.com/office/drawing/2014/main" id="{95929F11-0F00-4A59-A3DF-19FA25EA51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8689" y="421009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80">
              <a:extLst>
                <a:ext uri="{FF2B5EF4-FFF2-40B4-BE49-F238E27FC236}">
                  <a16:creationId xmlns:a16="http://schemas.microsoft.com/office/drawing/2014/main" id="{CE895131-E301-4BE5-A9F5-930C79AC25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10586" y="371776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80">
              <a:extLst>
                <a:ext uri="{FF2B5EF4-FFF2-40B4-BE49-F238E27FC236}">
                  <a16:creationId xmlns:a16="http://schemas.microsoft.com/office/drawing/2014/main" id="{0F378428-96A3-43D8-B28C-CB82BB146B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7140" y="340287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80">
              <a:extLst>
                <a:ext uri="{FF2B5EF4-FFF2-40B4-BE49-F238E27FC236}">
                  <a16:creationId xmlns:a16="http://schemas.microsoft.com/office/drawing/2014/main" id="{CDD647EE-51D8-45E8-8D2A-6F9BA8D873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46102" y="331001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80">
              <a:extLst>
                <a:ext uri="{FF2B5EF4-FFF2-40B4-BE49-F238E27FC236}">
                  <a16:creationId xmlns:a16="http://schemas.microsoft.com/office/drawing/2014/main" id="{3981154E-2FAA-43D2-A6F2-777376ED8F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3283" y="374537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80">
              <a:extLst>
                <a:ext uri="{FF2B5EF4-FFF2-40B4-BE49-F238E27FC236}">
                  <a16:creationId xmlns:a16="http://schemas.microsoft.com/office/drawing/2014/main" id="{EA15BB66-74E2-451E-B017-EBD4B98713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19053" y="404954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0">
              <a:extLst>
                <a:ext uri="{FF2B5EF4-FFF2-40B4-BE49-F238E27FC236}">
                  <a16:creationId xmlns:a16="http://schemas.microsoft.com/office/drawing/2014/main" id="{A04AB3D3-1C2E-4813-9153-B40D4EC42C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39571" y="359779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80">
              <a:extLst>
                <a:ext uri="{FF2B5EF4-FFF2-40B4-BE49-F238E27FC236}">
                  <a16:creationId xmlns:a16="http://schemas.microsoft.com/office/drawing/2014/main" id="{B60850D7-785A-4426-B766-3F6B805D32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71883" y="391485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280">
              <a:extLst>
                <a:ext uri="{FF2B5EF4-FFF2-40B4-BE49-F238E27FC236}">
                  <a16:creationId xmlns:a16="http://schemas.microsoft.com/office/drawing/2014/main" id="{652F0D80-E959-487D-BC86-3EA111253D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9091" y="396714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0">
              <a:extLst>
                <a:ext uri="{FF2B5EF4-FFF2-40B4-BE49-F238E27FC236}">
                  <a16:creationId xmlns:a16="http://schemas.microsoft.com/office/drawing/2014/main" id="{474D69B1-EDA7-42BD-A8CD-3ED509A8DA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2929" y="452921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280">
              <a:extLst>
                <a:ext uri="{FF2B5EF4-FFF2-40B4-BE49-F238E27FC236}">
                  <a16:creationId xmlns:a16="http://schemas.microsoft.com/office/drawing/2014/main" id="{53337663-81E3-435D-AC95-60F31ADDD0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283" y="361481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B15C7F-B4B9-421C-B125-185023C79AAC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2025966" y="4168161"/>
              <a:ext cx="430182" cy="26740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619DE-5D82-4819-B5D1-BF997F0F9674}"/>
                </a:ext>
              </a:extLst>
            </p:cNvPr>
            <p:cNvCxnSpPr>
              <a:endCxn id="32" idx="7"/>
            </p:cNvCxnSpPr>
            <p:nvPr/>
          </p:nvCxnSpPr>
          <p:spPr>
            <a:xfrm flipH="1">
              <a:off x="1505775" y="4245816"/>
              <a:ext cx="320394" cy="2938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F3B1DC-E4D8-4F55-B9FE-0E2125E06B4A}"/>
                </a:ext>
              </a:extLst>
            </p:cNvPr>
            <p:cNvCxnSpPr/>
            <p:nvPr/>
          </p:nvCxnSpPr>
          <p:spPr>
            <a:xfrm flipH="1">
              <a:off x="1990825" y="3511833"/>
              <a:ext cx="225059" cy="35321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1CCC21-057F-42FC-BF26-78667EB29384}"/>
                </a:ext>
              </a:extLst>
            </p:cNvPr>
            <p:cNvCxnSpPr>
              <a:stCxn id="30" idx="5"/>
            </p:cNvCxnSpPr>
            <p:nvPr/>
          </p:nvCxnSpPr>
          <p:spPr>
            <a:xfrm>
              <a:off x="1724729" y="3975833"/>
              <a:ext cx="137973" cy="247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F16E43C-996E-4DED-B830-E755D8DE51CC}"/>
              </a:ext>
            </a:extLst>
          </p:cNvPr>
          <p:cNvSpPr txBox="1"/>
          <p:nvPr/>
        </p:nvSpPr>
        <p:spPr>
          <a:xfrm>
            <a:off x="188258" y="1021975"/>
            <a:ext cx="333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“Massed Organic”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massed swarm emerges from one unit to achieve an effect on another unit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1746F3-0559-43B5-87CD-3DD598F36749}"/>
              </a:ext>
            </a:extLst>
          </p:cNvPr>
          <p:cNvCxnSpPr/>
          <p:nvPr/>
        </p:nvCxnSpPr>
        <p:spPr>
          <a:xfrm>
            <a:off x="3603812" y="1192304"/>
            <a:ext cx="0" cy="493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4F563C-8F6E-40F9-998B-3E4B3967712C}"/>
              </a:ext>
            </a:extLst>
          </p:cNvPr>
          <p:cNvGrpSpPr/>
          <p:nvPr/>
        </p:nvGrpSpPr>
        <p:grpSpPr>
          <a:xfrm>
            <a:off x="4569310" y="2371161"/>
            <a:ext cx="1974927" cy="1680883"/>
            <a:chOff x="1064109" y="2209800"/>
            <a:chExt cx="2593491" cy="2327245"/>
          </a:xfrm>
        </p:grpSpPr>
        <p:sp>
          <p:nvSpPr>
            <p:cNvPr id="42" name="Freeform 829">
              <a:extLst>
                <a:ext uri="{FF2B5EF4-FFF2-40B4-BE49-F238E27FC236}">
                  <a16:creationId xmlns:a16="http://schemas.microsoft.com/office/drawing/2014/main" id="{DA8F839A-2783-48B1-9C8D-E2A3E8555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243" y="3175614"/>
              <a:ext cx="530225" cy="53022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0" y="156"/>
                </a:cxn>
                <a:cxn ang="0">
                  <a:pos x="156" y="312"/>
                </a:cxn>
                <a:cxn ang="0">
                  <a:pos x="312" y="156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0" y="156"/>
                  </a:lnTo>
                  <a:lnTo>
                    <a:pt x="156" y="312"/>
                  </a:lnTo>
                  <a:lnTo>
                    <a:pt x="312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08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280">
              <a:extLst>
                <a:ext uri="{FF2B5EF4-FFF2-40B4-BE49-F238E27FC236}">
                  <a16:creationId xmlns:a16="http://schemas.microsoft.com/office/drawing/2014/main" id="{594F76EA-5AA4-4968-B829-D9E97BC29A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109" y="325681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280">
              <a:extLst>
                <a:ext uri="{FF2B5EF4-FFF2-40B4-BE49-F238E27FC236}">
                  <a16:creationId xmlns:a16="http://schemas.microsoft.com/office/drawing/2014/main" id="{763E9665-B206-4DF3-8C91-FCFE3388CD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21081" y="339040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280">
              <a:extLst>
                <a:ext uri="{FF2B5EF4-FFF2-40B4-BE49-F238E27FC236}">
                  <a16:creationId xmlns:a16="http://schemas.microsoft.com/office/drawing/2014/main" id="{B2001753-F17B-4EC7-BB2A-24EF90025E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51508" y="313627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280">
              <a:extLst>
                <a:ext uri="{FF2B5EF4-FFF2-40B4-BE49-F238E27FC236}">
                  <a16:creationId xmlns:a16="http://schemas.microsoft.com/office/drawing/2014/main" id="{D59429FA-21A2-4354-9B96-167D6CF6CD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45913" y="357882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280">
              <a:extLst>
                <a:ext uri="{FF2B5EF4-FFF2-40B4-BE49-F238E27FC236}">
                  <a16:creationId xmlns:a16="http://schemas.microsoft.com/office/drawing/2014/main" id="{37A1416F-9A6D-42C4-9719-B154D99916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0333" y="327465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280">
              <a:extLst>
                <a:ext uri="{FF2B5EF4-FFF2-40B4-BE49-F238E27FC236}">
                  <a16:creationId xmlns:a16="http://schemas.microsoft.com/office/drawing/2014/main" id="{A93A3864-5FAE-4A21-9427-EEA745AE2D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4267" y="294498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280">
              <a:extLst>
                <a:ext uri="{FF2B5EF4-FFF2-40B4-BE49-F238E27FC236}">
                  <a16:creationId xmlns:a16="http://schemas.microsoft.com/office/drawing/2014/main" id="{C7B88FF2-E4D8-4B00-8721-F39FE4DFA2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9729" y="264587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280">
              <a:extLst>
                <a:ext uri="{FF2B5EF4-FFF2-40B4-BE49-F238E27FC236}">
                  <a16:creationId xmlns:a16="http://schemas.microsoft.com/office/drawing/2014/main" id="{BD86532E-441C-4ABA-B1B9-67216D76C7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73216" y="28455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280">
              <a:extLst>
                <a:ext uri="{FF2B5EF4-FFF2-40B4-BE49-F238E27FC236}">
                  <a16:creationId xmlns:a16="http://schemas.microsoft.com/office/drawing/2014/main" id="{0646285A-9D09-4F6F-BBBE-17902B9446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95687" y="370284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280">
              <a:extLst>
                <a:ext uri="{FF2B5EF4-FFF2-40B4-BE49-F238E27FC236}">
                  <a16:creationId xmlns:a16="http://schemas.microsoft.com/office/drawing/2014/main" id="{15BD8FEC-A7BF-4E0E-B8D0-84FADD8653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5849" y="380999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Curved Connector 71">
              <a:extLst>
                <a:ext uri="{FF2B5EF4-FFF2-40B4-BE49-F238E27FC236}">
                  <a16:creationId xmlns:a16="http://schemas.microsoft.com/office/drawing/2014/main" id="{3E5A6B41-0F14-4C43-AB84-95F312CB9BA8}"/>
                </a:ext>
              </a:extLst>
            </p:cNvPr>
            <p:cNvCxnSpPr/>
            <p:nvPr/>
          </p:nvCxnSpPr>
          <p:spPr>
            <a:xfrm rot="5400000">
              <a:off x="2197610" y="2530918"/>
              <a:ext cx="485388" cy="259579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280">
              <a:extLst>
                <a:ext uri="{FF2B5EF4-FFF2-40B4-BE49-F238E27FC236}">
                  <a16:creationId xmlns:a16="http://schemas.microsoft.com/office/drawing/2014/main" id="{47516C0A-C3C2-4AF7-81AD-6B40FCD1B8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57647" y="267232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Curved Connector 74">
              <a:extLst>
                <a:ext uri="{FF2B5EF4-FFF2-40B4-BE49-F238E27FC236}">
                  <a16:creationId xmlns:a16="http://schemas.microsoft.com/office/drawing/2014/main" id="{F771DD96-D77C-4723-BBBF-1A7D5BB5F444}"/>
                </a:ext>
              </a:extLst>
            </p:cNvPr>
            <p:cNvCxnSpPr/>
            <p:nvPr/>
          </p:nvCxnSpPr>
          <p:spPr>
            <a:xfrm rot="10800000" flipV="1">
              <a:off x="1903896" y="2412375"/>
              <a:ext cx="654620" cy="218363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78">
              <a:extLst>
                <a:ext uri="{FF2B5EF4-FFF2-40B4-BE49-F238E27FC236}">
                  <a16:creationId xmlns:a16="http://schemas.microsoft.com/office/drawing/2014/main" id="{EA412136-3BDC-413E-ADD7-5FE9D5403803}"/>
                </a:ext>
              </a:extLst>
            </p:cNvPr>
            <p:cNvCxnSpPr/>
            <p:nvPr/>
          </p:nvCxnSpPr>
          <p:spPr>
            <a:xfrm rot="16200000" flipH="1">
              <a:off x="1374591" y="2644705"/>
              <a:ext cx="483659" cy="48245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82">
              <a:extLst>
                <a:ext uri="{FF2B5EF4-FFF2-40B4-BE49-F238E27FC236}">
                  <a16:creationId xmlns:a16="http://schemas.microsoft.com/office/drawing/2014/main" id="{01E1CEE4-E8B8-40BD-B979-40B04F39D62F}"/>
                </a:ext>
              </a:extLst>
            </p:cNvPr>
            <p:cNvCxnSpPr/>
            <p:nvPr/>
          </p:nvCxnSpPr>
          <p:spPr>
            <a:xfrm>
              <a:off x="1368355" y="2655403"/>
              <a:ext cx="657902" cy="641364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84">
              <a:extLst>
                <a:ext uri="{FF2B5EF4-FFF2-40B4-BE49-F238E27FC236}">
                  <a16:creationId xmlns:a16="http://schemas.microsoft.com/office/drawing/2014/main" id="{E5473810-FBBA-4E7E-99C5-B0665E4449EB}"/>
                </a:ext>
              </a:extLst>
            </p:cNvPr>
            <p:cNvCxnSpPr/>
            <p:nvPr/>
          </p:nvCxnSpPr>
          <p:spPr>
            <a:xfrm rot="5400000">
              <a:off x="973104" y="2874371"/>
              <a:ext cx="488805" cy="177873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88">
              <a:extLst>
                <a:ext uri="{FF2B5EF4-FFF2-40B4-BE49-F238E27FC236}">
                  <a16:creationId xmlns:a16="http://schemas.microsoft.com/office/drawing/2014/main" id="{61EFF531-03B4-4572-9E75-621DEE074D8E}"/>
                </a:ext>
              </a:extLst>
            </p:cNvPr>
            <p:cNvCxnSpPr>
              <a:endCxn id="44" idx="1"/>
            </p:cNvCxnSpPr>
            <p:nvPr/>
          </p:nvCxnSpPr>
          <p:spPr>
            <a:xfrm rot="10800000" flipH="1" flipV="1">
              <a:off x="1307396" y="2655403"/>
              <a:ext cx="222751" cy="745466"/>
            </a:xfrm>
            <a:prstGeom prst="curvedConnector4">
              <a:avLst>
                <a:gd name="adj1" fmla="val -102626"/>
                <a:gd name="adj2" fmla="val 53557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93">
              <a:extLst>
                <a:ext uri="{FF2B5EF4-FFF2-40B4-BE49-F238E27FC236}">
                  <a16:creationId xmlns:a16="http://schemas.microsoft.com/office/drawing/2014/main" id="{4B20CB67-59B3-4B46-A136-638879B16B8F}"/>
                </a:ext>
              </a:extLst>
            </p:cNvPr>
            <p:cNvCxnSpPr>
              <a:endCxn id="46" idx="0"/>
            </p:cNvCxnSpPr>
            <p:nvPr/>
          </p:nvCxnSpPr>
          <p:spPr>
            <a:xfrm rot="16200000" flipH="1">
              <a:off x="1212172" y="2814127"/>
              <a:ext cx="859923" cy="669473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hevron 100">
              <a:extLst>
                <a:ext uri="{FF2B5EF4-FFF2-40B4-BE49-F238E27FC236}">
                  <a16:creationId xmlns:a16="http://schemas.microsoft.com/office/drawing/2014/main" id="{A7B4A8DB-8510-4301-B855-E65FB8B81F51}"/>
                </a:ext>
              </a:extLst>
            </p:cNvPr>
            <p:cNvSpPr/>
            <p:nvPr/>
          </p:nvSpPr>
          <p:spPr>
            <a:xfrm>
              <a:off x="3391704" y="3787140"/>
              <a:ext cx="60957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Chevron 101">
              <a:extLst>
                <a:ext uri="{FF2B5EF4-FFF2-40B4-BE49-F238E27FC236}">
                  <a16:creationId xmlns:a16="http://schemas.microsoft.com/office/drawing/2014/main" id="{782622D4-C4C1-4511-85FE-8C3B26945ADC}"/>
                </a:ext>
              </a:extLst>
            </p:cNvPr>
            <p:cNvSpPr/>
            <p:nvPr/>
          </p:nvSpPr>
          <p:spPr>
            <a:xfrm>
              <a:off x="3391705" y="3604544"/>
              <a:ext cx="60957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Chevron 102">
              <a:extLst>
                <a:ext uri="{FF2B5EF4-FFF2-40B4-BE49-F238E27FC236}">
                  <a16:creationId xmlns:a16="http://schemas.microsoft.com/office/drawing/2014/main" id="{91000D72-7DDD-458F-A6D9-CFF574ABDE47}"/>
                </a:ext>
              </a:extLst>
            </p:cNvPr>
            <p:cNvSpPr/>
            <p:nvPr/>
          </p:nvSpPr>
          <p:spPr>
            <a:xfrm>
              <a:off x="3183043" y="3627404"/>
              <a:ext cx="68354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A7465BB-B839-4500-8971-41B38D3FBEDF}"/>
                </a:ext>
              </a:extLst>
            </p:cNvPr>
            <p:cNvCxnSpPr/>
            <p:nvPr/>
          </p:nvCxnSpPr>
          <p:spPr>
            <a:xfrm>
              <a:off x="2621263" y="3461845"/>
              <a:ext cx="555760" cy="16555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816">
              <a:extLst>
                <a:ext uri="{FF2B5EF4-FFF2-40B4-BE49-F238E27FC236}">
                  <a16:creationId xmlns:a16="http://schemas.microsoft.com/office/drawing/2014/main" id="{670DD59E-167C-4646-A813-C93D336BD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655" y="2469199"/>
              <a:ext cx="380681" cy="254767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816">
              <a:extLst>
                <a:ext uri="{FF2B5EF4-FFF2-40B4-BE49-F238E27FC236}">
                  <a16:creationId xmlns:a16="http://schemas.microsoft.com/office/drawing/2014/main" id="{517C906A-90BB-4D13-A2A7-E4A465EBB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636" y="2209800"/>
              <a:ext cx="380681" cy="254767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816">
              <a:extLst>
                <a:ext uri="{FF2B5EF4-FFF2-40B4-BE49-F238E27FC236}">
                  <a16:creationId xmlns:a16="http://schemas.microsoft.com/office/drawing/2014/main" id="{337D620B-C868-47B7-B7C9-59A133C22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676" y="4282278"/>
              <a:ext cx="380681" cy="254767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AFF6274-9664-4AA3-AC70-7403DEB47064}"/>
                </a:ext>
              </a:extLst>
            </p:cNvPr>
            <p:cNvCxnSpPr>
              <a:stCxn id="46" idx="6"/>
            </p:cNvCxnSpPr>
            <p:nvPr/>
          </p:nvCxnSpPr>
          <p:spPr>
            <a:xfrm flipV="1">
              <a:off x="2007826" y="3568980"/>
              <a:ext cx="432478" cy="455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58818EA-B3CA-4BF4-BA4B-7AD1ED73CABD}"/>
                </a:ext>
              </a:extLst>
            </p:cNvPr>
            <p:cNvCxnSpPr/>
            <p:nvPr/>
          </p:nvCxnSpPr>
          <p:spPr>
            <a:xfrm>
              <a:off x="2326161" y="3010546"/>
              <a:ext cx="130879" cy="29982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77">
              <a:extLst>
                <a:ext uri="{FF2B5EF4-FFF2-40B4-BE49-F238E27FC236}">
                  <a16:creationId xmlns:a16="http://schemas.microsoft.com/office/drawing/2014/main" id="{E58CE351-CE4F-414D-9DCB-1DE77824CE70}"/>
                </a:ext>
              </a:extLst>
            </p:cNvPr>
            <p:cNvCxnSpPr>
              <a:stCxn id="67" idx="3"/>
            </p:cNvCxnSpPr>
            <p:nvPr/>
          </p:nvCxnSpPr>
          <p:spPr>
            <a:xfrm flipV="1">
              <a:off x="3318357" y="3832859"/>
              <a:ext cx="311511" cy="576803"/>
            </a:xfrm>
            <a:prstGeom prst="curvedConnector2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94">
              <a:extLst>
                <a:ext uri="{FF2B5EF4-FFF2-40B4-BE49-F238E27FC236}">
                  <a16:creationId xmlns:a16="http://schemas.microsoft.com/office/drawing/2014/main" id="{30B7CE6C-BF45-4328-A336-08DE5EA819E0}"/>
                </a:ext>
              </a:extLst>
            </p:cNvPr>
            <p:cNvCxnSpPr>
              <a:stCxn id="67" idx="0"/>
            </p:cNvCxnSpPr>
            <p:nvPr/>
          </p:nvCxnSpPr>
          <p:spPr>
            <a:xfrm rot="5400000" flipH="1" flipV="1">
              <a:off x="2989820" y="4095075"/>
              <a:ext cx="325401" cy="49006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348ADD83-E799-4506-AD78-03B16EC87765}"/>
              </a:ext>
            </a:extLst>
          </p:cNvPr>
          <p:cNvSpPr txBox="1"/>
          <p:nvPr/>
        </p:nvSpPr>
        <p:spPr>
          <a:xfrm>
            <a:off x="3801035" y="995081"/>
            <a:ext cx="3334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“Dispersed Party”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swarm emerges from multiple units and points in time and space, coordinating based on simple rules.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C9441FA-15FE-4FD1-B6C6-C112CF45EB2E}"/>
              </a:ext>
            </a:extLst>
          </p:cNvPr>
          <p:cNvCxnSpPr/>
          <p:nvPr/>
        </p:nvCxnSpPr>
        <p:spPr>
          <a:xfrm>
            <a:off x="7826192" y="1317811"/>
            <a:ext cx="0" cy="493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dn-images-1.medium.com/max/1200/1*IDMDUqbnOkaeFVl0Hu8SjA.png">
            <a:extLst>
              <a:ext uri="{FF2B5EF4-FFF2-40B4-BE49-F238E27FC236}">
                <a16:creationId xmlns:a16="http://schemas.microsoft.com/office/drawing/2014/main" id="{8D859BDA-F7C5-4387-AC35-51788AA63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9"/>
          <a:stretch/>
        </p:blipFill>
        <p:spPr bwMode="auto">
          <a:xfrm>
            <a:off x="8130988" y="4285128"/>
            <a:ext cx="2157039" cy="19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A0E1ECD-BBEF-4CED-BE27-C05F9F7B1DC7}"/>
              </a:ext>
            </a:extLst>
          </p:cNvPr>
          <p:cNvGrpSpPr/>
          <p:nvPr/>
        </p:nvGrpSpPr>
        <p:grpSpPr>
          <a:xfrm>
            <a:off x="9161628" y="2483950"/>
            <a:ext cx="2133901" cy="1442591"/>
            <a:chOff x="501723" y="2259833"/>
            <a:chExt cx="3524836" cy="2748863"/>
          </a:xfrm>
        </p:grpSpPr>
        <p:sp>
          <p:nvSpPr>
            <p:cNvPr id="76" name="Freeform 829">
              <a:extLst>
                <a:ext uri="{FF2B5EF4-FFF2-40B4-BE49-F238E27FC236}">
                  <a16:creationId xmlns:a16="http://schemas.microsoft.com/office/drawing/2014/main" id="{34B9152D-DDF6-42D2-A610-044B09D2D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53" y="4387511"/>
              <a:ext cx="530225" cy="53022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0" y="156"/>
                </a:cxn>
                <a:cxn ang="0">
                  <a:pos x="156" y="312"/>
                </a:cxn>
                <a:cxn ang="0">
                  <a:pos x="312" y="156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0" y="156"/>
                  </a:lnTo>
                  <a:lnTo>
                    <a:pt x="156" y="312"/>
                  </a:lnTo>
                  <a:lnTo>
                    <a:pt x="312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08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280">
              <a:extLst>
                <a:ext uri="{FF2B5EF4-FFF2-40B4-BE49-F238E27FC236}">
                  <a16:creationId xmlns:a16="http://schemas.microsoft.com/office/drawing/2014/main" id="{68896C28-65A4-416D-8770-47C4B620D5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2810" y="406427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280">
              <a:extLst>
                <a:ext uri="{FF2B5EF4-FFF2-40B4-BE49-F238E27FC236}">
                  <a16:creationId xmlns:a16="http://schemas.microsoft.com/office/drawing/2014/main" id="{DD06B95E-036A-459A-A4E5-76490FF351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319" y="446871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280">
              <a:extLst>
                <a:ext uri="{FF2B5EF4-FFF2-40B4-BE49-F238E27FC236}">
                  <a16:creationId xmlns:a16="http://schemas.microsoft.com/office/drawing/2014/main" id="{4CF66886-854A-4122-8559-109FF3250C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8291" y="460230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280">
              <a:extLst>
                <a:ext uri="{FF2B5EF4-FFF2-40B4-BE49-F238E27FC236}">
                  <a16:creationId xmlns:a16="http://schemas.microsoft.com/office/drawing/2014/main" id="{CD22DE0C-AB65-4748-8968-DDE95A3E52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84699" y="456658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280">
              <a:extLst>
                <a:ext uri="{FF2B5EF4-FFF2-40B4-BE49-F238E27FC236}">
                  <a16:creationId xmlns:a16="http://schemas.microsoft.com/office/drawing/2014/main" id="{E1003004-B366-4E1F-80DE-7C6CC44DF3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58718" y="434817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280">
              <a:extLst>
                <a:ext uri="{FF2B5EF4-FFF2-40B4-BE49-F238E27FC236}">
                  <a16:creationId xmlns:a16="http://schemas.microsoft.com/office/drawing/2014/main" id="{084E6751-4B17-45D9-8614-A2992A72F3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41662" y="416523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280">
              <a:extLst>
                <a:ext uri="{FF2B5EF4-FFF2-40B4-BE49-F238E27FC236}">
                  <a16:creationId xmlns:a16="http://schemas.microsoft.com/office/drawing/2014/main" id="{5E871D05-8A0C-4442-B712-2AEEB6AF88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3123" y="479072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816">
              <a:extLst>
                <a:ext uri="{FF2B5EF4-FFF2-40B4-BE49-F238E27FC236}">
                  <a16:creationId xmlns:a16="http://schemas.microsoft.com/office/drawing/2014/main" id="{587E7147-B40F-42D7-A58A-3D6EE8FB9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23" y="2259833"/>
              <a:ext cx="547687" cy="365125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val 280">
              <a:extLst>
                <a:ext uri="{FF2B5EF4-FFF2-40B4-BE49-F238E27FC236}">
                  <a16:creationId xmlns:a16="http://schemas.microsoft.com/office/drawing/2014/main" id="{03530FCB-43CC-4B9E-B981-144C6799DD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7543" y="448655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Oval 280">
              <a:extLst>
                <a:ext uri="{FF2B5EF4-FFF2-40B4-BE49-F238E27FC236}">
                  <a16:creationId xmlns:a16="http://schemas.microsoft.com/office/drawing/2014/main" id="{563972A7-D851-45E7-89FB-EB55259657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71477" y="415688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280">
              <a:extLst>
                <a:ext uri="{FF2B5EF4-FFF2-40B4-BE49-F238E27FC236}">
                  <a16:creationId xmlns:a16="http://schemas.microsoft.com/office/drawing/2014/main" id="{FE4944F0-6F93-4596-B0A1-6D50780747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0176" y="454171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Oval 280">
              <a:extLst>
                <a:ext uri="{FF2B5EF4-FFF2-40B4-BE49-F238E27FC236}">
                  <a16:creationId xmlns:a16="http://schemas.microsoft.com/office/drawing/2014/main" id="{2D5CE24F-FA3F-4DCC-8374-3D39C1A966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01706" y="431245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280">
              <a:extLst>
                <a:ext uri="{FF2B5EF4-FFF2-40B4-BE49-F238E27FC236}">
                  <a16:creationId xmlns:a16="http://schemas.microsoft.com/office/drawing/2014/main" id="{A9B02C6E-138C-4706-8CC9-5FC5C870A7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4646" y="378456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280">
              <a:extLst>
                <a:ext uri="{FF2B5EF4-FFF2-40B4-BE49-F238E27FC236}">
                  <a16:creationId xmlns:a16="http://schemas.microsoft.com/office/drawing/2014/main" id="{F073F639-9CC1-4A6F-BB53-33A4920EDE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93436" y="461315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Curved Connector 36">
              <a:extLst>
                <a:ext uri="{FF2B5EF4-FFF2-40B4-BE49-F238E27FC236}">
                  <a16:creationId xmlns:a16="http://schemas.microsoft.com/office/drawing/2014/main" id="{3E817989-1929-4ED2-B732-0B0BFD43C2B1}"/>
                </a:ext>
              </a:extLst>
            </p:cNvPr>
            <p:cNvCxnSpPr>
              <a:stCxn id="84" idx="3"/>
            </p:cNvCxnSpPr>
            <p:nvPr/>
          </p:nvCxnSpPr>
          <p:spPr>
            <a:xfrm flipH="1">
              <a:off x="858136" y="2442396"/>
              <a:ext cx="191274" cy="1305841"/>
            </a:xfrm>
            <a:prstGeom prst="curvedConnector4">
              <a:avLst>
                <a:gd name="adj1" fmla="val -119514"/>
                <a:gd name="adj2" fmla="val 5699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37">
              <a:extLst>
                <a:ext uri="{FF2B5EF4-FFF2-40B4-BE49-F238E27FC236}">
                  <a16:creationId xmlns:a16="http://schemas.microsoft.com/office/drawing/2014/main" id="{C3F906C6-F0A2-4617-93F5-B6D2410FA2F2}"/>
                </a:ext>
              </a:extLst>
            </p:cNvPr>
            <p:cNvCxnSpPr>
              <a:stCxn id="84" idx="3"/>
            </p:cNvCxnSpPr>
            <p:nvPr/>
          </p:nvCxnSpPr>
          <p:spPr>
            <a:xfrm>
              <a:off x="1049410" y="2442396"/>
              <a:ext cx="2136160" cy="120121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38">
              <a:extLst>
                <a:ext uri="{FF2B5EF4-FFF2-40B4-BE49-F238E27FC236}">
                  <a16:creationId xmlns:a16="http://schemas.microsoft.com/office/drawing/2014/main" id="{DE0A6F66-29AD-469A-8F7E-3BB0E4679B7C}"/>
                </a:ext>
              </a:extLst>
            </p:cNvPr>
            <p:cNvCxnSpPr/>
            <p:nvPr/>
          </p:nvCxnSpPr>
          <p:spPr>
            <a:xfrm rot="16200000" flipH="1">
              <a:off x="1019072" y="2489851"/>
              <a:ext cx="1084384" cy="9956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073758C8-F539-4BF8-9254-C33C83C059C8}"/>
                </a:ext>
              </a:extLst>
            </p:cNvPr>
            <p:cNvSpPr/>
            <p:nvPr/>
          </p:nvSpPr>
          <p:spPr>
            <a:xfrm>
              <a:off x="814607" y="3803800"/>
              <a:ext cx="121915" cy="127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A5F18792-F034-4173-A97D-8446AFF1E68D}"/>
                </a:ext>
              </a:extLst>
            </p:cNvPr>
            <p:cNvSpPr/>
            <p:nvPr/>
          </p:nvSpPr>
          <p:spPr>
            <a:xfrm>
              <a:off x="3216309" y="3580111"/>
              <a:ext cx="121915" cy="127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DCB1BFF6-68EF-4818-8173-DFB93FCEE4E2}"/>
                </a:ext>
              </a:extLst>
            </p:cNvPr>
            <p:cNvSpPr/>
            <p:nvPr/>
          </p:nvSpPr>
          <p:spPr>
            <a:xfrm>
              <a:off x="2071902" y="3589165"/>
              <a:ext cx="121915" cy="127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5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Curved Connector 43">
              <a:extLst>
                <a:ext uri="{FF2B5EF4-FFF2-40B4-BE49-F238E27FC236}">
                  <a16:creationId xmlns:a16="http://schemas.microsoft.com/office/drawing/2014/main" id="{FAB48D5F-0606-4CA9-A5C6-5DBA88A1DC8F}"/>
                </a:ext>
              </a:extLst>
            </p:cNvPr>
            <p:cNvCxnSpPr>
              <a:stCxn id="95" idx="4"/>
              <a:endCxn id="89" idx="2"/>
            </p:cNvCxnSpPr>
            <p:nvPr/>
          </p:nvCxnSpPr>
          <p:spPr>
            <a:xfrm rot="16200000" flipH="1">
              <a:off x="3594851" y="3450484"/>
              <a:ext cx="113168" cy="626422"/>
            </a:xfrm>
            <a:prstGeom prst="curvedConnector2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urved Connector 49">
              <a:extLst>
                <a:ext uri="{FF2B5EF4-FFF2-40B4-BE49-F238E27FC236}">
                  <a16:creationId xmlns:a16="http://schemas.microsoft.com/office/drawing/2014/main" id="{510D82EE-E6BC-4B62-BF8A-CABDD317E2AF}"/>
                </a:ext>
              </a:extLst>
            </p:cNvPr>
            <p:cNvCxnSpPr>
              <a:stCxn id="95" idx="4"/>
            </p:cNvCxnSpPr>
            <p:nvPr/>
          </p:nvCxnSpPr>
          <p:spPr>
            <a:xfrm rot="16200000" flipH="1">
              <a:off x="3306454" y="3738880"/>
              <a:ext cx="450174" cy="386635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urved Connector 52">
              <a:extLst>
                <a:ext uri="{FF2B5EF4-FFF2-40B4-BE49-F238E27FC236}">
                  <a16:creationId xmlns:a16="http://schemas.microsoft.com/office/drawing/2014/main" id="{87043EB7-9D6C-42A0-A514-C9D09DE6A367}"/>
                </a:ext>
              </a:extLst>
            </p:cNvPr>
            <p:cNvCxnSpPr>
              <a:stCxn id="95" idx="3"/>
              <a:endCxn id="87" idx="0"/>
            </p:cNvCxnSpPr>
            <p:nvPr/>
          </p:nvCxnSpPr>
          <p:spPr>
            <a:xfrm rot="5400000">
              <a:off x="2726898" y="3991346"/>
              <a:ext cx="834604" cy="266134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urved Connector 56">
              <a:extLst>
                <a:ext uri="{FF2B5EF4-FFF2-40B4-BE49-F238E27FC236}">
                  <a16:creationId xmlns:a16="http://schemas.microsoft.com/office/drawing/2014/main" id="{697E2761-801C-494F-AA19-427954935C48}"/>
                </a:ext>
              </a:extLst>
            </p:cNvPr>
            <p:cNvCxnSpPr>
              <a:stCxn id="95" idx="3"/>
              <a:endCxn id="90" idx="0"/>
            </p:cNvCxnSpPr>
            <p:nvPr/>
          </p:nvCxnSpPr>
          <p:spPr>
            <a:xfrm rot="16200000" flipH="1">
              <a:off x="2997809" y="3986569"/>
              <a:ext cx="906042" cy="347126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59">
              <a:extLst>
                <a:ext uri="{FF2B5EF4-FFF2-40B4-BE49-F238E27FC236}">
                  <a16:creationId xmlns:a16="http://schemas.microsoft.com/office/drawing/2014/main" id="{05520675-4A67-4B8F-B6CC-93A8344D81A5}"/>
                </a:ext>
              </a:extLst>
            </p:cNvPr>
            <p:cNvCxnSpPr>
              <a:stCxn id="95" idx="2"/>
              <a:endCxn id="77" idx="7"/>
            </p:cNvCxnSpPr>
            <p:nvPr/>
          </p:nvCxnSpPr>
          <p:spPr>
            <a:xfrm rot="5400000">
              <a:off x="2832171" y="3690597"/>
              <a:ext cx="367624" cy="400653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64">
              <a:extLst>
                <a:ext uri="{FF2B5EF4-FFF2-40B4-BE49-F238E27FC236}">
                  <a16:creationId xmlns:a16="http://schemas.microsoft.com/office/drawing/2014/main" id="{C903DB11-64EF-45FB-B9D1-C7F2D0D51B47}"/>
                </a:ext>
              </a:extLst>
            </p:cNvPr>
            <p:cNvCxnSpPr>
              <a:stCxn id="96" idx="5"/>
            </p:cNvCxnSpPr>
            <p:nvPr/>
          </p:nvCxnSpPr>
          <p:spPr>
            <a:xfrm>
              <a:off x="2132860" y="3652665"/>
              <a:ext cx="669566" cy="889050"/>
            </a:xfrm>
            <a:prstGeom prst="curvedConnector2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68">
              <a:extLst>
                <a:ext uri="{FF2B5EF4-FFF2-40B4-BE49-F238E27FC236}">
                  <a16:creationId xmlns:a16="http://schemas.microsoft.com/office/drawing/2014/main" id="{A6FAC914-CEF4-4094-9A76-0C6BE16E04C0}"/>
                </a:ext>
              </a:extLst>
            </p:cNvPr>
            <p:cNvCxnSpPr/>
            <p:nvPr/>
          </p:nvCxnSpPr>
          <p:spPr>
            <a:xfrm rot="16200000" flipH="1">
              <a:off x="2030921" y="3769262"/>
              <a:ext cx="619668" cy="40254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urved Connector 71">
              <a:extLst>
                <a:ext uri="{FF2B5EF4-FFF2-40B4-BE49-F238E27FC236}">
                  <a16:creationId xmlns:a16="http://schemas.microsoft.com/office/drawing/2014/main" id="{A3BA1BEF-744F-46A9-8012-69571EF992DF}"/>
                </a:ext>
              </a:extLst>
            </p:cNvPr>
            <p:cNvCxnSpPr/>
            <p:nvPr/>
          </p:nvCxnSpPr>
          <p:spPr>
            <a:xfrm rot="5400000">
              <a:off x="1704820" y="3742815"/>
              <a:ext cx="485388" cy="259579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80">
              <a:extLst>
                <a:ext uri="{FF2B5EF4-FFF2-40B4-BE49-F238E27FC236}">
                  <a16:creationId xmlns:a16="http://schemas.microsoft.com/office/drawing/2014/main" id="{0FE43AB8-A774-4559-8FDF-459FC8901F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64857" y="388422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6" name="Curved Connector 74">
              <a:extLst>
                <a:ext uri="{FF2B5EF4-FFF2-40B4-BE49-F238E27FC236}">
                  <a16:creationId xmlns:a16="http://schemas.microsoft.com/office/drawing/2014/main" id="{BE91F168-F0DB-48A3-810A-87B2BB4B4065}"/>
                </a:ext>
              </a:extLst>
            </p:cNvPr>
            <p:cNvCxnSpPr/>
            <p:nvPr/>
          </p:nvCxnSpPr>
          <p:spPr>
            <a:xfrm rot="10800000" flipV="1">
              <a:off x="1411106" y="3624272"/>
              <a:ext cx="654620" cy="218363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78">
              <a:extLst>
                <a:ext uri="{FF2B5EF4-FFF2-40B4-BE49-F238E27FC236}">
                  <a16:creationId xmlns:a16="http://schemas.microsoft.com/office/drawing/2014/main" id="{DC262D5E-0A13-4F5F-8EDB-FCE8A631C027}"/>
                </a:ext>
              </a:extLst>
            </p:cNvPr>
            <p:cNvCxnSpPr/>
            <p:nvPr/>
          </p:nvCxnSpPr>
          <p:spPr>
            <a:xfrm rot="16200000" flipH="1">
              <a:off x="881801" y="3856602"/>
              <a:ext cx="483659" cy="482452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urved Connector 82">
              <a:extLst>
                <a:ext uri="{FF2B5EF4-FFF2-40B4-BE49-F238E27FC236}">
                  <a16:creationId xmlns:a16="http://schemas.microsoft.com/office/drawing/2014/main" id="{0C425289-831D-4BB4-8529-D426949CDF73}"/>
                </a:ext>
              </a:extLst>
            </p:cNvPr>
            <p:cNvCxnSpPr>
              <a:stCxn id="94" idx="5"/>
            </p:cNvCxnSpPr>
            <p:nvPr/>
          </p:nvCxnSpPr>
          <p:spPr>
            <a:xfrm>
              <a:off x="875565" y="3867300"/>
              <a:ext cx="657902" cy="641364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urved Connector 84">
              <a:extLst>
                <a:ext uri="{FF2B5EF4-FFF2-40B4-BE49-F238E27FC236}">
                  <a16:creationId xmlns:a16="http://schemas.microsoft.com/office/drawing/2014/main" id="{2141CB83-9088-49D7-B542-4D9E13F8DEF6}"/>
                </a:ext>
              </a:extLst>
            </p:cNvPr>
            <p:cNvCxnSpPr/>
            <p:nvPr/>
          </p:nvCxnSpPr>
          <p:spPr>
            <a:xfrm rot="5400000">
              <a:off x="480314" y="4086268"/>
              <a:ext cx="488805" cy="177873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88">
              <a:extLst>
                <a:ext uri="{FF2B5EF4-FFF2-40B4-BE49-F238E27FC236}">
                  <a16:creationId xmlns:a16="http://schemas.microsoft.com/office/drawing/2014/main" id="{C3392987-CBA6-46B8-BE89-8BA557DB02A9}"/>
                </a:ext>
              </a:extLst>
            </p:cNvPr>
            <p:cNvCxnSpPr>
              <a:stCxn id="94" idx="1"/>
              <a:endCxn id="79" idx="1"/>
            </p:cNvCxnSpPr>
            <p:nvPr/>
          </p:nvCxnSpPr>
          <p:spPr>
            <a:xfrm rot="10800000" flipH="1" flipV="1">
              <a:off x="814606" y="3867300"/>
              <a:ext cx="222751" cy="745466"/>
            </a:xfrm>
            <a:prstGeom prst="curvedConnector4">
              <a:avLst>
                <a:gd name="adj1" fmla="val -102626"/>
                <a:gd name="adj2" fmla="val 53557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93">
              <a:extLst>
                <a:ext uri="{FF2B5EF4-FFF2-40B4-BE49-F238E27FC236}">
                  <a16:creationId xmlns:a16="http://schemas.microsoft.com/office/drawing/2014/main" id="{858B6984-27E0-4602-A3A0-5F175AA68C83}"/>
                </a:ext>
              </a:extLst>
            </p:cNvPr>
            <p:cNvCxnSpPr>
              <a:stCxn id="94" idx="2"/>
              <a:endCxn id="83" idx="0"/>
            </p:cNvCxnSpPr>
            <p:nvPr/>
          </p:nvCxnSpPr>
          <p:spPr>
            <a:xfrm rot="16200000" flipH="1">
              <a:off x="719382" y="4026024"/>
              <a:ext cx="859923" cy="669473"/>
            </a:xfrm>
            <a:prstGeom prst="curved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Chevron 100">
              <a:extLst>
                <a:ext uri="{FF2B5EF4-FFF2-40B4-BE49-F238E27FC236}">
                  <a16:creationId xmlns:a16="http://schemas.microsoft.com/office/drawing/2014/main" id="{5022C80C-4E8D-4626-B193-D53A32FC5B89}"/>
                </a:ext>
              </a:extLst>
            </p:cNvPr>
            <p:cNvSpPr/>
            <p:nvPr/>
          </p:nvSpPr>
          <p:spPr>
            <a:xfrm>
              <a:off x="3114114" y="4767862"/>
              <a:ext cx="60957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Chevron 101">
              <a:extLst>
                <a:ext uri="{FF2B5EF4-FFF2-40B4-BE49-F238E27FC236}">
                  <a16:creationId xmlns:a16="http://schemas.microsoft.com/office/drawing/2014/main" id="{2A324A22-BE46-4F4D-A84F-B633BE06B9ED}"/>
                </a:ext>
              </a:extLst>
            </p:cNvPr>
            <p:cNvSpPr/>
            <p:nvPr/>
          </p:nvSpPr>
          <p:spPr>
            <a:xfrm>
              <a:off x="2980176" y="4962975"/>
              <a:ext cx="60957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Chevron 102">
              <a:extLst>
                <a:ext uri="{FF2B5EF4-FFF2-40B4-BE49-F238E27FC236}">
                  <a16:creationId xmlns:a16="http://schemas.microsoft.com/office/drawing/2014/main" id="{A84520DC-7EFC-4FCE-A2A6-679AA7B2DC30}"/>
                </a:ext>
              </a:extLst>
            </p:cNvPr>
            <p:cNvSpPr/>
            <p:nvPr/>
          </p:nvSpPr>
          <p:spPr>
            <a:xfrm>
              <a:off x="2690253" y="4839301"/>
              <a:ext cx="68354" cy="45719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5" name="Curved Connector 103">
              <a:extLst>
                <a:ext uri="{FF2B5EF4-FFF2-40B4-BE49-F238E27FC236}">
                  <a16:creationId xmlns:a16="http://schemas.microsoft.com/office/drawing/2014/main" id="{87DE9C0D-9117-435F-835D-18913638B5AD}"/>
                </a:ext>
              </a:extLst>
            </p:cNvPr>
            <p:cNvCxnSpPr>
              <a:stCxn id="90" idx="4"/>
            </p:cNvCxnSpPr>
            <p:nvPr/>
          </p:nvCxnSpPr>
          <p:spPr>
            <a:xfrm rot="5400000">
              <a:off x="3378715" y="4522185"/>
              <a:ext cx="83273" cy="408084"/>
            </a:xfrm>
            <a:prstGeom prst="curvedConnector2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07">
              <a:extLst>
                <a:ext uri="{FF2B5EF4-FFF2-40B4-BE49-F238E27FC236}">
                  <a16:creationId xmlns:a16="http://schemas.microsoft.com/office/drawing/2014/main" id="{276843B4-CB22-4F4D-B22A-E5C2DB68EBD0}"/>
                </a:ext>
              </a:extLst>
            </p:cNvPr>
            <p:cNvCxnSpPr>
              <a:stCxn id="90" idx="4"/>
            </p:cNvCxnSpPr>
            <p:nvPr/>
          </p:nvCxnSpPr>
          <p:spPr>
            <a:xfrm rot="5400000">
              <a:off x="3196236" y="4580538"/>
              <a:ext cx="324105" cy="532211"/>
            </a:xfrm>
            <a:prstGeom prst="curvedConnector2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urved Connector 110">
              <a:extLst>
                <a:ext uri="{FF2B5EF4-FFF2-40B4-BE49-F238E27FC236}">
                  <a16:creationId xmlns:a16="http://schemas.microsoft.com/office/drawing/2014/main" id="{2CC6CADC-482B-412B-8BFA-E5EAA80B0E4A}"/>
                </a:ext>
              </a:extLst>
            </p:cNvPr>
            <p:cNvCxnSpPr>
              <a:stCxn id="90" idx="2"/>
            </p:cNvCxnSpPr>
            <p:nvPr/>
          </p:nvCxnSpPr>
          <p:spPr>
            <a:xfrm rot="10800000" flipV="1">
              <a:off x="2793768" y="4648871"/>
              <a:ext cx="799668" cy="237799"/>
            </a:xfrm>
            <a:prstGeom prst="curvedConnector3">
              <a:avLst>
                <a:gd name="adj1" fmla="val -45922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067548D-1DF6-4B68-83AA-3443F52D9288}"/>
                </a:ext>
              </a:extLst>
            </p:cNvPr>
            <p:cNvCxnSpPr/>
            <p:nvPr/>
          </p:nvCxnSpPr>
          <p:spPr>
            <a:xfrm>
              <a:off x="2128473" y="4673742"/>
              <a:ext cx="555760" cy="16555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79EDAFD9-809A-4F9B-9C6A-4EEA259BED6D}"/>
              </a:ext>
            </a:extLst>
          </p:cNvPr>
          <p:cNvSpPr txBox="1"/>
          <p:nvPr/>
        </p:nvSpPr>
        <p:spPr>
          <a:xfrm>
            <a:off x="8066762" y="887505"/>
            <a:ext cx="3721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“Swarm of Swarms”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swarms, either organic or dispersed, coordinate through simple rules and replicate other swarm effects.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65D2A1E-8AD5-48E9-A1DB-976AD8CC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4288489"/>
            <a:ext cx="3165746" cy="19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DoS">
            <a:extLst>
              <a:ext uri="{FF2B5EF4-FFF2-40B4-BE49-F238E27FC236}">
                <a16:creationId xmlns:a16="http://schemas.microsoft.com/office/drawing/2014/main" id="{9B6E7E2B-E47A-440E-B8F9-4E7E1DD0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0" y="4388407"/>
            <a:ext cx="3856724" cy="18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ussian social media propaganda">
            <a:extLst>
              <a:ext uri="{FF2B5EF4-FFF2-40B4-BE49-F238E27FC236}">
                <a16:creationId xmlns:a16="http://schemas.microsoft.com/office/drawing/2014/main" id="{9BF3A57F-CE0D-45C7-B17F-A1E384915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6"/>
          <a:stretch/>
        </p:blipFill>
        <p:spPr bwMode="auto">
          <a:xfrm>
            <a:off x="10354236" y="4350685"/>
            <a:ext cx="1359901" cy="18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7AFD5E30-2617-46C1-8ECD-5F2E3BE4A15B}"/>
              </a:ext>
            </a:extLst>
          </p:cNvPr>
          <p:cNvSpPr txBox="1"/>
          <p:nvPr/>
        </p:nvSpPr>
        <p:spPr>
          <a:xfrm>
            <a:off x="457201" y="6211669"/>
            <a:ext cx="246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Cluster Munitions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B8F3E02-DE43-41C2-81AA-C548046A7872}"/>
              </a:ext>
            </a:extLst>
          </p:cNvPr>
          <p:cNvSpPr txBox="1"/>
          <p:nvPr/>
        </p:nvSpPr>
        <p:spPr>
          <a:xfrm>
            <a:off x="3826394" y="6211665"/>
            <a:ext cx="355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Denial of Service Attack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828AFD6-FFF0-49E6-A88B-2327ECEDDA3C}"/>
              </a:ext>
            </a:extLst>
          </p:cNvPr>
          <p:cNvSpPr txBox="1"/>
          <p:nvPr/>
        </p:nvSpPr>
        <p:spPr>
          <a:xfrm>
            <a:off x="8604181" y="6211667"/>
            <a:ext cx="291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Influence Operations</a:t>
            </a:r>
          </a:p>
        </p:txBody>
      </p:sp>
    </p:spTree>
    <p:extLst>
      <p:ext uri="{BB962C8B-B14F-4D97-AF65-F5344CB8AC3E}">
        <p14:creationId xmlns:p14="http://schemas.microsoft.com/office/powerpoint/2010/main" val="247537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25025BB-1011-4CBF-A62B-BF40C5AFA61F}"/>
              </a:ext>
            </a:extLst>
          </p:cNvPr>
          <p:cNvSpPr txBox="1">
            <a:spLocks/>
          </p:cNvSpPr>
          <p:nvPr/>
        </p:nvSpPr>
        <p:spPr>
          <a:xfrm>
            <a:off x="829236" y="123077"/>
            <a:ext cx="10515600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Swarming Defeat Mechanisms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16E43C-996E-4DED-B830-E755D8DE51CC}"/>
              </a:ext>
            </a:extLst>
          </p:cNvPr>
          <p:cNvSpPr txBox="1"/>
          <p:nvPr/>
        </p:nvSpPr>
        <p:spPr>
          <a:xfrm>
            <a:off x="188257" y="905434"/>
            <a:ext cx="412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 Effects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enemy does not have enough effects to counter each swarming element (e.g. there is more targets than ammo).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1746F3-0559-43B5-87CD-3DD598F36749}"/>
              </a:ext>
            </a:extLst>
          </p:cNvPr>
          <p:cNvCxnSpPr/>
          <p:nvPr/>
        </p:nvCxnSpPr>
        <p:spPr>
          <a:xfrm>
            <a:off x="4405478" y="1192304"/>
            <a:ext cx="0" cy="4930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348ADD83-E799-4506-AD78-03B16EC87765}"/>
              </a:ext>
            </a:extLst>
          </p:cNvPr>
          <p:cNvSpPr txBox="1"/>
          <p:nvPr/>
        </p:nvSpPr>
        <p:spPr>
          <a:xfrm>
            <a:off x="132628" y="3471674"/>
            <a:ext cx="4251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Effects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human, machine, or human-machine interface cannot process the complexity, mass, or multidimensional maneuver to effectively counter.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9EDAFD9-809A-4F9B-9C6A-4EEA259BED6D}"/>
              </a:ext>
            </a:extLst>
          </p:cNvPr>
          <p:cNvSpPr txBox="1"/>
          <p:nvPr/>
        </p:nvSpPr>
        <p:spPr>
          <a:xfrm>
            <a:off x="4759890" y="896470"/>
            <a:ext cx="7240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swarm combines physical and cognitive effects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render the target combat ineffective through combined effects such that the target unit must be reconstituted, C2 systems recalibrated, and/or trust and confidence re-established in command relationships.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obtain positional advantage through combined effects that decrease the enemy’s expected gains from their current disposition and leaves them with a series of bad options (i.e., place them on the horns of dilemma).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target the links between key nodes in the enemy system in order to limit – both physically and psychology -  the enemy’s ability to generate power.  Deny the enemy capabilities they need to maneuver at will in time and space.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0B46F37-FA34-42D0-BE1E-C2C4D04A369C}"/>
              </a:ext>
            </a:extLst>
          </p:cNvPr>
          <p:cNvGrpSpPr/>
          <p:nvPr/>
        </p:nvGrpSpPr>
        <p:grpSpPr>
          <a:xfrm>
            <a:off x="1014608" y="2222960"/>
            <a:ext cx="1731786" cy="1234223"/>
            <a:chOff x="267800" y="1632516"/>
            <a:chExt cx="4818969" cy="4226290"/>
          </a:xfrm>
        </p:grpSpPr>
        <p:sp>
          <p:nvSpPr>
            <p:cNvPr id="127" name="Freeform 829">
              <a:extLst>
                <a:ext uri="{FF2B5EF4-FFF2-40B4-BE49-F238E27FC236}">
                  <a16:creationId xmlns:a16="http://schemas.microsoft.com/office/drawing/2014/main" id="{578A4ED8-0EFD-49C6-815E-C687C1CC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7" y="4936216"/>
              <a:ext cx="530225" cy="53022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0" y="156"/>
                </a:cxn>
                <a:cxn ang="0">
                  <a:pos x="156" y="312"/>
                </a:cxn>
                <a:cxn ang="0">
                  <a:pos x="312" y="156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0" y="156"/>
                  </a:lnTo>
                  <a:lnTo>
                    <a:pt x="156" y="312"/>
                  </a:lnTo>
                  <a:lnTo>
                    <a:pt x="312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08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Rectangle 816">
              <a:extLst>
                <a:ext uri="{FF2B5EF4-FFF2-40B4-BE49-F238E27FC236}">
                  <a16:creationId xmlns:a16="http://schemas.microsoft.com/office/drawing/2014/main" id="{0C4DC6EA-4787-4C28-83DB-CAD34D9B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00" y="1632516"/>
              <a:ext cx="547687" cy="365125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Oval 280">
              <a:extLst>
                <a:ext uri="{FF2B5EF4-FFF2-40B4-BE49-F238E27FC236}">
                  <a16:creationId xmlns:a16="http://schemas.microsoft.com/office/drawing/2014/main" id="{E34EED67-FA78-4ADA-8DBD-4536C710A6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34629" y="368017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Oval 280">
              <a:extLst>
                <a:ext uri="{FF2B5EF4-FFF2-40B4-BE49-F238E27FC236}">
                  <a16:creationId xmlns:a16="http://schemas.microsoft.com/office/drawing/2014/main" id="{A199A213-7231-4FDD-AEB1-8081CFBC44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3833" y="432703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Oval 280">
              <a:extLst>
                <a:ext uri="{FF2B5EF4-FFF2-40B4-BE49-F238E27FC236}">
                  <a16:creationId xmlns:a16="http://schemas.microsoft.com/office/drawing/2014/main" id="{FC3AEA55-C912-4799-9864-28E19A7002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0387" y="401213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Oval 280">
              <a:extLst>
                <a:ext uri="{FF2B5EF4-FFF2-40B4-BE49-F238E27FC236}">
                  <a16:creationId xmlns:a16="http://schemas.microsoft.com/office/drawing/2014/main" id="{1E081D37-1647-4200-85A0-C44679F3A5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4149" y="404952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Oval 280">
              <a:extLst>
                <a:ext uri="{FF2B5EF4-FFF2-40B4-BE49-F238E27FC236}">
                  <a16:creationId xmlns:a16="http://schemas.microsoft.com/office/drawing/2014/main" id="{C6151D77-4011-4144-9EB6-AA088AE8FD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89349" y="400336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Oval 280">
              <a:extLst>
                <a:ext uri="{FF2B5EF4-FFF2-40B4-BE49-F238E27FC236}">
                  <a16:creationId xmlns:a16="http://schemas.microsoft.com/office/drawing/2014/main" id="{E47F9DC5-6309-434F-BEFB-869D68588E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47987" y="435464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Oval 280">
              <a:extLst>
                <a:ext uri="{FF2B5EF4-FFF2-40B4-BE49-F238E27FC236}">
                  <a16:creationId xmlns:a16="http://schemas.microsoft.com/office/drawing/2014/main" id="{74BFA95E-1476-46C4-9024-8E76F1C157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0124" y="360873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Oval 280">
              <a:extLst>
                <a:ext uri="{FF2B5EF4-FFF2-40B4-BE49-F238E27FC236}">
                  <a16:creationId xmlns:a16="http://schemas.microsoft.com/office/drawing/2014/main" id="{60477691-A1D6-4413-B040-511393A3B5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94899" y="444052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Oval 280">
              <a:extLst>
                <a:ext uri="{FF2B5EF4-FFF2-40B4-BE49-F238E27FC236}">
                  <a16:creationId xmlns:a16="http://schemas.microsoft.com/office/drawing/2014/main" id="{025B7490-0178-4163-A790-C74AE66E40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2300" y="465880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280">
              <a:extLst>
                <a:ext uri="{FF2B5EF4-FFF2-40B4-BE49-F238E27FC236}">
                  <a16:creationId xmlns:a16="http://schemas.microsoft.com/office/drawing/2014/main" id="{DE9D8BAB-5C16-4438-968C-7D2616AD8F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15746" y="468642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val 280">
              <a:extLst>
                <a:ext uri="{FF2B5EF4-FFF2-40B4-BE49-F238E27FC236}">
                  <a16:creationId xmlns:a16="http://schemas.microsoft.com/office/drawing/2014/main" id="{1ECCDFF4-CC35-45C2-B513-438E5FC368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57592" y="33013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280">
              <a:extLst>
                <a:ext uri="{FF2B5EF4-FFF2-40B4-BE49-F238E27FC236}">
                  <a16:creationId xmlns:a16="http://schemas.microsoft.com/office/drawing/2014/main" id="{EAA166A8-8DDA-4B95-B524-BD51BC59B7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96" y="394819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Oval 280">
              <a:extLst>
                <a:ext uri="{FF2B5EF4-FFF2-40B4-BE49-F238E27FC236}">
                  <a16:creationId xmlns:a16="http://schemas.microsoft.com/office/drawing/2014/main" id="{17DC1C36-6443-4463-8DC5-10D3621D7C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23350" y="363330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Oval 280">
              <a:extLst>
                <a:ext uri="{FF2B5EF4-FFF2-40B4-BE49-F238E27FC236}">
                  <a16:creationId xmlns:a16="http://schemas.microsoft.com/office/drawing/2014/main" id="{3E3C53EA-5F79-4A3B-9635-199D17DD0B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27112" y="367069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Oval 280">
              <a:extLst>
                <a:ext uri="{FF2B5EF4-FFF2-40B4-BE49-F238E27FC236}">
                  <a16:creationId xmlns:a16="http://schemas.microsoft.com/office/drawing/2014/main" id="{327DBF08-4DC2-4324-B651-624F50AB1D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7852" y="376275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E1E6228-618C-451B-9A92-8B4486E5B4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0950" y="397580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Oval 280">
              <a:extLst>
                <a:ext uri="{FF2B5EF4-FFF2-40B4-BE49-F238E27FC236}">
                  <a16:creationId xmlns:a16="http://schemas.microsoft.com/office/drawing/2014/main" id="{67AE21AB-B458-43B3-B738-8B06FC79A1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3087" y="322990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Oval 280">
              <a:extLst>
                <a:ext uri="{FF2B5EF4-FFF2-40B4-BE49-F238E27FC236}">
                  <a16:creationId xmlns:a16="http://schemas.microsoft.com/office/drawing/2014/main" id="{3CC992A3-A6C2-43FB-81AB-8E081B6047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7862" y="406169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val 280">
              <a:extLst>
                <a:ext uri="{FF2B5EF4-FFF2-40B4-BE49-F238E27FC236}">
                  <a16:creationId xmlns:a16="http://schemas.microsoft.com/office/drawing/2014/main" id="{64E3586B-23F5-423F-92E6-B3F03B0130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5263" y="427997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Oval 280">
              <a:extLst>
                <a:ext uri="{FF2B5EF4-FFF2-40B4-BE49-F238E27FC236}">
                  <a16:creationId xmlns:a16="http://schemas.microsoft.com/office/drawing/2014/main" id="{66559641-49A8-4028-8610-30F2E0A2B7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38709" y="430758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Oval 280">
              <a:extLst>
                <a:ext uri="{FF2B5EF4-FFF2-40B4-BE49-F238E27FC236}">
                  <a16:creationId xmlns:a16="http://schemas.microsoft.com/office/drawing/2014/main" id="{96554275-9E89-415C-B2AD-AE3CCF37EF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285" y="337972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Oval 280">
              <a:extLst>
                <a:ext uri="{FF2B5EF4-FFF2-40B4-BE49-F238E27FC236}">
                  <a16:creationId xmlns:a16="http://schemas.microsoft.com/office/drawing/2014/main" id="{F7620A58-9647-4A4F-B46A-F0F7904FB2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4027" y="399174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Oval 280">
              <a:extLst>
                <a:ext uri="{FF2B5EF4-FFF2-40B4-BE49-F238E27FC236}">
                  <a16:creationId xmlns:a16="http://schemas.microsoft.com/office/drawing/2014/main" id="{A776A273-EA0C-431C-A822-50958FC48E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0043" y="371168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Oval 280">
              <a:extLst>
                <a:ext uri="{FF2B5EF4-FFF2-40B4-BE49-F238E27FC236}">
                  <a16:creationId xmlns:a16="http://schemas.microsoft.com/office/drawing/2014/main" id="{25DF251F-0FBA-4598-AC92-016AB3F176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3805" y="374907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val 280">
              <a:extLst>
                <a:ext uri="{FF2B5EF4-FFF2-40B4-BE49-F238E27FC236}">
                  <a16:creationId xmlns:a16="http://schemas.microsoft.com/office/drawing/2014/main" id="{7D20C720-6F21-48DC-A116-47D2A6AE19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9543" y="366807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280">
              <a:extLst>
                <a:ext uri="{FF2B5EF4-FFF2-40B4-BE49-F238E27FC236}">
                  <a16:creationId xmlns:a16="http://schemas.microsoft.com/office/drawing/2014/main" id="{317E5624-E84A-4263-AA68-55B2F689C4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643" y="405419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Oval 280">
              <a:extLst>
                <a:ext uri="{FF2B5EF4-FFF2-40B4-BE49-F238E27FC236}">
                  <a16:creationId xmlns:a16="http://schemas.microsoft.com/office/drawing/2014/main" id="{69972642-13BD-4EFA-B19C-36515D8A46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0318" y="327345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280">
              <a:extLst>
                <a:ext uri="{FF2B5EF4-FFF2-40B4-BE49-F238E27FC236}">
                  <a16:creationId xmlns:a16="http://schemas.microsoft.com/office/drawing/2014/main" id="{070BB1D8-C7BE-48CA-A760-77BB3FE719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093" y="41052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Oval 280">
              <a:extLst>
                <a:ext uri="{FF2B5EF4-FFF2-40B4-BE49-F238E27FC236}">
                  <a16:creationId xmlns:a16="http://schemas.microsoft.com/office/drawing/2014/main" id="{53AA26FD-2284-4460-8710-85DD0BA2B6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494" y="432352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Oval 280">
              <a:extLst>
                <a:ext uri="{FF2B5EF4-FFF2-40B4-BE49-F238E27FC236}">
                  <a16:creationId xmlns:a16="http://schemas.microsoft.com/office/drawing/2014/main" id="{C9E0EB00-6436-4947-BE9D-F0D6B227F9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5940" y="435113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Oval 280">
              <a:extLst>
                <a:ext uri="{FF2B5EF4-FFF2-40B4-BE49-F238E27FC236}">
                  <a16:creationId xmlns:a16="http://schemas.microsoft.com/office/drawing/2014/main" id="{9CF57FD7-765A-402F-AD65-30BE17B07E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57786" y="296605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Oval 280">
              <a:extLst>
                <a:ext uri="{FF2B5EF4-FFF2-40B4-BE49-F238E27FC236}">
                  <a16:creationId xmlns:a16="http://schemas.microsoft.com/office/drawing/2014/main" id="{13C066FF-1E1C-471C-A772-F513594225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6990" y="361290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Oval 280">
              <a:extLst>
                <a:ext uri="{FF2B5EF4-FFF2-40B4-BE49-F238E27FC236}">
                  <a16:creationId xmlns:a16="http://schemas.microsoft.com/office/drawing/2014/main" id="{16E75C6D-72C8-4B80-90F4-BF90E2EA39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3544" y="329801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Oval 280">
              <a:extLst>
                <a:ext uri="{FF2B5EF4-FFF2-40B4-BE49-F238E27FC236}">
                  <a16:creationId xmlns:a16="http://schemas.microsoft.com/office/drawing/2014/main" id="{28D1B335-4C4F-43C2-B093-77B524C9DF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7306" y="333540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Oval 280">
              <a:extLst>
                <a:ext uri="{FF2B5EF4-FFF2-40B4-BE49-F238E27FC236}">
                  <a16:creationId xmlns:a16="http://schemas.microsoft.com/office/drawing/2014/main" id="{3972108C-B1A2-4381-B009-86F78C4BE3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2506" y="328923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Oval 280">
              <a:extLst>
                <a:ext uri="{FF2B5EF4-FFF2-40B4-BE49-F238E27FC236}">
                  <a16:creationId xmlns:a16="http://schemas.microsoft.com/office/drawing/2014/main" id="{4CB8863E-9657-4A47-B9F8-A5AAEB75C7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1144" y="364052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Oval 280">
              <a:extLst>
                <a:ext uri="{FF2B5EF4-FFF2-40B4-BE49-F238E27FC236}">
                  <a16:creationId xmlns:a16="http://schemas.microsoft.com/office/drawing/2014/main" id="{658C7272-3851-40DA-B601-9F542A3256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83281" y="289461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280">
              <a:extLst>
                <a:ext uri="{FF2B5EF4-FFF2-40B4-BE49-F238E27FC236}">
                  <a16:creationId xmlns:a16="http://schemas.microsoft.com/office/drawing/2014/main" id="{C13D6FCA-AC5B-4CA8-90B6-3D6937A692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1011" y="281365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280">
              <a:extLst>
                <a:ext uri="{FF2B5EF4-FFF2-40B4-BE49-F238E27FC236}">
                  <a16:creationId xmlns:a16="http://schemas.microsoft.com/office/drawing/2014/main" id="{1C1702C8-D175-4D62-9B7E-C6EB8B3F4A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85457" y="394468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Oval 280">
              <a:extLst>
                <a:ext uri="{FF2B5EF4-FFF2-40B4-BE49-F238E27FC236}">
                  <a16:creationId xmlns:a16="http://schemas.microsoft.com/office/drawing/2014/main" id="{04EFF469-C03C-4AD4-B655-C02117BEE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8903" y="397229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Oval 280">
              <a:extLst>
                <a:ext uri="{FF2B5EF4-FFF2-40B4-BE49-F238E27FC236}">
                  <a16:creationId xmlns:a16="http://schemas.microsoft.com/office/drawing/2014/main" id="{23FE0B22-BE46-4615-82AD-56A2A25C9A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5975" y="34929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Oval 280">
              <a:extLst>
                <a:ext uri="{FF2B5EF4-FFF2-40B4-BE49-F238E27FC236}">
                  <a16:creationId xmlns:a16="http://schemas.microsoft.com/office/drawing/2014/main" id="{878A7B48-E8BF-45FD-811C-B2F0D3068E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5179" y="413979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Oval 280">
              <a:extLst>
                <a:ext uri="{FF2B5EF4-FFF2-40B4-BE49-F238E27FC236}">
                  <a16:creationId xmlns:a16="http://schemas.microsoft.com/office/drawing/2014/main" id="{ED3252C6-1822-41F0-9254-633576CD63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71733" y="382490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Oval 280">
              <a:extLst>
                <a:ext uri="{FF2B5EF4-FFF2-40B4-BE49-F238E27FC236}">
                  <a16:creationId xmlns:a16="http://schemas.microsoft.com/office/drawing/2014/main" id="{BF0931D8-3D41-4A6F-ACF4-A50A7E53A6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5495" y="386229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Oval 280">
              <a:extLst>
                <a:ext uri="{FF2B5EF4-FFF2-40B4-BE49-F238E27FC236}">
                  <a16:creationId xmlns:a16="http://schemas.microsoft.com/office/drawing/2014/main" id="{F25B1EDC-7664-4FAC-9132-19928BA7E1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0695" y="381612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Oval 280">
              <a:extLst>
                <a:ext uri="{FF2B5EF4-FFF2-40B4-BE49-F238E27FC236}">
                  <a16:creationId xmlns:a16="http://schemas.microsoft.com/office/drawing/2014/main" id="{AE1E73A4-002E-4C41-B618-18970193C2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333" y="416740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Oval 280">
              <a:extLst>
                <a:ext uri="{FF2B5EF4-FFF2-40B4-BE49-F238E27FC236}">
                  <a16:creationId xmlns:a16="http://schemas.microsoft.com/office/drawing/2014/main" id="{983A7A34-65FA-472B-9CCE-7E639AB8DE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1470" y="342150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Oval 280">
              <a:extLst>
                <a:ext uri="{FF2B5EF4-FFF2-40B4-BE49-F238E27FC236}">
                  <a16:creationId xmlns:a16="http://schemas.microsoft.com/office/drawing/2014/main" id="{A4461924-EC28-4FA2-8D21-6A97694F6A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66245" y="425329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Oval 280">
              <a:extLst>
                <a:ext uri="{FF2B5EF4-FFF2-40B4-BE49-F238E27FC236}">
                  <a16:creationId xmlns:a16="http://schemas.microsoft.com/office/drawing/2014/main" id="{3E948552-1002-4FEA-90CE-7FE6C2D023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3646" y="447157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Oval 280">
              <a:extLst>
                <a:ext uri="{FF2B5EF4-FFF2-40B4-BE49-F238E27FC236}">
                  <a16:creationId xmlns:a16="http://schemas.microsoft.com/office/drawing/2014/main" id="{DDBEF5E4-FEF0-4582-B4E9-C39C9C95F4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87092" y="449918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Oval 280">
              <a:extLst>
                <a:ext uri="{FF2B5EF4-FFF2-40B4-BE49-F238E27FC236}">
                  <a16:creationId xmlns:a16="http://schemas.microsoft.com/office/drawing/2014/main" id="{C9CEAE1E-76F7-4CA6-8E60-E6D62DB5E8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8938" y="311410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Oval 280">
              <a:extLst>
                <a:ext uri="{FF2B5EF4-FFF2-40B4-BE49-F238E27FC236}">
                  <a16:creationId xmlns:a16="http://schemas.microsoft.com/office/drawing/2014/main" id="{96A86754-0B54-4BAB-B775-06D9EBAAB8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8142" y="376096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Oval 280">
              <a:extLst>
                <a:ext uri="{FF2B5EF4-FFF2-40B4-BE49-F238E27FC236}">
                  <a16:creationId xmlns:a16="http://schemas.microsoft.com/office/drawing/2014/main" id="{A90A2BE1-FB46-48AA-954D-08C820965B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94696" y="344606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Oval 280">
              <a:extLst>
                <a:ext uri="{FF2B5EF4-FFF2-40B4-BE49-F238E27FC236}">
                  <a16:creationId xmlns:a16="http://schemas.microsoft.com/office/drawing/2014/main" id="{B7ECDA14-F5C4-4AF9-B24D-F041D9A6D4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98458" y="348345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Oval 280">
              <a:extLst>
                <a:ext uri="{FF2B5EF4-FFF2-40B4-BE49-F238E27FC236}">
                  <a16:creationId xmlns:a16="http://schemas.microsoft.com/office/drawing/2014/main" id="{6E0289AC-98E3-4970-A492-0EBDB48092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83658" y="343729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Oval 280">
              <a:extLst>
                <a:ext uri="{FF2B5EF4-FFF2-40B4-BE49-F238E27FC236}">
                  <a16:creationId xmlns:a16="http://schemas.microsoft.com/office/drawing/2014/main" id="{2FC91ADC-680B-422E-8AE9-2357A79B21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42296" y="378857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Oval 280">
              <a:extLst>
                <a:ext uri="{FF2B5EF4-FFF2-40B4-BE49-F238E27FC236}">
                  <a16:creationId xmlns:a16="http://schemas.microsoft.com/office/drawing/2014/main" id="{EF3FEBBA-E5F6-4D8B-B2ED-DD72382088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54433" y="304266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Oval 280">
              <a:extLst>
                <a:ext uri="{FF2B5EF4-FFF2-40B4-BE49-F238E27FC236}">
                  <a16:creationId xmlns:a16="http://schemas.microsoft.com/office/drawing/2014/main" id="{FB4135D8-CD22-448C-9B8C-CFE5B19830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9208" y="387445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Oval 280">
              <a:extLst>
                <a:ext uri="{FF2B5EF4-FFF2-40B4-BE49-F238E27FC236}">
                  <a16:creationId xmlns:a16="http://schemas.microsoft.com/office/drawing/2014/main" id="{7789A3FA-CF03-4D74-894D-34B95E3BAD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56609" y="409273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Oval 280">
              <a:extLst>
                <a:ext uri="{FF2B5EF4-FFF2-40B4-BE49-F238E27FC236}">
                  <a16:creationId xmlns:a16="http://schemas.microsoft.com/office/drawing/2014/main" id="{D836A716-FEF1-47DC-BA3F-D4E49531AD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0055" y="412035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Oval 280">
              <a:extLst>
                <a:ext uri="{FF2B5EF4-FFF2-40B4-BE49-F238E27FC236}">
                  <a16:creationId xmlns:a16="http://schemas.microsoft.com/office/drawing/2014/main" id="{B1BD3406-7CFC-45F4-92E7-7F607AB5B5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631" y="319248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Oval 280">
              <a:extLst>
                <a:ext uri="{FF2B5EF4-FFF2-40B4-BE49-F238E27FC236}">
                  <a16:creationId xmlns:a16="http://schemas.microsoft.com/office/drawing/2014/main" id="{2BBEF891-26C2-4E8B-BF2D-F4392987E8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4835" y="383934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Oval 280">
              <a:extLst>
                <a:ext uri="{FF2B5EF4-FFF2-40B4-BE49-F238E27FC236}">
                  <a16:creationId xmlns:a16="http://schemas.microsoft.com/office/drawing/2014/main" id="{FC15F57A-EE6B-4B80-8D2D-518CAC7B30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1389" y="352445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Oval 280">
              <a:extLst>
                <a:ext uri="{FF2B5EF4-FFF2-40B4-BE49-F238E27FC236}">
                  <a16:creationId xmlns:a16="http://schemas.microsoft.com/office/drawing/2014/main" id="{0E550FE4-4F15-4910-834E-C0B7E9B0C0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5151" y="35618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Oval 280">
              <a:extLst>
                <a:ext uri="{FF2B5EF4-FFF2-40B4-BE49-F238E27FC236}">
                  <a16:creationId xmlns:a16="http://schemas.microsoft.com/office/drawing/2014/main" id="{CCA1F393-CF05-4228-80CD-30D332FEBD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0351" y="351567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Oval 280">
              <a:extLst>
                <a:ext uri="{FF2B5EF4-FFF2-40B4-BE49-F238E27FC236}">
                  <a16:creationId xmlns:a16="http://schemas.microsoft.com/office/drawing/2014/main" id="{9DED42CC-53EA-4836-9B01-A369A7185A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38989" y="386695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Oval 280">
              <a:extLst>
                <a:ext uri="{FF2B5EF4-FFF2-40B4-BE49-F238E27FC236}">
                  <a16:creationId xmlns:a16="http://schemas.microsoft.com/office/drawing/2014/main" id="{03045982-8E51-477C-98AB-421C4BB524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51126" y="312105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Oval 280">
              <a:extLst>
                <a:ext uri="{FF2B5EF4-FFF2-40B4-BE49-F238E27FC236}">
                  <a16:creationId xmlns:a16="http://schemas.microsoft.com/office/drawing/2014/main" id="{348398F0-3900-4ED0-AF54-4CAA66BC19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85901" y="395284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Oval 280">
              <a:extLst>
                <a:ext uri="{FF2B5EF4-FFF2-40B4-BE49-F238E27FC236}">
                  <a16:creationId xmlns:a16="http://schemas.microsoft.com/office/drawing/2014/main" id="{F85B73B4-327D-4A00-9BC9-917EA0DA22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53302" y="417112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Oval 280">
              <a:extLst>
                <a:ext uri="{FF2B5EF4-FFF2-40B4-BE49-F238E27FC236}">
                  <a16:creationId xmlns:a16="http://schemas.microsoft.com/office/drawing/2014/main" id="{48FF83BE-B54A-490D-9F24-7FC511406E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6748" y="419873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Oval 280">
              <a:extLst>
                <a:ext uri="{FF2B5EF4-FFF2-40B4-BE49-F238E27FC236}">
                  <a16:creationId xmlns:a16="http://schemas.microsoft.com/office/drawing/2014/main" id="{D8A9CF45-76B9-424A-834A-425D4BFF8B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8594" y="281365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Oval 280">
              <a:extLst>
                <a:ext uri="{FF2B5EF4-FFF2-40B4-BE49-F238E27FC236}">
                  <a16:creationId xmlns:a16="http://schemas.microsoft.com/office/drawing/2014/main" id="{3B3240B4-77E1-4FE9-82BE-48F253D6F7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67798" y="346051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Oval 280">
              <a:extLst>
                <a:ext uri="{FF2B5EF4-FFF2-40B4-BE49-F238E27FC236}">
                  <a16:creationId xmlns:a16="http://schemas.microsoft.com/office/drawing/2014/main" id="{28178546-2440-4E7C-B508-5DC2C78483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4352" y="314561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Oval 280">
              <a:extLst>
                <a:ext uri="{FF2B5EF4-FFF2-40B4-BE49-F238E27FC236}">
                  <a16:creationId xmlns:a16="http://schemas.microsoft.com/office/drawing/2014/main" id="{E2B7067C-51AE-4E76-9AAE-4B7D959C54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18114" y="318300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Oval 280">
              <a:extLst>
                <a:ext uri="{FF2B5EF4-FFF2-40B4-BE49-F238E27FC236}">
                  <a16:creationId xmlns:a16="http://schemas.microsoft.com/office/drawing/2014/main" id="{B6103357-7593-4A00-BC33-E087D28738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3314" y="313683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Oval 280">
              <a:extLst>
                <a:ext uri="{FF2B5EF4-FFF2-40B4-BE49-F238E27FC236}">
                  <a16:creationId xmlns:a16="http://schemas.microsoft.com/office/drawing/2014/main" id="{EEDDA23A-9BB5-423C-9288-C0DBD08DEE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1952" y="348812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Oval 280">
              <a:extLst>
                <a:ext uri="{FF2B5EF4-FFF2-40B4-BE49-F238E27FC236}">
                  <a16:creationId xmlns:a16="http://schemas.microsoft.com/office/drawing/2014/main" id="{4CDB66C0-835B-4AAE-A9C4-E7CD6113CA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4089" y="274221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Oval 280">
              <a:extLst>
                <a:ext uri="{FF2B5EF4-FFF2-40B4-BE49-F238E27FC236}">
                  <a16:creationId xmlns:a16="http://schemas.microsoft.com/office/drawing/2014/main" id="{420CB51F-C701-4177-B981-A8EDA974C9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00387" y="334400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Oval 280">
              <a:extLst>
                <a:ext uri="{FF2B5EF4-FFF2-40B4-BE49-F238E27FC236}">
                  <a16:creationId xmlns:a16="http://schemas.microsoft.com/office/drawing/2014/main" id="{D9969717-6F2C-4A56-9BC6-77C10B2747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265" y="379228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Oval 280">
              <a:extLst>
                <a:ext uri="{FF2B5EF4-FFF2-40B4-BE49-F238E27FC236}">
                  <a16:creationId xmlns:a16="http://schemas.microsoft.com/office/drawing/2014/main" id="{EC9AA954-03AF-42FC-BA59-FBCCF04028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9711" y="38199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9" name="Curved Connector 107">
              <a:extLst>
                <a:ext uri="{FF2B5EF4-FFF2-40B4-BE49-F238E27FC236}">
                  <a16:creationId xmlns:a16="http://schemas.microsoft.com/office/drawing/2014/main" id="{1377930B-2096-4B36-A738-2F19AAEDE3DC}"/>
                </a:ext>
              </a:extLst>
            </p:cNvPr>
            <p:cNvCxnSpPr>
              <a:stCxn id="128" idx="3"/>
            </p:cNvCxnSpPr>
            <p:nvPr/>
          </p:nvCxnSpPr>
          <p:spPr>
            <a:xfrm flipH="1">
              <a:off x="624213" y="1815079"/>
              <a:ext cx="191274" cy="1305841"/>
            </a:xfrm>
            <a:prstGeom prst="curvedConnector4">
              <a:avLst>
                <a:gd name="adj1" fmla="val -119514"/>
                <a:gd name="adj2" fmla="val 5699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urved Connector 114">
              <a:extLst>
                <a:ext uri="{FF2B5EF4-FFF2-40B4-BE49-F238E27FC236}">
                  <a16:creationId xmlns:a16="http://schemas.microsoft.com/office/drawing/2014/main" id="{002C9736-19B8-4E46-ACBB-96F08D856ABB}"/>
                </a:ext>
              </a:extLst>
            </p:cNvPr>
            <p:cNvCxnSpPr>
              <a:stCxn id="128" idx="3"/>
            </p:cNvCxnSpPr>
            <p:nvPr/>
          </p:nvCxnSpPr>
          <p:spPr>
            <a:xfrm>
              <a:off x="815487" y="1815079"/>
              <a:ext cx="2136160" cy="120121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urved Connector 123">
              <a:extLst>
                <a:ext uri="{FF2B5EF4-FFF2-40B4-BE49-F238E27FC236}">
                  <a16:creationId xmlns:a16="http://schemas.microsoft.com/office/drawing/2014/main" id="{9C877F5D-689B-4EB4-A51A-E3D7B5C08946}"/>
                </a:ext>
              </a:extLst>
            </p:cNvPr>
            <p:cNvCxnSpPr/>
            <p:nvPr/>
          </p:nvCxnSpPr>
          <p:spPr>
            <a:xfrm rot="16200000" flipH="1">
              <a:off x="785149" y="1862534"/>
              <a:ext cx="1084384" cy="9956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15DAD81-8600-4BB7-9C63-11E7B78076C7}"/>
                </a:ext>
              </a:extLst>
            </p:cNvPr>
            <p:cNvCxnSpPr>
              <a:endCxn id="137" idx="3"/>
            </p:cNvCxnSpPr>
            <p:nvPr/>
          </p:nvCxnSpPr>
          <p:spPr>
            <a:xfrm flipV="1">
              <a:off x="2734376" y="4719785"/>
              <a:ext cx="536991" cy="34242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2A3CC50-1813-474F-89A7-3291517F6D57}"/>
                </a:ext>
              </a:extLst>
            </p:cNvPr>
            <p:cNvCxnSpPr>
              <a:endCxn id="138" idx="3"/>
            </p:cNvCxnSpPr>
            <p:nvPr/>
          </p:nvCxnSpPr>
          <p:spPr>
            <a:xfrm flipV="1">
              <a:off x="2741011" y="4747397"/>
              <a:ext cx="883802" cy="31481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2582FFF-AAFB-41C3-99B0-B46ADE104E95}"/>
                </a:ext>
              </a:extLst>
            </p:cNvPr>
            <p:cNvCxnSpPr>
              <a:endCxn id="134" idx="4"/>
            </p:cNvCxnSpPr>
            <p:nvPr/>
          </p:nvCxnSpPr>
          <p:spPr>
            <a:xfrm flipV="1">
              <a:off x="2734376" y="4426081"/>
              <a:ext cx="344568" cy="63613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516FA2C5-FCDB-4242-B8B4-10C4DCE8CC37}"/>
                </a:ext>
              </a:extLst>
            </p:cNvPr>
            <p:cNvCxnSpPr/>
            <p:nvPr/>
          </p:nvCxnSpPr>
          <p:spPr>
            <a:xfrm flipV="1">
              <a:off x="2749427" y="4274146"/>
              <a:ext cx="654200" cy="78806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9B23344E-A5C6-4363-B405-CF7E9B4037B1}"/>
                </a:ext>
              </a:extLst>
            </p:cNvPr>
            <p:cNvCxnSpPr>
              <a:endCxn id="176" idx="5"/>
            </p:cNvCxnSpPr>
            <p:nvPr/>
          </p:nvCxnSpPr>
          <p:spPr>
            <a:xfrm flipH="1" flipV="1">
              <a:off x="2219091" y="4314268"/>
              <a:ext cx="240606" cy="74348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30F2183-55FB-43CF-940D-62FBF0B2EDC9}"/>
                </a:ext>
              </a:extLst>
            </p:cNvPr>
            <p:cNvCxnSpPr/>
            <p:nvPr/>
          </p:nvCxnSpPr>
          <p:spPr>
            <a:xfrm flipH="1" flipV="1">
              <a:off x="2407116" y="4171272"/>
              <a:ext cx="54153" cy="87135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21DCA72-8C77-4EB2-8D50-34B36DCB7189}"/>
                </a:ext>
              </a:extLst>
            </p:cNvPr>
            <p:cNvCxnSpPr>
              <a:endCxn id="178" idx="5"/>
            </p:cNvCxnSpPr>
            <p:nvPr/>
          </p:nvCxnSpPr>
          <p:spPr>
            <a:xfrm flipH="1" flipV="1">
              <a:off x="1939938" y="4560162"/>
              <a:ext cx="528445" cy="4990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80">
              <a:extLst>
                <a:ext uri="{FF2B5EF4-FFF2-40B4-BE49-F238E27FC236}">
                  <a16:creationId xmlns:a16="http://schemas.microsoft.com/office/drawing/2014/main" id="{76F69335-2F72-41A6-844D-031AD8E5B5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949" y="538800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Oval 280">
              <a:extLst>
                <a:ext uri="{FF2B5EF4-FFF2-40B4-BE49-F238E27FC236}">
                  <a16:creationId xmlns:a16="http://schemas.microsoft.com/office/drawing/2014/main" id="{82E29907-9010-4CDC-A310-F8B7D882D9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67846" y="489567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Oval 280">
              <a:extLst>
                <a:ext uri="{FF2B5EF4-FFF2-40B4-BE49-F238E27FC236}">
                  <a16:creationId xmlns:a16="http://schemas.microsoft.com/office/drawing/2014/main" id="{362B3096-DBD9-4B8F-A236-04284AA739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4400" y="458077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Oval 280">
              <a:extLst>
                <a:ext uri="{FF2B5EF4-FFF2-40B4-BE49-F238E27FC236}">
                  <a16:creationId xmlns:a16="http://schemas.microsoft.com/office/drawing/2014/main" id="{BE23C0FB-8951-4139-8FD4-E3A4200AC3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3362" y="45720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Oval 280">
              <a:extLst>
                <a:ext uri="{FF2B5EF4-FFF2-40B4-BE49-F238E27FC236}">
                  <a16:creationId xmlns:a16="http://schemas.microsoft.com/office/drawing/2014/main" id="{511C1043-A55C-4070-AAB5-281FED1593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2000" y="492328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Oval 280">
              <a:extLst>
                <a:ext uri="{FF2B5EF4-FFF2-40B4-BE49-F238E27FC236}">
                  <a16:creationId xmlns:a16="http://schemas.microsoft.com/office/drawing/2014/main" id="{810FFEFF-059F-4205-8255-444B79CEAB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76313" y="522744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Oval 280">
              <a:extLst>
                <a:ext uri="{FF2B5EF4-FFF2-40B4-BE49-F238E27FC236}">
                  <a16:creationId xmlns:a16="http://schemas.microsoft.com/office/drawing/2014/main" id="{CA3A34EA-7199-495D-BB44-F8657A0D0B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29759" y="525506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Oval 280">
              <a:extLst>
                <a:ext uri="{FF2B5EF4-FFF2-40B4-BE49-F238E27FC236}">
                  <a16:creationId xmlns:a16="http://schemas.microsoft.com/office/drawing/2014/main" id="{D543A94F-DE7B-44B6-A25C-4274C33340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6831" y="477570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Oval 280">
              <a:extLst>
                <a:ext uri="{FF2B5EF4-FFF2-40B4-BE49-F238E27FC236}">
                  <a16:creationId xmlns:a16="http://schemas.microsoft.com/office/drawing/2014/main" id="{803D4882-9371-4163-8A83-407D1893A9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16035" y="542255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Oval 280">
              <a:extLst>
                <a:ext uri="{FF2B5EF4-FFF2-40B4-BE49-F238E27FC236}">
                  <a16:creationId xmlns:a16="http://schemas.microsoft.com/office/drawing/2014/main" id="{9A32B28A-7495-4054-8CCB-903779E506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2589" y="510766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Oval 280">
              <a:extLst>
                <a:ext uri="{FF2B5EF4-FFF2-40B4-BE49-F238E27FC236}">
                  <a16:creationId xmlns:a16="http://schemas.microsoft.com/office/drawing/2014/main" id="{698E7CD8-1505-4F99-94CA-9F8EED5516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6351" y="514505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Oval 280">
              <a:extLst>
                <a:ext uri="{FF2B5EF4-FFF2-40B4-BE49-F238E27FC236}">
                  <a16:creationId xmlns:a16="http://schemas.microsoft.com/office/drawing/2014/main" id="{F231D939-AA57-4404-B577-5940CEB764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1551" y="509888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Oval 280">
              <a:extLst>
                <a:ext uri="{FF2B5EF4-FFF2-40B4-BE49-F238E27FC236}">
                  <a16:creationId xmlns:a16="http://schemas.microsoft.com/office/drawing/2014/main" id="{0D58F7BC-C58E-4895-B69F-22E92C84B1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0189" y="545017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Oval 280">
              <a:extLst>
                <a:ext uri="{FF2B5EF4-FFF2-40B4-BE49-F238E27FC236}">
                  <a16:creationId xmlns:a16="http://schemas.microsoft.com/office/drawing/2014/main" id="{8DD9B2AF-1E41-474B-A5C3-2B720AA5E4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2326" y="470426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Oval 280">
              <a:extLst>
                <a:ext uri="{FF2B5EF4-FFF2-40B4-BE49-F238E27FC236}">
                  <a16:creationId xmlns:a16="http://schemas.microsoft.com/office/drawing/2014/main" id="{CDCD9217-634E-4639-B199-1C5FF610C2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9314" y="476621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Oval 280">
              <a:extLst>
                <a:ext uri="{FF2B5EF4-FFF2-40B4-BE49-F238E27FC236}">
                  <a16:creationId xmlns:a16="http://schemas.microsoft.com/office/drawing/2014/main" id="{5C545298-8A2C-46DC-A9F9-5F9500C311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33152" y="507133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6084896-B7BF-44C1-940D-8518DE766AA6}"/>
                </a:ext>
              </a:extLst>
            </p:cNvPr>
            <p:cNvCxnSpPr>
              <a:endCxn id="233" idx="6"/>
            </p:cNvCxnSpPr>
            <p:nvPr/>
          </p:nvCxnSpPr>
          <p:spPr>
            <a:xfrm flipH="1" flipV="1">
              <a:off x="1651227" y="4801937"/>
              <a:ext cx="828538" cy="25581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Oval 280">
              <a:extLst>
                <a:ext uri="{FF2B5EF4-FFF2-40B4-BE49-F238E27FC236}">
                  <a16:creationId xmlns:a16="http://schemas.microsoft.com/office/drawing/2014/main" id="{5FF4BCCF-26F2-4E88-AE54-3612D68F64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05200" y="538472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Oval 280">
              <a:extLst>
                <a:ext uri="{FF2B5EF4-FFF2-40B4-BE49-F238E27FC236}">
                  <a16:creationId xmlns:a16="http://schemas.microsoft.com/office/drawing/2014/main" id="{4A6AC6B8-DC13-488B-ABA8-BBD14088E3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94162" y="537594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Oval 280">
              <a:extLst>
                <a:ext uri="{FF2B5EF4-FFF2-40B4-BE49-F238E27FC236}">
                  <a16:creationId xmlns:a16="http://schemas.microsoft.com/office/drawing/2014/main" id="{AD78347B-7C9D-40ED-8C62-D69C350C3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4937" y="498132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Oval 280">
              <a:extLst>
                <a:ext uri="{FF2B5EF4-FFF2-40B4-BE49-F238E27FC236}">
                  <a16:creationId xmlns:a16="http://schemas.microsoft.com/office/drawing/2014/main" id="{8878AD79-E841-44BE-B079-B70D2AA149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2405" y="467392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Oval 280">
              <a:extLst>
                <a:ext uri="{FF2B5EF4-FFF2-40B4-BE49-F238E27FC236}">
                  <a16:creationId xmlns:a16="http://schemas.microsoft.com/office/drawing/2014/main" id="{40E04D59-F284-45D9-94ED-0302F314A5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1609" y="532078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Oval 280">
              <a:extLst>
                <a:ext uri="{FF2B5EF4-FFF2-40B4-BE49-F238E27FC236}">
                  <a16:creationId xmlns:a16="http://schemas.microsoft.com/office/drawing/2014/main" id="{0B74E6CC-B45E-400A-BB6D-1312A2E652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8163" y="500588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Oval 280">
              <a:extLst>
                <a:ext uri="{FF2B5EF4-FFF2-40B4-BE49-F238E27FC236}">
                  <a16:creationId xmlns:a16="http://schemas.microsoft.com/office/drawing/2014/main" id="{ED24C189-7812-4A82-90D9-59736541EC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31925" y="504327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Oval 280">
              <a:extLst>
                <a:ext uri="{FF2B5EF4-FFF2-40B4-BE49-F238E27FC236}">
                  <a16:creationId xmlns:a16="http://schemas.microsoft.com/office/drawing/2014/main" id="{4DFD14AA-0E81-42D1-8488-D624AC349A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5763" y="534839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Oval 280">
              <a:extLst>
                <a:ext uri="{FF2B5EF4-FFF2-40B4-BE49-F238E27FC236}">
                  <a16:creationId xmlns:a16="http://schemas.microsoft.com/office/drawing/2014/main" id="{D985F90F-03B7-4BE4-9EAE-7ED7668890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87900" y="460248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Oval 280">
              <a:extLst>
                <a:ext uri="{FF2B5EF4-FFF2-40B4-BE49-F238E27FC236}">
                  <a16:creationId xmlns:a16="http://schemas.microsoft.com/office/drawing/2014/main" id="{B235A612-8FC5-48CA-9D82-39FB63EAA2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2675" y="543427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Oval 280">
              <a:extLst>
                <a:ext uri="{FF2B5EF4-FFF2-40B4-BE49-F238E27FC236}">
                  <a16:creationId xmlns:a16="http://schemas.microsoft.com/office/drawing/2014/main" id="{32816A35-6D21-4C63-A273-BC8626FDFE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098" y="475230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Oval 280">
              <a:extLst>
                <a:ext uri="{FF2B5EF4-FFF2-40B4-BE49-F238E27FC236}">
                  <a16:creationId xmlns:a16="http://schemas.microsoft.com/office/drawing/2014/main" id="{14D98D86-23E0-4824-B38B-944C9D1385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4856" y="508427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Oval 280">
              <a:extLst>
                <a:ext uri="{FF2B5EF4-FFF2-40B4-BE49-F238E27FC236}">
                  <a16:creationId xmlns:a16="http://schemas.microsoft.com/office/drawing/2014/main" id="{7BFB3840-69E1-454C-8F29-C2F4EB0B6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8618" y="512165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Oval 280">
              <a:extLst>
                <a:ext uri="{FF2B5EF4-FFF2-40B4-BE49-F238E27FC236}">
                  <a16:creationId xmlns:a16="http://schemas.microsoft.com/office/drawing/2014/main" id="{96A4AABE-68D3-4CD0-8512-62F2784C38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2456" y="542677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Oval 280">
              <a:extLst>
                <a:ext uri="{FF2B5EF4-FFF2-40B4-BE49-F238E27FC236}">
                  <a16:creationId xmlns:a16="http://schemas.microsoft.com/office/drawing/2014/main" id="{BD321D64-9E6C-4071-B2EA-4B04D18E4E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49648" y="521192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Oval 280">
              <a:extLst>
                <a:ext uri="{FF2B5EF4-FFF2-40B4-BE49-F238E27FC236}">
                  <a16:creationId xmlns:a16="http://schemas.microsoft.com/office/drawing/2014/main" id="{B8C2DFCD-CBAA-42C3-BBF2-868170EACB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85164" y="488825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Oval 280">
              <a:extLst>
                <a:ext uri="{FF2B5EF4-FFF2-40B4-BE49-F238E27FC236}">
                  <a16:creationId xmlns:a16="http://schemas.microsoft.com/office/drawing/2014/main" id="{D7B3FFFC-5921-4ED0-A62F-61C6B815C3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0714" y="532542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Oval 280">
              <a:extLst>
                <a:ext uri="{FF2B5EF4-FFF2-40B4-BE49-F238E27FC236}">
                  <a16:creationId xmlns:a16="http://schemas.microsoft.com/office/drawing/2014/main" id="{D64F338E-1EE6-46F8-9576-AFCDDE4917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3407" y="418623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Oval 280">
              <a:extLst>
                <a:ext uri="{FF2B5EF4-FFF2-40B4-BE49-F238E27FC236}">
                  <a16:creationId xmlns:a16="http://schemas.microsoft.com/office/drawing/2014/main" id="{756C4C52-7E04-4D56-A5BE-5DB8A9806A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2611" y="483309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Oval 280">
              <a:extLst>
                <a:ext uri="{FF2B5EF4-FFF2-40B4-BE49-F238E27FC236}">
                  <a16:creationId xmlns:a16="http://schemas.microsoft.com/office/drawing/2014/main" id="{A25B9B84-F735-4D8B-BE59-1FC569814B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19165" y="451820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Oval 280">
              <a:extLst>
                <a:ext uri="{FF2B5EF4-FFF2-40B4-BE49-F238E27FC236}">
                  <a16:creationId xmlns:a16="http://schemas.microsoft.com/office/drawing/2014/main" id="{7BC023CA-D00D-477E-B29C-56C52B62CC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22927" y="455558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Oval 280">
              <a:extLst>
                <a:ext uri="{FF2B5EF4-FFF2-40B4-BE49-F238E27FC236}">
                  <a16:creationId xmlns:a16="http://schemas.microsoft.com/office/drawing/2014/main" id="{50211D3A-7A63-4C8D-8861-0E3B5651AE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08127" y="450942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Oval 280">
              <a:extLst>
                <a:ext uri="{FF2B5EF4-FFF2-40B4-BE49-F238E27FC236}">
                  <a16:creationId xmlns:a16="http://schemas.microsoft.com/office/drawing/2014/main" id="{D1024AEE-44C3-47FA-854E-5B6FAC7ED7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66765" y="486070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Oval 280">
              <a:extLst>
                <a:ext uri="{FF2B5EF4-FFF2-40B4-BE49-F238E27FC236}">
                  <a16:creationId xmlns:a16="http://schemas.microsoft.com/office/drawing/2014/main" id="{FB71FFD1-4B92-4BEE-9C7C-A273D7E5F3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8902" y="41148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Oval 280">
              <a:extLst>
                <a:ext uri="{FF2B5EF4-FFF2-40B4-BE49-F238E27FC236}">
                  <a16:creationId xmlns:a16="http://schemas.microsoft.com/office/drawing/2014/main" id="{F815895A-1697-443A-8C9E-C672408CA1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33111" y="427997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Oval 280">
              <a:extLst>
                <a:ext uri="{FF2B5EF4-FFF2-40B4-BE49-F238E27FC236}">
                  <a16:creationId xmlns:a16="http://schemas.microsoft.com/office/drawing/2014/main" id="{0EF9288A-EB7D-43D8-B866-C786D46C93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81078" y="516487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Oval 280">
              <a:extLst>
                <a:ext uri="{FF2B5EF4-FFF2-40B4-BE49-F238E27FC236}">
                  <a16:creationId xmlns:a16="http://schemas.microsoft.com/office/drawing/2014/main" id="{17BED048-5D0E-4103-BA9D-FB6492FCCA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34524" y="519248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D26575F-A49C-4E4D-92F3-1431022B9EBA}"/>
                </a:ext>
              </a:extLst>
            </p:cNvPr>
            <p:cNvCxnSpPr/>
            <p:nvPr/>
          </p:nvCxnSpPr>
          <p:spPr>
            <a:xfrm flipV="1">
              <a:off x="2741011" y="5003449"/>
              <a:ext cx="824157" cy="587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Oval 280">
              <a:extLst>
                <a:ext uri="{FF2B5EF4-FFF2-40B4-BE49-F238E27FC236}">
                  <a16:creationId xmlns:a16="http://schemas.microsoft.com/office/drawing/2014/main" id="{5F6D7E13-F81B-4133-8F34-C18DF71DFC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4840" y="567387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Oval 280">
              <a:extLst>
                <a:ext uri="{FF2B5EF4-FFF2-40B4-BE49-F238E27FC236}">
                  <a16:creationId xmlns:a16="http://schemas.microsoft.com/office/drawing/2014/main" id="{A8101326-189D-493F-B85B-1285D01885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51394" y="535898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Oval 280">
              <a:extLst>
                <a:ext uri="{FF2B5EF4-FFF2-40B4-BE49-F238E27FC236}">
                  <a16:creationId xmlns:a16="http://schemas.microsoft.com/office/drawing/2014/main" id="{B8B73A1C-54A2-4AEA-B727-2416BF1548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45906" y="578736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Oval 280">
              <a:extLst>
                <a:ext uri="{FF2B5EF4-FFF2-40B4-BE49-F238E27FC236}">
                  <a16:creationId xmlns:a16="http://schemas.microsoft.com/office/drawing/2014/main" id="{DABD519A-CFAA-4677-A7E4-991117E654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2329" y="51054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Oval 280">
              <a:extLst>
                <a:ext uri="{FF2B5EF4-FFF2-40B4-BE49-F238E27FC236}">
                  <a16:creationId xmlns:a16="http://schemas.microsoft.com/office/drawing/2014/main" id="{4913C631-C5C1-46C1-A02A-D8A497A8CA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48087" y="543736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Oval 280">
              <a:extLst>
                <a:ext uri="{FF2B5EF4-FFF2-40B4-BE49-F238E27FC236}">
                  <a16:creationId xmlns:a16="http://schemas.microsoft.com/office/drawing/2014/main" id="{A421931D-FE5D-498B-844B-CB526E7B91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849" y="547475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Oval 280">
              <a:extLst>
                <a:ext uri="{FF2B5EF4-FFF2-40B4-BE49-F238E27FC236}">
                  <a16:creationId xmlns:a16="http://schemas.microsoft.com/office/drawing/2014/main" id="{0CCB4B17-E596-4C5C-99B3-6EC16C0A43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95687" y="577986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Oval 280">
              <a:extLst>
                <a:ext uri="{FF2B5EF4-FFF2-40B4-BE49-F238E27FC236}">
                  <a16:creationId xmlns:a16="http://schemas.microsoft.com/office/drawing/2014/main" id="{B86FFC88-2E50-4452-B42D-EFF4670033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95842" y="518618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Oval 280">
              <a:extLst>
                <a:ext uri="{FF2B5EF4-FFF2-40B4-BE49-F238E27FC236}">
                  <a16:creationId xmlns:a16="http://schemas.microsoft.com/office/drawing/2014/main" id="{DEF233D1-B224-40D6-B275-F883F9297D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57755" y="554557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19FA9107-39E9-4B44-AFCA-C09FD50E4B7C}"/>
              </a:ext>
            </a:extLst>
          </p:cNvPr>
          <p:cNvGrpSpPr/>
          <p:nvPr/>
        </p:nvGrpSpPr>
        <p:grpSpPr>
          <a:xfrm>
            <a:off x="1252604" y="5179166"/>
            <a:ext cx="1400214" cy="1309316"/>
            <a:chOff x="546093" y="2010204"/>
            <a:chExt cx="2788059" cy="3172001"/>
          </a:xfrm>
        </p:grpSpPr>
        <p:sp>
          <p:nvSpPr>
            <p:cNvPr id="274" name="Freeform 829">
              <a:extLst>
                <a:ext uri="{FF2B5EF4-FFF2-40B4-BE49-F238E27FC236}">
                  <a16:creationId xmlns:a16="http://schemas.microsoft.com/office/drawing/2014/main" id="{985F7FD9-ECB3-4E1A-8022-D0B5EA656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530" y="3760194"/>
              <a:ext cx="530225" cy="53022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0" y="156"/>
                </a:cxn>
                <a:cxn ang="0">
                  <a:pos x="156" y="312"/>
                </a:cxn>
                <a:cxn ang="0">
                  <a:pos x="312" y="156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0" y="156"/>
                  </a:lnTo>
                  <a:lnTo>
                    <a:pt x="156" y="312"/>
                  </a:lnTo>
                  <a:lnTo>
                    <a:pt x="312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08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Rectangle 816">
              <a:extLst>
                <a:ext uri="{FF2B5EF4-FFF2-40B4-BE49-F238E27FC236}">
                  <a16:creationId xmlns:a16="http://schemas.microsoft.com/office/drawing/2014/main" id="{A4E8611E-040F-4B2A-A191-92A9D22CE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93" y="2010204"/>
              <a:ext cx="547687" cy="365125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Oval 280">
              <a:extLst>
                <a:ext uri="{FF2B5EF4-FFF2-40B4-BE49-F238E27FC236}">
                  <a16:creationId xmlns:a16="http://schemas.microsoft.com/office/drawing/2014/main" id="{9E52C289-4400-4DFC-8326-1FAAA50D09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9732" y="380668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Oval 280">
              <a:extLst>
                <a:ext uri="{FF2B5EF4-FFF2-40B4-BE49-F238E27FC236}">
                  <a16:creationId xmlns:a16="http://schemas.microsoft.com/office/drawing/2014/main" id="{BEEF3F20-EBCB-4CE9-AE04-1286320DD8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847" y="511076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Oval 280">
              <a:extLst>
                <a:ext uri="{FF2B5EF4-FFF2-40B4-BE49-F238E27FC236}">
                  <a16:creationId xmlns:a16="http://schemas.microsoft.com/office/drawing/2014/main" id="{3AC695D3-EA5C-46F1-9428-89785903EE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6084" y="357363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Oval 280">
              <a:extLst>
                <a:ext uri="{FF2B5EF4-FFF2-40B4-BE49-F238E27FC236}">
                  <a16:creationId xmlns:a16="http://schemas.microsoft.com/office/drawing/2014/main" id="{E08C76D0-992E-429D-A3CD-5471022972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990" y="334469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Oval 280">
              <a:extLst>
                <a:ext uri="{FF2B5EF4-FFF2-40B4-BE49-F238E27FC236}">
                  <a16:creationId xmlns:a16="http://schemas.microsoft.com/office/drawing/2014/main" id="{7B7C645E-2200-4064-90E9-07C58BE75A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8091" y="462164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068A3F-5165-4A74-8A4C-8B7ADEC3E8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2239" y="341193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Oval 280">
              <a:extLst>
                <a:ext uri="{FF2B5EF4-FFF2-40B4-BE49-F238E27FC236}">
                  <a16:creationId xmlns:a16="http://schemas.microsoft.com/office/drawing/2014/main" id="{4375C5E6-F03C-4B3C-B26C-F840B14BE9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46258" y="481354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3" name="Curved Connector 74">
              <a:extLst>
                <a:ext uri="{FF2B5EF4-FFF2-40B4-BE49-F238E27FC236}">
                  <a16:creationId xmlns:a16="http://schemas.microsoft.com/office/drawing/2014/main" id="{7B5001CD-8EAE-4419-B52A-BC3C6B55F6C7}"/>
                </a:ext>
              </a:extLst>
            </p:cNvPr>
            <p:cNvCxnSpPr>
              <a:stCxn id="275" idx="3"/>
            </p:cNvCxnSpPr>
            <p:nvPr/>
          </p:nvCxnSpPr>
          <p:spPr>
            <a:xfrm flipH="1">
              <a:off x="902506" y="2192767"/>
              <a:ext cx="191274" cy="1305841"/>
            </a:xfrm>
            <a:prstGeom prst="curvedConnector4">
              <a:avLst>
                <a:gd name="adj1" fmla="val -119514"/>
                <a:gd name="adj2" fmla="val 5699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urved Connector 75">
              <a:extLst>
                <a:ext uri="{FF2B5EF4-FFF2-40B4-BE49-F238E27FC236}">
                  <a16:creationId xmlns:a16="http://schemas.microsoft.com/office/drawing/2014/main" id="{76951969-6B77-400C-B535-4689AB39E4AA}"/>
                </a:ext>
              </a:extLst>
            </p:cNvPr>
            <p:cNvCxnSpPr>
              <a:stCxn id="275" idx="3"/>
            </p:cNvCxnSpPr>
            <p:nvPr/>
          </p:nvCxnSpPr>
          <p:spPr>
            <a:xfrm>
              <a:off x="1093780" y="2192767"/>
              <a:ext cx="2136160" cy="120121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urved Connector 76">
              <a:extLst>
                <a:ext uri="{FF2B5EF4-FFF2-40B4-BE49-F238E27FC236}">
                  <a16:creationId xmlns:a16="http://schemas.microsoft.com/office/drawing/2014/main" id="{1E53F202-0468-45A4-A30F-4D8455C231B0}"/>
                </a:ext>
              </a:extLst>
            </p:cNvPr>
            <p:cNvCxnSpPr/>
            <p:nvPr/>
          </p:nvCxnSpPr>
          <p:spPr>
            <a:xfrm rot="16200000" flipH="1">
              <a:off x="1063442" y="2240222"/>
              <a:ext cx="1084384" cy="9956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urved Connector 84">
              <a:extLst>
                <a:ext uri="{FF2B5EF4-FFF2-40B4-BE49-F238E27FC236}">
                  <a16:creationId xmlns:a16="http://schemas.microsoft.com/office/drawing/2014/main" id="{D395D499-7A00-4C5D-A240-F0562AACF3E1}"/>
                </a:ext>
              </a:extLst>
            </p:cNvPr>
            <p:cNvCxnSpPr>
              <a:stCxn id="275" idx="3"/>
            </p:cNvCxnSpPr>
            <p:nvPr/>
          </p:nvCxnSpPr>
          <p:spPr>
            <a:xfrm>
              <a:off x="1093780" y="2192767"/>
              <a:ext cx="2178459" cy="254416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urved Connector 87">
              <a:extLst>
                <a:ext uri="{FF2B5EF4-FFF2-40B4-BE49-F238E27FC236}">
                  <a16:creationId xmlns:a16="http://schemas.microsoft.com/office/drawing/2014/main" id="{8E8030FF-0597-4086-AF8E-19B538B2B46A}"/>
                </a:ext>
              </a:extLst>
            </p:cNvPr>
            <p:cNvCxnSpPr>
              <a:stCxn id="275" idx="3"/>
            </p:cNvCxnSpPr>
            <p:nvPr/>
          </p:nvCxnSpPr>
          <p:spPr>
            <a:xfrm flipH="1">
              <a:off x="900912" y="2192767"/>
              <a:ext cx="192868" cy="2867880"/>
            </a:xfrm>
            <a:prstGeom prst="curvedConnector4">
              <a:avLst>
                <a:gd name="adj1" fmla="val -230816"/>
                <a:gd name="adj2" fmla="val 6954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urved Connector 93">
              <a:extLst>
                <a:ext uri="{FF2B5EF4-FFF2-40B4-BE49-F238E27FC236}">
                  <a16:creationId xmlns:a16="http://schemas.microsoft.com/office/drawing/2014/main" id="{50B56FCF-4B9E-45F3-A2B3-0D78D3BFB089}"/>
                </a:ext>
              </a:extLst>
            </p:cNvPr>
            <p:cNvCxnSpPr>
              <a:stCxn id="275" idx="3"/>
            </p:cNvCxnSpPr>
            <p:nvPr/>
          </p:nvCxnSpPr>
          <p:spPr>
            <a:xfrm>
              <a:off x="1093780" y="2192767"/>
              <a:ext cx="1848152" cy="1655390"/>
            </a:xfrm>
            <a:prstGeom prst="curvedConnector3">
              <a:avLst>
                <a:gd name="adj1" fmla="val 16392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740BE655-A2D1-4850-B171-D3150EB58750}"/>
                </a:ext>
              </a:extLst>
            </p:cNvPr>
            <p:cNvCxnSpPr>
              <a:endCxn id="282" idx="2"/>
            </p:cNvCxnSpPr>
            <p:nvPr/>
          </p:nvCxnSpPr>
          <p:spPr>
            <a:xfrm>
              <a:off x="1857642" y="4051973"/>
              <a:ext cx="1388616" cy="797289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BAAAC9A8-8C9F-4B9F-B0D4-6EC428CB9FEF}"/>
                </a:ext>
              </a:extLst>
            </p:cNvPr>
            <p:cNvCxnSpPr>
              <a:endCxn id="276" idx="3"/>
            </p:cNvCxnSpPr>
            <p:nvPr/>
          </p:nvCxnSpPr>
          <p:spPr>
            <a:xfrm flipV="1">
              <a:off x="2141870" y="3867664"/>
              <a:ext cx="696929" cy="157642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BCD2E9D-17F0-4249-9271-A2C357F3FC0E}"/>
                </a:ext>
              </a:extLst>
            </p:cNvPr>
            <p:cNvCxnSpPr>
              <a:endCxn id="281" idx="3"/>
            </p:cNvCxnSpPr>
            <p:nvPr/>
          </p:nvCxnSpPr>
          <p:spPr>
            <a:xfrm flipV="1">
              <a:off x="2001366" y="3472914"/>
              <a:ext cx="1279940" cy="408957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5C9C8B9-7F4A-4376-8719-4D69F5F1AF28}"/>
                </a:ext>
              </a:extLst>
            </p:cNvPr>
            <p:cNvCxnSpPr>
              <a:endCxn id="279" idx="4"/>
            </p:cNvCxnSpPr>
            <p:nvPr/>
          </p:nvCxnSpPr>
          <p:spPr>
            <a:xfrm flipV="1">
              <a:off x="1698150" y="3416136"/>
              <a:ext cx="401797" cy="496467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0AA4D1D2-58A0-4847-8DA3-07D78255D375}"/>
                </a:ext>
              </a:extLst>
            </p:cNvPr>
            <p:cNvCxnSpPr/>
            <p:nvPr/>
          </p:nvCxnSpPr>
          <p:spPr>
            <a:xfrm flipH="1" flipV="1">
              <a:off x="955490" y="3629893"/>
              <a:ext cx="631993" cy="395413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F11727C-8A29-4201-A9B1-AF200ECF3A00}"/>
                </a:ext>
              </a:extLst>
            </p:cNvPr>
            <p:cNvCxnSpPr>
              <a:endCxn id="277" idx="7"/>
            </p:cNvCxnSpPr>
            <p:nvPr/>
          </p:nvCxnSpPr>
          <p:spPr>
            <a:xfrm flipH="1">
              <a:off x="929693" y="3912603"/>
              <a:ext cx="975307" cy="12086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907E635-FB65-4840-92B4-9CD452CA0A51}"/>
                </a:ext>
              </a:extLst>
            </p:cNvPr>
            <p:cNvCxnSpPr/>
            <p:nvPr/>
          </p:nvCxnSpPr>
          <p:spPr>
            <a:xfrm>
              <a:off x="1857642" y="4297925"/>
              <a:ext cx="340449" cy="33147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Curved Connector 118">
              <a:extLst>
                <a:ext uri="{FF2B5EF4-FFF2-40B4-BE49-F238E27FC236}">
                  <a16:creationId xmlns:a16="http://schemas.microsoft.com/office/drawing/2014/main" id="{1A6093E4-CDA1-4291-BBE9-70D3229B4046}"/>
                </a:ext>
              </a:extLst>
            </p:cNvPr>
            <p:cNvCxnSpPr/>
            <p:nvPr/>
          </p:nvCxnSpPr>
          <p:spPr>
            <a:xfrm rot="16200000" flipH="1">
              <a:off x="471636" y="2811319"/>
              <a:ext cx="2385230" cy="112959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BB500F24-B707-428D-9E1A-360EAFFDC4D5}"/>
              </a:ext>
            </a:extLst>
          </p:cNvPr>
          <p:cNvGrpSpPr/>
          <p:nvPr/>
        </p:nvGrpSpPr>
        <p:grpSpPr>
          <a:xfrm>
            <a:off x="5123021" y="4977031"/>
            <a:ext cx="2101509" cy="1423278"/>
            <a:chOff x="460318" y="2010204"/>
            <a:chExt cx="4169238" cy="3172001"/>
          </a:xfrm>
        </p:grpSpPr>
        <p:sp>
          <p:nvSpPr>
            <p:cNvPr id="298" name="Freeform 829">
              <a:extLst>
                <a:ext uri="{FF2B5EF4-FFF2-40B4-BE49-F238E27FC236}">
                  <a16:creationId xmlns:a16="http://schemas.microsoft.com/office/drawing/2014/main" id="{1E7EB569-3051-4529-91C9-D59EDF953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530" y="3760194"/>
              <a:ext cx="530225" cy="53022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0" y="156"/>
                </a:cxn>
                <a:cxn ang="0">
                  <a:pos x="156" y="312"/>
                </a:cxn>
                <a:cxn ang="0">
                  <a:pos x="312" y="156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0" y="156"/>
                  </a:lnTo>
                  <a:lnTo>
                    <a:pt x="156" y="312"/>
                  </a:lnTo>
                  <a:lnTo>
                    <a:pt x="312" y="1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08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Rectangle 816">
              <a:extLst>
                <a:ext uri="{FF2B5EF4-FFF2-40B4-BE49-F238E27FC236}">
                  <a16:creationId xmlns:a16="http://schemas.microsoft.com/office/drawing/2014/main" id="{976A8F13-A32B-47D8-8EEA-32DB1530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93" y="2010204"/>
              <a:ext cx="547687" cy="365125"/>
            </a:xfrm>
            <a:prstGeom prst="rect">
              <a:avLst/>
            </a:prstGeom>
            <a:solidFill>
              <a:srgbClr val="80E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Oval 280">
              <a:extLst>
                <a:ext uri="{FF2B5EF4-FFF2-40B4-BE49-F238E27FC236}">
                  <a16:creationId xmlns:a16="http://schemas.microsoft.com/office/drawing/2014/main" id="{38EFE224-C85A-4D29-AB42-A45D3FC385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9732" y="380668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Oval 280">
              <a:extLst>
                <a:ext uri="{FF2B5EF4-FFF2-40B4-BE49-F238E27FC236}">
                  <a16:creationId xmlns:a16="http://schemas.microsoft.com/office/drawing/2014/main" id="{34881FE5-2351-4A5E-87C0-EBDB442182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847" y="511076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Oval 280">
              <a:extLst>
                <a:ext uri="{FF2B5EF4-FFF2-40B4-BE49-F238E27FC236}">
                  <a16:creationId xmlns:a16="http://schemas.microsoft.com/office/drawing/2014/main" id="{89F75D23-5AEA-4850-9509-A2EB50F706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6084" y="357363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Oval 280">
              <a:extLst>
                <a:ext uri="{FF2B5EF4-FFF2-40B4-BE49-F238E27FC236}">
                  <a16:creationId xmlns:a16="http://schemas.microsoft.com/office/drawing/2014/main" id="{C2768995-1CEC-4849-BF80-91B4653640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8990" y="334469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Oval 280">
              <a:extLst>
                <a:ext uri="{FF2B5EF4-FFF2-40B4-BE49-F238E27FC236}">
                  <a16:creationId xmlns:a16="http://schemas.microsoft.com/office/drawing/2014/main" id="{713BC9A7-FFB6-4553-9A9D-5827322542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8091" y="462164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Oval 280">
              <a:extLst>
                <a:ext uri="{FF2B5EF4-FFF2-40B4-BE49-F238E27FC236}">
                  <a16:creationId xmlns:a16="http://schemas.microsoft.com/office/drawing/2014/main" id="{980302EE-5AB7-4162-8F97-AB52AF5E62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72239" y="341193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Oval 280">
              <a:extLst>
                <a:ext uri="{FF2B5EF4-FFF2-40B4-BE49-F238E27FC236}">
                  <a16:creationId xmlns:a16="http://schemas.microsoft.com/office/drawing/2014/main" id="{EE82BFA5-AFBA-410A-800F-79EB765DD9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46258" y="481354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7" name="Curved Connector 74">
              <a:extLst>
                <a:ext uri="{FF2B5EF4-FFF2-40B4-BE49-F238E27FC236}">
                  <a16:creationId xmlns:a16="http://schemas.microsoft.com/office/drawing/2014/main" id="{78F2F232-B5E0-45F6-9B88-7E1196EE9615}"/>
                </a:ext>
              </a:extLst>
            </p:cNvPr>
            <p:cNvCxnSpPr>
              <a:stCxn id="299" idx="3"/>
            </p:cNvCxnSpPr>
            <p:nvPr/>
          </p:nvCxnSpPr>
          <p:spPr>
            <a:xfrm flipH="1">
              <a:off x="902506" y="2192767"/>
              <a:ext cx="191274" cy="1305841"/>
            </a:xfrm>
            <a:prstGeom prst="curvedConnector4">
              <a:avLst>
                <a:gd name="adj1" fmla="val -119514"/>
                <a:gd name="adj2" fmla="val 5699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Curved Connector 75">
              <a:extLst>
                <a:ext uri="{FF2B5EF4-FFF2-40B4-BE49-F238E27FC236}">
                  <a16:creationId xmlns:a16="http://schemas.microsoft.com/office/drawing/2014/main" id="{26C9A8B5-C56A-4034-854C-DD5B667E0DF6}"/>
                </a:ext>
              </a:extLst>
            </p:cNvPr>
            <p:cNvCxnSpPr>
              <a:stCxn id="299" idx="3"/>
            </p:cNvCxnSpPr>
            <p:nvPr/>
          </p:nvCxnSpPr>
          <p:spPr>
            <a:xfrm>
              <a:off x="1093780" y="2192767"/>
              <a:ext cx="2136160" cy="120121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urved Connector 76">
              <a:extLst>
                <a:ext uri="{FF2B5EF4-FFF2-40B4-BE49-F238E27FC236}">
                  <a16:creationId xmlns:a16="http://schemas.microsoft.com/office/drawing/2014/main" id="{531361B2-FC8D-447C-8056-C14D4292DB2E}"/>
                </a:ext>
              </a:extLst>
            </p:cNvPr>
            <p:cNvCxnSpPr/>
            <p:nvPr/>
          </p:nvCxnSpPr>
          <p:spPr>
            <a:xfrm rot="16200000" flipH="1">
              <a:off x="1063442" y="2240222"/>
              <a:ext cx="1084384" cy="9956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Curved Connector 84">
              <a:extLst>
                <a:ext uri="{FF2B5EF4-FFF2-40B4-BE49-F238E27FC236}">
                  <a16:creationId xmlns:a16="http://schemas.microsoft.com/office/drawing/2014/main" id="{948F3AC4-45F1-40C1-9AA1-731D6B5BF305}"/>
                </a:ext>
              </a:extLst>
            </p:cNvPr>
            <p:cNvCxnSpPr>
              <a:stCxn id="299" idx="3"/>
            </p:cNvCxnSpPr>
            <p:nvPr/>
          </p:nvCxnSpPr>
          <p:spPr>
            <a:xfrm>
              <a:off x="1093780" y="2192767"/>
              <a:ext cx="2178459" cy="2544163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Curved Connector 87">
              <a:extLst>
                <a:ext uri="{FF2B5EF4-FFF2-40B4-BE49-F238E27FC236}">
                  <a16:creationId xmlns:a16="http://schemas.microsoft.com/office/drawing/2014/main" id="{81993DFA-3D9B-461A-9701-529B755B0D99}"/>
                </a:ext>
              </a:extLst>
            </p:cNvPr>
            <p:cNvCxnSpPr>
              <a:stCxn id="299" idx="3"/>
            </p:cNvCxnSpPr>
            <p:nvPr/>
          </p:nvCxnSpPr>
          <p:spPr>
            <a:xfrm flipH="1">
              <a:off x="900912" y="2192767"/>
              <a:ext cx="192868" cy="2867880"/>
            </a:xfrm>
            <a:prstGeom prst="curvedConnector4">
              <a:avLst>
                <a:gd name="adj1" fmla="val -230816"/>
                <a:gd name="adj2" fmla="val 6954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Curved Connector 93">
              <a:extLst>
                <a:ext uri="{FF2B5EF4-FFF2-40B4-BE49-F238E27FC236}">
                  <a16:creationId xmlns:a16="http://schemas.microsoft.com/office/drawing/2014/main" id="{C6806ABA-1DB4-4F73-88A5-DF1FE6C3B47F}"/>
                </a:ext>
              </a:extLst>
            </p:cNvPr>
            <p:cNvCxnSpPr>
              <a:stCxn id="299" idx="3"/>
            </p:cNvCxnSpPr>
            <p:nvPr/>
          </p:nvCxnSpPr>
          <p:spPr>
            <a:xfrm>
              <a:off x="1093780" y="2192767"/>
              <a:ext cx="1848152" cy="1655390"/>
            </a:xfrm>
            <a:prstGeom prst="curvedConnector3">
              <a:avLst>
                <a:gd name="adj1" fmla="val 16392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D1548C7-6ECA-4D7A-8B6E-54ADF6C13AC6}"/>
                </a:ext>
              </a:extLst>
            </p:cNvPr>
            <p:cNvCxnSpPr>
              <a:endCxn id="306" idx="2"/>
            </p:cNvCxnSpPr>
            <p:nvPr/>
          </p:nvCxnSpPr>
          <p:spPr>
            <a:xfrm>
              <a:off x="1857642" y="4051973"/>
              <a:ext cx="1388616" cy="797289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7E4B2016-6F98-4247-AECA-BAFDFA7619B6}"/>
                </a:ext>
              </a:extLst>
            </p:cNvPr>
            <p:cNvCxnSpPr>
              <a:endCxn id="300" idx="3"/>
            </p:cNvCxnSpPr>
            <p:nvPr/>
          </p:nvCxnSpPr>
          <p:spPr>
            <a:xfrm flipV="1">
              <a:off x="2141870" y="3867664"/>
              <a:ext cx="696929" cy="157642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98C43D08-D880-4F6F-93B7-A1BFDBD96F91}"/>
                </a:ext>
              </a:extLst>
            </p:cNvPr>
            <p:cNvCxnSpPr>
              <a:endCxn id="305" idx="3"/>
            </p:cNvCxnSpPr>
            <p:nvPr/>
          </p:nvCxnSpPr>
          <p:spPr>
            <a:xfrm flipV="1">
              <a:off x="2001366" y="3472914"/>
              <a:ext cx="1279940" cy="408957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590E1382-3A21-48B8-9265-878DA787214F}"/>
                </a:ext>
              </a:extLst>
            </p:cNvPr>
            <p:cNvCxnSpPr>
              <a:endCxn id="303" idx="4"/>
            </p:cNvCxnSpPr>
            <p:nvPr/>
          </p:nvCxnSpPr>
          <p:spPr>
            <a:xfrm flipV="1">
              <a:off x="1698150" y="3416136"/>
              <a:ext cx="401797" cy="496467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16D82E1-60D9-4D36-AEFD-CE0A479CCFFF}"/>
                </a:ext>
              </a:extLst>
            </p:cNvPr>
            <p:cNvCxnSpPr/>
            <p:nvPr/>
          </p:nvCxnSpPr>
          <p:spPr>
            <a:xfrm flipH="1" flipV="1">
              <a:off x="955490" y="3629893"/>
              <a:ext cx="631993" cy="395413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9D42990-8C3D-473F-8269-9DA5970136FA}"/>
                </a:ext>
              </a:extLst>
            </p:cNvPr>
            <p:cNvCxnSpPr>
              <a:endCxn id="301" idx="7"/>
            </p:cNvCxnSpPr>
            <p:nvPr/>
          </p:nvCxnSpPr>
          <p:spPr>
            <a:xfrm flipH="1">
              <a:off x="929693" y="3912603"/>
              <a:ext cx="975307" cy="120862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6AD42337-C823-4B27-B43A-1B664BCC5F80}"/>
                </a:ext>
              </a:extLst>
            </p:cNvPr>
            <p:cNvCxnSpPr/>
            <p:nvPr/>
          </p:nvCxnSpPr>
          <p:spPr>
            <a:xfrm>
              <a:off x="1857642" y="4297925"/>
              <a:ext cx="340449" cy="331476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Curved Connector 118">
              <a:extLst>
                <a:ext uri="{FF2B5EF4-FFF2-40B4-BE49-F238E27FC236}">
                  <a16:creationId xmlns:a16="http://schemas.microsoft.com/office/drawing/2014/main" id="{6E73805E-7A9D-43AD-A526-ED108557A067}"/>
                </a:ext>
              </a:extLst>
            </p:cNvPr>
            <p:cNvCxnSpPr/>
            <p:nvPr/>
          </p:nvCxnSpPr>
          <p:spPr>
            <a:xfrm rot="16200000" flipH="1">
              <a:off x="471636" y="2811319"/>
              <a:ext cx="2385230" cy="112959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280">
              <a:extLst>
                <a:ext uri="{FF2B5EF4-FFF2-40B4-BE49-F238E27FC236}">
                  <a16:creationId xmlns:a16="http://schemas.microsoft.com/office/drawing/2014/main" id="{2A808367-AAAC-49BE-A9A9-A65715CFCF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89349" y="400336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Oval 280">
              <a:extLst>
                <a:ext uri="{FF2B5EF4-FFF2-40B4-BE49-F238E27FC236}">
                  <a16:creationId xmlns:a16="http://schemas.microsoft.com/office/drawing/2014/main" id="{BC19F5B4-BFB4-432C-81AB-2A371EC8F7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57592" y="33013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Oval 280">
              <a:extLst>
                <a:ext uri="{FF2B5EF4-FFF2-40B4-BE49-F238E27FC236}">
                  <a16:creationId xmlns:a16="http://schemas.microsoft.com/office/drawing/2014/main" id="{B2759850-1E11-40AB-9598-3219907857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96" y="3948196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Oval 280">
              <a:extLst>
                <a:ext uri="{FF2B5EF4-FFF2-40B4-BE49-F238E27FC236}">
                  <a16:creationId xmlns:a16="http://schemas.microsoft.com/office/drawing/2014/main" id="{FD6AA9E4-6EFB-4089-BC28-8246808000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23350" y="363330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Oval 280">
              <a:extLst>
                <a:ext uri="{FF2B5EF4-FFF2-40B4-BE49-F238E27FC236}">
                  <a16:creationId xmlns:a16="http://schemas.microsoft.com/office/drawing/2014/main" id="{13936DC2-C917-4B28-9BBA-CB09A772E0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81400" y="381476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Oval 280">
              <a:extLst>
                <a:ext uri="{FF2B5EF4-FFF2-40B4-BE49-F238E27FC236}">
                  <a16:creationId xmlns:a16="http://schemas.microsoft.com/office/drawing/2014/main" id="{9B98E2BF-8393-416A-AA96-094B31C028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0950" y="397580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Oval 280">
              <a:extLst>
                <a:ext uri="{FF2B5EF4-FFF2-40B4-BE49-F238E27FC236}">
                  <a16:creationId xmlns:a16="http://schemas.microsoft.com/office/drawing/2014/main" id="{F5D13600-0D8A-4F08-B8EA-691222574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2800" y="389096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Oval 280">
              <a:extLst>
                <a:ext uri="{FF2B5EF4-FFF2-40B4-BE49-F238E27FC236}">
                  <a16:creationId xmlns:a16="http://schemas.microsoft.com/office/drawing/2014/main" id="{8C688001-C608-4A07-B5F2-5DF085B267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285" y="337972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Oval 280">
              <a:extLst>
                <a:ext uri="{FF2B5EF4-FFF2-40B4-BE49-F238E27FC236}">
                  <a16:creationId xmlns:a16="http://schemas.microsoft.com/office/drawing/2014/main" id="{112ADD16-AC4C-4A35-9ABC-E4C817BAF7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3805" y="374907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Oval 280">
              <a:extLst>
                <a:ext uri="{FF2B5EF4-FFF2-40B4-BE49-F238E27FC236}">
                  <a16:creationId xmlns:a16="http://schemas.microsoft.com/office/drawing/2014/main" id="{A405EF92-FBA3-4519-9C1A-3AAB59182A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643" y="405419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Oval 280">
              <a:extLst>
                <a:ext uri="{FF2B5EF4-FFF2-40B4-BE49-F238E27FC236}">
                  <a16:creationId xmlns:a16="http://schemas.microsoft.com/office/drawing/2014/main" id="{2A995A9B-2B34-4695-B8BA-651C4EA365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0351" y="351567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Oval 280">
              <a:extLst>
                <a:ext uri="{FF2B5EF4-FFF2-40B4-BE49-F238E27FC236}">
                  <a16:creationId xmlns:a16="http://schemas.microsoft.com/office/drawing/2014/main" id="{F95EBB44-A564-471D-B78A-016FA0E933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85901" y="395284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Oval 280">
              <a:extLst>
                <a:ext uri="{FF2B5EF4-FFF2-40B4-BE49-F238E27FC236}">
                  <a16:creationId xmlns:a16="http://schemas.microsoft.com/office/drawing/2014/main" id="{F58ED0E8-DC48-46F0-B435-99E0F44035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6748" y="419873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Oval 280">
              <a:extLst>
                <a:ext uri="{FF2B5EF4-FFF2-40B4-BE49-F238E27FC236}">
                  <a16:creationId xmlns:a16="http://schemas.microsoft.com/office/drawing/2014/main" id="{7CB4420F-8036-430B-B9CA-8B970628A0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8594" y="281365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Oval 280">
              <a:extLst>
                <a:ext uri="{FF2B5EF4-FFF2-40B4-BE49-F238E27FC236}">
                  <a16:creationId xmlns:a16="http://schemas.microsoft.com/office/drawing/2014/main" id="{746CA7D3-B108-42EF-A995-C7239DAD56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67798" y="346051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Oval 280">
              <a:extLst>
                <a:ext uri="{FF2B5EF4-FFF2-40B4-BE49-F238E27FC236}">
                  <a16:creationId xmlns:a16="http://schemas.microsoft.com/office/drawing/2014/main" id="{32643F41-2717-4D71-A7B9-420271437D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4352" y="320516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Oval 280">
              <a:extLst>
                <a:ext uri="{FF2B5EF4-FFF2-40B4-BE49-F238E27FC236}">
                  <a16:creationId xmlns:a16="http://schemas.microsoft.com/office/drawing/2014/main" id="{9409CFF2-9634-4040-9116-D347B0D66C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18114" y="3183005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Oval 280">
              <a:extLst>
                <a:ext uri="{FF2B5EF4-FFF2-40B4-BE49-F238E27FC236}">
                  <a16:creationId xmlns:a16="http://schemas.microsoft.com/office/drawing/2014/main" id="{79B5A021-DB65-4418-9CD8-1E7F329134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3314" y="313683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Oval 280">
              <a:extLst>
                <a:ext uri="{FF2B5EF4-FFF2-40B4-BE49-F238E27FC236}">
                  <a16:creationId xmlns:a16="http://schemas.microsoft.com/office/drawing/2014/main" id="{CE38C514-2D92-4E58-AC8E-EC7E4BA736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1952" y="348812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Oval 280">
              <a:extLst>
                <a:ext uri="{FF2B5EF4-FFF2-40B4-BE49-F238E27FC236}">
                  <a16:creationId xmlns:a16="http://schemas.microsoft.com/office/drawing/2014/main" id="{C24DFBAB-5829-4DBB-94AB-2A00F1B9E2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4089" y="297656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Oval 280">
              <a:extLst>
                <a:ext uri="{FF2B5EF4-FFF2-40B4-BE49-F238E27FC236}">
                  <a16:creationId xmlns:a16="http://schemas.microsoft.com/office/drawing/2014/main" id="{5A43EFDE-825E-4905-B964-A1CCB3D23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265" y="379228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Oval 280">
              <a:extLst>
                <a:ext uri="{FF2B5EF4-FFF2-40B4-BE49-F238E27FC236}">
                  <a16:creationId xmlns:a16="http://schemas.microsoft.com/office/drawing/2014/main" id="{941C3948-3D3A-40A1-9EA3-8D0067A433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9711" y="38199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Oval 280">
              <a:extLst>
                <a:ext uri="{FF2B5EF4-FFF2-40B4-BE49-F238E27FC236}">
                  <a16:creationId xmlns:a16="http://schemas.microsoft.com/office/drawing/2014/main" id="{92C9AAF1-C72E-4E98-984A-A0403FD0EA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3407" y="4186238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Oval 280">
              <a:extLst>
                <a:ext uri="{FF2B5EF4-FFF2-40B4-BE49-F238E27FC236}">
                  <a16:creationId xmlns:a16="http://schemas.microsoft.com/office/drawing/2014/main" id="{852DC37D-D1D3-4969-B292-7FBDAF8303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8902" y="41148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Oval 280">
              <a:extLst>
                <a:ext uri="{FF2B5EF4-FFF2-40B4-BE49-F238E27FC236}">
                  <a16:creationId xmlns:a16="http://schemas.microsoft.com/office/drawing/2014/main" id="{45623BF4-4F7B-492F-8839-8CDD9F3074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4027" y="399174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Oval 280">
              <a:extLst>
                <a:ext uri="{FF2B5EF4-FFF2-40B4-BE49-F238E27FC236}">
                  <a16:creationId xmlns:a16="http://schemas.microsoft.com/office/drawing/2014/main" id="{2FB9618A-C8F4-43C1-B40A-15BF657DF0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" y="34290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Oval 280">
              <a:extLst>
                <a:ext uri="{FF2B5EF4-FFF2-40B4-BE49-F238E27FC236}">
                  <a16:creationId xmlns:a16="http://schemas.microsoft.com/office/drawing/2014/main" id="{DF1E18DC-7CD1-461A-9C0F-E094D9384C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0318" y="327345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Oval 280">
              <a:extLst>
                <a:ext uri="{FF2B5EF4-FFF2-40B4-BE49-F238E27FC236}">
                  <a16:creationId xmlns:a16="http://schemas.microsoft.com/office/drawing/2014/main" id="{052A775A-E853-486D-9107-0A5EBA6355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5093" y="41052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Oval 280">
              <a:extLst>
                <a:ext uri="{FF2B5EF4-FFF2-40B4-BE49-F238E27FC236}">
                  <a16:creationId xmlns:a16="http://schemas.microsoft.com/office/drawing/2014/main" id="{DFC9DD1C-D071-44D9-9F70-9FFE6CE0D6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2494" y="432352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Oval 280">
              <a:extLst>
                <a:ext uri="{FF2B5EF4-FFF2-40B4-BE49-F238E27FC236}">
                  <a16:creationId xmlns:a16="http://schemas.microsoft.com/office/drawing/2014/main" id="{6F7587DE-B9B8-47C0-B0B9-DCA9B6C0BC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5940" y="4351134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Oval 280">
              <a:extLst>
                <a:ext uri="{FF2B5EF4-FFF2-40B4-BE49-F238E27FC236}">
                  <a16:creationId xmlns:a16="http://schemas.microsoft.com/office/drawing/2014/main" id="{C1E9420A-1149-4C28-A665-E61BAB5D03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" y="2966053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Oval 280">
              <a:extLst>
                <a:ext uri="{FF2B5EF4-FFF2-40B4-BE49-F238E27FC236}">
                  <a16:creationId xmlns:a16="http://schemas.microsoft.com/office/drawing/2014/main" id="{A0C446B5-1098-46AB-BFD0-6B4A0241A8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6990" y="3612909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Oval 280">
              <a:extLst>
                <a:ext uri="{FF2B5EF4-FFF2-40B4-BE49-F238E27FC236}">
                  <a16:creationId xmlns:a16="http://schemas.microsoft.com/office/drawing/2014/main" id="{06493637-587C-4164-9BFC-036FEEE9E9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3544" y="329801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Oval 280">
              <a:extLst>
                <a:ext uri="{FF2B5EF4-FFF2-40B4-BE49-F238E27FC236}">
                  <a16:creationId xmlns:a16="http://schemas.microsoft.com/office/drawing/2014/main" id="{82B6BE46-94E9-44E0-A1C5-99111E745D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" y="31242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Oval 280">
              <a:extLst>
                <a:ext uri="{FF2B5EF4-FFF2-40B4-BE49-F238E27FC236}">
                  <a16:creationId xmlns:a16="http://schemas.microsoft.com/office/drawing/2014/main" id="{BC6193E8-4949-4FFE-A169-6933588307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12506" y="320516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Oval 280">
              <a:extLst>
                <a:ext uri="{FF2B5EF4-FFF2-40B4-BE49-F238E27FC236}">
                  <a16:creationId xmlns:a16="http://schemas.microsoft.com/office/drawing/2014/main" id="{ED95CAF3-16D7-4C5B-B33A-9DD6B50CEF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9687" y="364052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Oval 280">
              <a:extLst>
                <a:ext uri="{FF2B5EF4-FFF2-40B4-BE49-F238E27FC236}">
                  <a16:creationId xmlns:a16="http://schemas.microsoft.com/office/drawing/2014/main" id="{12274137-8EFF-489F-A2BC-BA52319D9D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85457" y="3944687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Oval 280">
              <a:extLst>
                <a:ext uri="{FF2B5EF4-FFF2-40B4-BE49-F238E27FC236}">
                  <a16:creationId xmlns:a16="http://schemas.microsoft.com/office/drawing/2014/main" id="{0DBBACCF-D1F1-4121-B892-09AB60F2E6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5975" y="349294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Oval 280">
              <a:extLst>
                <a:ext uri="{FF2B5EF4-FFF2-40B4-BE49-F238E27FC236}">
                  <a16:creationId xmlns:a16="http://schemas.microsoft.com/office/drawing/2014/main" id="{7F24927B-4F49-4071-96F7-5A95380D4A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8287" y="3810000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Oval 280">
              <a:extLst>
                <a:ext uri="{FF2B5EF4-FFF2-40B4-BE49-F238E27FC236}">
                  <a16:creationId xmlns:a16="http://schemas.microsoft.com/office/drawing/2014/main" id="{2D0871D3-5FFA-48C7-8701-DE4A1C086B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5495" y="3862291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Oval 280">
              <a:extLst>
                <a:ext uri="{FF2B5EF4-FFF2-40B4-BE49-F238E27FC236}">
                  <a16:creationId xmlns:a16="http://schemas.microsoft.com/office/drawing/2014/main" id="{2C404DEE-AF7C-4BED-8E55-0CA29C6DD7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9333" y="442436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Oval 280">
              <a:extLst>
                <a:ext uri="{FF2B5EF4-FFF2-40B4-BE49-F238E27FC236}">
                  <a16:creationId xmlns:a16="http://schemas.microsoft.com/office/drawing/2014/main" id="{96ACEBEF-D945-47D9-A2C1-03FD0D2ACA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90687" y="3509962"/>
              <a:ext cx="61913" cy="7143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3" name="Curved Connector 78">
              <a:extLst>
                <a:ext uri="{FF2B5EF4-FFF2-40B4-BE49-F238E27FC236}">
                  <a16:creationId xmlns:a16="http://schemas.microsoft.com/office/drawing/2014/main" id="{AD5F98E0-9644-4C0B-B4BF-65296BECD7A1}"/>
                </a:ext>
              </a:extLst>
            </p:cNvPr>
            <p:cNvCxnSpPr>
              <a:stCxn id="299" idx="2"/>
            </p:cNvCxnSpPr>
            <p:nvPr/>
          </p:nvCxnSpPr>
          <p:spPr>
            <a:xfrm rot="5400000">
              <a:off x="279343" y="2596245"/>
              <a:ext cx="761510" cy="31967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Curved Connector 79">
              <a:extLst>
                <a:ext uri="{FF2B5EF4-FFF2-40B4-BE49-F238E27FC236}">
                  <a16:creationId xmlns:a16="http://schemas.microsoft.com/office/drawing/2014/main" id="{7C90E95B-E0AB-475E-93A5-7A557A15F8A9}"/>
                </a:ext>
              </a:extLst>
            </p:cNvPr>
            <p:cNvCxnSpPr>
              <a:stCxn id="299" idx="0"/>
            </p:cNvCxnSpPr>
            <p:nvPr/>
          </p:nvCxnSpPr>
          <p:spPr>
            <a:xfrm rot="16200000" flipH="1">
              <a:off x="1708378" y="1121763"/>
              <a:ext cx="1046494" cy="2823376"/>
            </a:xfrm>
            <a:prstGeom prst="curvedConnector4">
              <a:avLst>
                <a:gd name="adj1" fmla="val -21844"/>
                <a:gd name="adj2" fmla="val 5485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91A4EF4E-E264-4F09-BDB4-E3A69C1EE9CF}"/>
                </a:ext>
              </a:extLst>
            </p:cNvPr>
            <p:cNvCxnSpPr>
              <a:stCxn id="331" idx="2"/>
            </p:cNvCxnSpPr>
            <p:nvPr/>
          </p:nvCxnSpPr>
          <p:spPr>
            <a:xfrm flipH="1">
              <a:off x="1962615" y="3551393"/>
              <a:ext cx="1417736" cy="3180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0816D6F-7B6D-403E-AE63-76BC7CF11FE8}"/>
                </a:ext>
              </a:extLst>
            </p:cNvPr>
            <p:cNvCxnSpPr>
              <a:stCxn id="333" idx="3"/>
            </p:cNvCxnSpPr>
            <p:nvPr/>
          </p:nvCxnSpPr>
          <p:spPr>
            <a:xfrm flipH="1" flipV="1">
              <a:off x="2119152" y="4027183"/>
              <a:ext cx="1296663" cy="23252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6564587A-BC9A-475B-8E22-99F9A09F4E80}"/>
                </a:ext>
              </a:extLst>
            </p:cNvPr>
            <p:cNvCxnSpPr>
              <a:stCxn id="306" idx="1"/>
            </p:cNvCxnSpPr>
            <p:nvPr/>
          </p:nvCxnSpPr>
          <p:spPr>
            <a:xfrm flipH="1" flipV="1">
              <a:off x="2096274" y="4025306"/>
              <a:ext cx="1159051" cy="79869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9AC8994-89B0-4029-8655-A2D8F397057E}"/>
                </a:ext>
              </a:extLst>
            </p:cNvPr>
            <p:cNvCxnSpPr>
              <a:stCxn id="327" idx="5"/>
            </p:cNvCxnSpPr>
            <p:nvPr/>
          </p:nvCxnSpPr>
          <p:spPr>
            <a:xfrm flipH="1">
              <a:off x="1996543" y="3951938"/>
              <a:ext cx="1409103" cy="19292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9BCEC183-01E4-4BEA-A0AF-1FA33B82B55B}"/>
                </a:ext>
              </a:extLst>
            </p:cNvPr>
            <p:cNvCxnSpPr>
              <a:endCxn id="337" idx="4"/>
            </p:cNvCxnSpPr>
            <p:nvPr/>
          </p:nvCxnSpPr>
          <p:spPr>
            <a:xfrm flipV="1">
              <a:off x="1886767" y="3254443"/>
              <a:ext cx="1562304" cy="50575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214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rategy operations tactics">
            <a:extLst>
              <a:ext uri="{FF2B5EF4-FFF2-40B4-BE49-F238E27FC236}">
                <a16:creationId xmlns:a16="http://schemas.microsoft.com/office/drawing/2014/main" id="{04887E22-E41C-4049-94AF-800E27CE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4" y="977030"/>
            <a:ext cx="7146490" cy="54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D50C1713-D39C-4101-AE33-27E8BB53AF9E}"/>
              </a:ext>
            </a:extLst>
          </p:cNvPr>
          <p:cNvSpPr txBox="1">
            <a:spLocks/>
          </p:cNvSpPr>
          <p:nvPr/>
        </p:nvSpPr>
        <p:spPr>
          <a:xfrm>
            <a:off x="829236" y="123077"/>
            <a:ext cx="10515600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Swarming Across the Levels of War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E468D-D318-4AA8-B82C-ED1CFC219166}"/>
              </a:ext>
            </a:extLst>
          </p:cNvPr>
          <p:cNvSpPr txBox="1"/>
          <p:nvPr/>
        </p:nvSpPr>
        <p:spPr>
          <a:xfrm>
            <a:off x="7540668" y="959100"/>
            <a:ext cx="44843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NATO), build interoperable alliance networks.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current U.S. military theory of victory), create the ability to conduct expeditionary coalition joint operations in multiple domains.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Tactical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efforts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creative combinations at echelon that increase maneuver options and lethality.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 tactics create emergent complexity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efforts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MD5,  Service Innovation Challenges and rapid capability offices, Army Futures Command, and the Joint AI Center to challenge legacy combat development processes and create new public-private partnerships that produce disruptive innovations while lowering the costs and timelines to field new concepts and capabilities. </a:t>
            </a:r>
          </a:p>
        </p:txBody>
      </p:sp>
    </p:spTree>
    <p:extLst>
      <p:ext uri="{BB962C8B-B14F-4D97-AF65-F5344CB8AC3E}">
        <p14:creationId xmlns:p14="http://schemas.microsoft.com/office/powerpoint/2010/main" val="28579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A58B6E-39F1-488E-81C3-29E37FDE43FC}"/>
              </a:ext>
            </a:extLst>
          </p:cNvPr>
          <p:cNvGrpSpPr/>
          <p:nvPr/>
        </p:nvGrpSpPr>
        <p:grpSpPr>
          <a:xfrm>
            <a:off x="183935" y="1452974"/>
            <a:ext cx="5890821" cy="4941453"/>
            <a:chOff x="2943616" y="1033462"/>
            <a:chExt cx="5890821" cy="49414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A3DC9DD-634D-4293-8EDE-5A8CFEED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7562" y="1033462"/>
              <a:ext cx="5476875" cy="479107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E3FBDC-4BD1-470F-B5FB-9184AA8DD4DE}"/>
                </a:ext>
              </a:extLst>
            </p:cNvPr>
            <p:cNvSpPr/>
            <p:nvPr/>
          </p:nvSpPr>
          <p:spPr>
            <a:xfrm>
              <a:off x="2943616" y="1227551"/>
              <a:ext cx="1189973" cy="1929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2F9FF7-B2E2-4CC2-8279-A2C63ACAB08F}"/>
                </a:ext>
              </a:extLst>
            </p:cNvPr>
            <p:cNvSpPr/>
            <p:nvPr/>
          </p:nvSpPr>
          <p:spPr>
            <a:xfrm>
              <a:off x="2995808" y="3922735"/>
              <a:ext cx="1288093" cy="205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1399BBC4-7E16-4B7A-9676-8507A2CF348B}"/>
              </a:ext>
            </a:extLst>
          </p:cNvPr>
          <p:cNvSpPr txBox="1">
            <a:spLocks/>
          </p:cNvSpPr>
          <p:nvPr/>
        </p:nvSpPr>
        <p:spPr>
          <a:xfrm>
            <a:off x="829236" y="123077"/>
            <a:ext cx="10515600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Swarming and the New National Defense Strategy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B3566B-7B7E-4F92-9251-2A3E7E994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768" y="1475874"/>
            <a:ext cx="5546558" cy="538212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space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swarm concepts and capabilities for the contact, blunt, and surge layers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 short of armed conflict in multiple domains (i.e., gray zones, political warfare)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 Allies &amp; Partners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Rely on simple, commercial technology to ensure allied interoperability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and Affordability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Swarms should be cheap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they work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Lethality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Swarm at echelon in multiple domains to present multiple dilemmas</a:t>
            </a:r>
          </a:p>
        </p:txBody>
      </p:sp>
    </p:spTree>
    <p:extLst>
      <p:ext uri="{BB962C8B-B14F-4D97-AF65-F5344CB8AC3E}">
        <p14:creationId xmlns:p14="http://schemas.microsoft.com/office/powerpoint/2010/main" val="128942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99BBC4-7E16-4B7A-9676-8507A2CF348B}"/>
              </a:ext>
            </a:extLst>
          </p:cNvPr>
          <p:cNvSpPr txBox="1">
            <a:spLocks/>
          </p:cNvSpPr>
          <p:nvPr/>
        </p:nvSpPr>
        <p:spPr>
          <a:xfrm>
            <a:off x="829236" y="123077"/>
            <a:ext cx="10515600" cy="8899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Risks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B3566B-7B7E-4F92-9251-2A3E7E994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1221" y="930442"/>
            <a:ext cx="5470357" cy="592755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arms race?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dilemma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Offense-Defense Balance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spirals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stability-instability paradox; great power competition will most likely take place through proxies on the periphery or predominately online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Inadvertent escalation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Nth domain problem: more competitive domains, more risk of miscalculation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Recon-strike complex; low-level lethality increases the use-or-lose decision in great power conflict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human-machine interfaces calculate risk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and Technology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old bureaucracy adapt?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FCS trap: you will never have enough secure bandwidth to make this work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918AC-BF80-432B-B641-DEEBA6F0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9" y="834189"/>
            <a:ext cx="6452774" cy="46682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9357C5-C435-4B11-A0CD-6431AC48D477}"/>
              </a:ext>
            </a:extLst>
          </p:cNvPr>
          <p:cNvSpPr txBox="1"/>
          <p:nvPr/>
        </p:nvSpPr>
        <p:spPr>
          <a:xfrm>
            <a:off x="176464" y="5457690"/>
            <a:ext cx="633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 Operational Systems Construct: Firepower Strike System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(link together multiple packages – Joint combined arms)</a:t>
            </a:r>
          </a:p>
        </p:txBody>
      </p:sp>
    </p:spTree>
    <p:extLst>
      <p:ext uri="{BB962C8B-B14F-4D97-AF65-F5344CB8AC3E}">
        <p14:creationId xmlns:p14="http://schemas.microsoft.com/office/powerpoint/2010/main" val="63610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889</Words>
  <Application>Microsoft Office PowerPoint</Application>
  <PresentationFormat>Widescreen</PresentationFormat>
  <Paragraphs>90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Jensen</dc:creator>
  <cp:lastModifiedBy>Benjamin Jensen</cp:lastModifiedBy>
  <cp:revision>23</cp:revision>
  <dcterms:created xsi:type="dcterms:W3CDTF">2018-12-08T16:36:52Z</dcterms:created>
  <dcterms:modified xsi:type="dcterms:W3CDTF">2018-12-09T14:33:13Z</dcterms:modified>
</cp:coreProperties>
</file>