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256" r:id="rId2"/>
    <p:sldId id="299" r:id="rId3"/>
    <p:sldId id="259" r:id="rId4"/>
    <p:sldId id="260" r:id="rId5"/>
    <p:sldId id="301" r:id="rId6"/>
    <p:sldId id="262" r:id="rId7"/>
    <p:sldId id="276" r:id="rId8"/>
    <p:sldId id="302" r:id="rId9"/>
    <p:sldId id="298" r:id="rId10"/>
    <p:sldId id="303" r:id="rId11"/>
    <p:sldId id="267" r:id="rId12"/>
    <p:sldId id="268" r:id="rId13"/>
    <p:sldId id="269" r:id="rId14"/>
    <p:sldId id="304" r:id="rId15"/>
    <p:sldId id="287" r:id="rId16"/>
    <p:sldId id="278" r:id="rId17"/>
    <p:sldId id="275" r:id="rId18"/>
    <p:sldId id="300" r:id="rId19"/>
    <p:sldId id="288" r:id="rId20"/>
    <p:sldId id="279" r:id="rId21"/>
    <p:sldId id="280" r:id="rId22"/>
    <p:sldId id="284" r:id="rId23"/>
    <p:sldId id="296" r:id="rId24"/>
    <p:sldId id="294" r:id="rId25"/>
    <p:sldId id="290" r:id="rId26"/>
    <p:sldId id="277" r:id="rId27"/>
    <p:sldId id="285" r:id="rId28"/>
    <p:sldId id="306" r:id="rId29"/>
    <p:sldId id="291"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2" autoAdjust="0"/>
    <p:restoredTop sz="94660"/>
  </p:normalViewPr>
  <p:slideViewPr>
    <p:cSldViewPr snapToGrid="0">
      <p:cViewPr varScale="1">
        <p:scale>
          <a:sx n="101" d="100"/>
          <a:sy n="101" d="100"/>
        </p:scale>
        <p:origin x="132" y="228"/>
      </p:cViewPr>
      <p:guideLst/>
    </p:cSldViewPr>
  </p:slideViewPr>
  <p:notesTextViewPr>
    <p:cViewPr>
      <p:scale>
        <a:sx n="1" d="1"/>
        <a:sy n="1" d="1"/>
      </p:scale>
      <p:origin x="0" y="0"/>
    </p:cViewPr>
  </p:notesTextViewPr>
  <p:notesViewPr>
    <p:cSldViewPr snapToGrid="0">
      <p:cViewPr varScale="1">
        <p:scale>
          <a:sx n="83" d="100"/>
          <a:sy n="83" d="100"/>
        </p:scale>
        <p:origin x="317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3E0970-D841-4E98-93BF-23FD9AF770AC}" type="datetimeFigureOut">
              <a:rPr lang="en-US" smtClean="0"/>
              <a:t>4/26/2019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7841177-8B0B-4493-A258-2E176868E987}" type="slidenum">
              <a:rPr lang="en-US" smtClean="0"/>
              <a:t>‹#›</a:t>
            </a:fld>
            <a:endParaRPr lang="en-US"/>
          </a:p>
        </p:txBody>
      </p:sp>
    </p:spTree>
    <p:extLst>
      <p:ext uri="{BB962C8B-B14F-4D97-AF65-F5344CB8AC3E}">
        <p14:creationId xmlns:p14="http://schemas.microsoft.com/office/powerpoint/2010/main" val="2350953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C695EB0-2B1E-4978-9A91-25BB2A4692D7}" type="datetimeFigureOut">
              <a:rPr lang="en-US" smtClean="0"/>
              <a:t>4/26/2019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F5FBC77-9148-4FFB-A180-785A4741DB1F}" type="slidenum">
              <a:rPr lang="en-US" smtClean="0"/>
              <a:t>‹#›</a:t>
            </a:fld>
            <a:endParaRPr lang="en-US"/>
          </a:p>
        </p:txBody>
      </p:sp>
    </p:spTree>
    <p:extLst>
      <p:ext uri="{BB962C8B-B14F-4D97-AF65-F5344CB8AC3E}">
        <p14:creationId xmlns:p14="http://schemas.microsoft.com/office/powerpoint/2010/main" val="1331163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16C9868B-6C05-408B-BF8B-9E442A50D7EE}" type="slidenum">
              <a:rPr lang="en-US" smtClean="0">
                <a:solidFill>
                  <a:prstClr val="black"/>
                </a:solidFill>
              </a:rPr>
              <a:pPr/>
              <a:t>21</a:t>
            </a:fld>
            <a:endParaRPr lang="en-US" smtClean="0">
              <a:solidFill>
                <a:prstClr val="black"/>
              </a:solidFill>
            </a:endParaRPr>
          </a:p>
        </p:txBody>
      </p:sp>
    </p:spTree>
    <p:extLst>
      <p:ext uri="{BB962C8B-B14F-4D97-AF65-F5344CB8AC3E}">
        <p14:creationId xmlns:p14="http://schemas.microsoft.com/office/powerpoint/2010/main" val="213352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FBC77-9148-4FFB-A180-785A4741DB1F}" type="slidenum">
              <a:rPr lang="en-US" smtClean="0"/>
              <a:t>26</a:t>
            </a:fld>
            <a:endParaRPr lang="en-US"/>
          </a:p>
        </p:txBody>
      </p:sp>
    </p:spTree>
    <p:extLst>
      <p:ext uri="{BB962C8B-B14F-4D97-AF65-F5344CB8AC3E}">
        <p14:creationId xmlns:p14="http://schemas.microsoft.com/office/powerpoint/2010/main" val="96430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p:txBody>
          <a:bodyPr/>
          <a:lstStyle>
            <a:lvl1pPr fontAlgn="auto">
              <a:spcAft>
                <a:spcPts val="0"/>
              </a:spcAft>
              <a:defRPr/>
            </a:lvl1pPr>
          </a:lstStyle>
          <a:p>
            <a:pPr>
              <a:defRPr/>
            </a:pPr>
            <a:fld id="{B9AB3BC7-61CB-4D4B-81CC-82111D0DE94D}" type="slidenum">
              <a:rPr lang="en-US"/>
              <a:pPr>
                <a:defRPr/>
              </a:pPr>
              <a:t>‹#›</a:t>
            </a:fld>
            <a:endParaRPr lang="en-US" dirty="0"/>
          </a:p>
        </p:txBody>
      </p:sp>
    </p:spTree>
    <p:extLst>
      <p:ext uri="{BB962C8B-B14F-4D97-AF65-F5344CB8AC3E}">
        <p14:creationId xmlns:p14="http://schemas.microsoft.com/office/powerpoint/2010/main" val="25302740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11200" y="838200"/>
            <a:ext cx="103632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0" y="6400800"/>
            <a:ext cx="25400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B9338392-B44D-49EE-988A-37DBFFD5B3DB}" type="slidenum">
              <a:rPr lang="en-US"/>
              <a:pPr>
                <a:defRPr/>
              </a:pPr>
              <a:t>‹#›</a:t>
            </a:fld>
            <a:endParaRPr lang="en-US"/>
          </a:p>
        </p:txBody>
      </p:sp>
    </p:spTree>
    <p:extLst>
      <p:ext uri="{BB962C8B-B14F-4D97-AF65-F5344CB8AC3E}">
        <p14:creationId xmlns:p14="http://schemas.microsoft.com/office/powerpoint/2010/main" val="485667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p:txBody>
          <a:bodyPr/>
          <a:lstStyle>
            <a:lvl1pPr fontAlgn="auto">
              <a:spcAft>
                <a:spcPts val="0"/>
              </a:spcAft>
              <a:defRPr/>
            </a:lvl1pPr>
          </a:lstStyle>
          <a:p>
            <a:pPr>
              <a:defRPr/>
            </a:pPr>
            <a:fld id="{9131517E-925C-4189-A535-9F839972E7BB}" type="slidenum">
              <a:rPr lang="en-US"/>
              <a:pPr>
                <a:defRPr/>
              </a:pPr>
              <a:t>‹#›</a:t>
            </a:fld>
            <a:endParaRPr lang="en-US" dirty="0"/>
          </a:p>
        </p:txBody>
      </p:sp>
    </p:spTree>
    <p:extLst>
      <p:ext uri="{BB962C8B-B14F-4D97-AF65-F5344CB8AC3E}">
        <p14:creationId xmlns:p14="http://schemas.microsoft.com/office/powerpoint/2010/main" val="26142043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8"/>
          <p:cNvSpPr>
            <a:spLocks noGrp="1" noChangeArrowheads="1"/>
          </p:cNvSpPr>
          <p:nvPr>
            <p:ph type="sldNum" sz="quarter" idx="10"/>
          </p:nvPr>
        </p:nvSpPr>
        <p:spPr/>
        <p:txBody>
          <a:bodyPr/>
          <a:lstStyle>
            <a:lvl1pPr fontAlgn="auto">
              <a:spcAft>
                <a:spcPts val="0"/>
              </a:spcAft>
              <a:defRPr/>
            </a:lvl1pPr>
          </a:lstStyle>
          <a:p>
            <a:pPr>
              <a:defRPr/>
            </a:pPr>
            <a:fld id="{9131517E-925C-4189-A535-9F839972E7BB}" type="slidenum">
              <a:rPr lang="en-US"/>
              <a:pPr>
                <a:defRPr/>
              </a:pPr>
              <a:t>‹#›</a:t>
            </a:fld>
            <a:endParaRPr lang="en-US" dirty="0"/>
          </a:p>
        </p:txBody>
      </p:sp>
    </p:spTree>
    <p:extLst>
      <p:ext uri="{BB962C8B-B14F-4D97-AF65-F5344CB8AC3E}">
        <p14:creationId xmlns:p14="http://schemas.microsoft.com/office/powerpoint/2010/main" val="13777640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6400" y="990600"/>
            <a:ext cx="5588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p:txBody>
          <a:bodyPr/>
          <a:lstStyle>
            <a:lvl1pPr fontAlgn="auto">
              <a:spcAft>
                <a:spcPts val="0"/>
              </a:spcAft>
              <a:defRPr/>
            </a:lvl1pPr>
          </a:lstStyle>
          <a:p>
            <a:pPr>
              <a:defRPr/>
            </a:pPr>
            <a:fld id="{9131517E-925C-4189-A535-9F839972E7BB}" type="slidenum">
              <a:rPr lang="en-US"/>
              <a:pPr>
                <a:defRPr/>
              </a:pPr>
              <a:t>‹#›</a:t>
            </a:fld>
            <a:endParaRPr lang="en-US" dirty="0"/>
          </a:p>
        </p:txBody>
      </p:sp>
      <p:sp>
        <p:nvSpPr>
          <p:cNvPr id="6" name="Content Placeholder 2"/>
          <p:cNvSpPr>
            <a:spLocks noGrp="1"/>
          </p:cNvSpPr>
          <p:nvPr>
            <p:ph idx="12"/>
          </p:nvPr>
        </p:nvSpPr>
        <p:spPr>
          <a:xfrm>
            <a:off x="6197600" y="990600"/>
            <a:ext cx="5588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73208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One Column left two box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6400" y="990600"/>
            <a:ext cx="5588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p:txBody>
          <a:bodyPr/>
          <a:lstStyle>
            <a:lvl1pPr fontAlgn="auto">
              <a:spcAft>
                <a:spcPts val="0"/>
              </a:spcAft>
              <a:defRPr/>
            </a:lvl1pPr>
          </a:lstStyle>
          <a:p>
            <a:pPr>
              <a:defRPr/>
            </a:pPr>
            <a:fld id="{9131517E-925C-4189-A535-9F839972E7BB}" type="slidenum">
              <a:rPr lang="en-US"/>
              <a:pPr>
                <a:defRPr/>
              </a:pPr>
              <a:t>‹#›</a:t>
            </a:fld>
            <a:endParaRPr lang="en-US" dirty="0"/>
          </a:p>
        </p:txBody>
      </p:sp>
      <p:sp>
        <p:nvSpPr>
          <p:cNvPr id="6" name="Content Placeholder 2"/>
          <p:cNvSpPr>
            <a:spLocks noGrp="1"/>
          </p:cNvSpPr>
          <p:nvPr>
            <p:ph idx="12"/>
          </p:nvPr>
        </p:nvSpPr>
        <p:spPr>
          <a:xfrm>
            <a:off x="6197600" y="990600"/>
            <a:ext cx="55880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2"/>
          <p:cNvSpPr>
            <a:spLocks noGrp="1"/>
          </p:cNvSpPr>
          <p:nvPr>
            <p:ph idx="13"/>
          </p:nvPr>
        </p:nvSpPr>
        <p:spPr>
          <a:xfrm>
            <a:off x="6197600" y="3657600"/>
            <a:ext cx="55880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173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One Column right two box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6400" y="990600"/>
            <a:ext cx="5588000" cy="2590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sldNum" sz="quarter" idx="10"/>
          </p:nvPr>
        </p:nvSpPr>
        <p:spPr/>
        <p:txBody>
          <a:bodyPr/>
          <a:lstStyle>
            <a:lvl1pPr fontAlgn="auto">
              <a:spcAft>
                <a:spcPts val="0"/>
              </a:spcAft>
              <a:defRPr/>
            </a:lvl1pPr>
          </a:lstStyle>
          <a:p>
            <a:pPr>
              <a:defRPr/>
            </a:pPr>
            <a:fld id="{9131517E-925C-4189-A535-9F839972E7BB}" type="slidenum">
              <a:rPr lang="en-US"/>
              <a:pPr>
                <a:defRPr/>
              </a:pPr>
              <a:t>‹#›</a:t>
            </a:fld>
            <a:endParaRPr lang="en-US" dirty="0"/>
          </a:p>
        </p:txBody>
      </p:sp>
      <p:sp>
        <p:nvSpPr>
          <p:cNvPr id="6" name="Content Placeholder 2"/>
          <p:cNvSpPr>
            <a:spLocks noGrp="1"/>
          </p:cNvSpPr>
          <p:nvPr>
            <p:ph idx="12"/>
          </p:nvPr>
        </p:nvSpPr>
        <p:spPr>
          <a:xfrm>
            <a:off x="406400" y="3657600"/>
            <a:ext cx="55880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2"/>
          <p:cNvSpPr>
            <a:spLocks noGrp="1"/>
          </p:cNvSpPr>
          <p:nvPr>
            <p:ph idx="13"/>
          </p:nvPr>
        </p:nvSpPr>
        <p:spPr>
          <a:xfrm>
            <a:off x="6197600" y="990600"/>
            <a:ext cx="5588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153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6400" y="990600"/>
            <a:ext cx="55880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p:txBody>
          <a:bodyPr/>
          <a:lstStyle>
            <a:lvl1pPr fontAlgn="auto">
              <a:spcAft>
                <a:spcPts val="0"/>
              </a:spcAft>
              <a:defRPr/>
            </a:lvl1pPr>
          </a:lstStyle>
          <a:p>
            <a:pPr>
              <a:defRPr/>
            </a:pPr>
            <a:fld id="{9131517E-925C-4189-A535-9F839972E7BB}" type="slidenum">
              <a:rPr lang="en-US"/>
              <a:pPr>
                <a:defRPr/>
              </a:pPr>
              <a:t>‹#›</a:t>
            </a:fld>
            <a:endParaRPr lang="en-US" dirty="0"/>
          </a:p>
        </p:txBody>
      </p:sp>
      <p:sp>
        <p:nvSpPr>
          <p:cNvPr id="6" name="Content Placeholder 2"/>
          <p:cNvSpPr>
            <a:spLocks noGrp="1"/>
          </p:cNvSpPr>
          <p:nvPr>
            <p:ph idx="12"/>
          </p:nvPr>
        </p:nvSpPr>
        <p:spPr>
          <a:xfrm>
            <a:off x="406400" y="3657600"/>
            <a:ext cx="55880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2"/>
          <p:cNvSpPr>
            <a:spLocks noGrp="1"/>
          </p:cNvSpPr>
          <p:nvPr>
            <p:ph idx="13"/>
          </p:nvPr>
        </p:nvSpPr>
        <p:spPr>
          <a:xfrm>
            <a:off x="6197600" y="990600"/>
            <a:ext cx="55880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2"/>
          <p:cNvSpPr>
            <a:spLocks noGrp="1"/>
          </p:cNvSpPr>
          <p:nvPr>
            <p:ph idx="14"/>
          </p:nvPr>
        </p:nvSpPr>
        <p:spPr>
          <a:xfrm>
            <a:off x="6197600" y="3657600"/>
            <a:ext cx="55880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613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6400" y="990600"/>
            <a:ext cx="113792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p:txBody>
          <a:bodyPr/>
          <a:lstStyle>
            <a:lvl1pPr fontAlgn="auto">
              <a:spcAft>
                <a:spcPts val="0"/>
              </a:spcAft>
              <a:defRPr/>
            </a:lvl1pPr>
          </a:lstStyle>
          <a:p>
            <a:pPr>
              <a:defRPr/>
            </a:pPr>
            <a:fld id="{9131517E-925C-4189-A535-9F839972E7BB}" type="slidenum">
              <a:rPr lang="en-US"/>
              <a:pPr>
                <a:defRPr/>
              </a:pPr>
              <a:t>‹#›</a:t>
            </a:fld>
            <a:endParaRPr lang="en-US" dirty="0"/>
          </a:p>
        </p:txBody>
      </p:sp>
      <p:sp>
        <p:nvSpPr>
          <p:cNvPr id="6" name="Content Placeholder 2"/>
          <p:cNvSpPr>
            <a:spLocks noGrp="1"/>
          </p:cNvSpPr>
          <p:nvPr>
            <p:ph idx="12"/>
          </p:nvPr>
        </p:nvSpPr>
        <p:spPr>
          <a:xfrm>
            <a:off x="406400" y="3657600"/>
            <a:ext cx="113792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392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op and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6400" y="990600"/>
            <a:ext cx="113792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p:txBody>
          <a:bodyPr/>
          <a:lstStyle>
            <a:lvl1pPr fontAlgn="auto">
              <a:spcAft>
                <a:spcPts val="0"/>
              </a:spcAft>
              <a:defRPr/>
            </a:lvl1pPr>
          </a:lstStyle>
          <a:p>
            <a:pPr>
              <a:defRPr/>
            </a:pPr>
            <a:fld id="{9131517E-925C-4189-A535-9F839972E7BB}" type="slidenum">
              <a:rPr lang="en-US"/>
              <a:pPr>
                <a:defRPr/>
              </a:pPr>
              <a:t>‹#›</a:t>
            </a:fld>
            <a:endParaRPr lang="en-US" dirty="0"/>
          </a:p>
        </p:txBody>
      </p:sp>
      <p:sp>
        <p:nvSpPr>
          <p:cNvPr id="6" name="Content Placeholder 2"/>
          <p:cNvSpPr>
            <a:spLocks noGrp="1"/>
          </p:cNvSpPr>
          <p:nvPr>
            <p:ph idx="12"/>
          </p:nvPr>
        </p:nvSpPr>
        <p:spPr>
          <a:xfrm>
            <a:off x="406400" y="3657600"/>
            <a:ext cx="55880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2"/>
          <p:cNvSpPr>
            <a:spLocks noGrp="1"/>
          </p:cNvSpPr>
          <p:nvPr>
            <p:ph idx="13"/>
          </p:nvPr>
        </p:nvSpPr>
        <p:spPr>
          <a:xfrm>
            <a:off x="6197600" y="3657600"/>
            <a:ext cx="55880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9381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25600" y="0"/>
            <a:ext cx="8940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06400" y="990600"/>
            <a:ext cx="11379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Line 6"/>
          <p:cNvSpPr>
            <a:spLocks noChangeShapeType="1"/>
          </p:cNvSpPr>
          <p:nvPr/>
        </p:nvSpPr>
        <p:spPr bwMode="auto">
          <a:xfrm>
            <a:off x="1524000" y="685800"/>
            <a:ext cx="9101667" cy="0"/>
          </a:xfrm>
          <a:prstGeom prst="line">
            <a:avLst/>
          </a:prstGeom>
          <a:noFill/>
          <a:ln w="76200">
            <a:solidFill>
              <a:srgbClr val="FF0000"/>
            </a:solidFill>
            <a:round/>
            <a:headEnd/>
            <a:tailEnd/>
          </a:ln>
          <a:effectLst/>
        </p:spPr>
        <p:txBody>
          <a:bodyPr/>
          <a:lstStyle/>
          <a:p>
            <a:pPr eaLnBrk="0" hangingPunct="0">
              <a:spcBef>
                <a:spcPct val="50000"/>
              </a:spcBef>
              <a:buFontTx/>
              <a:buChar char="•"/>
              <a:defRPr/>
            </a:pPr>
            <a:endParaRPr lang="en-US" sz="1600" dirty="0">
              <a:solidFill>
                <a:srgbClr val="000000"/>
              </a:solidFill>
              <a:latin typeface="+mn-lt"/>
            </a:endParaRPr>
          </a:p>
        </p:txBody>
      </p:sp>
      <p:sp>
        <p:nvSpPr>
          <p:cNvPr id="1032" name="Rectangle 8"/>
          <p:cNvSpPr>
            <a:spLocks noGrp="1" noChangeArrowheads="1"/>
          </p:cNvSpPr>
          <p:nvPr>
            <p:ph type="sldNum" sz="quarter" idx="4"/>
          </p:nvPr>
        </p:nvSpPr>
        <p:spPr bwMode="auto">
          <a:xfrm>
            <a:off x="9652000" y="64341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b="1">
                <a:solidFill>
                  <a:srgbClr val="000000"/>
                </a:solidFill>
                <a:latin typeface="+mn-lt"/>
              </a:defRPr>
            </a:lvl1pPr>
          </a:lstStyle>
          <a:p>
            <a:pPr>
              <a:defRPr/>
            </a:pPr>
            <a:fld id="{CCD2C88B-10C3-4AFF-9D3B-568AA5A75F86}" type="slidenum">
              <a:rPr lang="en-US" smtClean="0"/>
              <a:pPr>
                <a:defRPr/>
              </a:pPr>
              <a:t>‹#›</a:t>
            </a:fld>
            <a:endParaRPr lang="en-US" dirty="0"/>
          </a:p>
        </p:txBody>
      </p:sp>
      <p:pic>
        <p:nvPicPr>
          <p:cNvPr id="9" name="Picture 8" descr="CDI Seal.jp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a:xfrm>
            <a:off x="0" y="1"/>
            <a:ext cx="1219200" cy="914399"/>
          </a:xfrm>
          <a:prstGeom prst="ellipse">
            <a:avLst/>
          </a:prstGeom>
          <a:ln>
            <a:noFill/>
          </a:ln>
          <a:effectLst>
            <a:softEdge rad="112500"/>
          </a:effectLst>
        </p:spPr>
      </p:pic>
      <p:pic>
        <p:nvPicPr>
          <p:cNvPr id="10" name="Picture 2"/>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1379200" y="85724"/>
            <a:ext cx="599544" cy="67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3" y="6543402"/>
            <a:ext cx="12192000" cy="329062"/>
          </a:xfrm>
          <a:prstGeom prst="rect">
            <a:avLst/>
          </a:prstGeom>
        </p:spPr>
        <p:txBody>
          <a:bodyPr wrap="square" lIns="82039" tIns="41020" rIns="82039" bIns="41020">
            <a:spAutoFit/>
          </a:bodyPr>
          <a:lstStyle/>
          <a:p>
            <a:pPr algn="ctr"/>
            <a:r>
              <a:rPr lang="en-US" sz="1600" b="1" dirty="0" smtClean="0">
                <a:solidFill>
                  <a:srgbClr val="00B050"/>
                </a:solidFill>
                <a:latin typeface="Calibri"/>
              </a:rPr>
              <a:t>UNCLASSIFIED</a:t>
            </a:r>
            <a:endParaRPr lang="en-US" sz="160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387322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1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4451" y="2223"/>
            <a:ext cx="9582150" cy="6550977"/>
          </a:xfrm>
          <a:prstGeom prst="rect">
            <a:avLst/>
          </a:prstGeom>
        </p:spPr>
      </p:pic>
      <p:sp>
        <p:nvSpPr>
          <p:cNvPr id="2" name="Title 1"/>
          <p:cNvSpPr>
            <a:spLocks noGrp="1"/>
          </p:cNvSpPr>
          <p:nvPr>
            <p:ph type="ctrTitle"/>
          </p:nvPr>
        </p:nvSpPr>
        <p:spPr>
          <a:xfrm>
            <a:off x="914400" y="1504950"/>
            <a:ext cx="10363200" cy="2095501"/>
          </a:xfrm>
        </p:spPr>
        <p:txBody>
          <a:bodyPr/>
          <a:lstStyle/>
          <a:p>
            <a:r>
              <a:rPr lang="en-US" sz="3200" dirty="0"/>
              <a:t/>
            </a:r>
            <a:br>
              <a:rPr lang="en-US" sz="3200" dirty="0"/>
            </a:br>
            <a:r>
              <a:rPr lang="en-US" sz="3200" dirty="0" smtClean="0"/>
              <a:t> EABO and Stand In Forces</a:t>
            </a:r>
            <a:br>
              <a:rPr lang="en-US" sz="3200" dirty="0" smtClean="0"/>
            </a:br>
            <a:r>
              <a:rPr lang="en-US" sz="3200" dirty="0" smtClean="0"/>
              <a:t/>
            </a:r>
            <a:br>
              <a:rPr lang="en-US" sz="3200" dirty="0" smtClean="0"/>
            </a:br>
            <a:r>
              <a:rPr lang="en-US" sz="2800" dirty="0" smtClean="0"/>
              <a:t>A Discussion on Innovation </a:t>
            </a:r>
            <a:br>
              <a:rPr lang="en-US" sz="2800" dirty="0" smtClean="0"/>
            </a:br>
            <a:r>
              <a:rPr lang="en-US" sz="2800" dirty="0" smtClean="0"/>
              <a:t>in</a:t>
            </a:r>
            <a:br>
              <a:rPr lang="en-US" sz="2800" dirty="0" smtClean="0"/>
            </a:br>
            <a:r>
              <a:rPr lang="en-US" sz="2800" dirty="0"/>
              <a:t>Strategy and  Concepts</a:t>
            </a:r>
          </a:p>
        </p:txBody>
      </p:sp>
      <p:sp>
        <p:nvSpPr>
          <p:cNvPr id="3" name="Subtitle 2"/>
          <p:cNvSpPr>
            <a:spLocks noGrp="1"/>
          </p:cNvSpPr>
          <p:nvPr>
            <p:ph type="subTitle" idx="1"/>
          </p:nvPr>
        </p:nvSpPr>
        <p:spPr>
          <a:xfrm>
            <a:off x="1828799" y="3886200"/>
            <a:ext cx="8677275" cy="2438400"/>
          </a:xfrm>
        </p:spPr>
        <p:txBody>
          <a:bodyPr/>
          <a:lstStyle/>
          <a:p>
            <a:endParaRPr lang="en-US" sz="2000" dirty="0" smtClean="0"/>
          </a:p>
          <a:p>
            <a:pPr algn="r"/>
            <a:r>
              <a:rPr lang="en-US" sz="1400" dirty="0" smtClean="0"/>
              <a:t>Art Corbett</a:t>
            </a:r>
          </a:p>
          <a:p>
            <a:pPr algn="r"/>
            <a:r>
              <a:rPr lang="en-US" sz="1400" dirty="0" smtClean="0"/>
              <a:t>Marine &amp; Naval Concepts</a:t>
            </a:r>
          </a:p>
          <a:p>
            <a:pPr algn="r"/>
            <a:r>
              <a:rPr lang="en-US" sz="1400" dirty="0" smtClean="0"/>
              <a:t>Concepts and Plans Div.</a:t>
            </a:r>
          </a:p>
          <a:p>
            <a:pPr algn="r"/>
            <a:r>
              <a:rPr lang="en-US" sz="1400" dirty="0" smtClean="0"/>
              <a:t>MCWL / CD&amp;I</a:t>
            </a:r>
            <a:endParaRPr lang="en-US" sz="1400" dirty="0"/>
          </a:p>
        </p:txBody>
      </p:sp>
    </p:spTree>
    <p:extLst>
      <p:ext uri="{BB962C8B-B14F-4D97-AF65-F5344CB8AC3E}">
        <p14:creationId xmlns:p14="http://schemas.microsoft.com/office/powerpoint/2010/main" val="3469210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Strategic Ambitions</a:t>
            </a:r>
            <a:endParaRPr lang="en-US" dirty="0"/>
          </a:p>
        </p:txBody>
      </p:sp>
      <p:sp>
        <p:nvSpPr>
          <p:cNvPr id="3" name="Content Placeholder 2"/>
          <p:cNvSpPr>
            <a:spLocks noGrp="1"/>
          </p:cNvSpPr>
          <p:nvPr>
            <p:ph idx="1"/>
          </p:nvPr>
        </p:nvSpPr>
        <p:spPr/>
        <p:txBody>
          <a:bodyPr/>
          <a:lstStyle/>
          <a:p>
            <a:pPr marL="0" indent="0">
              <a:buNone/>
            </a:pPr>
            <a:r>
              <a:rPr lang="en-US" sz="2800" dirty="0" smtClean="0"/>
              <a:t>The </a:t>
            </a:r>
            <a:r>
              <a:rPr lang="en-US" sz="2800" dirty="0"/>
              <a:t>Stand-in Force is designed to achieve the </a:t>
            </a:r>
            <a:r>
              <a:rPr lang="en-US" sz="2800" dirty="0" smtClean="0"/>
              <a:t>following:</a:t>
            </a:r>
          </a:p>
          <a:p>
            <a:pPr marL="0" indent="0">
              <a:buNone/>
            </a:pPr>
            <a:r>
              <a:rPr lang="en-US" dirty="0" smtClean="0"/>
              <a:t> </a:t>
            </a:r>
            <a:endParaRPr lang="en-US" dirty="0"/>
          </a:p>
          <a:p>
            <a:r>
              <a:rPr lang="en-US" sz="2400" dirty="0"/>
              <a:t>Restore the initiative.  </a:t>
            </a:r>
            <a:endParaRPr lang="en-US" sz="2400" dirty="0" smtClean="0"/>
          </a:p>
          <a:p>
            <a:r>
              <a:rPr lang="en-US" sz="2400" dirty="0" smtClean="0"/>
              <a:t>Deter war</a:t>
            </a:r>
            <a:endParaRPr lang="en-US" sz="2400" dirty="0"/>
          </a:p>
          <a:p>
            <a:r>
              <a:rPr lang="en-US" sz="2400" dirty="0"/>
              <a:t>Generate innovative and disruptive concepts and capabilities. </a:t>
            </a:r>
          </a:p>
          <a:p>
            <a:r>
              <a:rPr lang="en-US" sz="2400" dirty="0"/>
              <a:t>Off-set adversary capacity.  </a:t>
            </a:r>
          </a:p>
          <a:p>
            <a:r>
              <a:rPr lang="en-US" sz="2400" dirty="0"/>
              <a:t>Persist forward. </a:t>
            </a:r>
          </a:p>
          <a:p>
            <a:r>
              <a:rPr lang="en-US" sz="2400" dirty="0"/>
              <a:t>Invert cost imposition. </a:t>
            </a:r>
          </a:p>
          <a:p>
            <a:r>
              <a:rPr lang="en-US" sz="2400" dirty="0"/>
              <a:t>Create new competitive space.</a:t>
            </a:r>
          </a:p>
          <a:p>
            <a:r>
              <a:rPr lang="en-US" sz="2400" dirty="0"/>
              <a:t>Contest malign behavior</a:t>
            </a:r>
          </a:p>
          <a:p>
            <a:r>
              <a:rPr lang="en-US" sz="2400" dirty="0"/>
              <a:t>Restore confident warfighting culture. </a:t>
            </a:r>
            <a:endParaRPr lang="en-US" sz="2400" dirty="0" smtClean="0"/>
          </a:p>
          <a:p>
            <a:r>
              <a:rPr lang="en-US" sz="2400" dirty="0" smtClean="0"/>
              <a:t>Control escalation </a:t>
            </a:r>
            <a:endParaRPr lang="en-US" sz="2400" dirty="0"/>
          </a:p>
          <a:p>
            <a:endParaRPr lang="en-US" sz="2400"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10</a:t>
            </a:fld>
            <a:endParaRPr lang="en-US" dirty="0"/>
          </a:p>
        </p:txBody>
      </p:sp>
    </p:spTree>
    <p:extLst>
      <p:ext uri="{BB962C8B-B14F-4D97-AF65-F5344CB8AC3E}">
        <p14:creationId xmlns:p14="http://schemas.microsoft.com/office/powerpoint/2010/main" val="328923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Nature of the Naval </a:t>
            </a:r>
            <a:r>
              <a:rPr lang="en-US" u="sng" dirty="0"/>
              <a:t>C</a:t>
            </a:r>
            <a:r>
              <a:rPr lang="en-US" u="sng" dirty="0" smtClean="0"/>
              <a:t>hallenge</a:t>
            </a:r>
            <a:endParaRPr lang="en-US" u="sng" dirty="0"/>
          </a:p>
        </p:txBody>
      </p:sp>
      <p:sp>
        <p:nvSpPr>
          <p:cNvPr id="3" name="Content Placeholder 2"/>
          <p:cNvSpPr>
            <a:spLocks noGrp="1"/>
          </p:cNvSpPr>
          <p:nvPr>
            <p:ph idx="1"/>
          </p:nvPr>
        </p:nvSpPr>
        <p:spPr/>
        <p:txBody>
          <a:bodyPr>
            <a:normAutofit/>
          </a:bodyPr>
          <a:lstStyle/>
          <a:p>
            <a:pPr>
              <a:spcAft>
                <a:spcPts val="1200"/>
              </a:spcAft>
            </a:pPr>
            <a:r>
              <a:rPr lang="en-US" sz="2000" dirty="0" smtClean="0"/>
              <a:t>US Navy can beat any two other navies in the open ocean fight</a:t>
            </a:r>
          </a:p>
          <a:p>
            <a:pPr>
              <a:spcAft>
                <a:spcPts val="1200"/>
              </a:spcAft>
            </a:pPr>
            <a:r>
              <a:rPr lang="en-US" sz="2000" dirty="0" smtClean="0"/>
              <a:t>But. . .the challenge is in </a:t>
            </a:r>
            <a:r>
              <a:rPr lang="en-US" sz="2000" dirty="0" smtClean="0">
                <a:solidFill>
                  <a:srgbClr val="FF0000"/>
                </a:solidFill>
              </a:rPr>
              <a:t>close and confined seas</a:t>
            </a:r>
            <a:r>
              <a:rPr lang="en-US" sz="2000" dirty="0" smtClean="0"/>
              <a:t>, where it is the US Navy vs. adversary joint force</a:t>
            </a:r>
          </a:p>
          <a:p>
            <a:pPr>
              <a:spcAft>
                <a:spcPts val="1200"/>
              </a:spcAft>
            </a:pPr>
            <a:r>
              <a:rPr lang="en-US" sz="2000" dirty="0" smtClean="0">
                <a:solidFill>
                  <a:srgbClr val="FF0000"/>
                </a:solidFill>
              </a:rPr>
              <a:t>Our great naval challenges are all associated with close and confined seas </a:t>
            </a:r>
            <a:r>
              <a:rPr lang="en-US" sz="2000" dirty="0" smtClean="0"/>
              <a:t>that we would do well to avoid were it not for treaty allies that draw us there or we are compelled to transit. </a:t>
            </a:r>
          </a:p>
          <a:p>
            <a:pPr>
              <a:spcAft>
                <a:spcPts val="1200"/>
              </a:spcAft>
            </a:pPr>
            <a:r>
              <a:rPr lang="en-US" sz="2000" dirty="0" smtClean="0"/>
              <a:t>“A ship is a fool to fight a fort” --Admiral Horatio Nelson</a:t>
            </a:r>
          </a:p>
          <a:p>
            <a:pPr lvl="1">
              <a:spcAft>
                <a:spcPts val="1200"/>
              </a:spcAft>
            </a:pPr>
            <a:r>
              <a:rPr lang="en-US" sz="2000" dirty="0" smtClean="0"/>
              <a:t>The asymmetrical advantage between land and ship has grown as land based ISR, weapon systems and aircraft have greatly increased range and capacity vs current ships</a:t>
            </a:r>
          </a:p>
          <a:p>
            <a:pPr lvl="1">
              <a:spcAft>
                <a:spcPts val="1200"/>
              </a:spcAft>
            </a:pPr>
            <a:r>
              <a:rPr lang="en-US" sz="2000" dirty="0" smtClean="0">
                <a:solidFill>
                  <a:srgbClr val="FF0000"/>
                </a:solidFill>
              </a:rPr>
              <a:t>The hider finder competition greatly favors the land based defender</a:t>
            </a:r>
          </a:p>
          <a:p>
            <a:pPr>
              <a:spcAft>
                <a:spcPts val="1200"/>
              </a:spcAft>
            </a:pPr>
            <a:r>
              <a:rPr lang="en-US" sz="2000" dirty="0"/>
              <a:t>U</a:t>
            </a:r>
            <a:r>
              <a:rPr lang="en-US" sz="2000" dirty="0" smtClean="0"/>
              <a:t>ltimately we must deny or control seas to project power or </a:t>
            </a:r>
            <a:r>
              <a:rPr lang="en-US" sz="2000" dirty="0" smtClean="0">
                <a:solidFill>
                  <a:srgbClr val="FF0000"/>
                </a:solidFill>
              </a:rPr>
              <a:t>coerce adversaries</a:t>
            </a:r>
          </a:p>
          <a:p>
            <a:pPr>
              <a:spcAft>
                <a:spcPts val="1200"/>
              </a:spcAft>
            </a:pPr>
            <a:r>
              <a:rPr lang="en-US" sz="2000" dirty="0" smtClean="0"/>
              <a:t>Advantage has shifted to the </a:t>
            </a:r>
            <a:r>
              <a:rPr lang="en-US" sz="2000" dirty="0" smtClean="0">
                <a:solidFill>
                  <a:srgbClr val="FF0000"/>
                </a:solidFill>
              </a:rPr>
              <a:t>tactical defensive </a:t>
            </a:r>
            <a:r>
              <a:rPr lang="en-US" sz="2000" dirty="0" smtClean="0"/>
              <a:t>in maritime operations</a:t>
            </a:r>
          </a:p>
          <a:p>
            <a:pPr lvl="1">
              <a:spcAft>
                <a:spcPts val="1200"/>
              </a:spcAft>
            </a:pPr>
            <a:endParaRPr lang="en-US"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11</a:t>
            </a:fld>
            <a:endParaRPr lang="en-US" dirty="0"/>
          </a:p>
        </p:txBody>
      </p:sp>
    </p:spTree>
    <p:extLst>
      <p:ext uri="{BB962C8B-B14F-4D97-AF65-F5344CB8AC3E}">
        <p14:creationId xmlns:p14="http://schemas.microsoft.com/office/powerpoint/2010/main" val="361416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Sea Control and Denial</a:t>
            </a:r>
            <a:endParaRPr lang="en-US" u="sng" dirty="0"/>
          </a:p>
        </p:txBody>
      </p:sp>
      <p:sp>
        <p:nvSpPr>
          <p:cNvPr id="3" name="Content Placeholder 2"/>
          <p:cNvSpPr>
            <a:spLocks noGrp="1"/>
          </p:cNvSpPr>
          <p:nvPr>
            <p:ph idx="1"/>
          </p:nvPr>
        </p:nvSpPr>
        <p:spPr/>
        <p:txBody>
          <a:bodyPr/>
          <a:lstStyle/>
          <a:p>
            <a:pPr>
              <a:spcAft>
                <a:spcPts val="1200"/>
              </a:spcAft>
            </a:pPr>
            <a:r>
              <a:rPr lang="en-US" sz="2000" dirty="0" smtClean="0"/>
              <a:t>To control the sea, the naval commander must control the sea surface, sub surface, air and space above and </a:t>
            </a:r>
            <a:r>
              <a:rPr lang="en-US" sz="2000" i="1" dirty="0" smtClean="0"/>
              <a:t>those contiguous land masses that enable control of the sea</a:t>
            </a:r>
            <a:r>
              <a:rPr lang="en-US" sz="2000" dirty="0" smtClean="0"/>
              <a:t>.</a:t>
            </a:r>
          </a:p>
          <a:p>
            <a:pPr>
              <a:spcAft>
                <a:spcPts val="1200"/>
              </a:spcAft>
            </a:pPr>
            <a:r>
              <a:rPr lang="en-US" sz="2000" dirty="0" smtClean="0">
                <a:solidFill>
                  <a:srgbClr val="FF0000"/>
                </a:solidFill>
              </a:rPr>
              <a:t>Our treaty allies and economic partners afford </a:t>
            </a:r>
            <a:r>
              <a:rPr lang="en-US" sz="2000" i="1" dirty="0" smtClean="0">
                <a:solidFill>
                  <a:srgbClr val="FF0000"/>
                </a:solidFill>
              </a:rPr>
              <a:t>proximity and enable persistent presence astride the contested close and confined seas </a:t>
            </a:r>
            <a:r>
              <a:rPr lang="en-US" sz="2000" dirty="0" smtClean="0">
                <a:solidFill>
                  <a:srgbClr val="FF0000"/>
                </a:solidFill>
              </a:rPr>
              <a:t>that currently vex joint and naval operations</a:t>
            </a:r>
          </a:p>
          <a:p>
            <a:pPr>
              <a:spcAft>
                <a:spcPts val="1200"/>
              </a:spcAft>
            </a:pPr>
            <a:r>
              <a:rPr lang="en-US" sz="2000" dirty="0" smtClean="0"/>
              <a:t>Naval forces can exercise and support sea control and denial activities from </a:t>
            </a:r>
            <a:r>
              <a:rPr lang="en-US" sz="2000" i="1" dirty="0" smtClean="0"/>
              <a:t>key maritime terrain </a:t>
            </a:r>
            <a:r>
              <a:rPr lang="en-US" sz="2000" dirty="0" smtClean="0"/>
              <a:t>adjacent to close seas.</a:t>
            </a:r>
          </a:p>
          <a:p>
            <a:pPr>
              <a:spcAft>
                <a:spcPts val="1200"/>
              </a:spcAft>
            </a:pPr>
            <a:r>
              <a:rPr lang="en-US" sz="2000" dirty="0" smtClean="0"/>
              <a:t>Key maritime terrain, such as Gibraltar and the 1</a:t>
            </a:r>
            <a:r>
              <a:rPr lang="en-US" sz="2000" baseline="30000" dirty="0" smtClean="0"/>
              <a:t>st</a:t>
            </a:r>
            <a:r>
              <a:rPr lang="en-US" sz="2000" dirty="0" smtClean="0"/>
              <a:t> Island Chain, enable </a:t>
            </a:r>
            <a:r>
              <a:rPr lang="en-US" sz="2000" i="1" dirty="0" smtClean="0">
                <a:solidFill>
                  <a:srgbClr val="FF0000"/>
                </a:solidFill>
              </a:rPr>
              <a:t>integrated</a:t>
            </a:r>
            <a:r>
              <a:rPr lang="en-US" sz="2000" dirty="0" smtClean="0"/>
              <a:t> and persistent naval forces to readily control commerce in close seas</a:t>
            </a:r>
          </a:p>
          <a:p>
            <a:pPr marL="0" indent="0">
              <a:spcAft>
                <a:spcPts val="1200"/>
              </a:spcAft>
              <a:buNone/>
            </a:pPr>
            <a:r>
              <a:rPr lang="en-US" sz="2400" dirty="0" smtClean="0"/>
              <a:t> </a:t>
            </a:r>
          </a:p>
          <a:p>
            <a:pPr>
              <a:spcAft>
                <a:spcPts val="1200"/>
              </a:spcAft>
            </a:pPr>
            <a:endParaRPr lang="en-US"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12</a:t>
            </a:fld>
            <a:endParaRPr lang="en-US" dirty="0"/>
          </a:p>
        </p:txBody>
      </p:sp>
      <p:sp>
        <p:nvSpPr>
          <p:cNvPr id="5" name="Rounded Rectangle 4"/>
          <p:cNvSpPr/>
          <p:nvPr/>
        </p:nvSpPr>
        <p:spPr bwMode="auto">
          <a:xfrm>
            <a:off x="1371600" y="4552122"/>
            <a:ext cx="9481930" cy="1530626"/>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15888" marR="0" indent="-115888" algn="l" defTabSz="914400" rtl="0" eaLnBrk="0" fontAlgn="base" latinLnBrk="0" hangingPunct="0">
              <a:lnSpc>
                <a:spcPct val="100000"/>
              </a:lnSpc>
              <a:spcBef>
                <a:spcPct val="5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6" name="Rounded Rectangle 5"/>
          <p:cNvSpPr/>
          <p:nvPr/>
        </p:nvSpPr>
        <p:spPr bwMode="auto">
          <a:xfrm>
            <a:off x="2087216" y="5307496"/>
            <a:ext cx="7564783"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15888" marR="0" indent="-115888" algn="l" defTabSz="914400" rtl="0" eaLnBrk="0" fontAlgn="base" latinLnBrk="0" hangingPunct="0">
              <a:lnSpc>
                <a:spcPct val="100000"/>
              </a:lnSpc>
              <a:spcBef>
                <a:spcPct val="5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7" name="TextBox 6"/>
          <p:cNvSpPr txBox="1"/>
          <p:nvPr/>
        </p:nvSpPr>
        <p:spPr>
          <a:xfrm>
            <a:off x="2087216" y="5148471"/>
            <a:ext cx="8021980" cy="830997"/>
          </a:xfrm>
          <a:prstGeom prst="rect">
            <a:avLst/>
          </a:prstGeom>
          <a:noFill/>
          <a:ln>
            <a:solidFill>
              <a:srgbClr val="92D050"/>
            </a:solidFill>
          </a:ln>
        </p:spPr>
        <p:txBody>
          <a:bodyPr wrap="square" rtlCol="0">
            <a:spAutoFit/>
          </a:bodyPr>
          <a:lstStyle/>
          <a:p>
            <a:pPr algn="ctr"/>
            <a:r>
              <a:rPr lang="en-US" sz="2400" kern="0" dirty="0">
                <a:solidFill>
                  <a:srgbClr val="FF0000"/>
                </a:solidFill>
              </a:rPr>
              <a:t>EABO is dependent upon future force development </a:t>
            </a:r>
            <a:r>
              <a:rPr lang="en-US" sz="2400" kern="0" dirty="0">
                <a:solidFill>
                  <a:srgbClr val="000000"/>
                </a:solidFill>
              </a:rPr>
              <a:t>to create </a:t>
            </a:r>
            <a:r>
              <a:rPr lang="en-US" sz="2400" i="1" kern="0" dirty="0">
                <a:solidFill>
                  <a:srgbClr val="000000"/>
                </a:solidFill>
              </a:rPr>
              <a:t>inside</a:t>
            </a:r>
            <a:r>
              <a:rPr lang="en-US" sz="2400" kern="0" dirty="0">
                <a:solidFill>
                  <a:srgbClr val="000000"/>
                </a:solidFill>
              </a:rPr>
              <a:t> forces capable of </a:t>
            </a:r>
            <a:r>
              <a:rPr lang="en-US" sz="2400" kern="0" dirty="0">
                <a:solidFill>
                  <a:srgbClr val="FF0000"/>
                </a:solidFill>
              </a:rPr>
              <a:t>‘stand-in</a:t>
            </a:r>
            <a:r>
              <a:rPr lang="en-US" sz="2400" kern="0" dirty="0">
                <a:solidFill>
                  <a:srgbClr val="000000"/>
                </a:solidFill>
              </a:rPr>
              <a:t>’ engagements.</a:t>
            </a:r>
            <a:endParaRPr lang="en-US" dirty="0"/>
          </a:p>
        </p:txBody>
      </p:sp>
      <p:sp>
        <p:nvSpPr>
          <p:cNvPr id="8" name="Rounded Rectangle 7"/>
          <p:cNvSpPr/>
          <p:nvPr/>
        </p:nvSpPr>
        <p:spPr bwMode="auto">
          <a:xfrm>
            <a:off x="2345635" y="5148471"/>
            <a:ext cx="7673008" cy="830997"/>
          </a:xfrm>
          <a:prstGeom prst="roundRect">
            <a:avLst>
              <a:gd name="adj" fmla="val 2145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15888" marR="0" indent="-115888" algn="l" defTabSz="914400" rtl="0" eaLnBrk="0" fontAlgn="base" latinLnBrk="0" hangingPunct="0">
              <a:lnSpc>
                <a:spcPct val="100000"/>
              </a:lnSpc>
              <a:spcBef>
                <a:spcPct val="5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1985617" y="5100983"/>
            <a:ext cx="8220765" cy="78151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15888" marR="0" indent="-115888" algn="l" defTabSz="914400" rtl="0" eaLnBrk="0" fontAlgn="base" latinLnBrk="0" hangingPunct="0">
              <a:lnSpc>
                <a:spcPct val="100000"/>
              </a:lnSpc>
              <a:spcBef>
                <a:spcPct val="5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7866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Role of Marines </a:t>
            </a:r>
            <a:endParaRPr lang="en-US" u="sng" dirty="0"/>
          </a:p>
        </p:txBody>
      </p:sp>
      <p:sp>
        <p:nvSpPr>
          <p:cNvPr id="3" name="Content Placeholder 2"/>
          <p:cNvSpPr>
            <a:spLocks noGrp="1"/>
          </p:cNvSpPr>
          <p:nvPr>
            <p:ph idx="1"/>
          </p:nvPr>
        </p:nvSpPr>
        <p:spPr/>
        <p:txBody>
          <a:bodyPr>
            <a:normAutofit/>
          </a:bodyPr>
          <a:lstStyle/>
          <a:p>
            <a:pPr>
              <a:spcAft>
                <a:spcPts val="1200"/>
              </a:spcAft>
            </a:pPr>
            <a:r>
              <a:rPr lang="en-US" dirty="0"/>
              <a:t>For over 70 years Marines have fought with the luxury of US Navy insured sea </a:t>
            </a:r>
            <a:r>
              <a:rPr lang="en-US" dirty="0" smtClean="0"/>
              <a:t>control, and consequently </a:t>
            </a:r>
            <a:r>
              <a:rPr lang="en-US" dirty="0"/>
              <a:t>optimized our organization, kit and ships for offensive power projection operations from the sea. . . </a:t>
            </a:r>
            <a:endParaRPr lang="en-US" dirty="0" smtClean="0"/>
          </a:p>
          <a:p>
            <a:pPr>
              <a:spcAft>
                <a:spcPts val="1200"/>
              </a:spcAft>
            </a:pPr>
            <a:r>
              <a:rPr lang="en-US" dirty="0" smtClean="0"/>
              <a:t>But </a:t>
            </a:r>
            <a:r>
              <a:rPr lang="en-US" dirty="0"/>
              <a:t>now that the seas are contested space, </a:t>
            </a:r>
            <a:r>
              <a:rPr lang="en-US" i="1" dirty="0">
                <a:solidFill>
                  <a:srgbClr val="FF0000"/>
                </a:solidFill>
              </a:rPr>
              <a:t>Marines must develop a new line of operations for how we support JFMCC and fleet commanders in the fight for sea control</a:t>
            </a:r>
            <a:r>
              <a:rPr lang="en-US" dirty="0"/>
              <a:t>.</a:t>
            </a:r>
          </a:p>
          <a:p>
            <a:pPr>
              <a:spcAft>
                <a:spcPts val="1200"/>
              </a:spcAft>
            </a:pPr>
            <a:r>
              <a:rPr lang="en-US" dirty="0" smtClean="0">
                <a:solidFill>
                  <a:srgbClr val="FF0000"/>
                </a:solidFill>
              </a:rPr>
              <a:t>Marines are essential to successful sea control and denial missions in close and confined seas</a:t>
            </a:r>
            <a:r>
              <a:rPr lang="en-US" dirty="0" smtClean="0"/>
              <a:t>.  Marines fight for and from </a:t>
            </a:r>
            <a:r>
              <a:rPr lang="en-US" i="1" dirty="0" smtClean="0"/>
              <a:t>those contiguous land masses that enable control of the sea—especially close and confined seas.</a:t>
            </a:r>
          </a:p>
          <a:p>
            <a:pPr>
              <a:spcAft>
                <a:spcPts val="1200"/>
              </a:spcAft>
            </a:pPr>
            <a:r>
              <a:rPr lang="en-US" dirty="0" smtClean="0">
                <a:solidFill>
                  <a:srgbClr val="FF0000"/>
                </a:solidFill>
              </a:rPr>
              <a:t>Marines are </a:t>
            </a:r>
            <a:r>
              <a:rPr lang="en-US" i="1" dirty="0" smtClean="0">
                <a:solidFill>
                  <a:srgbClr val="FF0000"/>
                </a:solidFill>
              </a:rPr>
              <a:t>Fleet Marine Forces</a:t>
            </a:r>
            <a:r>
              <a:rPr lang="en-US" dirty="0" smtClean="0"/>
              <a:t>—an integral naval asset in fleet operations</a:t>
            </a:r>
            <a:endParaRPr lang="en-US" dirty="0"/>
          </a:p>
        </p:txBody>
      </p:sp>
      <p:sp>
        <p:nvSpPr>
          <p:cNvPr id="4" name="Rounded Rectangle 3"/>
          <p:cNvSpPr/>
          <p:nvPr/>
        </p:nvSpPr>
        <p:spPr bwMode="auto">
          <a:xfrm>
            <a:off x="1704975" y="4343401"/>
            <a:ext cx="8734425" cy="374571"/>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15888" marR="0" indent="-115888" algn="l" defTabSz="914400" rtl="0" eaLnBrk="0" fontAlgn="base" latinLnBrk="0" hangingPunct="0">
              <a:lnSpc>
                <a:spcPct val="100000"/>
              </a:lnSpc>
              <a:spcBef>
                <a:spcPct val="50000"/>
              </a:spcBef>
              <a:spcAft>
                <a:spcPct val="0"/>
              </a:spcAft>
              <a:buClrTx/>
              <a:buSzTx/>
              <a:buFontTx/>
              <a:buChar char="•"/>
              <a:tabLst/>
            </a:pPr>
            <a:endParaRPr kumimoji="0" lang="en-US" sz="1600" b="0" i="0" u="none" strike="noStrike" cap="none" normalizeH="0" baseline="0" smtClean="0">
              <a:ln>
                <a:noFill/>
              </a:ln>
              <a:solidFill>
                <a:srgbClr val="00B0F0"/>
              </a:solidFill>
              <a:effectLst/>
              <a:latin typeface="Arial" charset="0"/>
            </a:endParaRPr>
          </a:p>
        </p:txBody>
      </p:sp>
      <p:sp>
        <p:nvSpPr>
          <p:cNvPr id="5" name="Rounded Rectangle 4"/>
          <p:cNvSpPr/>
          <p:nvPr/>
        </p:nvSpPr>
        <p:spPr bwMode="auto">
          <a:xfrm>
            <a:off x="2114550" y="4717972"/>
            <a:ext cx="7591425" cy="1692353"/>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15888" marR="0" indent="-115888" algn="l" defTabSz="914400" rtl="0" eaLnBrk="0" fontAlgn="base" latinLnBrk="0" hangingPunct="0">
              <a:lnSpc>
                <a:spcPct val="100000"/>
              </a:lnSpc>
              <a:spcBef>
                <a:spcPct val="5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6" name="TextBox 5"/>
          <p:cNvSpPr txBox="1"/>
          <p:nvPr/>
        </p:nvSpPr>
        <p:spPr>
          <a:xfrm>
            <a:off x="1000125" y="5092543"/>
            <a:ext cx="10414000" cy="1200329"/>
          </a:xfrm>
          <a:prstGeom prst="rect">
            <a:avLst/>
          </a:prstGeom>
          <a:noFill/>
        </p:spPr>
        <p:txBody>
          <a:bodyPr wrap="square" rtlCol="0">
            <a:spAutoFit/>
          </a:bodyPr>
          <a:lstStyle/>
          <a:p>
            <a:r>
              <a:rPr lang="en-US" dirty="0" smtClean="0">
                <a:solidFill>
                  <a:schemeClr val="accent2"/>
                </a:solidFill>
              </a:rPr>
              <a:t>As Marines </a:t>
            </a:r>
            <a:r>
              <a:rPr lang="en-US" i="1" u="sng" dirty="0" smtClean="0">
                <a:solidFill>
                  <a:schemeClr val="accent2"/>
                </a:solidFill>
              </a:rPr>
              <a:t>return to our naval roots</a:t>
            </a:r>
            <a:r>
              <a:rPr lang="en-US" dirty="0" smtClean="0">
                <a:solidFill>
                  <a:schemeClr val="accent2"/>
                </a:solidFill>
              </a:rPr>
              <a:t>, we </a:t>
            </a:r>
            <a:r>
              <a:rPr lang="en-US" dirty="0">
                <a:solidFill>
                  <a:schemeClr val="accent2"/>
                </a:solidFill>
              </a:rPr>
              <a:t> </a:t>
            </a:r>
            <a:r>
              <a:rPr lang="en-US" i="1" u="sng" dirty="0" smtClean="0">
                <a:solidFill>
                  <a:schemeClr val="accent2"/>
                </a:solidFill>
              </a:rPr>
              <a:t>must not go back </a:t>
            </a:r>
            <a:r>
              <a:rPr lang="en-US" dirty="0" smtClean="0">
                <a:solidFill>
                  <a:schemeClr val="accent2"/>
                </a:solidFill>
              </a:rPr>
              <a:t>to being </a:t>
            </a:r>
            <a:r>
              <a:rPr lang="en-US" smtClean="0">
                <a:solidFill>
                  <a:schemeClr val="accent2"/>
                </a:solidFill>
              </a:rPr>
              <a:t>the naval force </a:t>
            </a:r>
            <a:r>
              <a:rPr lang="en-US" dirty="0" smtClean="0">
                <a:solidFill>
                  <a:schemeClr val="accent2"/>
                </a:solidFill>
              </a:rPr>
              <a:t>we were before we went into the desert—our most agile enemies have moved on and invalidated the fundamental assumptions upon which that force was built. Marines </a:t>
            </a:r>
            <a:r>
              <a:rPr lang="en-US" i="1" u="sng" dirty="0" smtClean="0">
                <a:solidFill>
                  <a:schemeClr val="accent2"/>
                </a:solidFill>
              </a:rPr>
              <a:t>must move forward </a:t>
            </a:r>
            <a:r>
              <a:rPr lang="en-US" dirty="0" smtClean="0">
                <a:solidFill>
                  <a:schemeClr val="accent2"/>
                </a:solidFill>
              </a:rPr>
              <a:t>to become the new expeditionary naval force the nation and the Navy need.</a:t>
            </a:r>
            <a:endParaRPr lang="en-US" dirty="0">
              <a:solidFill>
                <a:schemeClr val="accent2"/>
              </a:solidFill>
            </a:endParaRPr>
          </a:p>
        </p:txBody>
      </p:sp>
      <p:sp>
        <p:nvSpPr>
          <p:cNvPr id="7" name="Slide Number Placeholder 6"/>
          <p:cNvSpPr>
            <a:spLocks noGrp="1"/>
          </p:cNvSpPr>
          <p:nvPr>
            <p:ph type="sldNum" sz="quarter" idx="10"/>
          </p:nvPr>
        </p:nvSpPr>
        <p:spPr/>
        <p:txBody>
          <a:bodyPr/>
          <a:lstStyle/>
          <a:p>
            <a:pPr>
              <a:defRPr/>
            </a:pPr>
            <a:fld id="{9131517E-925C-4189-A535-9F839972E7BB}" type="slidenum">
              <a:rPr lang="en-US" smtClean="0"/>
              <a:pPr>
                <a:defRPr/>
              </a:pPr>
              <a:t>13</a:t>
            </a:fld>
            <a:endParaRPr lang="en-US" dirty="0"/>
          </a:p>
        </p:txBody>
      </p:sp>
    </p:spTree>
    <p:extLst>
      <p:ext uri="{BB962C8B-B14F-4D97-AF65-F5344CB8AC3E}">
        <p14:creationId xmlns:p14="http://schemas.microsoft.com/office/powerpoint/2010/main" val="374906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 Navy</a:t>
            </a:r>
            <a:endParaRPr lang="en-US" dirty="0"/>
          </a:p>
        </p:txBody>
      </p:sp>
      <p:sp>
        <p:nvSpPr>
          <p:cNvPr id="3" name="Content Placeholder 2"/>
          <p:cNvSpPr>
            <a:spLocks noGrp="1"/>
          </p:cNvSpPr>
          <p:nvPr>
            <p:ph idx="1"/>
          </p:nvPr>
        </p:nvSpPr>
        <p:spPr/>
        <p:txBody>
          <a:bodyPr/>
          <a:lstStyle/>
          <a:p>
            <a:r>
              <a:rPr lang="en-US" sz="2400" dirty="0" smtClean="0">
                <a:solidFill>
                  <a:srgbClr val="FF0000"/>
                </a:solidFill>
              </a:rPr>
              <a:t>To persist within the WEZ the USN requires SOME </a:t>
            </a:r>
            <a:r>
              <a:rPr lang="en-US" sz="2400" i="1" dirty="0" smtClean="0">
                <a:solidFill>
                  <a:srgbClr val="FF0000"/>
                </a:solidFill>
              </a:rPr>
              <a:t>regionally aligned forces</a:t>
            </a:r>
            <a:r>
              <a:rPr lang="en-US" sz="2400" dirty="0" smtClean="0"/>
              <a:t>.</a:t>
            </a:r>
          </a:p>
          <a:p>
            <a:r>
              <a:rPr lang="en-US" sz="2400" dirty="0" smtClean="0"/>
              <a:t>Current USN warships are all ‘trans-oceanic’</a:t>
            </a:r>
          </a:p>
          <a:p>
            <a:pPr lvl="1"/>
            <a:r>
              <a:rPr lang="en-US" sz="2400" dirty="0" smtClean="0"/>
              <a:t>Capable of being massed at any point on the globe</a:t>
            </a:r>
          </a:p>
          <a:p>
            <a:r>
              <a:rPr lang="en-US" sz="2400" dirty="0" smtClean="0"/>
              <a:t>To be trans-oceanic they must be ‘ships’ and any platform large enough to range the globe is now a self –optimized target within the WEZ</a:t>
            </a:r>
          </a:p>
          <a:p>
            <a:r>
              <a:rPr lang="en-US" sz="2400" dirty="0" smtClean="0">
                <a:solidFill>
                  <a:srgbClr val="FF0000"/>
                </a:solidFill>
              </a:rPr>
              <a:t>The USN requires some platforms that are capable of persisting and operating within the WEZ </a:t>
            </a:r>
            <a:r>
              <a:rPr lang="en-US" sz="2400" dirty="0" smtClean="0"/>
              <a:t>(in addition to nuclear submarines)</a:t>
            </a:r>
          </a:p>
          <a:p>
            <a:pPr lvl="1"/>
            <a:r>
              <a:rPr lang="en-US" sz="2200" dirty="0" smtClean="0"/>
              <a:t>Risk accepting  (Minimally manned and autonomous)</a:t>
            </a:r>
          </a:p>
          <a:p>
            <a:pPr lvl="1"/>
            <a:r>
              <a:rPr lang="en-US" sz="2200" dirty="0" smtClean="0"/>
              <a:t>Capable of winning the hider finder competition (Smaller, semi-submersible, etc.)</a:t>
            </a:r>
          </a:p>
          <a:p>
            <a:pPr lvl="1"/>
            <a:r>
              <a:rPr lang="en-US" sz="2200" dirty="0" smtClean="0"/>
              <a:t>More numerous (because they are cheaper)</a:t>
            </a:r>
          </a:p>
          <a:p>
            <a:pPr lvl="1"/>
            <a:r>
              <a:rPr lang="en-US" sz="2200" dirty="0" smtClean="0"/>
              <a:t>Lethal (emphasis on payload vice platform)</a:t>
            </a:r>
          </a:p>
          <a:p>
            <a:r>
              <a:rPr lang="en-US" sz="2400" dirty="0" smtClean="0"/>
              <a:t>Navy has unique ability to create vertical concentrations of capabilities</a:t>
            </a:r>
            <a:endParaRPr lang="en-US" sz="2400"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14</a:t>
            </a:fld>
            <a:endParaRPr lang="en-US" dirty="0"/>
          </a:p>
        </p:txBody>
      </p:sp>
    </p:spTree>
    <p:extLst>
      <p:ext uri="{BB962C8B-B14F-4D97-AF65-F5344CB8AC3E}">
        <p14:creationId xmlns:p14="http://schemas.microsoft.com/office/powerpoint/2010/main" val="640567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Inside Force and EABO</a:t>
            </a:r>
            <a:endParaRPr lang="en-US" sz="3200" dirty="0"/>
          </a:p>
        </p:txBody>
      </p:sp>
      <p:sp>
        <p:nvSpPr>
          <p:cNvPr id="3" name="Content Placeholder 2"/>
          <p:cNvSpPr>
            <a:spLocks noGrp="1"/>
          </p:cNvSpPr>
          <p:nvPr>
            <p:ph idx="1"/>
          </p:nvPr>
        </p:nvSpPr>
        <p:spPr/>
        <p:txBody>
          <a:bodyPr>
            <a:normAutofit lnSpcReduction="10000"/>
          </a:bodyPr>
          <a:lstStyle/>
          <a:p>
            <a:r>
              <a:rPr lang="en-US" sz="2000" dirty="0" smtClean="0"/>
              <a:t>EABO enables the forces and capabilities envisioned as the “inside force.” </a:t>
            </a:r>
          </a:p>
          <a:p>
            <a:r>
              <a:rPr lang="en-US" sz="2000" dirty="0" smtClean="0">
                <a:solidFill>
                  <a:srgbClr val="FF0000"/>
                </a:solidFill>
              </a:rPr>
              <a:t>Dual-postured</a:t>
            </a:r>
            <a:r>
              <a:rPr lang="en-US" sz="2000" dirty="0" smtClean="0"/>
              <a:t> </a:t>
            </a:r>
            <a:r>
              <a:rPr lang="en-US" sz="2000" dirty="0" smtClean="0">
                <a:solidFill>
                  <a:srgbClr val="FF0000"/>
                </a:solidFill>
              </a:rPr>
              <a:t>inside</a:t>
            </a:r>
            <a:r>
              <a:rPr lang="en-US" sz="2000" dirty="0" smtClean="0"/>
              <a:t> and </a:t>
            </a:r>
            <a:r>
              <a:rPr lang="en-US" sz="2000" dirty="0" smtClean="0">
                <a:solidFill>
                  <a:srgbClr val="FF0000"/>
                </a:solidFill>
              </a:rPr>
              <a:t>outside</a:t>
            </a:r>
            <a:r>
              <a:rPr lang="en-US" sz="2000" dirty="0" smtClean="0"/>
              <a:t> force enables new combinations of joint force capabilities and characteristics to achieve advantage and defeat adversary strategy</a:t>
            </a:r>
          </a:p>
          <a:p>
            <a:endParaRPr lang="en-US" sz="2000" dirty="0"/>
          </a:p>
          <a:p>
            <a:pPr lvl="1"/>
            <a:r>
              <a:rPr lang="en-US" sz="2000" u="sng" dirty="0" smtClean="0"/>
              <a:t>Inside Force </a:t>
            </a:r>
            <a:r>
              <a:rPr lang="en-US" sz="2000" dirty="0" smtClean="0"/>
              <a:t>is </a:t>
            </a:r>
            <a:r>
              <a:rPr lang="en-US" sz="2000" i="1" dirty="0" smtClean="0"/>
              <a:t>designed to persist forward within range of adversary long range fires</a:t>
            </a:r>
            <a:r>
              <a:rPr lang="en-US" sz="2000" dirty="0" smtClean="0"/>
              <a:t>, accept risk, be more passively defended, take advantage of partner proximity, provide ISR for outside force, be inherently resilient, invert cost imposition, buy time, create enemy uncertainty, etc. </a:t>
            </a:r>
          </a:p>
          <a:p>
            <a:pPr lvl="2"/>
            <a:r>
              <a:rPr lang="en-US" sz="1800" dirty="0">
                <a:solidFill>
                  <a:srgbClr val="FF0000"/>
                </a:solidFill>
              </a:rPr>
              <a:t>Generate an integrated maritime defense in depth </a:t>
            </a:r>
          </a:p>
          <a:p>
            <a:pPr lvl="2"/>
            <a:r>
              <a:rPr lang="en-US" sz="1800" dirty="0"/>
              <a:t>Engage with both ‘stand-off’ and ‘stand-in’ forces</a:t>
            </a:r>
          </a:p>
          <a:p>
            <a:pPr lvl="2"/>
            <a:r>
              <a:rPr lang="en-US" sz="1800" dirty="0" smtClean="0"/>
              <a:t>Shape battlespace</a:t>
            </a:r>
          </a:p>
          <a:p>
            <a:pPr lvl="2"/>
            <a:r>
              <a:rPr lang="en-US" sz="1800" dirty="0" smtClean="0"/>
              <a:t>Cover withdrawal</a:t>
            </a:r>
          </a:p>
          <a:p>
            <a:pPr lvl="1"/>
            <a:endParaRPr lang="en-US" sz="2000" dirty="0"/>
          </a:p>
          <a:p>
            <a:pPr lvl="1"/>
            <a:r>
              <a:rPr lang="en-US" sz="2000" u="sng" dirty="0" smtClean="0"/>
              <a:t>Outside Force </a:t>
            </a:r>
            <a:r>
              <a:rPr lang="en-US" sz="2000" dirty="0" smtClean="0"/>
              <a:t>builds on legacy structure and posture to place enemy interests outside the WEZ at risk in order to deter during </a:t>
            </a:r>
            <a:r>
              <a:rPr lang="en-US" sz="2000" i="1" dirty="0" smtClean="0"/>
              <a:t>competition</a:t>
            </a:r>
            <a:r>
              <a:rPr lang="en-US" sz="2000" dirty="0" smtClean="0"/>
              <a:t> phase or exercise controlled escalation in MCO.  Outside forces are outside the WEZ not outside the fight.  Can create immediate consequences and highly coercive conditions during MCO. </a:t>
            </a:r>
            <a:endParaRPr lang="en-US" sz="2000"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15</a:t>
            </a:fld>
            <a:endParaRPr lang="en-US" dirty="0"/>
          </a:p>
        </p:txBody>
      </p:sp>
    </p:spTree>
    <p:extLst>
      <p:ext uri="{BB962C8B-B14F-4D97-AF65-F5344CB8AC3E}">
        <p14:creationId xmlns:p14="http://schemas.microsoft.com/office/powerpoint/2010/main" val="2069822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New Joint Paradigm for Expeditionary Campaigns</a:t>
            </a:r>
          </a:p>
        </p:txBody>
      </p:sp>
      <p:sp>
        <p:nvSpPr>
          <p:cNvPr id="3" name="Content Placeholder 2"/>
          <p:cNvSpPr>
            <a:spLocks noGrp="1"/>
          </p:cNvSpPr>
          <p:nvPr>
            <p:ph idx="1"/>
          </p:nvPr>
        </p:nvSpPr>
        <p:spPr/>
        <p:txBody>
          <a:bodyPr>
            <a:normAutofit lnSpcReduction="10000"/>
          </a:bodyPr>
          <a:lstStyle/>
          <a:p>
            <a:pPr>
              <a:spcAft>
                <a:spcPts val="1200"/>
              </a:spcAft>
            </a:pPr>
            <a:r>
              <a:rPr lang="en-US" sz="2000" dirty="0"/>
              <a:t>Emphasis on </a:t>
            </a:r>
            <a:r>
              <a:rPr lang="en-US" sz="2000" b="1" dirty="0"/>
              <a:t>operational </a:t>
            </a:r>
            <a:r>
              <a:rPr lang="en-US" sz="2000" b="1" dirty="0" smtClean="0"/>
              <a:t>(vice systems) approach </a:t>
            </a:r>
            <a:r>
              <a:rPr lang="en-US" sz="2000" dirty="0"/>
              <a:t>in a </a:t>
            </a:r>
            <a:r>
              <a:rPr lang="en-US" sz="2000" dirty="0" smtClean="0"/>
              <a:t>campaign </a:t>
            </a:r>
            <a:r>
              <a:rPr lang="en-US" sz="2000" dirty="0"/>
              <a:t>to </a:t>
            </a:r>
            <a:r>
              <a:rPr lang="en-US" sz="2000" dirty="0" smtClean="0"/>
              <a:t>create adequately coercive conditions</a:t>
            </a:r>
            <a:r>
              <a:rPr lang="en-US" sz="2000" i="1" dirty="0" smtClean="0"/>
              <a:t> </a:t>
            </a:r>
            <a:r>
              <a:rPr lang="en-US" sz="2000" i="1" dirty="0"/>
              <a:t>and defeat enemy strategy</a:t>
            </a:r>
            <a:endParaRPr lang="en-US" sz="2000" dirty="0"/>
          </a:p>
          <a:p>
            <a:pPr>
              <a:spcAft>
                <a:spcPts val="1200"/>
              </a:spcAft>
            </a:pPr>
            <a:r>
              <a:rPr lang="en-US" sz="2000" dirty="0"/>
              <a:t>Employ Naval &amp; Joint </a:t>
            </a:r>
            <a:r>
              <a:rPr lang="en-US" sz="2000" dirty="0" smtClean="0"/>
              <a:t>operational art </a:t>
            </a:r>
            <a:r>
              <a:rPr lang="en-US" sz="2000" dirty="0"/>
              <a:t>to achieve </a:t>
            </a:r>
            <a:r>
              <a:rPr lang="en-US" sz="2000" i="1" dirty="0"/>
              <a:t>disproportionate result</a:t>
            </a:r>
          </a:p>
          <a:p>
            <a:pPr>
              <a:spcAft>
                <a:spcPts val="1200"/>
              </a:spcAft>
            </a:pPr>
            <a:r>
              <a:rPr lang="en-US" sz="2000" i="1" dirty="0">
                <a:solidFill>
                  <a:srgbClr val="FF0000"/>
                </a:solidFill>
              </a:rPr>
              <a:t>Balance the joint force at the lower end </a:t>
            </a:r>
            <a:r>
              <a:rPr lang="en-US" sz="2000" dirty="0">
                <a:solidFill>
                  <a:srgbClr val="FF0000"/>
                </a:solidFill>
              </a:rPr>
              <a:t>with an operationally significant number of risk worthy, less expensive, adequately capable but lethal platforms and payloads</a:t>
            </a:r>
          </a:p>
          <a:p>
            <a:pPr>
              <a:spcAft>
                <a:spcPts val="1200"/>
              </a:spcAft>
            </a:pPr>
            <a:r>
              <a:rPr lang="en-US" sz="2000" dirty="0">
                <a:solidFill>
                  <a:srgbClr val="FF0000"/>
                </a:solidFill>
              </a:rPr>
              <a:t>Develop a more amorphous forward basing infrastructure that clouds rather than clarifies enemy situational awareness, expands capacity and supports distributed expeditionary capabilities forward</a:t>
            </a:r>
          </a:p>
          <a:p>
            <a:pPr>
              <a:spcAft>
                <a:spcPts val="1200"/>
              </a:spcAft>
            </a:pPr>
            <a:r>
              <a:rPr lang="en-US" sz="2000" dirty="0"/>
              <a:t>Fully </a:t>
            </a:r>
            <a:r>
              <a:rPr lang="en-US" sz="2000" dirty="0" smtClean="0"/>
              <a:t>leverage </a:t>
            </a:r>
            <a:r>
              <a:rPr lang="en-US" sz="2000" dirty="0"/>
              <a:t>joint </a:t>
            </a:r>
            <a:r>
              <a:rPr lang="en-US" sz="2000" dirty="0" smtClean="0"/>
              <a:t>&amp; combined capabilities </a:t>
            </a:r>
            <a:r>
              <a:rPr lang="en-US" sz="2000" dirty="0"/>
              <a:t>in the sea control fight</a:t>
            </a:r>
          </a:p>
          <a:p>
            <a:pPr>
              <a:spcAft>
                <a:spcPts val="1200"/>
              </a:spcAft>
            </a:pPr>
            <a:r>
              <a:rPr lang="en-US" sz="2000" dirty="0" smtClean="0"/>
              <a:t>Assure </a:t>
            </a:r>
            <a:r>
              <a:rPr lang="en-US" sz="2000" dirty="0"/>
              <a:t>regional partners with </a:t>
            </a:r>
            <a:r>
              <a:rPr lang="en-US" sz="2000" i="1" dirty="0"/>
              <a:t>persistent </a:t>
            </a:r>
            <a:r>
              <a:rPr lang="en-US" sz="2000" i="1" dirty="0" smtClean="0"/>
              <a:t>presence and partnership</a:t>
            </a:r>
          </a:p>
          <a:p>
            <a:pPr>
              <a:spcAft>
                <a:spcPts val="1200"/>
              </a:spcAft>
            </a:pPr>
            <a:r>
              <a:rPr lang="en-US" sz="2000" i="1" dirty="0" smtClean="0">
                <a:solidFill>
                  <a:srgbClr val="FF0000"/>
                </a:solidFill>
              </a:rPr>
              <a:t>Acquire capabilities that enable naval forces to take advantage of the relative strength of the tactical </a:t>
            </a:r>
            <a:r>
              <a:rPr lang="en-US" i="1" dirty="0" smtClean="0">
                <a:solidFill>
                  <a:srgbClr val="FF0000"/>
                </a:solidFill>
              </a:rPr>
              <a:t>defense</a:t>
            </a:r>
          </a:p>
          <a:p>
            <a:pPr>
              <a:spcAft>
                <a:spcPts val="1200"/>
              </a:spcAft>
            </a:pPr>
            <a:r>
              <a:rPr lang="en-US" i="1" dirty="0" smtClean="0">
                <a:solidFill>
                  <a:srgbClr val="FF0000"/>
                </a:solidFill>
              </a:rPr>
              <a:t>Disrupt the evolved character of the competition with Stand-in Forces and engagements</a:t>
            </a:r>
            <a:endParaRPr lang="en-US" i="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16</a:t>
            </a:fld>
            <a:endParaRPr lang="en-US" dirty="0"/>
          </a:p>
        </p:txBody>
      </p:sp>
    </p:spTree>
    <p:extLst>
      <p:ext uri="{BB962C8B-B14F-4D97-AF65-F5344CB8AC3E}">
        <p14:creationId xmlns:p14="http://schemas.microsoft.com/office/powerpoint/2010/main" val="176764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smtClean="0"/>
              <a:t>The Four Naval Warfighter Challenges</a:t>
            </a:r>
            <a:endParaRPr lang="en-US" sz="3200" u="sng" dirty="0"/>
          </a:p>
        </p:txBody>
      </p:sp>
      <p:sp>
        <p:nvSpPr>
          <p:cNvPr id="3" name="Content Placeholder 2"/>
          <p:cNvSpPr>
            <a:spLocks noGrp="1"/>
          </p:cNvSpPr>
          <p:nvPr>
            <p:ph idx="1"/>
          </p:nvPr>
        </p:nvSpPr>
        <p:spPr/>
        <p:txBody>
          <a:bodyPr/>
          <a:lstStyle/>
          <a:p>
            <a:pPr marL="514350" lvl="1" indent="0">
              <a:buNone/>
            </a:pPr>
            <a:r>
              <a:rPr lang="en-US" sz="2000" b="1" dirty="0" smtClean="0"/>
              <a:t>The Persistent  Inside Force Must:</a:t>
            </a:r>
          </a:p>
          <a:p>
            <a:pPr marL="2743200" lvl="6" indent="0">
              <a:buNone/>
            </a:pPr>
            <a:r>
              <a:rPr lang="en-US" sz="2000" b="1" dirty="0" smtClean="0"/>
              <a:t> </a:t>
            </a:r>
            <a:endParaRPr lang="en-US" sz="2000" b="1" dirty="0"/>
          </a:p>
          <a:p>
            <a:pPr lvl="1">
              <a:spcAft>
                <a:spcPts val="1200"/>
              </a:spcAft>
            </a:pPr>
            <a:r>
              <a:rPr lang="en-US" sz="2000" dirty="0">
                <a:solidFill>
                  <a:srgbClr val="FF0000"/>
                </a:solidFill>
              </a:rPr>
              <a:t>Generate the virtues of mass without the vulnerabilities of concentration</a:t>
            </a:r>
          </a:p>
          <a:p>
            <a:pPr lvl="1">
              <a:spcAft>
                <a:spcPts val="1200"/>
              </a:spcAft>
            </a:pPr>
            <a:r>
              <a:rPr lang="en-US" sz="2000" dirty="0"/>
              <a:t>Create a more dispersed, resilient and hard to target forward basing infrastructure</a:t>
            </a:r>
          </a:p>
          <a:p>
            <a:pPr lvl="1">
              <a:spcAft>
                <a:spcPts val="1200"/>
              </a:spcAft>
            </a:pPr>
            <a:r>
              <a:rPr lang="en-US" sz="2000" dirty="0"/>
              <a:t>Create a more resilient CONUS / </a:t>
            </a:r>
            <a:r>
              <a:rPr lang="en-US" sz="2000" dirty="0" err="1"/>
              <a:t>seabase</a:t>
            </a:r>
            <a:r>
              <a:rPr lang="en-US" sz="2000" dirty="0"/>
              <a:t> to shore sustainment infrastructure capable of supporting distributed operations</a:t>
            </a:r>
          </a:p>
          <a:p>
            <a:pPr lvl="1">
              <a:spcAft>
                <a:spcPts val="1200"/>
              </a:spcAft>
            </a:pPr>
            <a:r>
              <a:rPr lang="en-US" sz="2000" dirty="0"/>
              <a:t>Win the hider / finder </a:t>
            </a:r>
            <a:r>
              <a:rPr lang="en-US" sz="2000" dirty="0" smtClean="0"/>
              <a:t>competition</a:t>
            </a:r>
          </a:p>
          <a:p>
            <a:pPr lvl="1"/>
            <a:endParaRPr lang="en-US" sz="2000" dirty="0"/>
          </a:p>
          <a:p>
            <a:pPr lvl="1"/>
            <a:endParaRPr lang="en-US" sz="2000" dirty="0"/>
          </a:p>
          <a:p>
            <a:pPr marL="0" indent="0" algn="ctr">
              <a:buNone/>
            </a:pPr>
            <a:r>
              <a:rPr lang="en-US" sz="2000" b="1" dirty="0" smtClean="0"/>
              <a:t>     These generic imperatives must guide future naval force development</a:t>
            </a:r>
            <a:endParaRPr lang="en-US" sz="2000" b="1"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17</a:t>
            </a:fld>
            <a:endParaRPr lang="en-US" dirty="0"/>
          </a:p>
        </p:txBody>
      </p:sp>
    </p:spTree>
    <p:extLst>
      <p:ext uri="{BB962C8B-B14F-4D97-AF65-F5344CB8AC3E}">
        <p14:creationId xmlns:p14="http://schemas.microsoft.com/office/powerpoint/2010/main" val="357171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Stand-in Naval Forces</a:t>
            </a:r>
            <a:endParaRPr lang="en-US" sz="3600" dirty="0"/>
          </a:p>
        </p:txBody>
      </p:sp>
      <p:sp>
        <p:nvSpPr>
          <p:cNvPr id="3" name="Content Placeholder 2"/>
          <p:cNvSpPr>
            <a:spLocks noGrp="1"/>
          </p:cNvSpPr>
          <p:nvPr>
            <p:ph idx="1"/>
          </p:nvPr>
        </p:nvSpPr>
        <p:spPr/>
        <p:txBody>
          <a:bodyPr/>
          <a:lstStyle/>
          <a:p>
            <a:r>
              <a:rPr lang="en-US" sz="2000" dirty="0" smtClean="0"/>
              <a:t>Reverse the historic trend toward greater stand-off distance capability</a:t>
            </a:r>
          </a:p>
          <a:p>
            <a:r>
              <a:rPr lang="en-US" sz="2000" dirty="0" smtClean="0"/>
              <a:t>Composed of </a:t>
            </a:r>
            <a:r>
              <a:rPr lang="en-US" sz="2000" dirty="0" smtClean="0">
                <a:solidFill>
                  <a:srgbClr val="FF0000"/>
                </a:solidFill>
              </a:rPr>
              <a:t>many, smaller, cheaper and more risk-worthy platforms </a:t>
            </a:r>
            <a:r>
              <a:rPr lang="en-US" sz="2000" dirty="0" smtClean="0"/>
              <a:t>that proliferate adequately lethal payloads and create </a:t>
            </a:r>
            <a:r>
              <a:rPr lang="en-US" sz="2000" dirty="0" smtClean="0">
                <a:solidFill>
                  <a:srgbClr val="FF0000"/>
                </a:solidFill>
              </a:rPr>
              <a:t>close in engagements</a:t>
            </a:r>
          </a:p>
          <a:p>
            <a:r>
              <a:rPr lang="en-US" sz="2000" dirty="0" smtClean="0"/>
              <a:t>Generate </a:t>
            </a:r>
            <a:r>
              <a:rPr lang="en-US" sz="2000" i="1" dirty="0" smtClean="0"/>
              <a:t>new competitive space </a:t>
            </a:r>
          </a:p>
          <a:p>
            <a:pPr lvl="1"/>
            <a:r>
              <a:rPr lang="en-US" sz="2000" dirty="0" smtClean="0"/>
              <a:t>Asymmetric and disruptive—meets Boyd’s ambition for ‘</a:t>
            </a:r>
            <a:r>
              <a:rPr lang="en-US" sz="2000" dirty="0"/>
              <a:t>fast transient </a:t>
            </a:r>
            <a:r>
              <a:rPr lang="en-US" sz="2000" dirty="0" smtClean="0"/>
              <a:t>maneuver’</a:t>
            </a:r>
          </a:p>
          <a:p>
            <a:pPr lvl="1"/>
            <a:r>
              <a:rPr lang="en-US" sz="2000" dirty="0" smtClean="0"/>
              <a:t>Creates new dilemmas for adversaries</a:t>
            </a:r>
          </a:p>
          <a:p>
            <a:pPr lvl="1"/>
            <a:r>
              <a:rPr lang="en-US" sz="2000" dirty="0" smtClean="0">
                <a:solidFill>
                  <a:srgbClr val="FF0000"/>
                </a:solidFill>
              </a:rPr>
              <a:t>Shape the </a:t>
            </a:r>
            <a:r>
              <a:rPr lang="en-US" sz="2000" i="1" dirty="0" smtClean="0">
                <a:solidFill>
                  <a:srgbClr val="FF0000"/>
                </a:solidFill>
              </a:rPr>
              <a:t>character</a:t>
            </a:r>
            <a:r>
              <a:rPr lang="en-US" sz="2000" dirty="0" smtClean="0">
                <a:solidFill>
                  <a:srgbClr val="FF0000"/>
                </a:solidFill>
              </a:rPr>
              <a:t> of future war toward ‘innovation base’</a:t>
            </a:r>
          </a:p>
          <a:p>
            <a:r>
              <a:rPr lang="en-US" sz="2000" dirty="0" smtClean="0">
                <a:solidFill>
                  <a:srgbClr val="FF0000"/>
                </a:solidFill>
              </a:rPr>
              <a:t>New tactical capabilities to generate better strategic options</a:t>
            </a:r>
          </a:p>
          <a:p>
            <a:r>
              <a:rPr lang="en-US" sz="2000" dirty="0" smtClean="0">
                <a:solidFill>
                  <a:srgbClr val="FF0000"/>
                </a:solidFill>
              </a:rPr>
              <a:t>Complement stand-off forces and deepen enemy dilemmas</a:t>
            </a:r>
          </a:p>
          <a:p>
            <a:r>
              <a:rPr lang="en-US" sz="2000" dirty="0" smtClean="0">
                <a:solidFill>
                  <a:srgbClr val="FF0000"/>
                </a:solidFill>
              </a:rPr>
              <a:t>Can concentrate </a:t>
            </a:r>
            <a:r>
              <a:rPr lang="en-US" sz="2000" i="1" dirty="0" smtClean="0">
                <a:solidFill>
                  <a:srgbClr val="FF0000"/>
                </a:solidFill>
              </a:rPr>
              <a:t>vertically </a:t>
            </a:r>
            <a:r>
              <a:rPr lang="en-US" sz="2000" dirty="0" smtClean="0">
                <a:solidFill>
                  <a:srgbClr val="FF0000"/>
                </a:solidFill>
              </a:rPr>
              <a:t>to mass fires or effects</a:t>
            </a:r>
          </a:p>
          <a:p>
            <a:r>
              <a:rPr lang="en-US" sz="2000" dirty="0" smtClean="0"/>
              <a:t>Increase </a:t>
            </a:r>
            <a:r>
              <a:rPr lang="en-US" sz="2000" i="1" dirty="0" smtClean="0"/>
              <a:t>payloads</a:t>
            </a:r>
            <a:r>
              <a:rPr lang="en-US" sz="2000" dirty="0" smtClean="0"/>
              <a:t> with many small cheap and cost effective platforms</a:t>
            </a:r>
          </a:p>
          <a:p>
            <a:r>
              <a:rPr lang="en-US" sz="2000" dirty="0" smtClean="0"/>
              <a:t>Optimize for partnership</a:t>
            </a:r>
          </a:p>
          <a:p>
            <a:r>
              <a:rPr lang="en-US" sz="2000" dirty="0" smtClean="0"/>
              <a:t>Better optimized for dealing with </a:t>
            </a:r>
            <a:r>
              <a:rPr lang="en-US" sz="2000" dirty="0" smtClean="0">
                <a:solidFill>
                  <a:srgbClr val="FF0000"/>
                </a:solidFill>
              </a:rPr>
              <a:t>malign behavior</a:t>
            </a:r>
          </a:p>
          <a:p>
            <a:r>
              <a:rPr lang="en-US" sz="2000" dirty="0" smtClean="0"/>
              <a:t>Provide the common </a:t>
            </a:r>
            <a:r>
              <a:rPr lang="en-US" sz="2000" i="1" dirty="0" smtClean="0">
                <a:solidFill>
                  <a:srgbClr val="FF0000"/>
                </a:solidFill>
              </a:rPr>
              <a:t>objective</a:t>
            </a:r>
            <a:r>
              <a:rPr lang="en-US" sz="2000" dirty="0" smtClean="0">
                <a:solidFill>
                  <a:srgbClr val="FF0000"/>
                </a:solidFill>
              </a:rPr>
              <a:t> for naval innovation</a:t>
            </a:r>
            <a:r>
              <a:rPr lang="en-US" sz="2000" dirty="0" smtClean="0"/>
              <a:t>—innovate to do what?</a:t>
            </a:r>
          </a:p>
          <a:p>
            <a:r>
              <a:rPr lang="en-US" sz="2000" dirty="0" smtClean="0"/>
              <a:t>Are designed to be ‘</a:t>
            </a:r>
            <a:r>
              <a:rPr lang="en-US" sz="2000" dirty="0" smtClean="0">
                <a:solidFill>
                  <a:srgbClr val="FF0000"/>
                </a:solidFill>
              </a:rPr>
              <a:t>network optional</a:t>
            </a:r>
            <a:r>
              <a:rPr lang="en-US" sz="2000" dirty="0" smtClean="0"/>
              <a:t>’ anticipating a communications denied environment</a:t>
            </a:r>
          </a:p>
          <a:p>
            <a:endParaRPr lang="en-US"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18</a:t>
            </a:fld>
            <a:endParaRPr lang="en-US" dirty="0"/>
          </a:p>
        </p:txBody>
      </p:sp>
    </p:spTree>
    <p:extLst>
      <p:ext uri="{BB962C8B-B14F-4D97-AF65-F5344CB8AC3E}">
        <p14:creationId xmlns:p14="http://schemas.microsoft.com/office/powerpoint/2010/main" val="412575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21</a:t>
            </a:r>
            <a:r>
              <a:rPr lang="en-US" sz="2800" u="sng" baseline="30000" dirty="0" smtClean="0"/>
              <a:t>st</a:t>
            </a:r>
            <a:r>
              <a:rPr lang="en-US" sz="2800" u="sng" dirty="0" smtClean="0"/>
              <a:t> Century Joint/Naval Operational Art :</a:t>
            </a:r>
            <a:endParaRPr lang="en-US" sz="2800" u="sng" dirty="0"/>
          </a:p>
        </p:txBody>
      </p:sp>
      <p:sp>
        <p:nvSpPr>
          <p:cNvPr id="4" name="Content Placeholder 3"/>
          <p:cNvSpPr>
            <a:spLocks noGrp="1"/>
          </p:cNvSpPr>
          <p:nvPr>
            <p:ph idx="1"/>
          </p:nvPr>
        </p:nvSpPr>
        <p:spPr>
          <a:xfrm>
            <a:off x="406400" y="1519986"/>
            <a:ext cx="5588000" cy="5334000"/>
          </a:xfrm>
        </p:spPr>
        <p:txBody>
          <a:bodyPr>
            <a:normAutofit/>
          </a:bodyPr>
          <a:lstStyle/>
          <a:p>
            <a:r>
              <a:rPr lang="en-US" sz="1600" dirty="0" smtClean="0"/>
              <a:t>Optimized to persist, partner and deter </a:t>
            </a:r>
          </a:p>
          <a:p>
            <a:r>
              <a:rPr lang="en-US" sz="1600" dirty="0" smtClean="0"/>
              <a:t>Maintains persistent SA through hosted ISR</a:t>
            </a:r>
          </a:p>
          <a:p>
            <a:r>
              <a:rPr lang="en-US" sz="1600" dirty="0" smtClean="0"/>
              <a:t>Passive missile defenses preferred—restore CDD</a:t>
            </a:r>
          </a:p>
          <a:p>
            <a:r>
              <a:rPr lang="en-US" sz="1600" dirty="0" smtClean="0"/>
              <a:t>Resilient, numerous, minimal signature forces</a:t>
            </a:r>
          </a:p>
          <a:p>
            <a:r>
              <a:rPr lang="en-US" sz="1600" dirty="0" smtClean="0"/>
              <a:t>Distributed / mobile / resilient forward basing infrastructure</a:t>
            </a:r>
          </a:p>
          <a:p>
            <a:r>
              <a:rPr lang="en-US" sz="1600" dirty="0" smtClean="0"/>
              <a:t>Makes a virtue of austerity</a:t>
            </a:r>
          </a:p>
          <a:p>
            <a:r>
              <a:rPr lang="en-US" sz="1600" dirty="0" smtClean="0"/>
              <a:t>Lethal long range AA and ASCM fires</a:t>
            </a:r>
          </a:p>
          <a:p>
            <a:r>
              <a:rPr lang="en-US" sz="1600" dirty="0" smtClean="0"/>
              <a:t>Exploits partner proximity to host more smaller lethal platforms</a:t>
            </a:r>
          </a:p>
          <a:p>
            <a:r>
              <a:rPr lang="en-US" sz="1600" dirty="0" smtClean="0"/>
              <a:t>Tactical actions shape battlespace</a:t>
            </a:r>
          </a:p>
          <a:p>
            <a:r>
              <a:rPr lang="en-US" sz="1600" dirty="0" smtClean="0"/>
              <a:t>Conducts </a:t>
            </a:r>
            <a:r>
              <a:rPr lang="en-US" sz="1600" i="1" dirty="0" smtClean="0"/>
              <a:t>integrated maritime defense </a:t>
            </a:r>
            <a:r>
              <a:rPr lang="en-US" sz="1600" dirty="0" smtClean="0"/>
              <a:t>in depth to close straits and exploit geography to advantage </a:t>
            </a:r>
          </a:p>
          <a:p>
            <a:r>
              <a:rPr lang="en-US" sz="1600" dirty="0">
                <a:solidFill>
                  <a:srgbClr val="FF0000"/>
                </a:solidFill>
              </a:rPr>
              <a:t>Contests malign behavior with </a:t>
            </a:r>
            <a:r>
              <a:rPr lang="en-US" sz="1600" i="1" dirty="0">
                <a:solidFill>
                  <a:srgbClr val="FF0000"/>
                </a:solidFill>
              </a:rPr>
              <a:t>stand-in</a:t>
            </a:r>
            <a:r>
              <a:rPr lang="en-US" sz="1600" dirty="0">
                <a:solidFill>
                  <a:srgbClr val="FF0000"/>
                </a:solidFill>
              </a:rPr>
              <a:t> forces   </a:t>
            </a:r>
          </a:p>
          <a:p>
            <a:r>
              <a:rPr lang="en-US" sz="1600" dirty="0" smtClean="0">
                <a:solidFill>
                  <a:srgbClr val="FF0000"/>
                </a:solidFill>
              </a:rPr>
              <a:t>Compose largely of regionally aligned forces</a:t>
            </a:r>
          </a:p>
          <a:p>
            <a:r>
              <a:rPr lang="en-US" sz="1600" dirty="0" smtClean="0">
                <a:solidFill>
                  <a:srgbClr val="FF0000"/>
                </a:solidFill>
              </a:rPr>
              <a:t>Predominantly composed of ‘stand-in’ capabilities</a:t>
            </a:r>
          </a:p>
        </p:txBody>
      </p:sp>
      <p:sp>
        <p:nvSpPr>
          <p:cNvPr id="6" name="Content Placeholder 5"/>
          <p:cNvSpPr>
            <a:spLocks noGrp="1"/>
          </p:cNvSpPr>
          <p:nvPr>
            <p:ph idx="12"/>
          </p:nvPr>
        </p:nvSpPr>
        <p:spPr>
          <a:xfrm>
            <a:off x="6197600" y="1519986"/>
            <a:ext cx="5588000" cy="5334000"/>
          </a:xfrm>
        </p:spPr>
        <p:txBody>
          <a:bodyPr>
            <a:normAutofit/>
          </a:bodyPr>
          <a:lstStyle/>
          <a:p>
            <a:r>
              <a:rPr lang="en-US" sz="1600" dirty="0" smtClean="0">
                <a:solidFill>
                  <a:srgbClr val="FF0000"/>
                </a:solidFill>
              </a:rPr>
              <a:t>Threatens enemy interests outside the WEZ</a:t>
            </a:r>
          </a:p>
          <a:p>
            <a:r>
              <a:rPr lang="en-US" sz="1600" dirty="0" smtClean="0"/>
              <a:t>Optimized for episodic MCO engagements</a:t>
            </a:r>
          </a:p>
          <a:p>
            <a:r>
              <a:rPr lang="en-US" sz="1600" dirty="0" smtClean="0"/>
              <a:t>Emphasis on mass and maneuver for advantage</a:t>
            </a:r>
          </a:p>
          <a:p>
            <a:r>
              <a:rPr lang="en-US" sz="1600" dirty="0" smtClean="0"/>
              <a:t>Capable of massed fires and forces</a:t>
            </a:r>
          </a:p>
          <a:p>
            <a:r>
              <a:rPr lang="en-US" sz="1600" dirty="0" smtClean="0"/>
              <a:t>Requires traditional basing—long runways and deep water ports</a:t>
            </a:r>
          </a:p>
          <a:p>
            <a:r>
              <a:rPr lang="en-US" sz="1600" dirty="0" smtClean="0"/>
              <a:t>Composed of improved Legacy force </a:t>
            </a:r>
          </a:p>
          <a:p>
            <a:r>
              <a:rPr lang="en-US" sz="1600" dirty="0" smtClean="0"/>
              <a:t>Exploits opportunity and SA generated by Inside Force </a:t>
            </a:r>
          </a:p>
          <a:p>
            <a:r>
              <a:rPr lang="en-US" sz="1600" dirty="0" smtClean="0"/>
              <a:t>Exploits inside force proximity for forward sustainment, battle damage repair, SAR, etc.</a:t>
            </a:r>
          </a:p>
          <a:p>
            <a:r>
              <a:rPr lang="en-US" sz="1600" dirty="0" smtClean="0"/>
              <a:t>Fleet actions for operational result</a:t>
            </a:r>
          </a:p>
          <a:p>
            <a:r>
              <a:rPr lang="en-US" sz="1600" dirty="0" smtClean="0"/>
              <a:t>Backstops forward ‘inside’ forces</a:t>
            </a:r>
          </a:p>
          <a:p>
            <a:r>
              <a:rPr lang="en-US" sz="1600" dirty="0" smtClean="0"/>
              <a:t>Complements ‘stand-in’ capabilities with ‘stand-off’ fires</a:t>
            </a:r>
          </a:p>
          <a:p>
            <a:r>
              <a:rPr lang="en-US" sz="1600" dirty="0" smtClean="0"/>
              <a:t>Composed largely of trans-oceanic ‘stand-off’ forces</a:t>
            </a:r>
          </a:p>
          <a:p>
            <a:endParaRPr lang="en-US" sz="2000" dirty="0" smtClean="0"/>
          </a:p>
          <a:p>
            <a:endParaRPr lang="en-US" sz="2000" dirty="0" smtClean="0"/>
          </a:p>
          <a:p>
            <a:endParaRPr lang="en-US" sz="2000" dirty="0"/>
          </a:p>
        </p:txBody>
      </p:sp>
      <p:sp>
        <p:nvSpPr>
          <p:cNvPr id="3" name="Text Placeholder 2"/>
          <p:cNvSpPr>
            <a:spLocks noGrp="1"/>
          </p:cNvSpPr>
          <p:nvPr>
            <p:ph type="body" idx="4294967295"/>
          </p:nvPr>
        </p:nvSpPr>
        <p:spPr>
          <a:xfrm>
            <a:off x="5355" y="1038559"/>
            <a:ext cx="5157788" cy="823912"/>
          </a:xfrm>
        </p:spPr>
        <p:txBody>
          <a:bodyPr/>
          <a:lstStyle/>
          <a:p>
            <a:r>
              <a:rPr lang="en-US" sz="2400" b="1" dirty="0" smtClean="0"/>
              <a:t>Persistent </a:t>
            </a:r>
            <a:r>
              <a:rPr lang="en-US" sz="2400" b="1" dirty="0"/>
              <a:t>I</a:t>
            </a:r>
            <a:r>
              <a:rPr lang="en-US" sz="2400" b="1" dirty="0" smtClean="0"/>
              <a:t>nside Force</a:t>
            </a:r>
            <a:endParaRPr lang="en-US" sz="2400" b="1" dirty="0"/>
          </a:p>
        </p:txBody>
      </p:sp>
      <p:sp>
        <p:nvSpPr>
          <p:cNvPr id="5" name="Text Placeholder 4"/>
          <p:cNvSpPr>
            <a:spLocks noGrp="1"/>
          </p:cNvSpPr>
          <p:nvPr>
            <p:ph type="body" sz="quarter" idx="4294967295"/>
          </p:nvPr>
        </p:nvSpPr>
        <p:spPr>
          <a:xfrm>
            <a:off x="5780508" y="1038558"/>
            <a:ext cx="5183188" cy="823913"/>
          </a:xfrm>
        </p:spPr>
        <p:txBody>
          <a:bodyPr/>
          <a:lstStyle/>
          <a:p>
            <a:r>
              <a:rPr lang="en-US" sz="2400" b="1" dirty="0" smtClean="0"/>
              <a:t> Weighted Outside Force</a:t>
            </a:r>
            <a:endParaRPr lang="en-US" sz="2400" b="1" dirty="0"/>
          </a:p>
        </p:txBody>
      </p:sp>
      <p:sp>
        <p:nvSpPr>
          <p:cNvPr id="7" name="TextBox 6"/>
          <p:cNvSpPr txBox="1"/>
          <p:nvPr/>
        </p:nvSpPr>
        <p:spPr>
          <a:xfrm>
            <a:off x="2014330" y="6056243"/>
            <a:ext cx="8256105" cy="646331"/>
          </a:xfrm>
          <a:prstGeom prst="rect">
            <a:avLst/>
          </a:prstGeom>
          <a:noFill/>
        </p:spPr>
        <p:txBody>
          <a:bodyPr wrap="square" rtlCol="0">
            <a:spAutoFit/>
          </a:bodyPr>
          <a:lstStyle/>
          <a:p>
            <a:pPr algn="ctr"/>
            <a:r>
              <a:rPr lang="en-US" dirty="0">
                <a:solidFill>
                  <a:schemeClr val="accent2"/>
                </a:solidFill>
              </a:rPr>
              <a:t>JFC/JFMCC synergizes the </a:t>
            </a:r>
            <a:r>
              <a:rPr lang="en-US" dirty="0" smtClean="0">
                <a:solidFill>
                  <a:schemeClr val="accent2"/>
                </a:solidFill>
              </a:rPr>
              <a:t>distinct but complementary </a:t>
            </a:r>
            <a:r>
              <a:rPr lang="en-US" dirty="0">
                <a:solidFill>
                  <a:schemeClr val="accent2"/>
                </a:solidFill>
              </a:rPr>
              <a:t>capabilities of inside and outside forces to achieve </a:t>
            </a:r>
            <a:r>
              <a:rPr lang="en-US" dirty="0" smtClean="0">
                <a:solidFill>
                  <a:schemeClr val="accent2"/>
                </a:solidFill>
              </a:rPr>
              <a:t>advantage and generate coercive conditions</a:t>
            </a:r>
            <a:endParaRPr lang="en-US" dirty="0">
              <a:solidFill>
                <a:schemeClr val="accent2"/>
              </a:solidFill>
            </a:endParaRPr>
          </a:p>
        </p:txBody>
      </p:sp>
      <p:sp>
        <p:nvSpPr>
          <p:cNvPr id="8" name="Slide Number Placeholder 7"/>
          <p:cNvSpPr>
            <a:spLocks noGrp="1"/>
          </p:cNvSpPr>
          <p:nvPr>
            <p:ph type="sldNum" sz="quarter" idx="10"/>
          </p:nvPr>
        </p:nvSpPr>
        <p:spPr/>
        <p:txBody>
          <a:bodyPr/>
          <a:lstStyle/>
          <a:p>
            <a:pPr>
              <a:defRPr/>
            </a:pPr>
            <a:fld id="{9131517E-925C-4189-A535-9F839972E7BB}" type="slidenum">
              <a:rPr lang="en-US" smtClean="0"/>
              <a:pPr>
                <a:defRPr/>
              </a:pPr>
              <a:t>19</a:t>
            </a:fld>
            <a:endParaRPr lang="en-US" dirty="0"/>
          </a:p>
        </p:txBody>
      </p:sp>
    </p:spTree>
    <p:extLst>
      <p:ext uri="{BB962C8B-B14F-4D97-AF65-F5344CB8AC3E}">
        <p14:creationId xmlns:p14="http://schemas.microsoft.com/office/powerpoint/2010/main" val="139526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smtClean="0"/>
              <a:t>Future</a:t>
            </a:r>
            <a:r>
              <a:rPr lang="en-US" sz="3200" dirty="0" smtClean="0"/>
              <a:t> Naval Operational Concepts</a:t>
            </a:r>
            <a:endParaRPr lang="en-US" sz="3200" dirty="0"/>
          </a:p>
        </p:txBody>
      </p:sp>
      <p:sp>
        <p:nvSpPr>
          <p:cNvPr id="3" name="Content Placeholder 2"/>
          <p:cNvSpPr>
            <a:spLocks noGrp="1"/>
          </p:cNvSpPr>
          <p:nvPr>
            <p:ph idx="1"/>
          </p:nvPr>
        </p:nvSpPr>
        <p:spPr/>
        <p:txBody>
          <a:bodyPr/>
          <a:lstStyle/>
          <a:p>
            <a:r>
              <a:rPr lang="en-US" sz="2000" dirty="0" smtClean="0"/>
              <a:t>Future:  Requires force development</a:t>
            </a:r>
          </a:p>
          <a:p>
            <a:endParaRPr lang="en-US" sz="2000" dirty="0" smtClean="0"/>
          </a:p>
          <a:p>
            <a:r>
              <a:rPr lang="en-US" sz="2000" dirty="0" smtClean="0"/>
              <a:t>Naval:   Supports a </a:t>
            </a:r>
            <a:r>
              <a:rPr lang="en-US" sz="2000" i="1" dirty="0" smtClean="0"/>
              <a:t>joint campaign </a:t>
            </a:r>
            <a:r>
              <a:rPr lang="en-US" sz="2000" dirty="0" smtClean="0"/>
              <a:t>that is naval in character.  </a:t>
            </a:r>
            <a:r>
              <a:rPr lang="en-US" sz="2000" i="1" dirty="0" smtClean="0"/>
              <a:t>Integrates</a:t>
            </a:r>
            <a:r>
              <a:rPr lang="en-US" sz="2000" dirty="0" smtClean="0"/>
              <a:t> naval forces to achieve operational objectives.</a:t>
            </a:r>
          </a:p>
          <a:p>
            <a:pPr lvl="2"/>
            <a:r>
              <a:rPr lang="en-US" sz="2000" dirty="0" smtClean="0"/>
              <a:t>Integration is distinct from de-confliction based on high water mark &amp; CATF / CLF</a:t>
            </a:r>
          </a:p>
          <a:p>
            <a:pPr lvl="2"/>
            <a:endParaRPr lang="en-US" sz="2000" dirty="0" smtClean="0"/>
          </a:p>
          <a:p>
            <a:r>
              <a:rPr lang="en-US" sz="2000" dirty="0" smtClean="0"/>
              <a:t>Operational:  Connects tactical actions and capabilities to strategic ends   . . . lest we win every battle and still lose the war. . .</a:t>
            </a:r>
          </a:p>
          <a:p>
            <a:endParaRPr lang="en-US" sz="2000" dirty="0" smtClean="0"/>
          </a:p>
          <a:p>
            <a:r>
              <a:rPr lang="en-US" sz="2000" dirty="0" smtClean="0"/>
              <a:t>Conceptual Ambition:  To employ new tactical means in new ways to </a:t>
            </a:r>
            <a:r>
              <a:rPr lang="en-US" sz="2000" dirty="0" smtClean="0">
                <a:solidFill>
                  <a:srgbClr val="FF0000"/>
                </a:solidFill>
              </a:rPr>
              <a:t>provide </a:t>
            </a:r>
            <a:r>
              <a:rPr lang="en-US" sz="2000" i="1" dirty="0" smtClean="0">
                <a:solidFill>
                  <a:srgbClr val="FF0000"/>
                </a:solidFill>
              </a:rPr>
              <a:t>future</a:t>
            </a:r>
            <a:r>
              <a:rPr lang="en-US" sz="2000" dirty="0" smtClean="0">
                <a:solidFill>
                  <a:srgbClr val="FF0000"/>
                </a:solidFill>
              </a:rPr>
              <a:t> decision makers with </a:t>
            </a:r>
            <a:r>
              <a:rPr lang="en-US" sz="2000" i="1" dirty="0" smtClean="0">
                <a:solidFill>
                  <a:srgbClr val="FF0000"/>
                </a:solidFill>
              </a:rPr>
              <a:t>better </a:t>
            </a:r>
            <a:r>
              <a:rPr lang="en-US" sz="2000" dirty="0" smtClean="0">
                <a:solidFill>
                  <a:srgbClr val="FF0000"/>
                </a:solidFill>
              </a:rPr>
              <a:t>options.</a:t>
            </a:r>
          </a:p>
          <a:p>
            <a:pPr marL="0" indent="0">
              <a:buNone/>
            </a:pPr>
            <a:endParaRPr lang="en-US" sz="2800" dirty="0">
              <a:solidFill>
                <a:srgbClr val="FF0000"/>
              </a:solidFill>
            </a:endParaRPr>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2</a:t>
            </a:fld>
            <a:endParaRPr lang="en-US" dirty="0"/>
          </a:p>
        </p:txBody>
      </p:sp>
      <p:sp>
        <p:nvSpPr>
          <p:cNvPr id="5" name="Rounded Rectangle 4"/>
          <p:cNvSpPr/>
          <p:nvPr/>
        </p:nvSpPr>
        <p:spPr bwMode="auto">
          <a:xfrm>
            <a:off x="3154017" y="5380383"/>
            <a:ext cx="3485322" cy="397565"/>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15888" marR="0" indent="-115888" algn="l" defTabSz="914400" rtl="0" eaLnBrk="0" fontAlgn="base" latinLnBrk="0" hangingPunct="0">
              <a:lnSpc>
                <a:spcPct val="100000"/>
              </a:lnSpc>
              <a:spcBef>
                <a:spcPct val="5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6" name="TextBox 5"/>
          <p:cNvSpPr txBox="1"/>
          <p:nvPr/>
        </p:nvSpPr>
        <p:spPr>
          <a:xfrm>
            <a:off x="2080590" y="5579165"/>
            <a:ext cx="7063409" cy="646331"/>
          </a:xfrm>
          <a:prstGeom prst="rect">
            <a:avLst/>
          </a:prstGeom>
          <a:solidFill>
            <a:srgbClr val="00B0F0"/>
          </a:solidFill>
        </p:spPr>
        <p:txBody>
          <a:bodyPr wrap="square" rtlCol="0">
            <a:spAutoFit/>
          </a:bodyPr>
          <a:lstStyle/>
          <a:p>
            <a:pPr algn="ctr"/>
            <a:r>
              <a:rPr lang="en-US" dirty="0" smtClean="0"/>
              <a:t>Next Paradigm requires Revolutionary vice Evolutionary Change.  Current paradigm is at an evolutionary dead end.  </a:t>
            </a:r>
            <a:endParaRPr lang="en-US" dirty="0"/>
          </a:p>
        </p:txBody>
      </p:sp>
    </p:spTree>
    <p:extLst>
      <p:ext uri="{BB962C8B-B14F-4D97-AF65-F5344CB8AC3E}">
        <p14:creationId xmlns:p14="http://schemas.microsoft.com/office/powerpoint/2010/main" val="16021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Expeditionary Advance Base </a:t>
            </a:r>
            <a:r>
              <a:rPr lang="en-US" sz="2800" dirty="0" smtClean="0"/>
              <a:t>Operations</a:t>
            </a:r>
            <a:endParaRPr lang="en-US" sz="2800" dirty="0"/>
          </a:p>
        </p:txBody>
      </p:sp>
      <p:sp>
        <p:nvSpPr>
          <p:cNvPr id="3" name="Content Placeholder 2"/>
          <p:cNvSpPr>
            <a:spLocks noGrp="1"/>
          </p:cNvSpPr>
          <p:nvPr>
            <p:ph idx="1"/>
          </p:nvPr>
        </p:nvSpPr>
        <p:spPr>
          <a:xfrm>
            <a:off x="762000" y="990600"/>
            <a:ext cx="11023600" cy="5334000"/>
          </a:xfrm>
        </p:spPr>
        <p:txBody>
          <a:bodyPr>
            <a:noAutofit/>
          </a:bodyPr>
          <a:lstStyle/>
          <a:p>
            <a:pPr>
              <a:spcAft>
                <a:spcPts val="600"/>
              </a:spcAft>
            </a:pPr>
            <a:r>
              <a:rPr lang="en-US" sz="2000" dirty="0" smtClean="0"/>
              <a:t>EABO </a:t>
            </a:r>
            <a:r>
              <a:rPr lang="en-US" sz="2000" dirty="0"/>
              <a:t>is an inherently </a:t>
            </a:r>
            <a:r>
              <a:rPr lang="en-US" sz="2000" dirty="0">
                <a:solidFill>
                  <a:srgbClr val="FF0000"/>
                </a:solidFill>
              </a:rPr>
              <a:t>naval</a:t>
            </a:r>
            <a:r>
              <a:rPr lang="en-US" sz="2000" dirty="0"/>
              <a:t> concept to support </a:t>
            </a:r>
            <a:r>
              <a:rPr lang="en-US" sz="2000" dirty="0">
                <a:solidFill>
                  <a:srgbClr val="FF0000"/>
                </a:solidFill>
              </a:rPr>
              <a:t>joint operations </a:t>
            </a:r>
            <a:r>
              <a:rPr lang="en-US" sz="2000" dirty="0"/>
              <a:t>by </a:t>
            </a:r>
            <a:r>
              <a:rPr lang="en-US" sz="2000" i="1" dirty="0"/>
              <a:t>advancing naval and joint </a:t>
            </a:r>
            <a:r>
              <a:rPr lang="en-US" sz="2000" i="1" dirty="0">
                <a:solidFill>
                  <a:srgbClr val="0070C0"/>
                </a:solidFill>
              </a:rPr>
              <a:t>sensors, shooters and sustainment </a:t>
            </a:r>
            <a:r>
              <a:rPr lang="en-US" sz="2000" dirty="0"/>
              <a:t>capabilities to achieve sea control and denial.</a:t>
            </a:r>
          </a:p>
          <a:p>
            <a:pPr>
              <a:spcAft>
                <a:spcPts val="600"/>
              </a:spcAft>
            </a:pPr>
            <a:r>
              <a:rPr lang="en-US" sz="2000" dirty="0" smtClean="0"/>
              <a:t>EABO supports the operational method by which Marine and joint expeditionary forces and capabilities can contribute to </a:t>
            </a:r>
            <a:r>
              <a:rPr lang="en-US" sz="2000" dirty="0" smtClean="0">
                <a:solidFill>
                  <a:srgbClr val="FF0000"/>
                </a:solidFill>
              </a:rPr>
              <a:t>JFMCC</a:t>
            </a:r>
            <a:r>
              <a:rPr lang="en-US" sz="2000" dirty="0" smtClean="0"/>
              <a:t> efforts to gain and maintain </a:t>
            </a:r>
            <a:r>
              <a:rPr lang="en-US" sz="2000" dirty="0" smtClean="0">
                <a:solidFill>
                  <a:srgbClr val="FF0000"/>
                </a:solidFill>
              </a:rPr>
              <a:t>sea control / denial</a:t>
            </a:r>
          </a:p>
          <a:p>
            <a:pPr>
              <a:spcAft>
                <a:spcPts val="600"/>
              </a:spcAft>
            </a:pPr>
            <a:r>
              <a:rPr lang="en-US" sz="2000" dirty="0" smtClean="0"/>
              <a:t>EABO expands the USMC lines of effort to include sea control / denial in naval &amp; joint expeditionary operations</a:t>
            </a:r>
          </a:p>
          <a:p>
            <a:pPr>
              <a:spcAft>
                <a:spcPts val="600"/>
              </a:spcAft>
            </a:pPr>
            <a:r>
              <a:rPr lang="en-US" sz="2000" dirty="0" smtClean="0"/>
              <a:t>Sea control and power projection are complementary but distinct lines of effort within a joint campaign that is naval in character</a:t>
            </a:r>
          </a:p>
          <a:p>
            <a:pPr>
              <a:spcAft>
                <a:spcPts val="600"/>
              </a:spcAft>
            </a:pPr>
            <a:r>
              <a:rPr lang="en-US" sz="2000" dirty="0" smtClean="0"/>
              <a:t>EABO enables a forward, persistent </a:t>
            </a:r>
            <a:r>
              <a:rPr lang="en-US" sz="2000" i="1" dirty="0" smtClean="0">
                <a:solidFill>
                  <a:srgbClr val="FF0000"/>
                </a:solidFill>
              </a:rPr>
              <a:t>integrated maritime defense in depth </a:t>
            </a:r>
            <a:r>
              <a:rPr lang="en-US" sz="2000" dirty="0" smtClean="0"/>
              <a:t>to selectively </a:t>
            </a:r>
            <a:r>
              <a:rPr lang="en-US" sz="2000" dirty="0" smtClean="0">
                <a:solidFill>
                  <a:srgbClr val="FF0000"/>
                </a:solidFill>
              </a:rPr>
              <a:t>deny access to close and confined seas and create strategically coercive conditions</a:t>
            </a:r>
          </a:p>
          <a:p>
            <a:pPr lvl="1">
              <a:spcAft>
                <a:spcPts val="600"/>
              </a:spcAft>
            </a:pPr>
            <a:r>
              <a:rPr lang="en-US" sz="2000" dirty="0" smtClean="0"/>
              <a:t>EAB hosted forces optimized for both </a:t>
            </a:r>
            <a:r>
              <a:rPr lang="en-US" sz="2000" i="1" dirty="0" smtClean="0"/>
              <a:t>stand-off</a:t>
            </a:r>
            <a:r>
              <a:rPr lang="en-US" sz="2000" dirty="0" smtClean="0"/>
              <a:t> and </a:t>
            </a:r>
            <a:r>
              <a:rPr lang="en-US" sz="2000" i="1" dirty="0" smtClean="0"/>
              <a:t>stand-in</a:t>
            </a:r>
            <a:r>
              <a:rPr lang="en-US" sz="2000" dirty="0" smtClean="0"/>
              <a:t> engagements </a:t>
            </a:r>
          </a:p>
        </p:txBody>
      </p:sp>
      <p:sp>
        <p:nvSpPr>
          <p:cNvPr id="4" name="Slide Number Placeholder 3"/>
          <p:cNvSpPr>
            <a:spLocks noGrp="1"/>
          </p:cNvSpPr>
          <p:nvPr>
            <p:ph type="sldNum" sz="quarter" idx="10"/>
          </p:nvPr>
        </p:nvSpPr>
        <p:spPr>
          <a:prstGeom prst="rect">
            <a:avLst/>
          </a:prstGeom>
        </p:spPr>
        <p:txBody>
          <a:bodyPr/>
          <a:lstStyle/>
          <a:p>
            <a:pPr>
              <a:defRPr/>
            </a:pPr>
            <a:fld id="{5B13D6EF-B91B-4B9D-9C59-FFD38227A3A8}" type="slidenum">
              <a:rPr lang="en-US" smtClean="0"/>
              <a:pPr>
                <a:defRPr/>
              </a:pPr>
              <a:t>20</a:t>
            </a:fld>
            <a:endParaRPr lang="en-US"/>
          </a:p>
        </p:txBody>
      </p:sp>
    </p:spTree>
    <p:extLst>
      <p:ext uri="{BB962C8B-B14F-4D97-AF65-F5344CB8AC3E}">
        <p14:creationId xmlns:p14="http://schemas.microsoft.com/office/powerpoint/2010/main" val="874826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r>
              <a:rPr lang="en-US" sz="2800" b="1" u="sng" dirty="0" smtClean="0"/>
              <a:t>Expeditionary Advance </a:t>
            </a:r>
            <a:r>
              <a:rPr lang="en-US" sz="2800" b="1" u="sng" dirty="0"/>
              <a:t>Base Operations</a:t>
            </a:r>
          </a:p>
        </p:txBody>
      </p:sp>
      <p:sp>
        <p:nvSpPr>
          <p:cNvPr id="7" name="Content Placeholder 4"/>
          <p:cNvSpPr>
            <a:spLocks noGrp="1"/>
          </p:cNvSpPr>
          <p:nvPr>
            <p:ph idx="1"/>
          </p:nvPr>
        </p:nvSpPr>
        <p:spPr>
          <a:noFill/>
        </p:spPr>
        <p:txBody>
          <a:bodyPr/>
          <a:lstStyle/>
          <a:p>
            <a:pPr marL="342900" lvl="1" indent="-342900">
              <a:buFont typeface="Wingdings" panose="05000000000000000000" pitchFamily="2" charset="2"/>
              <a:buChar char="§"/>
              <a:defRPr/>
            </a:pPr>
            <a:r>
              <a:rPr lang="en-US" sz="2000" dirty="0">
                <a:latin typeface="+mj-lt"/>
                <a:cs typeface="Arial" pitchFamily="34" charset="0"/>
              </a:rPr>
              <a:t>Naval Expeditionary Forces advance and extend the joint line of operations by securing advantageous islands, archipelagos and key </a:t>
            </a:r>
            <a:r>
              <a:rPr lang="en-US" sz="2000" dirty="0" smtClean="0">
                <a:latin typeface="+mj-lt"/>
                <a:cs typeface="Arial" pitchFamily="34" charset="0"/>
              </a:rPr>
              <a:t>maritime terrain </a:t>
            </a:r>
            <a:r>
              <a:rPr lang="en-US" sz="2000" dirty="0">
                <a:latin typeface="+mj-lt"/>
                <a:cs typeface="Arial" pitchFamily="34" charset="0"/>
              </a:rPr>
              <a:t>in proximity to the JOA </a:t>
            </a:r>
            <a:r>
              <a:rPr lang="en-US" sz="2000" dirty="0">
                <a:solidFill>
                  <a:srgbClr val="FF0000"/>
                </a:solidFill>
                <a:latin typeface="+mj-lt"/>
                <a:cs typeface="Arial" pitchFamily="34" charset="0"/>
              </a:rPr>
              <a:t>to support JFMCC sea control and sea denial missions</a:t>
            </a:r>
            <a:r>
              <a:rPr lang="en-US" sz="2000" dirty="0">
                <a:latin typeface="+mj-lt"/>
                <a:cs typeface="Arial" pitchFamily="34" charset="0"/>
              </a:rPr>
              <a:t>.  Example missions and characteristics:</a:t>
            </a:r>
          </a:p>
          <a:p>
            <a:pPr marL="742950" lvl="2" indent="-342900">
              <a:buFont typeface="Wingdings" panose="05000000000000000000" pitchFamily="2" charset="2"/>
              <a:buChar char="§"/>
              <a:defRPr/>
            </a:pPr>
            <a:r>
              <a:rPr lang="en-US" sz="1800" dirty="0">
                <a:latin typeface="+mj-lt"/>
                <a:cs typeface="Arial" pitchFamily="34" charset="0"/>
              </a:rPr>
              <a:t>Naval expeditionary forces secure (seize or occupy) land bases to </a:t>
            </a:r>
            <a:r>
              <a:rPr lang="en-US" sz="1800" i="1" dirty="0">
                <a:latin typeface="+mj-lt"/>
                <a:cs typeface="Arial" pitchFamily="34" charset="0"/>
              </a:rPr>
              <a:t>advance and distribute joint sensors, shooters and sustainment.</a:t>
            </a:r>
            <a:r>
              <a:rPr lang="en-US" sz="1800" dirty="0">
                <a:latin typeface="+mj-lt"/>
                <a:cs typeface="Arial" pitchFamily="34" charset="0"/>
              </a:rPr>
              <a:t> </a:t>
            </a:r>
          </a:p>
          <a:p>
            <a:pPr marL="742950" lvl="2" indent="-342900">
              <a:buFont typeface="Wingdings" panose="05000000000000000000" pitchFamily="2" charset="2"/>
              <a:buChar char="§"/>
              <a:defRPr/>
            </a:pPr>
            <a:r>
              <a:rPr lang="en-US" sz="1800" dirty="0">
                <a:latin typeface="+mj-lt"/>
                <a:cs typeface="Arial" pitchFamily="34" charset="0"/>
              </a:rPr>
              <a:t>Maximize use of </a:t>
            </a:r>
            <a:r>
              <a:rPr lang="en-US" sz="1800" i="1" dirty="0">
                <a:latin typeface="+mj-lt"/>
                <a:cs typeface="Arial" pitchFamily="34" charset="0"/>
              </a:rPr>
              <a:t>permissive terrain </a:t>
            </a:r>
            <a:r>
              <a:rPr lang="en-US" sz="1800" dirty="0">
                <a:latin typeface="+mj-lt"/>
                <a:cs typeface="Arial" pitchFamily="34" charset="0"/>
              </a:rPr>
              <a:t>and </a:t>
            </a:r>
            <a:r>
              <a:rPr lang="en-US" sz="1800" i="1" dirty="0">
                <a:latin typeface="+mj-lt"/>
                <a:cs typeface="Arial" pitchFamily="34" charset="0"/>
              </a:rPr>
              <a:t>passive defense </a:t>
            </a:r>
            <a:r>
              <a:rPr lang="en-US" sz="1800" dirty="0">
                <a:latin typeface="+mj-lt"/>
                <a:cs typeface="Arial" pitchFamily="34" charset="0"/>
              </a:rPr>
              <a:t>/ force protection.  (Mobility, cover, concealment, decoy and deception)</a:t>
            </a:r>
          </a:p>
          <a:p>
            <a:pPr marL="742950" lvl="2" indent="-342900">
              <a:buFont typeface="Wingdings" panose="05000000000000000000" pitchFamily="2" charset="2"/>
              <a:buChar char="§"/>
              <a:defRPr/>
            </a:pPr>
            <a:r>
              <a:rPr lang="en-US" sz="1800" dirty="0">
                <a:latin typeface="+mj-lt"/>
                <a:cs typeface="Arial" pitchFamily="34" charset="0"/>
              </a:rPr>
              <a:t>When practical, establish </a:t>
            </a:r>
            <a:r>
              <a:rPr lang="en-US" sz="1800" i="1" dirty="0">
                <a:latin typeface="+mj-lt"/>
                <a:cs typeface="Arial" pitchFamily="34" charset="0"/>
              </a:rPr>
              <a:t>mutually supporting strong </a:t>
            </a:r>
            <a:r>
              <a:rPr lang="en-US" sz="1800" i="1" dirty="0" smtClean="0">
                <a:latin typeface="+mj-lt"/>
                <a:cs typeface="Arial" pitchFamily="34" charset="0"/>
              </a:rPr>
              <a:t>points in close and confined seas</a:t>
            </a:r>
            <a:r>
              <a:rPr lang="en-US" sz="1800" dirty="0" smtClean="0">
                <a:latin typeface="+mj-lt"/>
                <a:cs typeface="Arial" pitchFamily="34" charset="0"/>
              </a:rPr>
              <a:t>.</a:t>
            </a:r>
            <a:endParaRPr lang="en-US" sz="1800" dirty="0">
              <a:latin typeface="+mj-lt"/>
              <a:cs typeface="Arial" pitchFamily="34" charset="0"/>
            </a:endParaRPr>
          </a:p>
          <a:p>
            <a:pPr marL="742950" lvl="2" indent="-342900">
              <a:buFont typeface="Wingdings" panose="05000000000000000000" pitchFamily="2" charset="2"/>
              <a:buChar char="§"/>
              <a:defRPr/>
            </a:pPr>
            <a:r>
              <a:rPr lang="en-US" sz="1800" dirty="0">
                <a:latin typeface="+mj-lt"/>
                <a:cs typeface="Arial" pitchFamily="34" charset="0"/>
              </a:rPr>
              <a:t>Establish rotating FARP sites for fixed wing, rotary &amp; UAV operations</a:t>
            </a:r>
          </a:p>
          <a:p>
            <a:pPr marL="742950" lvl="2" indent="-342900">
              <a:buFont typeface="Wingdings" panose="05000000000000000000" pitchFamily="2" charset="2"/>
              <a:buChar char="§"/>
              <a:defRPr/>
            </a:pPr>
            <a:r>
              <a:rPr lang="en-US" sz="1800" i="1" dirty="0">
                <a:latin typeface="+mj-lt"/>
                <a:cs typeface="Arial" pitchFamily="34" charset="0"/>
              </a:rPr>
              <a:t>Lend resiliency to the joint force </a:t>
            </a:r>
            <a:r>
              <a:rPr lang="en-US" sz="1800" dirty="0">
                <a:latin typeface="+mj-lt"/>
                <a:cs typeface="Arial" pitchFamily="34" charset="0"/>
              </a:rPr>
              <a:t>by proliferating mobile land based ASCM, AA, ABM, and BM missiles that are difficult to target by long range systems</a:t>
            </a:r>
          </a:p>
          <a:p>
            <a:pPr marL="742950" lvl="2" indent="-342900">
              <a:buFont typeface="Wingdings" panose="05000000000000000000" pitchFamily="2" charset="2"/>
              <a:buChar char="§"/>
              <a:defRPr/>
            </a:pPr>
            <a:r>
              <a:rPr lang="en-US" sz="1800" i="1" dirty="0">
                <a:latin typeface="+mj-lt"/>
                <a:cs typeface="Arial" pitchFamily="34" charset="0"/>
              </a:rPr>
              <a:t>Integrate landward sensor and fires systems with </a:t>
            </a:r>
            <a:r>
              <a:rPr lang="en-US" sz="1800" i="1" dirty="0" smtClean="0">
                <a:latin typeface="+mj-lt"/>
                <a:cs typeface="Arial" pitchFamily="34" charset="0"/>
              </a:rPr>
              <a:t>Cooperative </a:t>
            </a:r>
            <a:r>
              <a:rPr lang="en-US" sz="1800" i="1" dirty="0">
                <a:latin typeface="+mj-lt"/>
                <a:cs typeface="Arial" pitchFamily="34" charset="0"/>
              </a:rPr>
              <a:t>E</a:t>
            </a:r>
            <a:r>
              <a:rPr lang="en-US" sz="1800" i="1" dirty="0" smtClean="0">
                <a:latin typeface="+mj-lt"/>
                <a:cs typeface="Arial" pitchFamily="34" charset="0"/>
              </a:rPr>
              <a:t>ngagement Concept (CEC) </a:t>
            </a:r>
            <a:r>
              <a:rPr lang="en-US" sz="1800" i="1" dirty="0">
                <a:latin typeface="+mj-lt"/>
                <a:cs typeface="Arial" pitchFamily="34" charset="0"/>
              </a:rPr>
              <a:t>under JFMCC C2</a:t>
            </a:r>
            <a:r>
              <a:rPr lang="en-US" sz="1800" dirty="0">
                <a:latin typeface="+mj-lt"/>
                <a:cs typeface="Arial" pitchFamily="34" charset="0"/>
              </a:rPr>
              <a:t>. Close coordination to advantage fleet with land based capability.</a:t>
            </a:r>
          </a:p>
          <a:p>
            <a:pPr marL="742950" lvl="2" indent="-342900">
              <a:buFont typeface="Wingdings" panose="05000000000000000000" pitchFamily="2" charset="2"/>
              <a:buChar char="§"/>
              <a:defRPr/>
            </a:pPr>
            <a:r>
              <a:rPr lang="en-US" sz="1800" dirty="0">
                <a:latin typeface="+mj-lt"/>
                <a:cs typeface="Arial" pitchFamily="34" charset="0"/>
              </a:rPr>
              <a:t>Provide secure advance locations for </a:t>
            </a:r>
            <a:r>
              <a:rPr lang="en-US" sz="1800" dirty="0" smtClean="0">
                <a:latin typeface="+mj-lt"/>
                <a:cs typeface="Arial" pitchFamily="34" charset="0"/>
              </a:rPr>
              <a:t>basing </a:t>
            </a:r>
            <a:r>
              <a:rPr lang="en-US" sz="1800" dirty="0">
                <a:latin typeface="+mj-lt"/>
                <a:cs typeface="Arial" pitchFamily="34" charset="0"/>
              </a:rPr>
              <a:t>of missile </a:t>
            </a:r>
            <a:r>
              <a:rPr lang="en-US" sz="1800" dirty="0" smtClean="0">
                <a:latin typeface="+mj-lt"/>
                <a:cs typeface="Arial" pitchFamily="34" charset="0"/>
              </a:rPr>
              <a:t>/ torpedo boat flotillas, UUS &amp; USS systems, and other future Navy inside forces and force requirements. </a:t>
            </a:r>
            <a:endParaRPr lang="en-US" sz="1800" dirty="0">
              <a:latin typeface="+mj-lt"/>
              <a:cs typeface="Arial" pitchFamily="34" charset="0"/>
            </a:endParaRPr>
          </a:p>
          <a:p>
            <a:pPr marL="400050" lvl="2" indent="0" algn="ctr">
              <a:buNone/>
              <a:defRPr/>
            </a:pPr>
            <a:r>
              <a:rPr lang="en-US" sz="1800" b="1" dirty="0" smtClean="0">
                <a:solidFill>
                  <a:srgbClr val="0070C0"/>
                </a:solidFill>
                <a:latin typeface="+mj-lt"/>
                <a:cs typeface="Arial" pitchFamily="34" charset="0"/>
              </a:rPr>
              <a:t>EABO enables </a:t>
            </a:r>
            <a:r>
              <a:rPr lang="en-US" sz="1800" b="1" dirty="0">
                <a:solidFill>
                  <a:srgbClr val="0070C0"/>
                </a:solidFill>
                <a:latin typeface="+mj-lt"/>
                <a:cs typeface="Arial" pitchFamily="34" charset="0"/>
              </a:rPr>
              <a:t>p</a:t>
            </a:r>
            <a:r>
              <a:rPr lang="en-US" sz="1800" b="1" dirty="0" smtClean="0">
                <a:solidFill>
                  <a:srgbClr val="0070C0"/>
                </a:solidFill>
                <a:latin typeface="+mj-lt"/>
                <a:cs typeface="Arial" pitchFamily="34" charset="0"/>
              </a:rPr>
              <a:t>ersistent Scouting</a:t>
            </a:r>
            <a:r>
              <a:rPr lang="en-US" sz="1800" b="1" dirty="0">
                <a:solidFill>
                  <a:srgbClr val="0070C0"/>
                </a:solidFill>
                <a:latin typeface="+mj-lt"/>
                <a:cs typeface="Arial" pitchFamily="34" charset="0"/>
              </a:rPr>
              <a:t>, Fires, Protection and </a:t>
            </a:r>
            <a:r>
              <a:rPr lang="en-US" sz="1800" b="1" dirty="0" smtClean="0">
                <a:solidFill>
                  <a:srgbClr val="0070C0"/>
                </a:solidFill>
                <a:latin typeface="+mj-lt"/>
                <a:cs typeface="Arial" pitchFamily="34" charset="0"/>
              </a:rPr>
              <a:t>Sustainment</a:t>
            </a:r>
          </a:p>
          <a:p>
            <a:pPr marL="400050" lvl="2" indent="0" algn="ctr">
              <a:buNone/>
              <a:defRPr/>
            </a:pPr>
            <a:r>
              <a:rPr lang="en-US" sz="1800" b="1" dirty="0" smtClean="0">
                <a:solidFill>
                  <a:srgbClr val="0070C0"/>
                </a:solidFill>
                <a:latin typeface="+mj-lt"/>
                <a:cs typeface="Arial" pitchFamily="34" charset="0"/>
              </a:rPr>
              <a:t>For the Confined Seas </a:t>
            </a:r>
            <a:r>
              <a:rPr lang="en-US" sz="1800" b="1" dirty="0">
                <a:solidFill>
                  <a:srgbClr val="0070C0"/>
                </a:solidFill>
                <a:latin typeface="+mj-lt"/>
                <a:cs typeface="Arial" pitchFamily="34" charset="0"/>
              </a:rPr>
              <a:t>F</a:t>
            </a:r>
            <a:r>
              <a:rPr lang="en-US" sz="1800" b="1" dirty="0" smtClean="0">
                <a:solidFill>
                  <a:srgbClr val="0070C0"/>
                </a:solidFill>
                <a:latin typeface="+mj-lt"/>
                <a:cs typeface="Arial" pitchFamily="34" charset="0"/>
              </a:rPr>
              <a:t>ight</a:t>
            </a:r>
            <a:endParaRPr lang="en-US" sz="1800" b="1" dirty="0">
              <a:solidFill>
                <a:srgbClr val="0070C0"/>
              </a:solidFill>
              <a:latin typeface="+mj-lt"/>
              <a:cs typeface="Arial" pitchFamily="34" charset="0"/>
            </a:endParaRPr>
          </a:p>
        </p:txBody>
      </p:sp>
      <p:sp>
        <p:nvSpPr>
          <p:cNvPr id="2" name="Slide Number Placeholder 1"/>
          <p:cNvSpPr>
            <a:spLocks noGrp="1"/>
          </p:cNvSpPr>
          <p:nvPr>
            <p:ph type="sldNum" sz="quarter" idx="10"/>
          </p:nvPr>
        </p:nvSpPr>
        <p:spPr>
          <a:prstGeom prst="rect">
            <a:avLst/>
          </a:prstGeom>
        </p:spPr>
        <p:txBody>
          <a:bodyPr/>
          <a:lstStyle/>
          <a:p>
            <a:pPr>
              <a:defRPr/>
            </a:pPr>
            <a:fld id="{5B13D6EF-B91B-4B9D-9C59-FFD38227A3A8}"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4184588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Presence &amp; Partnering</a:t>
            </a:r>
            <a:endParaRPr lang="en-US" dirty="0"/>
          </a:p>
        </p:txBody>
      </p:sp>
      <p:sp>
        <p:nvSpPr>
          <p:cNvPr id="3" name="Content Placeholder 2"/>
          <p:cNvSpPr>
            <a:spLocks noGrp="1"/>
          </p:cNvSpPr>
          <p:nvPr>
            <p:ph idx="1"/>
          </p:nvPr>
        </p:nvSpPr>
        <p:spPr/>
        <p:txBody>
          <a:bodyPr>
            <a:normAutofit lnSpcReduction="10000"/>
          </a:bodyPr>
          <a:lstStyle/>
          <a:p>
            <a:pPr marL="0" indent="0">
              <a:spcAft>
                <a:spcPts val="1200"/>
              </a:spcAft>
              <a:buNone/>
            </a:pPr>
            <a:endParaRPr lang="en-US" dirty="0" smtClean="0"/>
          </a:p>
          <a:p>
            <a:pPr>
              <a:spcAft>
                <a:spcPts val="1200"/>
              </a:spcAft>
            </a:pPr>
            <a:r>
              <a:rPr lang="en-US" sz="2000" dirty="0" smtClean="0"/>
              <a:t>EAB OPS enables naval and joint forces to </a:t>
            </a:r>
            <a:r>
              <a:rPr lang="en-US" sz="2000" i="1" dirty="0" smtClean="0">
                <a:solidFill>
                  <a:srgbClr val="FF0000"/>
                </a:solidFill>
              </a:rPr>
              <a:t>persist forward </a:t>
            </a:r>
            <a:r>
              <a:rPr lang="en-US" sz="2000" i="1" dirty="0" smtClean="0"/>
              <a:t>within reach of a</a:t>
            </a:r>
            <a:r>
              <a:rPr lang="en-US" sz="2000" i="1" dirty="0"/>
              <a:t>d</a:t>
            </a:r>
            <a:r>
              <a:rPr lang="en-US" sz="2000" i="1" dirty="0" smtClean="0"/>
              <a:t>versary A2AD long range fires</a:t>
            </a:r>
          </a:p>
          <a:p>
            <a:pPr>
              <a:spcAft>
                <a:spcPts val="1200"/>
              </a:spcAft>
            </a:pPr>
            <a:r>
              <a:rPr lang="en-US" sz="2000" dirty="0" smtClean="0"/>
              <a:t>Presence engenders confidence, assurance and </a:t>
            </a:r>
            <a:r>
              <a:rPr lang="en-US" sz="2000" dirty="0" smtClean="0">
                <a:solidFill>
                  <a:srgbClr val="FF0000"/>
                </a:solidFill>
              </a:rPr>
              <a:t>trust with regional partners</a:t>
            </a:r>
          </a:p>
          <a:p>
            <a:pPr>
              <a:spcAft>
                <a:spcPts val="1200"/>
              </a:spcAft>
            </a:pPr>
            <a:r>
              <a:rPr lang="en-US" sz="2000" dirty="0" smtClean="0"/>
              <a:t>Proximity matters in thwarting </a:t>
            </a:r>
            <a:r>
              <a:rPr lang="en-US" sz="2000" i="1" dirty="0" smtClean="0"/>
              <a:t>fait accompli </a:t>
            </a:r>
            <a:r>
              <a:rPr lang="en-US" sz="2000" dirty="0" smtClean="0"/>
              <a:t>gambits with </a:t>
            </a:r>
            <a:r>
              <a:rPr lang="en-US" sz="2000" i="1" dirty="0" smtClean="0"/>
              <a:t>stand-in</a:t>
            </a:r>
            <a:r>
              <a:rPr lang="en-US" sz="2000" dirty="0" smtClean="0"/>
              <a:t> forces</a:t>
            </a:r>
          </a:p>
          <a:p>
            <a:pPr>
              <a:spcAft>
                <a:spcPts val="1200"/>
              </a:spcAft>
            </a:pPr>
            <a:r>
              <a:rPr lang="en-US" sz="2000" dirty="0" smtClean="0"/>
              <a:t>Balancing the joint force at the lower end will afford greater peer to peer partnering opportunities.</a:t>
            </a:r>
          </a:p>
          <a:p>
            <a:pPr lvl="1">
              <a:spcAft>
                <a:spcPts val="1200"/>
              </a:spcAft>
            </a:pPr>
            <a:r>
              <a:rPr lang="en-US" sz="2000" dirty="0" smtClean="0"/>
              <a:t>Greater commonality of equipment</a:t>
            </a:r>
          </a:p>
          <a:p>
            <a:pPr lvl="1">
              <a:spcAft>
                <a:spcPts val="1200"/>
              </a:spcAft>
            </a:pPr>
            <a:r>
              <a:rPr lang="en-US" sz="2000" dirty="0" smtClean="0"/>
              <a:t>Mutual maintenance and logistics</a:t>
            </a:r>
          </a:p>
          <a:p>
            <a:pPr>
              <a:spcAft>
                <a:spcPts val="1200"/>
              </a:spcAft>
            </a:pPr>
            <a:r>
              <a:rPr lang="en-US" sz="2000" dirty="0" smtClean="0"/>
              <a:t>TSC objectives and exercises can contribute to both partnership and preparation</a:t>
            </a:r>
          </a:p>
          <a:p>
            <a:pPr>
              <a:spcAft>
                <a:spcPts val="1200"/>
              </a:spcAft>
            </a:pPr>
            <a:r>
              <a:rPr lang="en-US" sz="2000" dirty="0" smtClean="0"/>
              <a:t>Partnership enables regional readiness and </a:t>
            </a:r>
            <a:r>
              <a:rPr lang="en-US" sz="2000" dirty="0" smtClean="0">
                <a:solidFill>
                  <a:srgbClr val="FF0000"/>
                </a:solidFill>
              </a:rPr>
              <a:t>prepositioning</a:t>
            </a:r>
            <a:r>
              <a:rPr lang="en-US" sz="2000" dirty="0" smtClean="0"/>
              <a:t> </a:t>
            </a:r>
          </a:p>
          <a:p>
            <a:pPr lvl="1">
              <a:spcAft>
                <a:spcPts val="1200"/>
              </a:spcAft>
            </a:pPr>
            <a:r>
              <a:rPr lang="en-US" sz="2000" b="1" dirty="0" smtClean="0"/>
              <a:t>Return to POMCUS</a:t>
            </a:r>
            <a:r>
              <a:rPr lang="en-US" sz="2000" dirty="0" smtClean="0"/>
              <a:t> </a:t>
            </a:r>
            <a:r>
              <a:rPr lang="en-US" sz="2000" dirty="0"/>
              <a:t>(</a:t>
            </a:r>
            <a:r>
              <a:rPr lang="en-US" sz="2000" b="1" dirty="0"/>
              <a:t>Prepositioning Of Materiel Configured in Unit Sets</a:t>
            </a:r>
            <a:r>
              <a:rPr lang="en-US" sz="2000" b="1" dirty="0" smtClean="0"/>
              <a:t>)??</a:t>
            </a:r>
            <a:endParaRPr lang="en-US" sz="2000" b="1" dirty="0"/>
          </a:p>
          <a:p>
            <a:pPr lvl="1">
              <a:spcAft>
                <a:spcPts val="1200"/>
              </a:spcAft>
            </a:pPr>
            <a:endParaRPr lang="en-US" dirty="0" smtClean="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22</a:t>
            </a:fld>
            <a:endParaRPr lang="en-US" dirty="0"/>
          </a:p>
        </p:txBody>
      </p:sp>
    </p:spTree>
    <p:extLst>
      <p:ext uri="{BB962C8B-B14F-4D97-AF65-F5344CB8AC3E}">
        <p14:creationId xmlns:p14="http://schemas.microsoft.com/office/powerpoint/2010/main" val="422126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EABs and EAB Operations</a:t>
            </a:r>
            <a:endParaRPr lang="en-US" dirty="0"/>
          </a:p>
        </p:txBody>
      </p:sp>
      <p:sp>
        <p:nvSpPr>
          <p:cNvPr id="9" name="Content Placeholder 8"/>
          <p:cNvSpPr>
            <a:spLocks noGrp="1"/>
          </p:cNvSpPr>
          <p:nvPr>
            <p:ph idx="1"/>
          </p:nvPr>
        </p:nvSpPr>
        <p:spPr/>
        <p:txBody>
          <a:bodyPr/>
          <a:lstStyle/>
          <a:p>
            <a:pPr marL="0" indent="0" algn="ctr">
              <a:buNone/>
            </a:pPr>
            <a:r>
              <a:rPr lang="en-US" b="1" u="sng" dirty="0" smtClean="0"/>
              <a:t>Expeditionary Advance Bases</a:t>
            </a:r>
          </a:p>
          <a:p>
            <a:pPr marL="0" indent="0" algn="ctr">
              <a:buNone/>
            </a:pPr>
            <a:endParaRPr lang="en-US" b="1" u="sng" dirty="0" smtClean="0"/>
          </a:p>
          <a:p>
            <a:r>
              <a:rPr lang="en-US" dirty="0" smtClean="0">
                <a:solidFill>
                  <a:srgbClr val="FF0000"/>
                </a:solidFill>
              </a:rPr>
              <a:t>An EAB is designed to secure, support and sustain warriors and their weapons/machines within range of adversary long range fires.</a:t>
            </a:r>
          </a:p>
          <a:p>
            <a:r>
              <a:rPr lang="en-US" dirty="0" smtClean="0"/>
              <a:t>An EAB may be mobile, using trucks, barges, ferries, etc. to provide mobility and continuity of mission support.</a:t>
            </a:r>
          </a:p>
          <a:p>
            <a:r>
              <a:rPr lang="en-US" dirty="0" smtClean="0"/>
              <a:t>An EAB might be established in a broad area to support several different missions or functions</a:t>
            </a:r>
          </a:p>
          <a:p>
            <a:r>
              <a:rPr lang="en-US" dirty="0" smtClean="0"/>
              <a:t>EABs are designed to PERSIST forward and enable HOSTED forces and capabilities to accomplish missions or create conditions</a:t>
            </a:r>
          </a:p>
          <a:p>
            <a:r>
              <a:rPr lang="en-US" dirty="0"/>
              <a:t>An EAB is designed to provide </a:t>
            </a:r>
            <a:r>
              <a:rPr lang="en-US" dirty="0" smtClean="0"/>
              <a:t>only the </a:t>
            </a:r>
            <a:r>
              <a:rPr lang="en-US" i="1" dirty="0"/>
              <a:t>essential</a:t>
            </a:r>
            <a:r>
              <a:rPr lang="en-US" dirty="0"/>
              <a:t> functions of a traditional base </a:t>
            </a:r>
            <a:r>
              <a:rPr lang="en-US" dirty="0" smtClean="0"/>
              <a:t>with a far less vulnerable and more resilient support infrastructure</a:t>
            </a:r>
          </a:p>
          <a:p>
            <a:r>
              <a:rPr lang="en-US" dirty="0" smtClean="0"/>
              <a:t>EABs can be created today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23</a:t>
            </a:fld>
            <a:endParaRPr lang="en-US" dirty="0"/>
          </a:p>
        </p:txBody>
      </p:sp>
      <p:sp>
        <p:nvSpPr>
          <p:cNvPr id="10" name="Content Placeholder 9"/>
          <p:cNvSpPr>
            <a:spLocks noGrp="1"/>
          </p:cNvSpPr>
          <p:nvPr>
            <p:ph idx="12"/>
          </p:nvPr>
        </p:nvSpPr>
        <p:spPr>
          <a:xfrm>
            <a:off x="6197600" y="990599"/>
            <a:ext cx="5588000" cy="5012588"/>
          </a:xfrm>
        </p:spPr>
        <p:txBody>
          <a:bodyPr/>
          <a:lstStyle/>
          <a:p>
            <a:pPr marL="0" indent="0" algn="ctr">
              <a:buNone/>
            </a:pPr>
            <a:r>
              <a:rPr lang="en-US" b="1" u="sng" dirty="0" smtClean="0"/>
              <a:t>Expeditionary Advance Base Operations</a:t>
            </a:r>
          </a:p>
          <a:p>
            <a:pPr marL="0" indent="0" algn="ctr">
              <a:buNone/>
            </a:pPr>
            <a:endParaRPr lang="en-US" b="1" u="sng" dirty="0"/>
          </a:p>
          <a:p>
            <a:r>
              <a:rPr lang="en-US" dirty="0" smtClean="0">
                <a:solidFill>
                  <a:srgbClr val="FF0000"/>
                </a:solidFill>
              </a:rPr>
              <a:t>EABO are the operations and operational support activities conducted by forces hosted on EABs</a:t>
            </a:r>
          </a:p>
          <a:p>
            <a:r>
              <a:rPr lang="en-US" dirty="0" smtClean="0"/>
              <a:t>EABO are conducted in support of the JFMCC scheme of maneuver, defense of partner territory or to control or exploit the control of key maritime terrain.</a:t>
            </a:r>
          </a:p>
          <a:p>
            <a:r>
              <a:rPr lang="en-US" dirty="0" smtClean="0"/>
              <a:t>Preferably, EABO are conducted by capabilities that are designed, optimized or adapted to operate within the arc of adversary long range fires.</a:t>
            </a:r>
          </a:p>
          <a:p>
            <a:r>
              <a:rPr lang="en-US" dirty="0" smtClean="0"/>
              <a:t>EABO are dependent upon advancing sensor, shooter and sustainment, capabilities that are operationally relevant to fleet commanders, JFMCC and the JFC</a:t>
            </a:r>
          </a:p>
          <a:p>
            <a:r>
              <a:rPr lang="en-US" dirty="0" smtClean="0"/>
              <a:t>EABO requires future force development </a:t>
            </a:r>
          </a:p>
          <a:p>
            <a:endParaRPr lang="en-US" dirty="0"/>
          </a:p>
        </p:txBody>
      </p:sp>
      <p:sp>
        <p:nvSpPr>
          <p:cNvPr id="11" name="Content Placeholder 10"/>
          <p:cNvSpPr>
            <a:spLocks noGrp="1"/>
          </p:cNvSpPr>
          <p:nvPr>
            <p:ph idx="13"/>
          </p:nvPr>
        </p:nvSpPr>
        <p:spPr>
          <a:xfrm flipV="1">
            <a:off x="6197600" y="7280630"/>
            <a:ext cx="5588000" cy="45719"/>
          </a:xfrm>
        </p:spPr>
        <p:txBody>
          <a:bodyPr/>
          <a:lstStyle/>
          <a:p>
            <a:endParaRPr lang="en-US" dirty="0"/>
          </a:p>
        </p:txBody>
      </p:sp>
    </p:spTree>
    <p:extLst>
      <p:ext uri="{BB962C8B-B14F-4D97-AF65-F5344CB8AC3E}">
        <p14:creationId xmlns:p14="http://schemas.microsoft.com/office/powerpoint/2010/main" val="2148480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Art </a:t>
            </a:r>
            <a:r>
              <a:rPr lang="en-US" b="1" dirty="0"/>
              <a:t>C</a:t>
            </a:r>
            <a:r>
              <a:rPr lang="en-US" b="1" dirty="0" smtClean="0"/>
              <a:t>orbett</a:t>
            </a:r>
            <a:endParaRPr lang="en-US" b="1" dirty="0"/>
          </a:p>
          <a:p>
            <a:pPr marL="0" indent="0" algn="ctr">
              <a:buNone/>
            </a:pPr>
            <a:r>
              <a:rPr lang="en-US" b="1" dirty="0"/>
              <a:t>Marine Corps Warfighting </a:t>
            </a:r>
            <a:r>
              <a:rPr lang="en-US" b="1" dirty="0" smtClean="0"/>
              <a:t>Lab</a:t>
            </a:r>
          </a:p>
          <a:p>
            <a:pPr marL="0" indent="0" algn="ctr">
              <a:buNone/>
            </a:pPr>
            <a:r>
              <a:rPr lang="en-US" b="1" dirty="0" smtClean="0"/>
              <a:t>Concepts and Plans Division</a:t>
            </a:r>
          </a:p>
          <a:p>
            <a:pPr marL="0" indent="0" algn="ctr">
              <a:buNone/>
            </a:pPr>
            <a:r>
              <a:rPr lang="en-US" b="1" dirty="0" smtClean="0"/>
              <a:t>Marine and Naval Concepts</a:t>
            </a:r>
          </a:p>
          <a:p>
            <a:pPr marL="0" indent="0" algn="ctr">
              <a:buNone/>
            </a:pPr>
            <a:r>
              <a:rPr lang="en-US" b="1" dirty="0" smtClean="0"/>
              <a:t>703-432-8565</a:t>
            </a:r>
          </a:p>
          <a:p>
            <a:pPr marL="0" indent="0" algn="ctr">
              <a:buNone/>
            </a:pPr>
            <a:r>
              <a:rPr lang="en-US" b="1" dirty="0" smtClean="0"/>
              <a:t>703-784-4540</a:t>
            </a:r>
            <a:endParaRPr lang="en-US" b="1" dirty="0"/>
          </a:p>
          <a:p>
            <a:pPr marL="0" indent="0" algn="ctr">
              <a:buNone/>
            </a:pPr>
            <a:endParaRPr lang="en-US" b="1" dirty="0" smtClean="0"/>
          </a:p>
          <a:p>
            <a:pPr marL="0" indent="0" algn="ctr">
              <a:buNone/>
            </a:pPr>
            <a:endParaRPr lang="en-US" b="1" dirty="0" smtClean="0"/>
          </a:p>
          <a:p>
            <a:pPr marL="0" indent="0" algn="ctr">
              <a:buNone/>
            </a:pPr>
            <a:endParaRPr lang="en-US" sz="4000" b="1"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24</a:t>
            </a:fld>
            <a:endParaRPr lang="en-US" dirty="0"/>
          </a:p>
        </p:txBody>
      </p:sp>
    </p:spTree>
    <p:extLst>
      <p:ext uri="{BB962C8B-B14F-4D97-AF65-F5344CB8AC3E}">
        <p14:creationId xmlns:p14="http://schemas.microsoft.com/office/powerpoint/2010/main" val="692893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25</a:t>
            </a:fld>
            <a:endParaRPr lang="en-US" dirty="0"/>
          </a:p>
        </p:txBody>
      </p:sp>
    </p:spTree>
    <p:extLst>
      <p:ext uri="{BB962C8B-B14F-4D97-AF65-F5344CB8AC3E}">
        <p14:creationId xmlns:p14="http://schemas.microsoft.com/office/powerpoint/2010/main" val="208280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37674"/>
          </a:xfrm>
        </p:spPr>
        <p:txBody>
          <a:bodyPr/>
          <a:lstStyle/>
          <a:p>
            <a:r>
              <a:rPr lang="en-US" dirty="0" smtClean="0"/>
              <a:t>EABO Summary</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solidFill>
                  <a:srgbClr val="FF0000"/>
                </a:solidFill>
              </a:rPr>
              <a:t>EABO places emphasis </a:t>
            </a:r>
            <a:r>
              <a:rPr lang="en-US" dirty="0">
                <a:solidFill>
                  <a:srgbClr val="FF0000"/>
                </a:solidFill>
              </a:rPr>
              <a:t>on </a:t>
            </a:r>
            <a:r>
              <a:rPr lang="en-US" dirty="0" smtClean="0">
                <a:solidFill>
                  <a:srgbClr val="FF0000"/>
                </a:solidFill>
              </a:rPr>
              <a:t>operations </a:t>
            </a:r>
            <a:r>
              <a:rPr lang="en-US" dirty="0"/>
              <a:t>enabled by a force </a:t>
            </a:r>
            <a:r>
              <a:rPr lang="en-US" dirty="0">
                <a:solidFill>
                  <a:srgbClr val="FF0000"/>
                </a:solidFill>
              </a:rPr>
              <a:t>postured to persist </a:t>
            </a:r>
            <a:r>
              <a:rPr lang="en-US" dirty="0"/>
              <a:t>within the arc of adversary long range precision fires.</a:t>
            </a:r>
          </a:p>
          <a:p>
            <a:pPr>
              <a:spcAft>
                <a:spcPts val="1200"/>
              </a:spcAft>
            </a:pPr>
            <a:r>
              <a:rPr lang="en-US" dirty="0"/>
              <a:t>EABs provide an </a:t>
            </a:r>
            <a:r>
              <a:rPr lang="en-US" dirty="0">
                <a:solidFill>
                  <a:srgbClr val="FF0000"/>
                </a:solidFill>
              </a:rPr>
              <a:t>alternative force posture </a:t>
            </a:r>
            <a:r>
              <a:rPr lang="en-US" dirty="0"/>
              <a:t>that enables persistence, fosters partnering and provides proximity to contested battlespace.</a:t>
            </a:r>
          </a:p>
          <a:p>
            <a:pPr>
              <a:spcAft>
                <a:spcPts val="1200"/>
              </a:spcAft>
            </a:pPr>
            <a:r>
              <a:rPr lang="en-US" dirty="0"/>
              <a:t>EABs provide a more amorphous, distributed, resilient, and difficult to target forward basing infrastructure designed to support and sustain new and legacy naval and joint capabilities </a:t>
            </a:r>
          </a:p>
          <a:p>
            <a:pPr>
              <a:spcAft>
                <a:spcPts val="1200"/>
              </a:spcAft>
            </a:pPr>
            <a:r>
              <a:rPr lang="en-US" dirty="0"/>
              <a:t>EABs take advantage of partner proximity to advance and support naval and joint sensor, shooter and sustainment capabilities </a:t>
            </a:r>
          </a:p>
          <a:p>
            <a:pPr>
              <a:spcAft>
                <a:spcPts val="1200"/>
              </a:spcAft>
            </a:pPr>
            <a:r>
              <a:rPr lang="en-US" dirty="0"/>
              <a:t>EABs support and sustain what JAM-GC calls the “Inside Force</a:t>
            </a:r>
            <a:r>
              <a:rPr lang="en-US" dirty="0" smtClean="0"/>
              <a:t>” to conduct ‘stand-in’ and ‘stand-off’ engagements</a:t>
            </a:r>
          </a:p>
          <a:p>
            <a:pPr>
              <a:spcAft>
                <a:spcPts val="1200"/>
              </a:spcAft>
            </a:pPr>
            <a:r>
              <a:rPr lang="en-US" dirty="0" smtClean="0"/>
              <a:t>EABO </a:t>
            </a:r>
            <a:r>
              <a:rPr lang="en-US" dirty="0"/>
              <a:t>is an inherently </a:t>
            </a:r>
            <a:r>
              <a:rPr lang="en-US" dirty="0">
                <a:solidFill>
                  <a:srgbClr val="FF0000"/>
                </a:solidFill>
              </a:rPr>
              <a:t>naval</a:t>
            </a:r>
            <a:r>
              <a:rPr lang="en-US" dirty="0"/>
              <a:t> concept to support </a:t>
            </a:r>
            <a:r>
              <a:rPr lang="en-US" dirty="0">
                <a:solidFill>
                  <a:srgbClr val="FF0000"/>
                </a:solidFill>
              </a:rPr>
              <a:t>joint operations </a:t>
            </a:r>
            <a:r>
              <a:rPr lang="en-US" dirty="0"/>
              <a:t>by </a:t>
            </a:r>
            <a:r>
              <a:rPr lang="en-US" i="1" dirty="0"/>
              <a:t>advancing naval and joint </a:t>
            </a:r>
            <a:r>
              <a:rPr lang="en-US" i="1" dirty="0">
                <a:solidFill>
                  <a:srgbClr val="0070C0"/>
                </a:solidFill>
              </a:rPr>
              <a:t>sensors, shooters and sustainment </a:t>
            </a:r>
            <a:r>
              <a:rPr lang="en-US" dirty="0"/>
              <a:t>capabilities to achieve sea control and denial.</a:t>
            </a:r>
          </a:p>
          <a:p>
            <a:pPr>
              <a:spcAft>
                <a:spcPts val="1200"/>
              </a:spcAft>
            </a:pPr>
            <a:endParaRPr lang="en-US" dirty="0" smtClean="0"/>
          </a:p>
          <a:p>
            <a:pPr marL="0" indent="0">
              <a:spcAft>
                <a:spcPts val="1200"/>
              </a:spcAft>
              <a:buNone/>
            </a:pPr>
            <a:endParaRPr lang="en-US"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26</a:t>
            </a:fld>
            <a:endParaRPr lang="en-US" dirty="0"/>
          </a:p>
        </p:txBody>
      </p:sp>
    </p:spTree>
    <p:extLst>
      <p:ext uri="{BB962C8B-B14F-4D97-AF65-F5344CB8AC3E}">
        <p14:creationId xmlns:p14="http://schemas.microsoft.com/office/powerpoint/2010/main" val="2754964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EAB Hosting Considerations</a:t>
            </a:r>
            <a:endParaRPr lang="en-US" dirty="0"/>
          </a:p>
        </p:txBody>
      </p:sp>
      <p:sp>
        <p:nvSpPr>
          <p:cNvPr id="3" name="Content Placeholder 2"/>
          <p:cNvSpPr>
            <a:spLocks noGrp="1"/>
          </p:cNvSpPr>
          <p:nvPr>
            <p:ph idx="1"/>
          </p:nvPr>
        </p:nvSpPr>
        <p:spPr/>
        <p:txBody>
          <a:bodyPr>
            <a:normAutofit/>
          </a:bodyPr>
          <a:lstStyle/>
          <a:p>
            <a:r>
              <a:rPr lang="en-US" sz="2400" dirty="0" smtClean="0"/>
              <a:t>Security – </a:t>
            </a:r>
            <a:r>
              <a:rPr lang="en-US" sz="2400" dirty="0"/>
              <a:t>M</a:t>
            </a:r>
            <a:r>
              <a:rPr lang="en-US" sz="2400" dirty="0" smtClean="0"/>
              <a:t>arine Infantry units and Host Nation forces</a:t>
            </a:r>
          </a:p>
          <a:p>
            <a:r>
              <a:rPr lang="en-US" sz="2400" dirty="0" smtClean="0"/>
              <a:t>Food – MREs, contracted or purchased from Host Nation</a:t>
            </a:r>
          </a:p>
          <a:p>
            <a:r>
              <a:rPr lang="en-US" sz="2400" dirty="0" smtClean="0"/>
              <a:t>Water – ROWPU, contracted or purchased from Host Nation</a:t>
            </a:r>
          </a:p>
          <a:p>
            <a:r>
              <a:rPr lang="en-US" sz="2400" dirty="0" smtClean="0"/>
              <a:t>Shelter – Tents to local billeting</a:t>
            </a:r>
          </a:p>
          <a:p>
            <a:r>
              <a:rPr lang="en-US" sz="2400" dirty="0" smtClean="0"/>
              <a:t>Fuel – Aircraft, vehicles, prime movers, generators</a:t>
            </a:r>
          </a:p>
          <a:p>
            <a:r>
              <a:rPr lang="en-US" sz="2400" dirty="0" smtClean="0"/>
              <a:t>Power – For basic equipment</a:t>
            </a:r>
          </a:p>
          <a:p>
            <a:r>
              <a:rPr lang="en-US" sz="2400" dirty="0" smtClean="0"/>
              <a:t>Medical – First-Aid, stabilization, and evacuation</a:t>
            </a:r>
          </a:p>
          <a:p>
            <a:r>
              <a:rPr lang="en-US" sz="2400" dirty="0" smtClean="0"/>
              <a:t>C2 – Intra EAB </a:t>
            </a:r>
            <a:r>
              <a:rPr lang="en-US" sz="2400" dirty="0" err="1" smtClean="0"/>
              <a:t>comms</a:t>
            </a:r>
            <a:r>
              <a:rPr lang="en-US" sz="2400" dirty="0" smtClean="0"/>
              <a:t> for coordination, external </a:t>
            </a:r>
            <a:r>
              <a:rPr lang="en-US" sz="2400" dirty="0" err="1" smtClean="0"/>
              <a:t>comms</a:t>
            </a:r>
            <a:r>
              <a:rPr lang="en-US" sz="2400" dirty="0" smtClean="0"/>
              <a:t> for COP</a:t>
            </a:r>
          </a:p>
          <a:p>
            <a:r>
              <a:rPr lang="en-US" sz="2400" dirty="0" smtClean="0"/>
              <a:t>Mobility – All EABs must be mobile and therefore must have the proper mobility to move assets</a:t>
            </a:r>
          </a:p>
          <a:p>
            <a:r>
              <a:rPr lang="en-US" sz="2400" dirty="0" smtClean="0"/>
              <a:t>CCD – Cover Concealment and Decoys will manage signature</a:t>
            </a:r>
          </a:p>
          <a:p>
            <a:r>
              <a:rPr lang="en-US" sz="2400" dirty="0" smtClean="0"/>
              <a:t>Contracting – 21</a:t>
            </a:r>
            <a:r>
              <a:rPr lang="en-US" sz="2400" baseline="30000" dirty="0" smtClean="0"/>
              <a:t>st</a:t>
            </a:r>
            <a:r>
              <a:rPr lang="en-US" sz="2400" dirty="0" smtClean="0"/>
              <a:t> Century Foraging</a:t>
            </a:r>
          </a:p>
          <a:p>
            <a:endParaRPr lang="en-US" sz="2400"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27</a:t>
            </a:fld>
            <a:endParaRPr lang="en-US" dirty="0"/>
          </a:p>
        </p:txBody>
      </p:sp>
    </p:spTree>
    <p:extLst>
      <p:ext uri="{BB962C8B-B14F-4D97-AF65-F5344CB8AC3E}">
        <p14:creationId xmlns:p14="http://schemas.microsoft.com/office/powerpoint/2010/main" val="1885566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363050" y="4107808"/>
            <a:ext cx="5574484" cy="2424418"/>
          </a:xfrm>
          <a:prstGeom prst="rect">
            <a:avLst/>
          </a:prstGeom>
          <a:solidFill>
            <a:srgbClr val="00B0F0"/>
          </a:solidFill>
          <a:ln w="12700">
            <a:solidFill>
              <a:schemeClr val="tx1"/>
            </a:solidFill>
          </a:ln>
        </p:spPr>
        <p:txBody>
          <a:bodyPr wrap="square" rtlCol="0">
            <a:spAutoFit/>
          </a:bodyPr>
          <a:lstStyle/>
          <a:p>
            <a:endParaRPr lang="en-US" dirty="0"/>
          </a:p>
        </p:txBody>
      </p:sp>
      <p:sp>
        <p:nvSpPr>
          <p:cNvPr id="13" name="TextBox 12"/>
          <p:cNvSpPr txBox="1"/>
          <p:nvPr/>
        </p:nvSpPr>
        <p:spPr>
          <a:xfrm>
            <a:off x="6363050" y="1249960"/>
            <a:ext cx="5574484" cy="2298583"/>
          </a:xfrm>
          <a:prstGeom prst="rect">
            <a:avLst/>
          </a:prstGeom>
          <a:solidFill>
            <a:srgbClr val="00B050"/>
          </a:solidFill>
          <a:ln w="12700">
            <a:solidFill>
              <a:schemeClr val="tx1"/>
            </a:solidFill>
          </a:ln>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Future Expeditionary Force (A2AD Peer Scenario)</a:t>
            </a:r>
            <a:endParaRPr lang="en-US" dirty="0"/>
          </a:p>
        </p:txBody>
      </p:sp>
      <p:sp>
        <p:nvSpPr>
          <p:cNvPr id="3" name="Slide Number Placeholder 2"/>
          <p:cNvSpPr>
            <a:spLocks noGrp="1"/>
          </p:cNvSpPr>
          <p:nvPr>
            <p:ph type="sldNum" sz="quarter" idx="10"/>
          </p:nvPr>
        </p:nvSpPr>
        <p:spPr/>
        <p:txBody>
          <a:bodyPr/>
          <a:lstStyle/>
          <a:p>
            <a:pPr>
              <a:defRPr/>
            </a:pPr>
            <a:fld id="{9131517E-925C-4189-A535-9F839972E7BB}" type="slidenum">
              <a:rPr lang="en-US" smtClean="0"/>
              <a:pPr>
                <a:defRPr/>
              </a:pPr>
              <a:t>28</a:t>
            </a:fld>
            <a:endParaRPr lang="en-US" dirty="0"/>
          </a:p>
        </p:txBody>
      </p:sp>
      <p:sp>
        <p:nvSpPr>
          <p:cNvPr id="4" name="TextBox 3"/>
          <p:cNvSpPr txBox="1"/>
          <p:nvPr/>
        </p:nvSpPr>
        <p:spPr>
          <a:xfrm>
            <a:off x="897622" y="1237854"/>
            <a:ext cx="5251508" cy="3139321"/>
          </a:xfrm>
          <a:prstGeom prst="rect">
            <a:avLst/>
          </a:prstGeom>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000000"/>
                </a:solidFill>
              </a:rPr>
              <a:t>STAND-IN FORCES</a:t>
            </a:r>
          </a:p>
          <a:p>
            <a:pPr marL="285750" indent="-285750">
              <a:buFont typeface="Arial" panose="020B0604020202020204" pitchFamily="34" charset="0"/>
              <a:buChar char="•"/>
            </a:pPr>
            <a:r>
              <a:rPr lang="en-US" b="1" dirty="0" smtClean="0">
                <a:solidFill>
                  <a:srgbClr val="000000"/>
                </a:solidFill>
              </a:rPr>
              <a:t>Integrated maritime defense/deter</a:t>
            </a:r>
          </a:p>
          <a:p>
            <a:pPr marL="285750" indent="-285750">
              <a:buFont typeface="Arial" panose="020B0604020202020204" pitchFamily="34" charset="0"/>
              <a:buChar char="•"/>
            </a:pPr>
            <a:r>
              <a:rPr lang="en-US" b="1" dirty="0">
                <a:solidFill>
                  <a:srgbClr val="000000"/>
                </a:solidFill>
              </a:rPr>
              <a:t>Sea denial</a:t>
            </a:r>
          </a:p>
          <a:p>
            <a:pPr marL="285750" indent="-285750">
              <a:buFont typeface="Arial" panose="020B0604020202020204" pitchFamily="34" charset="0"/>
              <a:buChar char="•"/>
            </a:pPr>
            <a:r>
              <a:rPr lang="en-US" b="1" dirty="0" smtClean="0">
                <a:solidFill>
                  <a:srgbClr val="000000"/>
                </a:solidFill>
              </a:rPr>
              <a:t>Stand-in engagements</a:t>
            </a:r>
          </a:p>
          <a:p>
            <a:pPr marL="285750" indent="-285750">
              <a:buFont typeface="Arial" panose="020B0604020202020204" pitchFamily="34" charset="0"/>
              <a:buChar char="•"/>
            </a:pPr>
            <a:r>
              <a:rPr lang="en-US" b="1" dirty="0" smtClean="0">
                <a:solidFill>
                  <a:srgbClr val="000000"/>
                </a:solidFill>
              </a:rPr>
              <a:t>Network optional – AI as required</a:t>
            </a:r>
          </a:p>
          <a:p>
            <a:pPr marL="285750" indent="-285750">
              <a:buFont typeface="Arial" panose="020B0604020202020204" pitchFamily="34" charset="0"/>
              <a:buChar char="•"/>
            </a:pPr>
            <a:r>
              <a:rPr lang="en-US" b="1" dirty="0">
                <a:solidFill>
                  <a:srgbClr val="000000"/>
                </a:solidFill>
              </a:rPr>
              <a:t>EAB force posture</a:t>
            </a:r>
          </a:p>
          <a:p>
            <a:pPr marL="285750" indent="-285750">
              <a:buFont typeface="Arial" panose="020B0604020202020204" pitchFamily="34" charset="0"/>
              <a:buChar char="•"/>
            </a:pPr>
            <a:r>
              <a:rPr lang="en-US" b="1" dirty="0" smtClean="0">
                <a:solidFill>
                  <a:srgbClr val="000000"/>
                </a:solidFill>
              </a:rPr>
              <a:t>New force structure</a:t>
            </a:r>
          </a:p>
          <a:p>
            <a:pPr marL="285750" indent="-285750">
              <a:buFont typeface="Arial" panose="020B0604020202020204" pitchFamily="34" charset="0"/>
              <a:buChar char="•"/>
            </a:pPr>
            <a:r>
              <a:rPr lang="en-US" b="1" dirty="0" smtClean="0">
                <a:solidFill>
                  <a:srgbClr val="000000"/>
                </a:solidFill>
              </a:rPr>
              <a:t>Regionally-aligned Navy platforms</a:t>
            </a:r>
          </a:p>
          <a:p>
            <a:pPr marL="285750" indent="-285750">
              <a:buFont typeface="Arial" panose="020B0604020202020204" pitchFamily="34" charset="0"/>
              <a:buChar char="•"/>
            </a:pPr>
            <a:r>
              <a:rPr lang="en-US" b="1" dirty="0" smtClean="0">
                <a:solidFill>
                  <a:srgbClr val="000000"/>
                </a:solidFill>
              </a:rPr>
              <a:t>Non-lethal tools – “gray zone” competition</a:t>
            </a:r>
          </a:p>
          <a:p>
            <a:pPr marL="285750" indent="-285750">
              <a:buFont typeface="Arial" panose="020B0604020202020204" pitchFamily="34" charset="0"/>
              <a:buChar char="•"/>
            </a:pPr>
            <a:r>
              <a:rPr lang="en-US" b="1" dirty="0" smtClean="0">
                <a:solidFill>
                  <a:srgbClr val="000000"/>
                </a:solidFill>
              </a:rPr>
              <a:t>Ultimately coercive (blockade)</a:t>
            </a:r>
          </a:p>
          <a:p>
            <a:pPr marL="285750" indent="-285750">
              <a:buFont typeface="Arial" panose="020B0604020202020204" pitchFamily="34" charset="0"/>
              <a:buChar char="•"/>
            </a:pPr>
            <a:r>
              <a:rPr lang="en-US" b="1" dirty="0" smtClean="0">
                <a:solidFill>
                  <a:srgbClr val="000000"/>
                </a:solidFill>
              </a:rPr>
              <a:t>Logistics: infiltrated, demand reduction</a:t>
            </a:r>
            <a:endParaRPr lang="en-US" b="1" dirty="0">
              <a:solidFill>
                <a:srgbClr val="000000"/>
              </a:solidFill>
            </a:endParaRPr>
          </a:p>
        </p:txBody>
      </p:sp>
      <p:sp>
        <p:nvSpPr>
          <p:cNvPr id="6" name="TextBox 5"/>
          <p:cNvSpPr txBox="1"/>
          <p:nvPr/>
        </p:nvSpPr>
        <p:spPr>
          <a:xfrm>
            <a:off x="1625600" y="880628"/>
            <a:ext cx="3514987" cy="369332"/>
          </a:xfrm>
          <a:prstGeom prst="rect">
            <a:avLst/>
          </a:prstGeom>
          <a:noFill/>
        </p:spPr>
        <p:txBody>
          <a:bodyPr wrap="square" rtlCol="0">
            <a:spAutoFit/>
          </a:bodyPr>
          <a:lstStyle/>
          <a:p>
            <a:pPr algn="ctr"/>
            <a:r>
              <a:rPr lang="en-US" b="1" dirty="0" smtClean="0">
                <a:solidFill>
                  <a:srgbClr val="000000"/>
                </a:solidFill>
              </a:rPr>
              <a:t>INSIDE WEZ FORCES</a:t>
            </a:r>
            <a:endParaRPr lang="en-US" b="1" dirty="0">
              <a:solidFill>
                <a:srgbClr val="000000"/>
              </a:solidFill>
            </a:endParaRPr>
          </a:p>
        </p:txBody>
      </p:sp>
      <p:sp>
        <p:nvSpPr>
          <p:cNvPr id="7" name="TextBox 6"/>
          <p:cNvSpPr txBox="1"/>
          <p:nvPr/>
        </p:nvSpPr>
        <p:spPr>
          <a:xfrm>
            <a:off x="7236902" y="852881"/>
            <a:ext cx="3514987" cy="369332"/>
          </a:xfrm>
          <a:prstGeom prst="rect">
            <a:avLst/>
          </a:prstGeom>
          <a:noFill/>
        </p:spPr>
        <p:txBody>
          <a:bodyPr wrap="square" rtlCol="0">
            <a:spAutoFit/>
          </a:bodyPr>
          <a:lstStyle/>
          <a:p>
            <a:pPr algn="ctr"/>
            <a:r>
              <a:rPr lang="en-US" b="1" dirty="0" smtClean="0">
                <a:solidFill>
                  <a:srgbClr val="000000"/>
                </a:solidFill>
              </a:rPr>
              <a:t>OUTSIDE WEZ FORCES</a:t>
            </a:r>
            <a:endParaRPr lang="en-US" b="1" dirty="0">
              <a:solidFill>
                <a:srgbClr val="000000"/>
              </a:solidFill>
            </a:endParaRPr>
          </a:p>
        </p:txBody>
      </p:sp>
      <p:sp>
        <p:nvSpPr>
          <p:cNvPr id="8" name="TextBox 7"/>
          <p:cNvSpPr txBox="1"/>
          <p:nvPr/>
        </p:nvSpPr>
        <p:spPr>
          <a:xfrm>
            <a:off x="897622" y="4906857"/>
            <a:ext cx="5251508" cy="1477328"/>
          </a:xfrm>
          <a:prstGeom prst="rect">
            <a:avLst/>
          </a:prstGeom>
          <a:solidFill>
            <a:srgbClr val="00B050"/>
          </a:solidFill>
          <a:ln w="12700">
            <a:solidFill>
              <a:schemeClr val="tx1"/>
            </a:solidFill>
          </a:ln>
        </p:spPr>
        <p:txBody>
          <a:bodyPr wrap="square" rtlCol="0">
            <a:spAutoFit/>
          </a:bodyPr>
          <a:lstStyle/>
          <a:p>
            <a:pPr algn="ctr"/>
            <a:r>
              <a:rPr lang="en-US" b="1" dirty="0" smtClean="0">
                <a:solidFill>
                  <a:srgbClr val="000000"/>
                </a:solidFill>
              </a:rPr>
              <a:t>STAND-OFF FORCES</a:t>
            </a:r>
          </a:p>
          <a:p>
            <a:pPr marL="285750" indent="-285750">
              <a:buFont typeface="Arial" panose="020B0604020202020204" pitchFamily="34" charset="0"/>
              <a:buChar char="•"/>
            </a:pPr>
            <a:r>
              <a:rPr lang="en-US" b="1" dirty="0" smtClean="0">
                <a:solidFill>
                  <a:srgbClr val="000000"/>
                </a:solidFill>
              </a:rPr>
              <a:t>Integrated maritime defense/deter</a:t>
            </a:r>
          </a:p>
          <a:p>
            <a:pPr marL="285750" indent="-285750">
              <a:buFont typeface="Arial" panose="020B0604020202020204" pitchFamily="34" charset="0"/>
              <a:buChar char="•"/>
            </a:pPr>
            <a:r>
              <a:rPr lang="en-US" b="1" dirty="0" smtClean="0">
                <a:solidFill>
                  <a:srgbClr val="000000"/>
                </a:solidFill>
              </a:rPr>
              <a:t>Augment + extend outside forces’ stand-off engagements</a:t>
            </a:r>
          </a:p>
          <a:p>
            <a:pPr marL="285750" indent="-285750">
              <a:buFont typeface="Arial" panose="020B0604020202020204" pitchFamily="34" charset="0"/>
              <a:buChar char="•"/>
            </a:pPr>
            <a:r>
              <a:rPr lang="en-US" b="1" dirty="0" smtClean="0">
                <a:solidFill>
                  <a:srgbClr val="000000"/>
                </a:solidFill>
              </a:rPr>
              <a:t>Network enabled</a:t>
            </a:r>
            <a:endParaRPr lang="en-US" dirty="0">
              <a:solidFill>
                <a:srgbClr val="000000"/>
              </a:solidFill>
            </a:endParaRPr>
          </a:p>
        </p:txBody>
      </p:sp>
      <p:sp>
        <p:nvSpPr>
          <p:cNvPr id="9" name="TextBox 8"/>
          <p:cNvSpPr txBox="1"/>
          <p:nvPr/>
        </p:nvSpPr>
        <p:spPr>
          <a:xfrm>
            <a:off x="6368642" y="1249960"/>
            <a:ext cx="5251508" cy="2308324"/>
          </a:xfrm>
          <a:prstGeom prst="rect">
            <a:avLst/>
          </a:prstGeom>
          <a:noFill/>
        </p:spPr>
        <p:txBody>
          <a:bodyPr wrap="square" rtlCol="0">
            <a:spAutoFit/>
          </a:bodyPr>
          <a:lstStyle/>
          <a:p>
            <a:pPr algn="ctr"/>
            <a:r>
              <a:rPr lang="en-US" b="1" dirty="0" smtClean="0"/>
              <a:t>LINEBACKER? </a:t>
            </a:r>
            <a:r>
              <a:rPr lang="en-US" b="1" smtClean="0"/>
              <a:t>OVERWATCH? </a:t>
            </a:r>
            <a:r>
              <a:rPr lang="en-US" b="1" dirty="0" smtClean="0"/>
              <a:t>FORCE</a:t>
            </a:r>
          </a:p>
          <a:p>
            <a:pPr marL="285750" indent="-285750">
              <a:buFont typeface="Arial" panose="020B0604020202020204" pitchFamily="34" charset="0"/>
              <a:buChar char="•"/>
            </a:pPr>
            <a:r>
              <a:rPr lang="en-US" b="1" dirty="0" smtClean="0"/>
              <a:t>Mobile reserve</a:t>
            </a:r>
          </a:p>
          <a:p>
            <a:pPr marL="285750" indent="-285750">
              <a:buFont typeface="Arial" panose="020B0604020202020204" pitchFamily="34" charset="0"/>
              <a:buChar char="•"/>
            </a:pPr>
            <a:r>
              <a:rPr lang="en-US" b="1" dirty="0" smtClean="0"/>
              <a:t>Reinforces integrated maritime defense (fires + forces)</a:t>
            </a:r>
          </a:p>
          <a:p>
            <a:pPr marL="285750" indent="-285750">
              <a:buFont typeface="Arial" panose="020B0604020202020204" pitchFamily="34" charset="0"/>
              <a:buChar char="•"/>
            </a:pPr>
            <a:r>
              <a:rPr lang="en-US" b="1" dirty="0" smtClean="0"/>
              <a:t>Stand-off engagements</a:t>
            </a:r>
          </a:p>
          <a:p>
            <a:pPr marL="285750" indent="-285750">
              <a:buFont typeface="Arial" panose="020B0604020202020204" pitchFamily="34" charset="0"/>
              <a:buChar char="•"/>
            </a:pPr>
            <a:r>
              <a:rPr lang="en-US" b="1" dirty="0" smtClean="0"/>
              <a:t>Synergizes stand-in &amp; stand-off capabilities</a:t>
            </a:r>
          </a:p>
          <a:p>
            <a:pPr marL="285750" indent="-285750">
              <a:buFont typeface="Arial" panose="020B0604020202020204" pitchFamily="34" charset="0"/>
              <a:buChar char="•"/>
            </a:pPr>
            <a:r>
              <a:rPr lang="en-US" b="1" dirty="0" smtClean="0"/>
              <a:t>Need LXX + new platforms </a:t>
            </a:r>
          </a:p>
          <a:p>
            <a:pPr marL="285750" indent="-285750">
              <a:buFont typeface="Arial" panose="020B0604020202020204" pitchFamily="34" charset="0"/>
              <a:buChar char="•"/>
            </a:pPr>
            <a:r>
              <a:rPr lang="en-US" b="1" dirty="0" smtClean="0"/>
              <a:t>Sea denial + sea control hybrid</a:t>
            </a:r>
            <a:endParaRPr lang="en-US" b="1" dirty="0"/>
          </a:p>
        </p:txBody>
      </p:sp>
      <p:sp>
        <p:nvSpPr>
          <p:cNvPr id="12" name="TextBox 11"/>
          <p:cNvSpPr txBox="1"/>
          <p:nvPr/>
        </p:nvSpPr>
        <p:spPr>
          <a:xfrm>
            <a:off x="6363050" y="4125814"/>
            <a:ext cx="5254304" cy="2308324"/>
          </a:xfrm>
          <a:prstGeom prst="rect">
            <a:avLst/>
          </a:prstGeom>
          <a:noFill/>
        </p:spPr>
        <p:txBody>
          <a:bodyPr wrap="square" rtlCol="0">
            <a:spAutoFit/>
          </a:bodyPr>
          <a:lstStyle/>
          <a:p>
            <a:pPr algn="ctr"/>
            <a:r>
              <a:rPr lang="en-US" b="1" dirty="0" smtClean="0"/>
              <a:t>GLOBAL ENGAGEMENT FORCE</a:t>
            </a:r>
          </a:p>
          <a:p>
            <a:pPr marL="285750" indent="-285750">
              <a:buFont typeface="Arial" panose="020B0604020202020204" pitchFamily="34" charset="0"/>
              <a:buChar char="•"/>
            </a:pPr>
            <a:r>
              <a:rPr lang="en-US" b="1" dirty="0" smtClean="0"/>
              <a:t>Immediately coercive</a:t>
            </a:r>
          </a:p>
          <a:p>
            <a:pPr marL="285750" indent="-285750">
              <a:buFont typeface="Arial" panose="020B0604020202020204" pitchFamily="34" charset="0"/>
              <a:buChar char="•"/>
            </a:pPr>
            <a:r>
              <a:rPr lang="en-US" b="1" dirty="0" smtClean="0"/>
              <a:t>Threatens/reduces enemy global interests</a:t>
            </a:r>
          </a:p>
          <a:p>
            <a:pPr marL="285750" indent="-285750">
              <a:buFont typeface="Arial" panose="020B0604020202020204" pitchFamily="34" charset="0"/>
              <a:buChar char="•"/>
            </a:pPr>
            <a:r>
              <a:rPr lang="en-US" b="1" dirty="0" smtClean="0"/>
              <a:t>Outside the WEZ, </a:t>
            </a:r>
            <a:r>
              <a:rPr lang="en-US" b="1" u="sng" dirty="0" smtClean="0"/>
              <a:t>NOT</a:t>
            </a:r>
            <a:r>
              <a:rPr lang="en-US" b="1" dirty="0" smtClean="0"/>
              <a:t> outside the fight</a:t>
            </a:r>
          </a:p>
          <a:p>
            <a:pPr marL="285750" indent="-285750">
              <a:buFont typeface="Arial" panose="020B0604020202020204" pitchFamily="34" charset="0"/>
              <a:buChar char="•"/>
            </a:pPr>
            <a:r>
              <a:rPr lang="en-US" b="1" dirty="0" smtClean="0"/>
              <a:t>Enhanced legacy capabilities</a:t>
            </a:r>
          </a:p>
          <a:p>
            <a:pPr marL="285750" indent="-285750">
              <a:buFont typeface="Arial" panose="020B0604020202020204" pitchFamily="34" charset="0"/>
              <a:buChar char="•"/>
            </a:pPr>
            <a:r>
              <a:rPr lang="en-US" b="1" dirty="0" smtClean="0"/>
              <a:t>Exploits sea control and exterior lines</a:t>
            </a:r>
          </a:p>
          <a:p>
            <a:pPr marL="285750" indent="-285750">
              <a:buFont typeface="Arial" panose="020B0604020202020204" pitchFamily="34" charset="0"/>
              <a:buChar char="•"/>
            </a:pPr>
            <a:r>
              <a:rPr lang="en-US" b="1" dirty="0" smtClean="0"/>
              <a:t>Conducts offensive amphibious &amp; strike operations</a:t>
            </a:r>
            <a:endParaRPr lang="en-US" b="1" dirty="0"/>
          </a:p>
        </p:txBody>
      </p:sp>
    </p:spTree>
    <p:extLst>
      <p:ext uri="{BB962C8B-B14F-4D97-AF65-F5344CB8AC3E}">
        <p14:creationId xmlns:p14="http://schemas.microsoft.com/office/powerpoint/2010/main" val="4041518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Distributed Logistics</a:t>
            </a:r>
            <a:endParaRPr lang="en-US"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29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19371"/>
            <a:ext cx="9144000" cy="613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310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Adversary Strategy</a:t>
            </a:r>
            <a:endParaRPr lang="en-US" u="sng" dirty="0"/>
          </a:p>
        </p:txBody>
      </p:sp>
      <p:sp>
        <p:nvSpPr>
          <p:cNvPr id="3" name="Content Placeholder 2"/>
          <p:cNvSpPr>
            <a:spLocks noGrp="1"/>
          </p:cNvSpPr>
          <p:nvPr>
            <p:ph idx="1"/>
          </p:nvPr>
        </p:nvSpPr>
        <p:spPr>
          <a:noFill/>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2000" dirty="0" smtClean="0"/>
              <a:t>Adversaries have </a:t>
            </a:r>
            <a:r>
              <a:rPr lang="en-US" sz="2000" b="1" dirty="0"/>
              <a:t>c</a:t>
            </a:r>
            <a:r>
              <a:rPr lang="en-US" sz="2000" b="1" dirty="0" smtClean="0"/>
              <a:t>redible strategies </a:t>
            </a:r>
            <a:r>
              <a:rPr lang="en-US" sz="2000" dirty="0" smtClean="0"/>
              <a:t>that incorporate high and low end forces</a:t>
            </a:r>
            <a:r>
              <a:rPr lang="en-US" sz="2000" b="1" dirty="0" smtClean="0"/>
              <a:t>:</a:t>
            </a:r>
          </a:p>
          <a:p>
            <a:pPr marL="0" indent="0">
              <a:buNone/>
            </a:pPr>
            <a:r>
              <a:rPr lang="en-US" sz="2000" b="1" dirty="0"/>
              <a:t>	</a:t>
            </a:r>
            <a:r>
              <a:rPr lang="en-US" sz="2000" b="1" dirty="0" smtClean="0"/>
              <a:t>	</a:t>
            </a:r>
          </a:p>
          <a:p>
            <a:pPr lvl="1"/>
            <a:r>
              <a:rPr lang="en-US" sz="2000" i="1" dirty="0" smtClean="0">
                <a:solidFill>
                  <a:srgbClr val="FF0000"/>
                </a:solidFill>
              </a:rPr>
              <a:t>Incremental fait accompli </a:t>
            </a:r>
            <a:r>
              <a:rPr lang="en-US" sz="2000" dirty="0" smtClean="0">
                <a:solidFill>
                  <a:srgbClr val="FF0000"/>
                </a:solidFill>
              </a:rPr>
              <a:t>gambits </a:t>
            </a:r>
            <a:r>
              <a:rPr lang="en-US" sz="2000" dirty="0" smtClean="0"/>
              <a:t>to achieve territorial objectives and diminish US credibility and influence</a:t>
            </a:r>
          </a:p>
          <a:p>
            <a:pPr lvl="2"/>
            <a:r>
              <a:rPr lang="en-US" sz="1800" dirty="0" smtClean="0"/>
              <a:t>Create </a:t>
            </a:r>
            <a:r>
              <a:rPr lang="en-US" sz="1800" i="1" dirty="0"/>
              <a:t>de facto </a:t>
            </a:r>
            <a:r>
              <a:rPr lang="en-US" sz="1800" dirty="0"/>
              <a:t>facts on the ground to substantiate hegemonic claims</a:t>
            </a:r>
          </a:p>
          <a:p>
            <a:pPr lvl="1"/>
            <a:r>
              <a:rPr lang="en-US" sz="2000" i="1" dirty="0" smtClean="0">
                <a:solidFill>
                  <a:srgbClr val="FF0000"/>
                </a:solidFill>
              </a:rPr>
              <a:t>Counter intervention </a:t>
            </a:r>
            <a:r>
              <a:rPr lang="en-US" sz="2000" dirty="0" smtClean="0">
                <a:solidFill>
                  <a:srgbClr val="FF0000"/>
                </a:solidFill>
              </a:rPr>
              <a:t>strategies </a:t>
            </a:r>
            <a:r>
              <a:rPr lang="en-US" sz="2000" dirty="0" smtClean="0"/>
              <a:t>that seek to minimize US influence</a:t>
            </a:r>
          </a:p>
          <a:p>
            <a:pPr lvl="1"/>
            <a:r>
              <a:rPr lang="en-US" sz="2000" dirty="0" smtClean="0"/>
              <a:t>Potential adversaries have </a:t>
            </a:r>
            <a:r>
              <a:rPr lang="en-US" sz="2000" i="1" dirty="0" smtClean="0">
                <a:solidFill>
                  <a:srgbClr val="FF0000"/>
                </a:solidFill>
              </a:rPr>
              <a:t>attacked the assumptions </a:t>
            </a:r>
            <a:r>
              <a:rPr lang="en-US" sz="2000" dirty="0" smtClean="0"/>
              <a:t>upon which the legacy joint force has been built: </a:t>
            </a:r>
            <a:r>
              <a:rPr lang="en-US" sz="2000" dirty="0" smtClean="0">
                <a:solidFill>
                  <a:srgbClr val="FF0000"/>
                </a:solidFill>
              </a:rPr>
              <a:t>Presumptive sea control, air control and assured communications</a:t>
            </a:r>
          </a:p>
          <a:p>
            <a:pPr lvl="1"/>
            <a:r>
              <a:rPr lang="en-US" sz="2000" dirty="0" smtClean="0"/>
              <a:t>Negate US eroding advantage in capability with </a:t>
            </a:r>
            <a:r>
              <a:rPr lang="en-US" sz="2000" i="1" dirty="0" smtClean="0"/>
              <a:t>overwhelming capacity</a:t>
            </a:r>
          </a:p>
          <a:p>
            <a:pPr lvl="2"/>
            <a:r>
              <a:rPr lang="en-US" sz="2000" dirty="0" smtClean="0"/>
              <a:t>Generate prohibitive cost imposition</a:t>
            </a:r>
          </a:p>
          <a:p>
            <a:pPr lvl="2"/>
            <a:r>
              <a:rPr lang="en-US" sz="2000" dirty="0"/>
              <a:t>Close capability gap while generating a decisive capacity </a:t>
            </a:r>
            <a:r>
              <a:rPr lang="en-US" sz="2000" dirty="0" smtClean="0"/>
              <a:t>mismatch</a:t>
            </a:r>
          </a:p>
          <a:p>
            <a:pPr lvl="1"/>
            <a:endParaRPr lang="en-US" sz="2000" dirty="0"/>
          </a:p>
          <a:p>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3</a:t>
            </a:fld>
            <a:endParaRPr lang="en-US" dirty="0"/>
          </a:p>
        </p:txBody>
      </p:sp>
      <p:sp>
        <p:nvSpPr>
          <p:cNvPr id="5" name="Rounded Rectangle 4"/>
          <p:cNvSpPr/>
          <p:nvPr/>
        </p:nvSpPr>
        <p:spPr bwMode="auto">
          <a:xfrm>
            <a:off x="980661" y="5486400"/>
            <a:ext cx="10018643" cy="8382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15888" marR="0" indent="-115888" algn="l" defTabSz="914400" rtl="0" eaLnBrk="0" fontAlgn="base" latinLnBrk="0" hangingPunct="0">
              <a:lnSpc>
                <a:spcPct val="100000"/>
              </a:lnSpc>
              <a:spcBef>
                <a:spcPct val="5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6" name="Rounded Rectangle 5"/>
          <p:cNvSpPr/>
          <p:nvPr/>
        </p:nvSpPr>
        <p:spPr bwMode="auto">
          <a:xfrm>
            <a:off x="6387548" y="1497496"/>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15888" marR="0" indent="-115888" algn="l" defTabSz="914400" rtl="0" eaLnBrk="0" fontAlgn="base" latinLnBrk="0" hangingPunct="0">
              <a:lnSpc>
                <a:spcPct val="100000"/>
              </a:lnSpc>
              <a:spcBef>
                <a:spcPct val="5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7" name="TextBox 6"/>
          <p:cNvSpPr txBox="1"/>
          <p:nvPr/>
        </p:nvSpPr>
        <p:spPr>
          <a:xfrm>
            <a:off x="1625600" y="5340626"/>
            <a:ext cx="8790609"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eaLnBrk="0" fontAlgn="base" hangingPunct="0">
              <a:spcBef>
                <a:spcPct val="20000"/>
              </a:spcBef>
              <a:spcAft>
                <a:spcPct val="0"/>
              </a:spcAft>
            </a:pPr>
            <a:r>
              <a:rPr lang="en-US" sz="1400" b="1" kern="0">
                <a:solidFill>
                  <a:srgbClr val="000000"/>
                </a:solidFill>
              </a:rPr>
              <a:t>Forces range from Ballistic Missiles to maritime militia providing many rungs in the escalatory ladder</a:t>
            </a:r>
            <a:endParaRPr lang="en-US" sz="1600" b="1" kern="0" dirty="0">
              <a:solidFill>
                <a:srgbClr val="000000"/>
              </a:solidFill>
            </a:endParaRPr>
          </a:p>
        </p:txBody>
      </p:sp>
    </p:spTree>
    <p:extLst>
      <p:ext uri="{BB962C8B-B14F-4D97-AF65-F5344CB8AC3E}">
        <p14:creationId xmlns:p14="http://schemas.microsoft.com/office/powerpoint/2010/main" val="303307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a:t>
            </a:r>
            <a:r>
              <a:rPr lang="en-US" u="sng" dirty="0" smtClean="0"/>
              <a:t>onsequences of A2AD on the US Joint Force</a:t>
            </a:r>
            <a:endParaRPr lang="en-US" u="sng" dirty="0"/>
          </a:p>
        </p:txBody>
      </p:sp>
      <p:sp>
        <p:nvSpPr>
          <p:cNvPr id="3" name="Content Placeholder 2"/>
          <p:cNvSpPr>
            <a:spLocks noGrp="1"/>
          </p:cNvSpPr>
          <p:nvPr>
            <p:ph idx="1"/>
          </p:nvPr>
        </p:nvSpPr>
        <p:spPr/>
        <p:txBody>
          <a:bodyPr/>
          <a:lstStyle/>
          <a:p>
            <a:r>
              <a:rPr lang="en-US" sz="2000" dirty="0" smtClean="0"/>
              <a:t>US forward basing infrastructure, large runways, deep water ports and large platforms are now </a:t>
            </a:r>
            <a:r>
              <a:rPr lang="en-US" sz="2000" i="1" dirty="0" smtClean="0"/>
              <a:t>self-optimized target sets</a:t>
            </a:r>
          </a:p>
          <a:p>
            <a:pPr lvl="1"/>
            <a:r>
              <a:rPr lang="en-US" sz="2000" dirty="0" smtClean="0">
                <a:solidFill>
                  <a:srgbClr val="FF0000"/>
                </a:solidFill>
              </a:rPr>
              <a:t>Difficult to partner if you cannot remain present</a:t>
            </a:r>
          </a:p>
          <a:p>
            <a:pPr lvl="1"/>
            <a:endParaRPr lang="en-US" sz="2000" dirty="0" smtClean="0"/>
          </a:p>
          <a:p>
            <a:r>
              <a:rPr lang="en-US" sz="2000" dirty="0" smtClean="0"/>
              <a:t>US high value capabilities are located in highly vulnerable forward bases and locations</a:t>
            </a:r>
          </a:p>
          <a:p>
            <a:pPr lvl="1"/>
            <a:r>
              <a:rPr lang="en-US" sz="2000" dirty="0" smtClean="0"/>
              <a:t>Withdrawal upon I&amp;W not a favorable deterrence option</a:t>
            </a:r>
          </a:p>
          <a:p>
            <a:pPr lvl="1"/>
            <a:endParaRPr lang="en-US" sz="2000" dirty="0" smtClean="0"/>
          </a:p>
          <a:p>
            <a:r>
              <a:rPr lang="en-US" sz="2000" dirty="0" smtClean="0"/>
              <a:t>Loss of presumptive or easily achieved sea control, air control, and assured communications</a:t>
            </a:r>
          </a:p>
          <a:p>
            <a:pPr lvl="1"/>
            <a:r>
              <a:rPr lang="en-US" sz="2000" dirty="0" smtClean="0"/>
              <a:t>The joint force is rendered </a:t>
            </a:r>
            <a:r>
              <a:rPr lang="en-US" sz="2000" dirty="0" smtClean="0">
                <a:solidFill>
                  <a:srgbClr val="FF0000"/>
                </a:solidFill>
              </a:rPr>
              <a:t>brittle and risk averse</a:t>
            </a:r>
          </a:p>
          <a:p>
            <a:pPr marL="457200" lvl="1"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4</a:t>
            </a:fld>
            <a:endParaRPr lang="en-US" dirty="0"/>
          </a:p>
        </p:txBody>
      </p:sp>
    </p:spTree>
    <p:extLst>
      <p:ext uri="{BB962C8B-B14F-4D97-AF65-F5344CB8AC3E}">
        <p14:creationId xmlns:p14="http://schemas.microsoft.com/office/powerpoint/2010/main" val="3385529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Ennui </a:t>
            </a:r>
            <a:endParaRPr lang="en-US" dirty="0"/>
          </a:p>
        </p:txBody>
      </p:sp>
      <p:sp>
        <p:nvSpPr>
          <p:cNvPr id="3" name="Content Placeholder 2"/>
          <p:cNvSpPr>
            <a:spLocks noGrp="1"/>
          </p:cNvSpPr>
          <p:nvPr>
            <p:ph idx="1"/>
          </p:nvPr>
        </p:nvSpPr>
        <p:spPr/>
        <p:txBody>
          <a:bodyPr/>
          <a:lstStyle/>
          <a:p>
            <a:pPr marL="0" indent="0">
              <a:buNone/>
            </a:pPr>
            <a:r>
              <a:rPr lang="en-US" u="sng" dirty="0"/>
              <a:t>Current Strategy</a:t>
            </a:r>
            <a:r>
              <a:rPr lang="en-US" dirty="0"/>
              <a:t>.  The absence of </a:t>
            </a:r>
            <a:r>
              <a:rPr lang="en-US" dirty="0" smtClean="0"/>
              <a:t>a </a:t>
            </a:r>
            <a:r>
              <a:rPr lang="en-US" dirty="0"/>
              <a:t>credible strategy in the western Pacific results from a lack of combat credible forces appropriately matched to engage both malign behavior below the threshold of war and to persist and in major combat operations.   Changes in the overall correlation of military force in the Western Pacific have resulted in the following unstated but </a:t>
            </a:r>
            <a:r>
              <a:rPr lang="en-US" i="1" dirty="0">
                <a:solidFill>
                  <a:srgbClr val="FF0000"/>
                </a:solidFill>
              </a:rPr>
              <a:t>de facto </a:t>
            </a:r>
            <a:r>
              <a:rPr lang="en-US" dirty="0">
                <a:solidFill>
                  <a:srgbClr val="FF0000"/>
                </a:solidFill>
              </a:rPr>
              <a:t>strategic </a:t>
            </a:r>
            <a:r>
              <a:rPr lang="en-US" dirty="0" smtClean="0">
                <a:solidFill>
                  <a:srgbClr val="FF0000"/>
                </a:solidFill>
              </a:rPr>
              <a:t>options</a:t>
            </a:r>
            <a:r>
              <a:rPr lang="en-US" dirty="0" smtClean="0"/>
              <a:t>:  </a:t>
            </a:r>
          </a:p>
          <a:p>
            <a:pPr marL="0" indent="0">
              <a:buNone/>
            </a:pPr>
            <a:endParaRPr lang="en-US" dirty="0"/>
          </a:p>
          <a:p>
            <a:pPr lvl="1"/>
            <a:r>
              <a:rPr lang="en-US" sz="2200" dirty="0"/>
              <a:t>Observe and protest/discuss PRC hegemonic gambits and malign behavior in </a:t>
            </a:r>
            <a:r>
              <a:rPr lang="en-US" sz="2200" dirty="0" smtClean="0"/>
              <a:t>SCS</a:t>
            </a:r>
          </a:p>
          <a:p>
            <a:pPr lvl="1"/>
            <a:endParaRPr lang="en-US" sz="2200" dirty="0"/>
          </a:p>
          <a:p>
            <a:pPr lvl="1"/>
            <a:r>
              <a:rPr lang="en-US" sz="2200" dirty="0"/>
              <a:t>Lament vulnerable force posture in Western </a:t>
            </a:r>
            <a:r>
              <a:rPr lang="en-US" sz="2200" dirty="0" smtClean="0"/>
              <a:t>Pacific</a:t>
            </a:r>
          </a:p>
          <a:p>
            <a:pPr lvl="1"/>
            <a:endParaRPr lang="en-US" sz="2200" dirty="0"/>
          </a:p>
          <a:p>
            <a:pPr lvl="1"/>
            <a:r>
              <a:rPr lang="en-US" sz="2200" dirty="0"/>
              <a:t>Acknowledge, accept and accede to PRC A2AD </a:t>
            </a:r>
            <a:r>
              <a:rPr lang="en-US" sz="2200" dirty="0" smtClean="0"/>
              <a:t>capabilities</a:t>
            </a:r>
          </a:p>
          <a:p>
            <a:pPr lvl="1"/>
            <a:endParaRPr lang="en-US" sz="2200" dirty="0"/>
          </a:p>
          <a:p>
            <a:pPr lvl="1"/>
            <a:r>
              <a:rPr lang="en-US" sz="2200" dirty="0"/>
              <a:t>Destruction or Withdrawal in event of MCO</a:t>
            </a:r>
          </a:p>
          <a:p>
            <a:endParaRPr lang="en-US"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5</a:t>
            </a:fld>
            <a:endParaRPr lang="en-US" dirty="0"/>
          </a:p>
        </p:txBody>
      </p:sp>
    </p:spTree>
    <p:extLst>
      <p:ext uri="{BB962C8B-B14F-4D97-AF65-F5344CB8AC3E}">
        <p14:creationId xmlns:p14="http://schemas.microsoft.com/office/powerpoint/2010/main" val="61135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Restoring the Strategic Initiative</a:t>
            </a:r>
            <a:endParaRPr lang="en-US" u="sng" dirty="0"/>
          </a:p>
        </p:txBody>
      </p:sp>
      <p:sp>
        <p:nvSpPr>
          <p:cNvPr id="3" name="Content Placeholder 2"/>
          <p:cNvSpPr>
            <a:spLocks noGrp="1"/>
          </p:cNvSpPr>
          <p:nvPr>
            <p:ph idx="1"/>
          </p:nvPr>
        </p:nvSpPr>
        <p:spPr/>
        <p:txBody>
          <a:bodyPr>
            <a:normAutofit fontScale="92500" lnSpcReduction="20000"/>
          </a:bodyPr>
          <a:lstStyle/>
          <a:p>
            <a:r>
              <a:rPr lang="en-US" sz="1900" dirty="0" smtClean="0"/>
              <a:t>A2AD capabilities represent adversary ambitions to wrest and exploit the strategic initiative. </a:t>
            </a:r>
          </a:p>
          <a:p>
            <a:endParaRPr lang="en-US" sz="1900" dirty="0" smtClean="0"/>
          </a:p>
          <a:p>
            <a:r>
              <a:rPr lang="en-US" sz="1900" dirty="0" smtClean="0">
                <a:solidFill>
                  <a:srgbClr val="FF0000"/>
                </a:solidFill>
              </a:rPr>
              <a:t>Adversaries have studied the American Way of War, discerned the  Achilles heel of our joint expeditionary capability and directed their A2AD investments to compel inelegant dilemmas on the US joint force</a:t>
            </a:r>
            <a:r>
              <a:rPr lang="en-US" sz="1900" dirty="0" smtClean="0"/>
              <a:t>. </a:t>
            </a:r>
          </a:p>
          <a:p>
            <a:endParaRPr lang="en-US" sz="1900" dirty="0" smtClean="0"/>
          </a:p>
          <a:p>
            <a:r>
              <a:rPr lang="en-US" sz="1900" dirty="0" smtClean="0"/>
              <a:t> The democratization of technology makes enduring material solutions to regaining the initiative problematic—and expensive.</a:t>
            </a:r>
          </a:p>
          <a:p>
            <a:endParaRPr lang="en-US" sz="1900" dirty="0" smtClean="0"/>
          </a:p>
          <a:p>
            <a:r>
              <a:rPr lang="en-US" sz="1900" i="1" dirty="0" smtClean="0"/>
              <a:t>To restore the initiative </a:t>
            </a:r>
            <a:r>
              <a:rPr lang="en-US" sz="1900" dirty="0" smtClean="0"/>
              <a:t>the US must initiate the </a:t>
            </a:r>
            <a:r>
              <a:rPr lang="en-US" sz="1900" i="1" dirty="0" smtClean="0">
                <a:solidFill>
                  <a:srgbClr val="FF0000"/>
                </a:solidFill>
              </a:rPr>
              <a:t>next paradigm </a:t>
            </a:r>
            <a:r>
              <a:rPr lang="en-US" sz="1900" dirty="0" smtClean="0"/>
              <a:t>for the conduct of joint expeditionary operations</a:t>
            </a:r>
          </a:p>
          <a:p>
            <a:endParaRPr lang="en-US" sz="1900" dirty="0" smtClean="0"/>
          </a:p>
          <a:p>
            <a:pPr>
              <a:spcAft>
                <a:spcPts val="1200"/>
              </a:spcAft>
            </a:pPr>
            <a:r>
              <a:rPr lang="en-US" sz="1900" dirty="0"/>
              <a:t>The structure of the evolved Joint Force and the American model of expeditionary operations are founded on the fundamental assumption that US Forces have, or can readily achieve, sea and air control. </a:t>
            </a:r>
          </a:p>
          <a:p>
            <a:pPr>
              <a:spcAft>
                <a:spcPts val="1200"/>
              </a:spcAft>
            </a:pPr>
            <a:r>
              <a:rPr lang="en-US" sz="1900" dirty="0"/>
              <a:t>Potential adversary’s </a:t>
            </a:r>
            <a:r>
              <a:rPr lang="en-US" sz="1900" dirty="0">
                <a:solidFill>
                  <a:srgbClr val="FF0000"/>
                </a:solidFill>
              </a:rPr>
              <a:t>‘</a:t>
            </a:r>
            <a:r>
              <a:rPr lang="en-US" sz="1900" i="1" dirty="0">
                <a:solidFill>
                  <a:srgbClr val="FF0000"/>
                </a:solidFill>
              </a:rPr>
              <a:t>counter intervention</a:t>
            </a:r>
            <a:r>
              <a:rPr lang="en-US" sz="1900" dirty="0">
                <a:solidFill>
                  <a:srgbClr val="FF0000"/>
                </a:solidFill>
              </a:rPr>
              <a:t>’ </a:t>
            </a:r>
            <a:r>
              <a:rPr lang="en-US" sz="1900" dirty="0"/>
              <a:t>capabilities provide ample reason to question those fundamental assumptions.</a:t>
            </a:r>
          </a:p>
          <a:p>
            <a:pPr>
              <a:spcAft>
                <a:spcPts val="1200"/>
              </a:spcAft>
            </a:pPr>
            <a:r>
              <a:rPr lang="en-US" sz="1900" dirty="0"/>
              <a:t>Consequently, </a:t>
            </a:r>
            <a:r>
              <a:rPr lang="en-US" sz="1900" dirty="0">
                <a:solidFill>
                  <a:srgbClr val="FF0000"/>
                </a:solidFill>
              </a:rPr>
              <a:t>we must re-think our force posture, structure, platforms, capabilities and operational concepts in light of new vulnerabilities and a realistic appraisal of current and anticipated adversary capability, capacity, activities and intentions</a:t>
            </a:r>
            <a:r>
              <a:rPr lang="en-US" sz="1900" dirty="0"/>
              <a:t>.</a:t>
            </a:r>
          </a:p>
          <a:p>
            <a:endParaRPr lang="en-US"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6</a:t>
            </a:fld>
            <a:endParaRPr lang="en-US" dirty="0"/>
          </a:p>
        </p:txBody>
      </p:sp>
    </p:spTree>
    <p:extLst>
      <p:ext uri="{BB962C8B-B14F-4D97-AF65-F5344CB8AC3E}">
        <p14:creationId xmlns:p14="http://schemas.microsoft.com/office/powerpoint/2010/main" val="245590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Desired </a:t>
            </a:r>
            <a:r>
              <a:rPr lang="en-US" u="sng" dirty="0" smtClean="0"/>
              <a:t>Future Force Operational </a:t>
            </a:r>
            <a:r>
              <a:rPr lang="en-US" u="sng" dirty="0"/>
              <a:t>Characteristics</a:t>
            </a:r>
          </a:p>
        </p:txBody>
      </p:sp>
      <p:sp>
        <p:nvSpPr>
          <p:cNvPr id="3" name="Content Placeholder 2"/>
          <p:cNvSpPr>
            <a:spLocks noGrp="1"/>
          </p:cNvSpPr>
          <p:nvPr>
            <p:ph idx="1"/>
          </p:nvPr>
        </p:nvSpPr>
        <p:spPr>
          <a:xfrm>
            <a:off x="406400" y="770021"/>
            <a:ext cx="11379200" cy="5775158"/>
          </a:xfrm>
        </p:spPr>
        <p:txBody>
          <a:bodyPr>
            <a:normAutofit lnSpcReduction="10000"/>
          </a:bodyPr>
          <a:lstStyle/>
          <a:p>
            <a:r>
              <a:rPr lang="en-US" dirty="0"/>
              <a:t>Get critical infrastructure and </a:t>
            </a:r>
            <a:r>
              <a:rPr lang="en-US" dirty="0" smtClean="0"/>
              <a:t>vulnerable capabilities </a:t>
            </a:r>
            <a:r>
              <a:rPr lang="en-US" dirty="0"/>
              <a:t>‘off the X’</a:t>
            </a:r>
          </a:p>
          <a:p>
            <a:pPr lvl="1"/>
            <a:r>
              <a:rPr lang="en-US" sz="1800" dirty="0" smtClean="0"/>
              <a:t>Establish </a:t>
            </a:r>
            <a:r>
              <a:rPr lang="en-US" sz="1800" dirty="0"/>
              <a:t>mobile and low signature forward presence conventional forces</a:t>
            </a:r>
          </a:p>
          <a:p>
            <a:pPr marL="342900" lvl="1" indent="-342900">
              <a:buFontTx/>
              <a:buChar char="•"/>
            </a:pPr>
            <a:r>
              <a:rPr lang="en-US" sz="1800" dirty="0" smtClean="0">
                <a:solidFill>
                  <a:srgbClr val="FF0000"/>
                </a:solidFill>
              </a:rPr>
              <a:t>Develop </a:t>
            </a:r>
            <a:r>
              <a:rPr lang="en-US" sz="1800" dirty="0">
                <a:solidFill>
                  <a:srgbClr val="FF0000"/>
                </a:solidFill>
              </a:rPr>
              <a:t>distributed, low signature, lethal, networked, persistent, risk worthy, joint expeditionary capabilities that can persist and operate within the arc of enemy long range fires--Rebalance force structure at the lower end</a:t>
            </a:r>
          </a:p>
          <a:p>
            <a:r>
              <a:rPr lang="en-US" dirty="0"/>
              <a:t>Introduce uncertainty into enemy risk calculus with more amorphous </a:t>
            </a:r>
            <a:r>
              <a:rPr lang="en-US" dirty="0" smtClean="0"/>
              <a:t>bases, distribute low signature, operationally relevant capabilities </a:t>
            </a:r>
            <a:r>
              <a:rPr lang="en-US" dirty="0"/>
              <a:t>and infrastructure</a:t>
            </a:r>
          </a:p>
          <a:p>
            <a:r>
              <a:rPr lang="en-US" dirty="0"/>
              <a:t>Maintain persistent, forward </a:t>
            </a:r>
            <a:r>
              <a:rPr lang="en-US" i="1" dirty="0" smtClean="0"/>
              <a:t>inside force </a:t>
            </a:r>
            <a:r>
              <a:rPr lang="en-US" dirty="0"/>
              <a:t>with high lethality, low signature expeditionary forces </a:t>
            </a:r>
          </a:p>
          <a:p>
            <a:pPr lvl="1"/>
            <a:r>
              <a:rPr lang="en-US" sz="1800" dirty="0"/>
              <a:t>Reassure allies, preclude fait accompli aggression </a:t>
            </a:r>
          </a:p>
          <a:p>
            <a:pPr lvl="1"/>
            <a:r>
              <a:rPr lang="en-US" sz="1800" dirty="0"/>
              <a:t>Keep </a:t>
            </a:r>
            <a:r>
              <a:rPr lang="en-US" sz="1800" i="1" dirty="0"/>
              <a:t>foot in door </a:t>
            </a:r>
            <a:r>
              <a:rPr lang="en-US" sz="1800" dirty="0"/>
              <a:t>to avoid need to </a:t>
            </a:r>
            <a:r>
              <a:rPr lang="en-US" sz="1800" i="1" dirty="0"/>
              <a:t>kick in the door</a:t>
            </a:r>
          </a:p>
          <a:p>
            <a:r>
              <a:rPr lang="en-US" dirty="0"/>
              <a:t>Joint forces </a:t>
            </a:r>
            <a:r>
              <a:rPr lang="en-US" b="1" dirty="0"/>
              <a:t>support JFMCC  in the sea control fight</a:t>
            </a:r>
          </a:p>
          <a:p>
            <a:r>
              <a:rPr lang="en-US" dirty="0"/>
              <a:t>Forward forces provide </a:t>
            </a:r>
            <a:r>
              <a:rPr lang="en-US" dirty="0">
                <a:solidFill>
                  <a:srgbClr val="FF0000"/>
                </a:solidFill>
              </a:rPr>
              <a:t>resilience</a:t>
            </a:r>
            <a:r>
              <a:rPr lang="en-US" dirty="0"/>
              <a:t> with relative economy</a:t>
            </a:r>
          </a:p>
          <a:p>
            <a:pPr lvl="1"/>
            <a:r>
              <a:rPr lang="en-US" sz="1800" dirty="0"/>
              <a:t>Requirements must reflect need </a:t>
            </a:r>
            <a:r>
              <a:rPr lang="en-US" sz="1800" dirty="0" smtClean="0"/>
              <a:t>for </a:t>
            </a:r>
            <a:r>
              <a:rPr lang="en-US" sz="1800" b="1" dirty="0"/>
              <a:t>greater capacity vice exquisite capability</a:t>
            </a:r>
          </a:p>
          <a:p>
            <a:pPr lvl="1"/>
            <a:r>
              <a:rPr lang="en-US" sz="1800" dirty="0"/>
              <a:t>Counter cost imposition</a:t>
            </a:r>
          </a:p>
          <a:p>
            <a:r>
              <a:rPr lang="en-US" dirty="0"/>
              <a:t>Capitalize </a:t>
            </a:r>
            <a:r>
              <a:rPr lang="en-US" dirty="0" smtClean="0"/>
              <a:t>on </a:t>
            </a:r>
            <a:r>
              <a:rPr lang="en-US" dirty="0"/>
              <a:t>TSC activities and relationships to support O-Plans</a:t>
            </a:r>
          </a:p>
          <a:p>
            <a:pPr lvl="1"/>
            <a:r>
              <a:rPr lang="en-US" sz="1800" dirty="0"/>
              <a:t>Train, man, equip </a:t>
            </a:r>
            <a:r>
              <a:rPr lang="en-US" sz="1800" dirty="0" smtClean="0"/>
              <a:t>and forward position participants </a:t>
            </a:r>
            <a:r>
              <a:rPr lang="en-US" sz="1800" dirty="0"/>
              <a:t>in </a:t>
            </a:r>
            <a:r>
              <a:rPr lang="en-US" sz="1800" dirty="0" smtClean="0"/>
              <a:t>competition Phase to conduct TSC </a:t>
            </a:r>
            <a:r>
              <a:rPr lang="en-US" sz="1800" dirty="0"/>
              <a:t>activities to support O-Plan requirements</a:t>
            </a:r>
          </a:p>
          <a:p>
            <a:r>
              <a:rPr lang="en-US" dirty="0"/>
              <a:t>Capable of coherent action in </a:t>
            </a:r>
            <a:r>
              <a:rPr lang="en-US" dirty="0" err="1"/>
              <a:t>comm</a:t>
            </a:r>
            <a:r>
              <a:rPr lang="en-US" dirty="0"/>
              <a:t> degraded </a:t>
            </a:r>
            <a:r>
              <a:rPr lang="en-US" dirty="0" smtClean="0"/>
              <a:t>conditions.  LPI/LPD </a:t>
            </a:r>
            <a:r>
              <a:rPr lang="en-US" dirty="0" err="1" smtClean="0"/>
              <a:t>comms</a:t>
            </a:r>
            <a:r>
              <a:rPr lang="en-US" dirty="0" smtClean="0"/>
              <a:t> essential to winning hider finder competition.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7</a:t>
            </a:fld>
            <a:endParaRPr lang="en-US" dirty="0"/>
          </a:p>
        </p:txBody>
      </p:sp>
    </p:spTree>
    <p:extLst>
      <p:ext uri="{BB962C8B-B14F-4D97-AF65-F5344CB8AC3E}">
        <p14:creationId xmlns:p14="http://schemas.microsoft.com/office/powerpoint/2010/main" val="950284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Better Strategic Options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 </a:t>
            </a:r>
            <a:r>
              <a:rPr lang="en-US" i="1" dirty="0"/>
              <a:t>Stand-in Forces</a:t>
            </a:r>
            <a:r>
              <a:rPr lang="en-US" dirty="0"/>
              <a:t> Concept, in accord with the tenets of JAM-GC and EABO, assumes a more resilient force posture, upon which to base </a:t>
            </a:r>
            <a:r>
              <a:rPr lang="en-US" i="1" dirty="0" smtClean="0"/>
              <a:t>a new </a:t>
            </a:r>
            <a:r>
              <a:rPr lang="en-US" i="1" dirty="0"/>
              <a:t>force structure </a:t>
            </a:r>
            <a:r>
              <a:rPr lang="en-US" i="1" dirty="0" smtClean="0"/>
              <a:t>with requisite </a:t>
            </a:r>
            <a:r>
              <a:rPr lang="en-US" i="1" dirty="0"/>
              <a:t>capacity </a:t>
            </a:r>
            <a:r>
              <a:rPr lang="en-US" dirty="0"/>
              <a:t>to be combat credible and enable the following </a:t>
            </a:r>
            <a:r>
              <a:rPr lang="en-US" i="1" dirty="0"/>
              <a:t>better strategic options at affordable cost within 5 years</a:t>
            </a:r>
            <a:r>
              <a:rPr lang="en-US" dirty="0"/>
              <a:t>. </a:t>
            </a:r>
            <a:endParaRPr lang="en-US" dirty="0" smtClean="0"/>
          </a:p>
          <a:p>
            <a:pPr marL="0" indent="0">
              <a:buNone/>
            </a:pPr>
            <a:endParaRPr lang="en-US" dirty="0"/>
          </a:p>
          <a:p>
            <a:r>
              <a:rPr lang="en-US" dirty="0"/>
              <a:t>Meet mutual defense treaty commitments. </a:t>
            </a:r>
          </a:p>
          <a:p>
            <a:r>
              <a:rPr lang="en-US" dirty="0"/>
              <a:t>Maintain expeditionary capability on more resilient posture. </a:t>
            </a:r>
          </a:p>
          <a:p>
            <a:r>
              <a:rPr lang="en-US" dirty="0"/>
              <a:t>Deter with combat capable and credible forces. </a:t>
            </a:r>
          </a:p>
          <a:p>
            <a:r>
              <a:rPr lang="en-US" dirty="0"/>
              <a:t>Contest malign behavior and fait accompli gambits with proportionate response. </a:t>
            </a:r>
          </a:p>
          <a:p>
            <a:r>
              <a:rPr lang="en-US" dirty="0"/>
              <a:t>Assure allies with continuous presence and partnership. </a:t>
            </a:r>
          </a:p>
          <a:p>
            <a:r>
              <a:rPr lang="en-US" dirty="0"/>
              <a:t>Expand US capacity with partner capability. Exploit regional geography to advantage. </a:t>
            </a:r>
            <a:endParaRPr lang="en-US" dirty="0" smtClean="0"/>
          </a:p>
          <a:p>
            <a:r>
              <a:rPr lang="en-US" dirty="0" smtClean="0"/>
              <a:t>In </a:t>
            </a:r>
            <a:r>
              <a:rPr lang="en-US" dirty="0"/>
              <a:t>event of war, generate adequately coercive, but not vertically escalatory military conditions. </a:t>
            </a:r>
          </a:p>
          <a:p>
            <a:endParaRPr lang="en-US" dirty="0" smtClean="0"/>
          </a:p>
          <a:p>
            <a:endParaRPr lang="en-US" dirty="0"/>
          </a:p>
          <a:p>
            <a:pPr marL="0" indent="0" algn="ctr">
              <a:buNone/>
            </a:pPr>
            <a:r>
              <a:rPr lang="en-US" i="1" dirty="0" smtClean="0">
                <a:solidFill>
                  <a:srgbClr val="FF0000"/>
                </a:solidFill>
              </a:rPr>
              <a:t>.</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8</a:t>
            </a:fld>
            <a:endParaRPr lang="en-US" dirty="0"/>
          </a:p>
        </p:txBody>
      </p:sp>
      <p:sp>
        <p:nvSpPr>
          <p:cNvPr id="5" name="Rounded Rectangle 4"/>
          <p:cNvSpPr/>
          <p:nvPr/>
        </p:nvSpPr>
        <p:spPr bwMode="auto">
          <a:xfrm>
            <a:off x="1868557" y="5088834"/>
            <a:ext cx="8150086" cy="848139"/>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15888" marR="0" indent="-115888" algn="l" defTabSz="914400" rtl="0" eaLnBrk="0" fontAlgn="base" latinLnBrk="0" hangingPunct="0">
              <a:lnSpc>
                <a:spcPct val="100000"/>
              </a:lnSpc>
              <a:spcBef>
                <a:spcPct val="50000"/>
              </a:spcBef>
              <a:spcAft>
                <a:spcPct val="0"/>
              </a:spcAft>
              <a:buClrTx/>
              <a:buSzTx/>
              <a:buFontTx/>
              <a:buChar char="•"/>
              <a:tabLst/>
            </a:pPr>
            <a:endParaRPr kumimoji="0" lang="en-US" sz="1600" b="0" i="0" u="none" strike="noStrike" cap="none" normalizeH="0" baseline="0" smtClean="0">
              <a:ln>
                <a:noFill/>
              </a:ln>
              <a:solidFill>
                <a:schemeClr val="tx1"/>
              </a:solidFill>
              <a:effectLst/>
              <a:latin typeface="Arial" charset="0"/>
            </a:endParaRPr>
          </a:p>
        </p:txBody>
      </p:sp>
      <p:sp>
        <p:nvSpPr>
          <p:cNvPr id="6" name="TextBox 5"/>
          <p:cNvSpPr txBox="1"/>
          <p:nvPr/>
        </p:nvSpPr>
        <p:spPr>
          <a:xfrm>
            <a:off x="2226365" y="5274365"/>
            <a:ext cx="7659757" cy="556592"/>
          </a:xfrm>
          <a:prstGeom prst="rect">
            <a:avLst/>
          </a:prstGeom>
          <a:noFill/>
        </p:spPr>
        <p:txBody>
          <a:bodyPr wrap="square" rtlCol="0">
            <a:spAutoFit/>
          </a:bodyPr>
          <a:lstStyle/>
          <a:p>
            <a:endParaRPr lang="en-US" dirty="0"/>
          </a:p>
        </p:txBody>
      </p:sp>
      <p:sp>
        <p:nvSpPr>
          <p:cNvPr id="8" name="TextBox 7"/>
          <p:cNvSpPr txBox="1"/>
          <p:nvPr/>
        </p:nvSpPr>
        <p:spPr>
          <a:xfrm>
            <a:off x="2597426" y="5380383"/>
            <a:ext cx="6016487" cy="646331"/>
          </a:xfrm>
          <a:prstGeom prst="rect">
            <a:avLst/>
          </a:prstGeom>
          <a:noFill/>
        </p:spPr>
        <p:txBody>
          <a:bodyPr wrap="square" rtlCol="0">
            <a:spAutoFit/>
          </a:bodyPr>
          <a:lstStyle/>
          <a:p>
            <a:pPr algn="ctr"/>
            <a:r>
              <a:rPr lang="en-US" i="1" dirty="0">
                <a:solidFill>
                  <a:srgbClr val="FF0000"/>
                </a:solidFill>
              </a:rPr>
              <a:t>A credible future operational concept should</a:t>
            </a:r>
          </a:p>
          <a:p>
            <a:pPr algn="ctr"/>
            <a:r>
              <a:rPr lang="en-US" i="1" dirty="0">
                <a:solidFill>
                  <a:srgbClr val="FF0000"/>
                </a:solidFill>
              </a:rPr>
              <a:t> present better strategic options to future </a:t>
            </a:r>
            <a:r>
              <a:rPr lang="en-US" i="1" dirty="0" smtClean="0">
                <a:solidFill>
                  <a:srgbClr val="FF0000"/>
                </a:solidFill>
              </a:rPr>
              <a:t>decision makers</a:t>
            </a:r>
            <a:endParaRPr lang="en-US" dirty="0"/>
          </a:p>
        </p:txBody>
      </p:sp>
    </p:spTree>
    <p:extLst>
      <p:ext uri="{BB962C8B-B14F-4D97-AF65-F5344CB8AC3E}">
        <p14:creationId xmlns:p14="http://schemas.microsoft.com/office/powerpoint/2010/main" val="19791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new and better options for </a:t>
            </a:r>
            <a:r>
              <a:rPr lang="en-US" i="1" dirty="0" smtClean="0"/>
              <a:t>future</a:t>
            </a:r>
            <a:r>
              <a:rPr lang="en-US" dirty="0" smtClean="0"/>
              <a:t> NCA</a:t>
            </a:r>
            <a:endParaRPr lang="en-US" dirty="0"/>
          </a:p>
        </p:txBody>
      </p:sp>
      <p:sp>
        <p:nvSpPr>
          <p:cNvPr id="3" name="Content Placeholder 2"/>
          <p:cNvSpPr>
            <a:spLocks noGrp="1"/>
          </p:cNvSpPr>
          <p:nvPr>
            <p:ph idx="1"/>
          </p:nvPr>
        </p:nvSpPr>
        <p:spPr/>
        <p:txBody>
          <a:bodyPr/>
          <a:lstStyle/>
          <a:p>
            <a:r>
              <a:rPr lang="en-US" dirty="0" smtClean="0"/>
              <a:t>How does war with a ‘peer competitor’ end well?  What should be our military strategic objective?  How do we </a:t>
            </a:r>
            <a:r>
              <a:rPr lang="en-US" i="1" dirty="0" smtClean="0"/>
              <a:t>win</a:t>
            </a:r>
            <a:r>
              <a:rPr lang="en-US" dirty="0" smtClean="0"/>
              <a:t>?</a:t>
            </a:r>
          </a:p>
          <a:p>
            <a:pPr lvl="1"/>
            <a:r>
              <a:rPr lang="en-US" dirty="0" smtClean="0"/>
              <a:t>Proper Military Objective: Create </a:t>
            </a:r>
            <a:r>
              <a:rPr lang="en-US" i="1" dirty="0" smtClean="0">
                <a:solidFill>
                  <a:srgbClr val="FF0000"/>
                </a:solidFill>
              </a:rPr>
              <a:t>adequately coercive conditions </a:t>
            </a:r>
            <a:r>
              <a:rPr lang="en-US" dirty="0" smtClean="0"/>
              <a:t>that </a:t>
            </a:r>
            <a:r>
              <a:rPr lang="en-US" i="1" dirty="0" smtClean="0">
                <a:solidFill>
                  <a:srgbClr val="FF0000"/>
                </a:solidFill>
              </a:rPr>
              <a:t>do not promote vertical escalation</a:t>
            </a:r>
          </a:p>
          <a:p>
            <a:r>
              <a:rPr lang="en-US" dirty="0" smtClean="0"/>
              <a:t>Ability to </a:t>
            </a:r>
            <a:r>
              <a:rPr lang="en-US" i="1" dirty="0" smtClean="0"/>
              <a:t>turn adversary near seas into mutually denied space </a:t>
            </a:r>
            <a:r>
              <a:rPr lang="en-US" dirty="0" smtClean="0"/>
              <a:t>fits </a:t>
            </a:r>
            <a:r>
              <a:rPr lang="en-US" dirty="0"/>
              <a:t>our requirement</a:t>
            </a:r>
            <a:r>
              <a:rPr lang="en-US" dirty="0" smtClean="0"/>
              <a:t> </a:t>
            </a:r>
          </a:p>
          <a:p>
            <a:pPr lvl="1"/>
            <a:r>
              <a:rPr lang="en-US" dirty="0" smtClean="0"/>
              <a:t>Take advantage of the stronger form of contemporary battle—the </a:t>
            </a:r>
            <a:r>
              <a:rPr lang="en-US" i="1" dirty="0" smtClean="0"/>
              <a:t>tactical defense</a:t>
            </a:r>
          </a:p>
          <a:p>
            <a:pPr lvl="1"/>
            <a:r>
              <a:rPr lang="en-US" dirty="0" smtClean="0"/>
              <a:t>Think Like Longstreet—not Lee. . .</a:t>
            </a:r>
          </a:p>
          <a:p>
            <a:pPr lvl="2"/>
            <a:r>
              <a:rPr lang="en-US" dirty="0" smtClean="0"/>
              <a:t>The </a:t>
            </a:r>
            <a:r>
              <a:rPr lang="en-US" i="1" dirty="0" smtClean="0"/>
              <a:t>Strategic Initiative / Offense combined with the tactical defense </a:t>
            </a:r>
            <a:r>
              <a:rPr lang="en-US" dirty="0" smtClean="0"/>
              <a:t>enables naval and joint forces to secure advantage from the stronger form of battle—the </a:t>
            </a:r>
            <a:r>
              <a:rPr lang="en-US" i="1" dirty="0" smtClean="0"/>
              <a:t>integrated maritime defense</a:t>
            </a:r>
            <a:r>
              <a:rPr lang="en-US" dirty="0" smtClean="0"/>
              <a:t>. </a:t>
            </a:r>
          </a:p>
          <a:p>
            <a:pPr lvl="2"/>
            <a:r>
              <a:rPr lang="en-US" dirty="0" smtClean="0"/>
              <a:t>Generates high </a:t>
            </a:r>
            <a:r>
              <a:rPr lang="en-US" dirty="0" smtClean="0">
                <a:solidFill>
                  <a:srgbClr val="FF0000"/>
                </a:solidFill>
              </a:rPr>
              <a:t>deterrence</a:t>
            </a:r>
            <a:r>
              <a:rPr lang="en-US" dirty="0" smtClean="0"/>
              <a:t> with credible forces at minimal cost</a:t>
            </a:r>
          </a:p>
          <a:p>
            <a:pPr lvl="2"/>
            <a:r>
              <a:rPr lang="en-US" dirty="0" smtClean="0"/>
              <a:t>High probability of success </a:t>
            </a:r>
          </a:p>
          <a:p>
            <a:pPr lvl="2"/>
            <a:r>
              <a:rPr lang="en-US" dirty="0" smtClean="0">
                <a:solidFill>
                  <a:srgbClr val="FF0000"/>
                </a:solidFill>
              </a:rPr>
              <a:t>Disproportionately advantageous </a:t>
            </a:r>
            <a:r>
              <a:rPr lang="en-US" dirty="0" smtClean="0"/>
              <a:t>in battle</a:t>
            </a:r>
          </a:p>
          <a:p>
            <a:pPr lvl="2"/>
            <a:endParaRPr lang="en-US" dirty="0"/>
          </a:p>
          <a:p>
            <a:r>
              <a:rPr lang="en-US" dirty="0" smtClean="0"/>
              <a:t>New and better options depend on ability of naval forces to create an </a:t>
            </a:r>
            <a:r>
              <a:rPr lang="en-US" i="1" dirty="0" smtClean="0">
                <a:solidFill>
                  <a:srgbClr val="FF0000"/>
                </a:solidFill>
              </a:rPr>
              <a:t>integrated maritime defense in depth </a:t>
            </a:r>
            <a:r>
              <a:rPr lang="en-US" dirty="0" smtClean="0"/>
              <a:t>in the vicinity of key maritime terrain within the arc of adversary long range precision fires to selectively deny access to close and confined seas with largely </a:t>
            </a:r>
            <a:r>
              <a:rPr lang="en-US" dirty="0" smtClean="0">
                <a:solidFill>
                  <a:srgbClr val="FF0000"/>
                </a:solidFill>
              </a:rPr>
              <a:t>‘stand-in’ forces</a:t>
            </a:r>
            <a:r>
              <a:rPr lang="en-US" dirty="0" smtClean="0"/>
              <a:t>. </a:t>
            </a:r>
          </a:p>
          <a:p>
            <a:r>
              <a:rPr lang="en-US" dirty="0" smtClean="0"/>
              <a:t>What capabilities and tactics do we have to create these conditions?</a:t>
            </a:r>
          </a:p>
          <a:p>
            <a:pPr lvl="1"/>
            <a:r>
              <a:rPr lang="en-US" dirty="0" smtClean="0"/>
              <a:t>Time to get busy. . . </a:t>
            </a:r>
          </a:p>
        </p:txBody>
      </p:sp>
      <p:sp>
        <p:nvSpPr>
          <p:cNvPr id="4" name="Slide Number Placeholder 3"/>
          <p:cNvSpPr>
            <a:spLocks noGrp="1"/>
          </p:cNvSpPr>
          <p:nvPr>
            <p:ph type="sldNum" sz="quarter" idx="10"/>
          </p:nvPr>
        </p:nvSpPr>
        <p:spPr/>
        <p:txBody>
          <a:bodyPr/>
          <a:lstStyle/>
          <a:p>
            <a:pPr>
              <a:defRPr/>
            </a:pPr>
            <a:fld id="{9131517E-925C-4189-A535-9F839972E7BB}" type="slidenum">
              <a:rPr lang="en-US" smtClean="0"/>
              <a:pPr>
                <a:defRPr/>
              </a:pPr>
              <a:t>9</a:t>
            </a:fld>
            <a:endParaRPr lang="en-US" dirty="0"/>
          </a:p>
        </p:txBody>
      </p:sp>
    </p:spTree>
    <p:extLst>
      <p:ext uri="{BB962C8B-B14F-4D97-AF65-F5344CB8AC3E}">
        <p14:creationId xmlns:p14="http://schemas.microsoft.com/office/powerpoint/2010/main" val="3588848789"/>
      </p:ext>
    </p:extLst>
  </p:cSld>
  <p:clrMapOvr>
    <a:masterClrMapping/>
  </p:clrMapOvr>
</p:sld>
</file>

<file path=ppt/theme/theme1.xml><?xml version="1.0" encoding="utf-8"?>
<a:theme xmlns:a="http://schemas.openxmlformats.org/drawingml/2006/main" name="MROC POLICY Brief">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MROC POLICY Brie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5888" marR="0" indent="-115888" algn="l" defTabSz="914400" rtl="0" eaLnBrk="0" fontAlgn="base" latinLnBrk="0" hangingPunct="0">
          <a:lnSpc>
            <a:spcPct val="100000"/>
          </a:lnSpc>
          <a:spcBef>
            <a:spcPct val="5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5888" marR="0" indent="-115888" algn="l" defTabSz="914400" rtl="0" eaLnBrk="0" fontAlgn="base" latinLnBrk="0" hangingPunct="0">
          <a:lnSpc>
            <a:spcPct val="100000"/>
          </a:lnSpc>
          <a:spcBef>
            <a:spcPct val="5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MROC POLICY Brie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OC POLICY Brie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OC POLICY Brie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OC POLICY Brie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OC POLICY 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OC POLICY 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OC POLICY 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4090</TotalTime>
  <Words>3489</Words>
  <Application>Microsoft Office PowerPoint</Application>
  <PresentationFormat>Widescreen</PresentationFormat>
  <Paragraphs>362</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MROC POLICY Brief</vt:lpstr>
      <vt:lpstr>  EABO and Stand In Forces  A Discussion on Innovation  in Strategy and  Concepts</vt:lpstr>
      <vt:lpstr>Future Naval Operational Concepts</vt:lpstr>
      <vt:lpstr>Adversary Strategy</vt:lpstr>
      <vt:lpstr>Consequences of A2AD on the US Joint Force</vt:lpstr>
      <vt:lpstr>Strategic Ennui </vt:lpstr>
      <vt:lpstr>Restoring the Strategic Initiative</vt:lpstr>
      <vt:lpstr>Desired Future Force Operational Characteristics</vt:lpstr>
      <vt:lpstr>Better Strategic Options</vt:lpstr>
      <vt:lpstr>Generating new and better options for future NCA</vt:lpstr>
      <vt:lpstr>Strategic Ambitions</vt:lpstr>
      <vt:lpstr>The Nature of the Naval Challenge</vt:lpstr>
      <vt:lpstr>Sea Control and Denial</vt:lpstr>
      <vt:lpstr>The Role of Marines </vt:lpstr>
      <vt:lpstr>The Role of the Navy</vt:lpstr>
      <vt:lpstr>Inside Force and EABO</vt:lpstr>
      <vt:lpstr>New Joint Paradigm for Expeditionary Campaigns</vt:lpstr>
      <vt:lpstr>The Four Naval Warfighter Challenges</vt:lpstr>
      <vt:lpstr>Stand-in Naval Forces</vt:lpstr>
      <vt:lpstr>21st Century Joint/Naval Operational Art :</vt:lpstr>
      <vt:lpstr>Expeditionary Advance Base Operations</vt:lpstr>
      <vt:lpstr>Expeditionary Advance Base Operations</vt:lpstr>
      <vt:lpstr>Persistent Presence &amp; Partnering</vt:lpstr>
      <vt:lpstr>EABs and EAB Operations</vt:lpstr>
      <vt:lpstr>Contact Information</vt:lpstr>
      <vt:lpstr>Backup Slides</vt:lpstr>
      <vt:lpstr>EABO Summary</vt:lpstr>
      <vt:lpstr>EAB Hosting Considerations</vt:lpstr>
      <vt:lpstr>Future Expeditionary Force (A2AD Peer Scenario)</vt:lpstr>
      <vt:lpstr>Mobile Distributed Logistics</vt:lpstr>
    </vt:vector>
  </TitlesOfParts>
  <Company>USMC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Naval and Marine Concepts</dc:title>
  <dc:creator>Corbett CIV Arthur J</dc:creator>
  <cp:lastModifiedBy>Corbett CIV Arthur J</cp:lastModifiedBy>
  <cp:revision>179</cp:revision>
  <cp:lastPrinted>2017-08-11T16:44:39Z</cp:lastPrinted>
  <dcterms:created xsi:type="dcterms:W3CDTF">2017-08-07T15:46:27Z</dcterms:created>
  <dcterms:modified xsi:type="dcterms:W3CDTF">2019-04-26T14:01:09Z</dcterms:modified>
</cp:coreProperties>
</file>