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312" r:id="rId3"/>
    <p:sldId id="314" r:id="rId4"/>
    <p:sldId id="300" r:id="rId5"/>
    <p:sldId id="302" r:id="rId6"/>
    <p:sldId id="304" r:id="rId7"/>
    <p:sldId id="305" r:id="rId8"/>
    <p:sldId id="306" r:id="rId9"/>
    <p:sldId id="308" r:id="rId10"/>
    <p:sldId id="310" r:id="rId11"/>
    <p:sldId id="299" r:id="rId1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3AF"/>
    <a:srgbClr val="120D3D"/>
    <a:srgbClr val="DD2727"/>
    <a:srgbClr val="D02929"/>
    <a:srgbClr val="E92D2D"/>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08" autoAdjust="0"/>
    <p:restoredTop sz="84218" autoAdjust="0"/>
  </p:normalViewPr>
  <p:slideViewPr>
    <p:cSldViewPr>
      <p:cViewPr varScale="1">
        <p:scale>
          <a:sx n="107" d="100"/>
          <a:sy n="107" d="100"/>
        </p:scale>
        <p:origin x="1992" y="160"/>
      </p:cViewPr>
      <p:guideLst>
        <p:guide orient="horz" pos="2160"/>
        <p:guide pos="2880"/>
      </p:guideLst>
    </p:cSldViewPr>
  </p:slideViewPr>
  <p:notesTextViewPr>
    <p:cViewPr>
      <p:scale>
        <a:sx n="1" d="1"/>
        <a:sy n="1" d="1"/>
      </p:scale>
      <p:origin x="0" y="0"/>
    </p:cViewPr>
  </p:notesTextViewPr>
  <p:sorterViewPr>
    <p:cViewPr varScale="1">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8" y="2"/>
            <a:ext cx="3056414" cy="465455"/>
          </a:xfrm>
          <a:prstGeom prst="rect">
            <a:avLst/>
          </a:prstGeom>
        </p:spPr>
        <p:txBody>
          <a:bodyPr vert="horz" lIns="93497" tIns="46749" rIns="93497" bIns="46749" rtlCol="0"/>
          <a:lstStyle>
            <a:lvl1pPr algn="r">
              <a:defRPr sz="1200"/>
            </a:lvl1pPr>
          </a:lstStyle>
          <a:p>
            <a:fld id="{227C80FD-32DB-4165-9520-42E34DB589BE}" type="datetimeFigureOut">
              <a:rPr lang="en-US" smtClean="0"/>
              <a:t>2/1/22</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5"/>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8" y="8842031"/>
            <a:ext cx="3056414" cy="465455"/>
          </a:xfrm>
          <a:prstGeom prst="rect">
            <a:avLst/>
          </a:prstGeom>
        </p:spPr>
        <p:txBody>
          <a:bodyPr vert="horz" lIns="93497" tIns="46749" rIns="93497" bIns="46749" rtlCol="0" anchor="b"/>
          <a:lstStyle>
            <a:lvl1pPr algn="r">
              <a:defRPr sz="1200"/>
            </a:lvl1pPr>
          </a:lstStyle>
          <a:p>
            <a:fld id="{2222A484-7719-43B9-9070-D11F20C5858B}" type="slidenum">
              <a:rPr lang="en-US" smtClean="0"/>
              <a:t>‹#›</a:t>
            </a:fld>
            <a:endParaRPr lang="en-US" dirty="0"/>
          </a:p>
        </p:txBody>
      </p:sp>
    </p:spTree>
    <p:extLst>
      <p:ext uri="{BB962C8B-B14F-4D97-AF65-F5344CB8AC3E}">
        <p14:creationId xmlns:p14="http://schemas.microsoft.com/office/powerpoint/2010/main" val="2886795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a:t>
            </a:fld>
            <a:endParaRPr lang="en-US" altLang="en-US" dirty="0"/>
          </a:p>
        </p:txBody>
      </p:sp>
    </p:spTree>
    <p:extLst>
      <p:ext uri="{BB962C8B-B14F-4D97-AF65-F5344CB8AC3E}">
        <p14:creationId xmlns:p14="http://schemas.microsoft.com/office/powerpoint/2010/main" val="144971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2A484-7719-43B9-9070-D11F20C5858B}" type="slidenum">
              <a:rPr lang="en-US" smtClean="0"/>
              <a:t>7</a:t>
            </a:fld>
            <a:endParaRPr lang="en-US" dirty="0"/>
          </a:p>
        </p:txBody>
      </p:sp>
    </p:spTree>
    <p:extLst>
      <p:ext uri="{BB962C8B-B14F-4D97-AF65-F5344CB8AC3E}">
        <p14:creationId xmlns:p14="http://schemas.microsoft.com/office/powerpoint/2010/main" val="228899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11</a:t>
            </a:fld>
            <a:endParaRPr lang="en-US" altLang="en-US" dirty="0"/>
          </a:p>
        </p:txBody>
      </p:sp>
    </p:spTree>
    <p:extLst>
      <p:ext uri="{BB962C8B-B14F-4D97-AF65-F5344CB8AC3E}">
        <p14:creationId xmlns:p14="http://schemas.microsoft.com/office/powerpoint/2010/main" val="122881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1A0ED1-566A-4971-98AC-8A13E7D19145}" type="datetime1">
              <a:rPr lang="en-US" smtClean="0"/>
              <a:t>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206839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90B54-0322-469E-939A-82941CD0C1B6}" type="datetime1">
              <a:rPr lang="en-US" smtClean="0"/>
              <a:t>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72000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338B4F-484C-448F-8DEF-85DE8F772F54}" type="datetime1">
              <a:rPr lang="en-US" smtClean="0"/>
              <a:t>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59031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8871D3-809E-4D8A-9EBB-200FD8988D64}" type="datetime1">
              <a:rPr lang="en-US" smtClean="0"/>
              <a:t>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63097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10C2E-C456-4E39-9247-905FB77B95C1}" type="datetime1">
              <a:rPr lang="en-US" smtClean="0"/>
              <a:t>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53381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14D8B8-95E5-41DB-8297-CD7A430F4DD4}" type="datetime1">
              <a:rPr lang="en-US" smtClean="0"/>
              <a:t>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224443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8EF0F7-6A81-4A8E-AA6B-0B77153A7360}" type="datetime1">
              <a:rPr lang="en-US" smtClean="0"/>
              <a:t>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2504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44E0FE-5FB7-41E9-8BAA-38755B0E80F6}" type="datetime1">
              <a:rPr lang="en-US" smtClean="0"/>
              <a:t>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68286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D4D7C-4882-4357-8003-2DAF4FDB1895}" type="datetime1">
              <a:rPr lang="en-US" smtClean="0"/>
              <a:t>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3D1F8-002A-47E3-97A1-C6774553AA60}" type="slidenum">
              <a:rPr lang="en-US" smtClean="0"/>
              <a:t>‹#›</a:t>
            </a:fld>
            <a:endParaRPr lang="en-US" dirty="0"/>
          </a:p>
        </p:txBody>
      </p:sp>
      <p:sp>
        <p:nvSpPr>
          <p:cNvPr id="5" name="Rectangle 4"/>
          <p:cNvSpPr/>
          <p:nvPr userDrawn="1"/>
        </p:nvSpPr>
        <p:spPr>
          <a:xfrm>
            <a:off x="0" y="0"/>
            <a:ext cx="9143999" cy="6096000"/>
          </a:xfrm>
          <a:prstGeom prst="rect">
            <a:avLst/>
          </a:prstGeom>
          <a:solidFill>
            <a:srgbClr val="E6DA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5791200"/>
            <a:ext cx="9144000" cy="1143000"/>
          </a:xfrm>
          <a:prstGeom prst="rect">
            <a:avLst/>
          </a:prstGeom>
          <a:solidFill>
            <a:srgbClr val="4A4F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5410200"/>
            <a:ext cx="9144000" cy="304800"/>
          </a:xfrm>
          <a:prstGeom prst="rect">
            <a:avLst/>
          </a:prstGeom>
          <a:solidFill>
            <a:srgbClr val="3F3F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8399" y="5918677"/>
            <a:ext cx="4267200" cy="87066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374229">
            <a:off x="4411176" y="283557"/>
            <a:ext cx="4674800" cy="5052618"/>
          </a:xfrm>
          <a:prstGeom prst="rect">
            <a:avLst/>
          </a:prstGeom>
        </p:spPr>
      </p:pic>
    </p:spTree>
    <p:extLst>
      <p:ext uri="{BB962C8B-B14F-4D97-AF65-F5344CB8AC3E}">
        <p14:creationId xmlns:p14="http://schemas.microsoft.com/office/powerpoint/2010/main" val="54250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52CEF-2718-45ED-A47D-16CFD5D96914}" type="datetime1">
              <a:rPr lang="en-US" smtClean="0"/>
              <a:t>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46962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3D5B0E-041D-432B-ABC0-74A551D53252}" type="datetime1">
              <a:rPr lang="en-US" smtClean="0"/>
              <a:t>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170778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9963A-128D-4EA1-9142-0AA8CD77DC30}" type="datetime1">
              <a:rPr lang="en-US" smtClean="0"/>
              <a:t>2/1/22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3D1F8-002A-47E3-97A1-C6774553AA60}" type="slidenum">
              <a:rPr lang="en-US" smtClean="0"/>
              <a:t>‹#›</a:t>
            </a:fld>
            <a:endParaRPr lang="en-US" dirty="0"/>
          </a:p>
        </p:txBody>
      </p:sp>
    </p:spTree>
    <p:extLst>
      <p:ext uri="{BB962C8B-B14F-4D97-AF65-F5344CB8AC3E}">
        <p14:creationId xmlns:p14="http://schemas.microsoft.com/office/powerpoint/2010/main" val="285221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7350" y="1384202"/>
            <a:ext cx="8382000" cy="3600986"/>
          </a:xfrm>
          <a:prstGeom prst="rect">
            <a:avLst/>
          </a:prstGeom>
          <a:noFill/>
        </p:spPr>
        <p:txBody>
          <a:bodyPr wrap="square" rtlCol="0">
            <a:spAutoFit/>
          </a:bodyPr>
          <a:lstStyle/>
          <a:p>
            <a:pPr algn="ctr"/>
            <a:r>
              <a:rPr lang="en-US" sz="4400" b="1" dirty="0">
                <a:solidFill>
                  <a:srgbClr val="4A4F42"/>
                </a:solidFill>
                <a:latin typeface="Arial"/>
                <a:cs typeface="Arial"/>
              </a:rPr>
              <a:t> CEO Strategic Plan Assessment</a:t>
            </a:r>
          </a:p>
          <a:p>
            <a:pPr algn="ctr"/>
            <a:endParaRPr lang="en-US" sz="4200" b="1" dirty="0">
              <a:solidFill>
                <a:srgbClr val="4A4F42"/>
              </a:solidFill>
              <a:latin typeface="Arial"/>
              <a:cs typeface="Arial"/>
            </a:endParaRPr>
          </a:p>
          <a:p>
            <a:pPr algn="ctr"/>
            <a:r>
              <a:rPr lang="en-US" sz="3600" b="1" dirty="0">
                <a:solidFill>
                  <a:srgbClr val="4A4F42"/>
                </a:solidFill>
                <a:latin typeface="Arial"/>
                <a:cs typeface="Arial"/>
              </a:rPr>
              <a:t>C. G. </a:t>
            </a:r>
            <a:r>
              <a:rPr lang="en-US" sz="3600" b="1" dirty="0" err="1">
                <a:solidFill>
                  <a:srgbClr val="4A4F42"/>
                </a:solidFill>
                <a:latin typeface="Arial"/>
                <a:cs typeface="Arial"/>
              </a:rPr>
              <a:t>Chiarotti</a:t>
            </a:r>
            <a:endParaRPr lang="en-US" sz="3600" b="1" dirty="0">
              <a:solidFill>
                <a:srgbClr val="4A4F42"/>
              </a:solidFill>
              <a:latin typeface="Arial"/>
              <a:cs typeface="Arial"/>
            </a:endParaRPr>
          </a:p>
          <a:p>
            <a:pPr algn="ctr"/>
            <a:endParaRPr lang="en-US" sz="4200" b="1" dirty="0">
              <a:solidFill>
                <a:srgbClr val="4A4F42"/>
              </a:solidFill>
              <a:latin typeface="Arial"/>
              <a:cs typeface="Arial"/>
            </a:endParaRPr>
          </a:p>
          <a:p>
            <a:pPr algn="ctr"/>
            <a:r>
              <a:rPr lang="en-US" sz="2000" b="1" dirty="0">
                <a:solidFill>
                  <a:srgbClr val="4A4F42"/>
                </a:solidFill>
                <a:latin typeface="Arial"/>
                <a:cs typeface="Arial"/>
              </a:rPr>
              <a:t>2022 Winter Board Meeting </a:t>
            </a:r>
          </a:p>
        </p:txBody>
      </p:sp>
      <p:sp>
        <p:nvSpPr>
          <p:cNvPr id="3" name="Slide Number Placeholder 2"/>
          <p:cNvSpPr>
            <a:spLocks noGrp="1"/>
          </p:cNvSpPr>
          <p:nvPr>
            <p:ph type="sldNum" sz="quarter" idx="12"/>
          </p:nvPr>
        </p:nvSpPr>
        <p:spPr/>
        <p:txBody>
          <a:bodyPr/>
          <a:lstStyle/>
          <a:p>
            <a:fld id="{65C3D1F8-002A-47E3-97A1-C6774553AA60}" type="slidenum">
              <a:rPr lang="en-US" smtClean="0"/>
              <a:t>1</a:t>
            </a:fld>
            <a:endParaRPr lang="en-US" dirty="0"/>
          </a:p>
        </p:txBody>
      </p:sp>
    </p:spTree>
    <p:extLst>
      <p:ext uri="{BB962C8B-B14F-4D97-AF65-F5344CB8AC3E}">
        <p14:creationId xmlns:p14="http://schemas.microsoft.com/office/powerpoint/2010/main" val="2647294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10</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7. </a:t>
            </a:r>
            <a:r>
              <a:rPr kumimoji="0" lang="en-US" altLang="en-US" sz="1400" b="1" i="1" strike="noStrike" cap="none" normalizeH="0" baseline="0" dirty="0">
                <a:ln>
                  <a:noFill/>
                </a:ln>
                <a:solidFill>
                  <a:schemeClr val="tx1"/>
                </a:solidFill>
                <a:effectLst/>
                <a:latin typeface="Arial" panose="020B0604020202020204" pitchFamily="34" charset="0"/>
              </a:rPr>
              <a:t>Succeed </a:t>
            </a:r>
            <a:r>
              <a:rPr kumimoji="0" lang="en-US" altLang="en-US" sz="1400" b="0" i="0" u="none" strike="noStrike" cap="none" normalizeH="0" baseline="0" dirty="0">
                <a:ln>
                  <a:noFill/>
                </a:ln>
                <a:solidFill>
                  <a:schemeClr val="tx1"/>
                </a:solidFill>
                <a:effectLst/>
                <a:latin typeface="Arial" panose="020B0604020202020204" pitchFamily="34" charset="0"/>
              </a:rPr>
              <a:t>in establishing the Marine Military Exposition series as the Marine Corps’ service–level showcase events.</a:t>
            </a:r>
          </a:p>
        </p:txBody>
      </p:sp>
      <p:sp>
        <p:nvSpPr>
          <p:cNvPr id="4" name="TextBox 3">
            <a:extLst>
              <a:ext uri="{FF2B5EF4-FFF2-40B4-BE49-F238E27FC236}">
                <a16:creationId xmlns:a16="http://schemas.microsoft.com/office/drawing/2014/main" id="{FC8F5E75-0DE9-4D4C-AB10-D84D2208914C}"/>
              </a:ext>
            </a:extLst>
          </p:cNvPr>
          <p:cNvSpPr txBox="1"/>
          <p:nvPr/>
        </p:nvSpPr>
        <p:spPr>
          <a:xfrm>
            <a:off x="914401" y="1524000"/>
            <a:ext cx="7467600" cy="2893100"/>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(7.a.) In close partnership with the MCL, HQMC, </a:t>
            </a:r>
            <a:r>
              <a:rPr lang="en-US" sz="1400" dirty="0" err="1"/>
              <a:t>EmeraldX</a:t>
            </a:r>
            <a:r>
              <a:rPr lang="en-US" sz="1400" dirty="0"/>
              <a:t>, our events coordinator, MDM 2022 planning is well underway and is expected to execute in May.  Contractual agreement between all three partners is in the final stages of approval—all issues have been addressed, to include venue and dates for 2023.  Contractual agreement is for a ten-year period of performance with multiple options if required to extend beyond initial term.</a:t>
            </a:r>
          </a:p>
          <a:p>
            <a:pPr marL="285750" indent="-285750">
              <a:buFont typeface="Arial" panose="020B0604020202020204" pitchFamily="34" charset="0"/>
              <a:buChar char="•"/>
            </a:pPr>
            <a:r>
              <a:rPr lang="en-US" sz="1400" dirty="0"/>
              <a:t>(7.b.) MDM2022 will be our </a:t>
            </a:r>
            <a:r>
              <a:rPr lang="en-US" sz="1400" dirty="0" err="1"/>
              <a:t>PoP</a:t>
            </a:r>
            <a:r>
              <a:rPr lang="en-US" sz="1400" dirty="0"/>
              <a:t>---for supporting CMC’s messages, agenda, and to ensure that revenue stream is at the levels required to sustain effort.</a:t>
            </a:r>
          </a:p>
          <a:p>
            <a:pPr marL="285750" indent="-285750">
              <a:buFont typeface="Arial" panose="020B0604020202020204" pitchFamily="34" charset="0"/>
              <a:buChar char="•"/>
            </a:pPr>
            <a:r>
              <a:rPr lang="en-US" sz="1400" dirty="0"/>
              <a:t>(7.c.) Hiring of MDM Events Coordinator is ongoing.</a:t>
            </a:r>
          </a:p>
          <a:p>
            <a:pPr marL="285750" indent="-285750">
              <a:buFont typeface="Arial" panose="020B0604020202020204" pitchFamily="34" charset="0"/>
              <a:buChar char="•"/>
            </a:pPr>
            <a:r>
              <a:rPr lang="en-US" sz="1400" dirty="0"/>
              <a:t>(7.d.) Re-negotiated </a:t>
            </a:r>
            <a:r>
              <a:rPr lang="en-US" sz="1400" dirty="0" err="1"/>
              <a:t>EmeraldX</a:t>
            </a:r>
            <a:r>
              <a:rPr lang="en-US" sz="1400" dirty="0"/>
              <a:t> contract—in final stage of approval.  </a:t>
            </a:r>
          </a:p>
          <a:p>
            <a:pPr marL="285750" indent="-285750">
              <a:buFont typeface="Arial" panose="020B0604020202020204" pitchFamily="34" charset="0"/>
              <a:buChar char="•"/>
            </a:pPr>
            <a:r>
              <a:rPr lang="en-US" sz="1400" dirty="0"/>
              <a:t>(7.e.) MCL/MCA agreements are in place and executed through MDM contract.</a:t>
            </a:r>
          </a:p>
          <a:p>
            <a:r>
              <a:rPr lang="en-US" sz="1400" dirty="0"/>
              <a:t>         </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1858912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11</a:t>
            </a:fld>
            <a:endParaRPr lang="en-US" dirty="0"/>
          </a:p>
        </p:txBody>
      </p:sp>
      <p:sp>
        <p:nvSpPr>
          <p:cNvPr id="5" name="TextBox 1">
            <a:extLst>
              <a:ext uri="{FF2B5EF4-FFF2-40B4-BE49-F238E27FC236}">
                <a16:creationId xmlns:a16="http://schemas.microsoft.com/office/drawing/2014/main" id="{E18ECD02-2E0A-435A-A76E-B905F7FD221A}"/>
              </a:ext>
            </a:extLst>
          </p:cNvPr>
          <p:cNvSpPr txBox="1">
            <a:spLocks noChangeArrowheads="1"/>
          </p:cNvSpPr>
          <p:nvPr/>
        </p:nvSpPr>
        <p:spPr bwMode="auto">
          <a:xfrm>
            <a:off x="228600" y="2133600"/>
            <a:ext cx="8718612"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4400" b="1">
                <a:latin typeface="Arial" charset="0"/>
                <a:ea typeface="Geneva" pitchFamily="-16" charset="-128"/>
              </a:rPr>
              <a:t>Questions</a:t>
            </a:r>
            <a:endParaRPr lang="en-US" sz="4400" b="1" dirty="0">
              <a:latin typeface="Arial" charset="0"/>
              <a:ea typeface="Geneva" pitchFamily="-16" charset="-128"/>
            </a:endParaRPr>
          </a:p>
          <a:p>
            <a:endParaRPr lang="en-US" sz="1200" b="1" dirty="0">
              <a:latin typeface="Arial" charset="0"/>
              <a:ea typeface="Geneva" pitchFamily="-16" charset="-128"/>
            </a:endParaRPr>
          </a:p>
          <a:p>
            <a:endParaRPr lang="en-US" sz="2800" b="1" dirty="0">
              <a:latin typeface="Arial" charset="0"/>
              <a:ea typeface="Geneva" pitchFamily="-16" charset="-128"/>
            </a:endParaRPr>
          </a:p>
        </p:txBody>
      </p:sp>
    </p:spTree>
    <p:extLst>
      <p:ext uri="{BB962C8B-B14F-4D97-AF65-F5344CB8AC3E}">
        <p14:creationId xmlns:p14="http://schemas.microsoft.com/office/powerpoint/2010/main" val="21091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2</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1" i="1" u="sng" strike="noStrike" cap="none" normalizeH="0" baseline="0" dirty="0">
                <a:ln>
                  <a:noFill/>
                </a:ln>
                <a:solidFill>
                  <a:schemeClr val="tx1"/>
                </a:solidFill>
                <a:effectLst/>
                <a:latin typeface="Arial" panose="020B0604020202020204" pitchFamily="34" charset="0"/>
              </a:rPr>
              <a:t>Vision</a:t>
            </a:r>
            <a:r>
              <a:rPr kumimoji="0" lang="en-US" altLang="en-US" sz="1400" b="0" i="0" u="none" strike="noStrike" cap="none" normalizeH="0" baseline="0" dirty="0">
                <a:ln>
                  <a:noFill/>
                </a:ln>
                <a:solidFill>
                  <a:schemeClr val="tx1"/>
                </a:solidFill>
                <a:effectLst/>
                <a:latin typeface="Arial" panose="020B0604020202020204" pitchFamily="34" charset="0"/>
              </a:rPr>
              <a:t>: To be universally recognized as the Professional Association of the United States Marine Corps.</a:t>
            </a:r>
          </a:p>
        </p:txBody>
      </p:sp>
      <p:sp>
        <p:nvSpPr>
          <p:cNvPr id="4" name="TextBox 3">
            <a:extLst>
              <a:ext uri="{FF2B5EF4-FFF2-40B4-BE49-F238E27FC236}">
                <a16:creationId xmlns:a16="http://schemas.microsoft.com/office/drawing/2014/main" id="{FC8F5E75-0DE9-4D4C-AB10-D84D2208914C}"/>
              </a:ext>
            </a:extLst>
          </p:cNvPr>
          <p:cNvSpPr txBox="1"/>
          <p:nvPr/>
        </p:nvSpPr>
        <p:spPr>
          <a:xfrm>
            <a:off x="914401" y="1524000"/>
            <a:ext cx="7467600" cy="3539430"/>
          </a:xfrm>
          <a:prstGeom prst="rect">
            <a:avLst/>
          </a:prstGeom>
          <a:noFill/>
        </p:spPr>
        <p:txBody>
          <a:bodyPr wrap="square" rtlCol="0">
            <a:spAutoFit/>
          </a:bodyPr>
          <a:lstStyle/>
          <a:p>
            <a:r>
              <a:rPr lang="en-US" sz="1400" dirty="0"/>
              <a:t>Defining Success:</a:t>
            </a:r>
          </a:p>
          <a:p>
            <a:endParaRPr lang="en-US" sz="1400" dirty="0"/>
          </a:p>
          <a:p>
            <a:pPr marL="285750" indent="-285750">
              <a:buFont typeface="Arial" panose="020B0604020202020204" pitchFamily="34" charset="0"/>
              <a:buChar char="•"/>
            </a:pPr>
            <a:r>
              <a:rPr lang="en-US" sz="1400" dirty="0"/>
              <a:t>Success towards mission accomplishment accomplishment for MCA can be determined by growth and value. (</a:t>
            </a:r>
            <a:r>
              <a:rPr lang="en-US" sz="1400" i="1" u="sng" dirty="0"/>
              <a:t>MCA Strategic Plan 2025</a:t>
            </a:r>
            <a:r>
              <a:rPr lang="en-US" sz="1400" dirty="0"/>
              <a:t>)</a:t>
            </a:r>
          </a:p>
          <a:p>
            <a:pPr marL="285750" indent="-285750">
              <a:buFont typeface="Arial" panose="020B0604020202020204" pitchFamily="34" charset="0"/>
              <a:buChar char="•"/>
            </a:pPr>
            <a:endParaRPr lang="en-US" sz="1400" dirty="0"/>
          </a:p>
          <a:p>
            <a:pPr marL="742950" lvl="1" indent="-285750">
              <a:buFont typeface="Arial" panose="020B0604020202020204" pitchFamily="34" charset="0"/>
              <a:buChar char="•"/>
            </a:pPr>
            <a:r>
              <a:rPr lang="en-US" sz="1400" b="1" dirty="0"/>
              <a:t>Growth</a:t>
            </a:r>
            <a:r>
              <a:rPr lang="en-US" sz="1400" dirty="0"/>
              <a:t>: refers to such factors as the overall members and publication readership, the number of Marines and commands supported through our programs, the number and amount of donations to our Foundation, and the net profit from retail uniform sales to Marines.</a:t>
            </a:r>
          </a:p>
          <a:p>
            <a:pPr lvl="1"/>
            <a:endParaRPr lang="en-US" sz="1400" dirty="0"/>
          </a:p>
          <a:p>
            <a:pPr marL="742950" lvl="1" indent="-285750">
              <a:buFont typeface="Arial" panose="020B0604020202020204" pitchFamily="34" charset="0"/>
              <a:buChar char="•"/>
            </a:pPr>
            <a:r>
              <a:rPr lang="en-US" sz="1400" b="1" dirty="0"/>
              <a:t>Value</a:t>
            </a:r>
            <a:r>
              <a:rPr lang="en-US" sz="1400" dirty="0"/>
              <a:t>: refers to the often-intangible benefit that our professional association adds to the Marine Corps.  This value is measured and determined in large part by the comments and support of the Commandant, the Sergeant Major of the Marine Corps, and Marine general officers, friends of the Corps (young and old),  as to whether MCA, as their professional association, assists in developing Marine Corps leaders, and representing and advancing our profession in the public interest.   </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1793633" cy="369332"/>
          </a:xfrm>
          <a:prstGeom prst="rect">
            <a:avLst/>
          </a:prstGeom>
          <a:solidFill>
            <a:schemeClr val="bg1"/>
          </a:solidFill>
        </p:spPr>
        <p:txBody>
          <a:bodyPr wrap="none" rtlCol="0">
            <a:spAutoFit/>
          </a:bodyPr>
          <a:lstStyle/>
          <a:p>
            <a:r>
              <a:rPr lang="en-US" dirty="0"/>
              <a:t>Defining Success </a:t>
            </a:r>
          </a:p>
        </p:txBody>
      </p:sp>
    </p:spTree>
    <p:extLst>
      <p:ext uri="{BB962C8B-B14F-4D97-AF65-F5344CB8AC3E}">
        <p14:creationId xmlns:p14="http://schemas.microsoft.com/office/powerpoint/2010/main" val="104160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3</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r>
              <a:rPr lang="en-US" sz="1400" dirty="0"/>
              <a:t>Success towards mission accomplishment accomplishment for MCA can be determined by growth and value. (</a:t>
            </a:r>
            <a:r>
              <a:rPr lang="en-US" sz="1400" i="1" u="sng" dirty="0"/>
              <a:t>MCA Strategic Plan 2025</a:t>
            </a:r>
            <a:r>
              <a:rPr lang="en-US" sz="1400" dirty="0"/>
              <a:t>)</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1974258" cy="369332"/>
          </a:xfrm>
          <a:prstGeom prst="rect">
            <a:avLst/>
          </a:prstGeom>
          <a:solidFill>
            <a:schemeClr val="bg1"/>
          </a:solidFill>
        </p:spPr>
        <p:txBody>
          <a:bodyPr wrap="none" rtlCol="0">
            <a:spAutoFit/>
          </a:bodyPr>
          <a:lstStyle/>
          <a:p>
            <a:r>
              <a:rPr lang="en-US" dirty="0"/>
              <a:t>Assessing Success </a:t>
            </a:r>
          </a:p>
        </p:txBody>
      </p:sp>
      <p:graphicFrame>
        <p:nvGraphicFramePr>
          <p:cNvPr id="7" name="Table 7">
            <a:extLst>
              <a:ext uri="{FF2B5EF4-FFF2-40B4-BE49-F238E27FC236}">
                <a16:creationId xmlns:a16="http://schemas.microsoft.com/office/drawing/2014/main" id="{E8FCBF26-C528-8A47-B751-2C17E3C74BA1}"/>
              </a:ext>
            </a:extLst>
          </p:cNvPr>
          <p:cNvGraphicFramePr>
            <a:graphicFrameLocks noGrp="1"/>
          </p:cNvGraphicFramePr>
          <p:nvPr>
            <p:extLst>
              <p:ext uri="{D42A27DB-BD31-4B8C-83A1-F6EECF244321}">
                <p14:modId xmlns:p14="http://schemas.microsoft.com/office/powerpoint/2010/main" val="3040488754"/>
              </p:ext>
            </p:extLst>
          </p:nvPr>
        </p:nvGraphicFramePr>
        <p:xfrm>
          <a:off x="152400" y="1889761"/>
          <a:ext cx="4495800" cy="2699824"/>
        </p:xfrm>
        <a:graphic>
          <a:graphicData uri="http://schemas.openxmlformats.org/drawingml/2006/table">
            <a:tbl>
              <a:tblPr firstRow="1" bandRow="1">
                <a:tableStyleId>{5C22544A-7EE6-4342-B048-85BDC9FD1C3A}</a:tableStyleId>
              </a:tblPr>
              <a:tblGrid>
                <a:gridCol w="1123950">
                  <a:extLst>
                    <a:ext uri="{9D8B030D-6E8A-4147-A177-3AD203B41FA5}">
                      <a16:colId xmlns:a16="http://schemas.microsoft.com/office/drawing/2014/main" val="3880142907"/>
                    </a:ext>
                  </a:extLst>
                </a:gridCol>
                <a:gridCol w="1123950">
                  <a:extLst>
                    <a:ext uri="{9D8B030D-6E8A-4147-A177-3AD203B41FA5}">
                      <a16:colId xmlns:a16="http://schemas.microsoft.com/office/drawing/2014/main" val="2554454889"/>
                    </a:ext>
                  </a:extLst>
                </a:gridCol>
                <a:gridCol w="1123950">
                  <a:extLst>
                    <a:ext uri="{9D8B030D-6E8A-4147-A177-3AD203B41FA5}">
                      <a16:colId xmlns:a16="http://schemas.microsoft.com/office/drawing/2014/main" val="1230706357"/>
                    </a:ext>
                  </a:extLst>
                </a:gridCol>
                <a:gridCol w="1123950">
                  <a:extLst>
                    <a:ext uri="{9D8B030D-6E8A-4147-A177-3AD203B41FA5}">
                      <a16:colId xmlns:a16="http://schemas.microsoft.com/office/drawing/2014/main" val="2028593395"/>
                    </a:ext>
                  </a:extLst>
                </a:gridCol>
              </a:tblGrid>
              <a:tr h="225303">
                <a:tc>
                  <a:txBody>
                    <a:bodyPr/>
                    <a:lstStyle/>
                    <a:p>
                      <a:r>
                        <a:rPr lang="en-US" sz="1200" b="0" u="sng" baseline="0" dirty="0">
                          <a:solidFill>
                            <a:schemeClr val="tx1"/>
                          </a:solidFill>
                        </a:rPr>
                        <a:t>Value</a:t>
                      </a:r>
                    </a:p>
                  </a:txBody>
                  <a:tcPr>
                    <a:solidFill>
                      <a:schemeClr val="accent1"/>
                    </a:solidFill>
                  </a:tcPr>
                </a:tc>
                <a:tc>
                  <a:txBody>
                    <a:bodyPr/>
                    <a:lstStyle/>
                    <a:p>
                      <a:pPr algn="ctr"/>
                      <a:r>
                        <a:rPr lang="en-US" sz="1200" b="0" u="sng" baseline="0" dirty="0">
                          <a:solidFill>
                            <a:schemeClr val="tx1"/>
                          </a:solidFill>
                        </a:rPr>
                        <a:t>2020</a:t>
                      </a:r>
                    </a:p>
                  </a:txBody>
                  <a:tcPr>
                    <a:solidFill>
                      <a:schemeClr val="accent1"/>
                    </a:solidFill>
                  </a:tcPr>
                </a:tc>
                <a:tc>
                  <a:txBody>
                    <a:bodyPr/>
                    <a:lstStyle/>
                    <a:p>
                      <a:pPr algn="ctr"/>
                      <a:r>
                        <a:rPr lang="en-US" sz="1200" b="0" u="sng" baseline="0" dirty="0">
                          <a:solidFill>
                            <a:schemeClr val="tx1"/>
                          </a:solidFill>
                        </a:rPr>
                        <a:t>2021</a:t>
                      </a:r>
                    </a:p>
                  </a:txBody>
                  <a:tcPr>
                    <a:solidFill>
                      <a:schemeClr val="accent1"/>
                    </a:solidFill>
                  </a:tcPr>
                </a:tc>
                <a:tc>
                  <a:txBody>
                    <a:bodyPr/>
                    <a:lstStyle/>
                    <a:p>
                      <a:pPr algn="ctr"/>
                      <a:r>
                        <a:rPr lang="en-US" sz="1200" b="0" u="sng" baseline="0" dirty="0">
                          <a:solidFill>
                            <a:schemeClr val="tx1"/>
                          </a:solidFill>
                        </a:rPr>
                        <a:t>Grade</a:t>
                      </a:r>
                    </a:p>
                  </a:txBody>
                  <a:tcPr>
                    <a:solidFill>
                      <a:schemeClr val="accent1"/>
                    </a:solidFill>
                  </a:tcPr>
                </a:tc>
                <a:extLst>
                  <a:ext uri="{0D108BD9-81ED-4DB2-BD59-A6C34878D82A}">
                    <a16:rowId xmlns:a16="http://schemas.microsoft.com/office/drawing/2014/main" val="3121484626"/>
                  </a:ext>
                </a:extLst>
              </a:tr>
              <a:tr h="375504">
                <a:tc>
                  <a:txBody>
                    <a:bodyPr/>
                    <a:lstStyle/>
                    <a:p>
                      <a:r>
                        <a:rPr lang="en-US" sz="1200" b="0" baseline="0" dirty="0">
                          <a:solidFill>
                            <a:schemeClr val="tx1"/>
                          </a:solidFill>
                        </a:rPr>
                        <a:t>Membership</a:t>
                      </a:r>
                    </a:p>
                  </a:txBody>
                  <a:tcPr>
                    <a:solidFill>
                      <a:schemeClr val="accent2"/>
                    </a:solidFill>
                  </a:tcPr>
                </a:tc>
                <a:tc>
                  <a:txBody>
                    <a:bodyPr/>
                    <a:lstStyle/>
                    <a:p>
                      <a:pPr algn="ctr"/>
                      <a:r>
                        <a:rPr lang="en-US" sz="1200" baseline="0" dirty="0"/>
                        <a:t>55,670</a:t>
                      </a:r>
                    </a:p>
                  </a:txBody>
                  <a:tcPr>
                    <a:solidFill>
                      <a:schemeClr val="accent2"/>
                    </a:solidFill>
                  </a:tcPr>
                </a:tc>
                <a:tc>
                  <a:txBody>
                    <a:bodyPr/>
                    <a:lstStyle/>
                    <a:p>
                      <a:pPr algn="ctr"/>
                      <a:r>
                        <a:rPr lang="en-US" sz="1200" baseline="0" dirty="0">
                          <a:solidFill>
                            <a:schemeClr val="tx1"/>
                          </a:solidFill>
                        </a:rPr>
                        <a:t>46,466</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1903051829"/>
                  </a:ext>
                </a:extLst>
              </a:tr>
              <a:tr h="274614">
                <a:tc>
                  <a:txBody>
                    <a:bodyPr/>
                    <a:lstStyle/>
                    <a:p>
                      <a:r>
                        <a:rPr lang="en-US" sz="1200" baseline="0" dirty="0"/>
                        <a:t>Readership</a:t>
                      </a:r>
                    </a:p>
                  </a:txBody>
                  <a:tcPr>
                    <a:solidFill>
                      <a:schemeClr val="accent2"/>
                    </a:solidFill>
                  </a:tcPr>
                </a:tc>
                <a:tc>
                  <a:txBody>
                    <a:bodyPr/>
                    <a:lstStyle/>
                    <a:p>
                      <a:pPr algn="ctr"/>
                      <a:r>
                        <a:rPr lang="en-US" sz="1200" baseline="0" dirty="0"/>
                        <a:t>56,481</a:t>
                      </a:r>
                    </a:p>
                  </a:txBody>
                  <a:tcPr>
                    <a:solidFill>
                      <a:schemeClr val="accent2"/>
                    </a:solidFill>
                  </a:tcPr>
                </a:tc>
                <a:tc>
                  <a:txBody>
                    <a:bodyPr/>
                    <a:lstStyle/>
                    <a:p>
                      <a:pPr algn="ctr"/>
                      <a:r>
                        <a:rPr lang="en-US" sz="1200" baseline="0" dirty="0">
                          <a:solidFill>
                            <a:schemeClr val="tx1"/>
                          </a:solidFill>
                        </a:rPr>
                        <a:t>46,466</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840799528"/>
                  </a:ext>
                </a:extLst>
              </a:tr>
              <a:tr h="375504">
                <a:tc>
                  <a:txBody>
                    <a:bodyPr/>
                    <a:lstStyle/>
                    <a:p>
                      <a:r>
                        <a:rPr lang="en-US" sz="1200" baseline="0" dirty="0"/>
                        <a:t>Marines Supported</a:t>
                      </a:r>
                    </a:p>
                  </a:txBody>
                  <a:tcPr>
                    <a:solidFill>
                      <a:schemeClr val="accent2"/>
                    </a:solidFill>
                  </a:tcPr>
                </a:tc>
                <a:tc>
                  <a:txBody>
                    <a:bodyPr/>
                    <a:lstStyle/>
                    <a:p>
                      <a:pPr algn="ctr"/>
                      <a:r>
                        <a:rPr lang="en-US" sz="1200" baseline="0" dirty="0"/>
                        <a:t>65,000</a:t>
                      </a:r>
                    </a:p>
                  </a:txBody>
                  <a:tcPr>
                    <a:solidFill>
                      <a:schemeClr val="accent2"/>
                    </a:solidFill>
                  </a:tcPr>
                </a:tc>
                <a:tc>
                  <a:txBody>
                    <a:bodyPr/>
                    <a:lstStyle/>
                    <a:p>
                      <a:pPr algn="ctr"/>
                      <a:r>
                        <a:rPr lang="en-US" sz="1200" baseline="0" dirty="0">
                          <a:solidFill>
                            <a:schemeClr val="tx1"/>
                          </a:solidFill>
                        </a:rPr>
                        <a:t>55,317</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913455134"/>
                  </a:ext>
                </a:extLst>
              </a:tr>
              <a:tr h="525706">
                <a:tc>
                  <a:txBody>
                    <a:bodyPr/>
                    <a:lstStyle/>
                    <a:p>
                      <a:r>
                        <a:rPr lang="en-US" sz="1200" baseline="0" dirty="0"/>
                        <a:t>Commands Supported </a:t>
                      </a:r>
                    </a:p>
                  </a:txBody>
                  <a:tcPr>
                    <a:solidFill>
                      <a:schemeClr val="accent2"/>
                    </a:solidFill>
                  </a:tcPr>
                </a:tc>
                <a:tc>
                  <a:txBody>
                    <a:bodyPr/>
                    <a:lstStyle/>
                    <a:p>
                      <a:pPr algn="ctr"/>
                      <a:r>
                        <a:rPr lang="en-US" sz="1200" baseline="0" dirty="0"/>
                        <a:t>226</a:t>
                      </a:r>
                    </a:p>
                  </a:txBody>
                  <a:tcPr>
                    <a:solidFill>
                      <a:schemeClr val="accent2"/>
                    </a:solidFill>
                  </a:tcPr>
                </a:tc>
                <a:tc>
                  <a:txBody>
                    <a:bodyPr/>
                    <a:lstStyle/>
                    <a:p>
                      <a:pPr algn="ctr"/>
                      <a:r>
                        <a:rPr lang="en-US" sz="1200" baseline="0">
                          <a:solidFill>
                            <a:schemeClr val="tx1"/>
                          </a:solidFill>
                        </a:rPr>
                        <a:t>213</a:t>
                      </a:r>
                      <a:endParaRPr lang="en-US" sz="1200" baseline="0" dirty="0">
                        <a:solidFill>
                          <a:schemeClr val="tx1"/>
                        </a:solidFill>
                      </a:endParaRP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3383445066"/>
                  </a:ext>
                </a:extLst>
              </a:tr>
              <a:tr h="225303">
                <a:tc>
                  <a:txBody>
                    <a:bodyPr/>
                    <a:lstStyle/>
                    <a:p>
                      <a:r>
                        <a:rPr lang="en-US" sz="1200" baseline="0" dirty="0"/>
                        <a:t>Donations</a:t>
                      </a:r>
                    </a:p>
                  </a:txBody>
                  <a:tcPr>
                    <a:solidFill>
                      <a:schemeClr val="accent2"/>
                    </a:solidFill>
                  </a:tcPr>
                </a:tc>
                <a:tc>
                  <a:txBody>
                    <a:bodyPr/>
                    <a:lstStyle/>
                    <a:p>
                      <a:pPr algn="ctr"/>
                      <a:r>
                        <a:rPr lang="en-US" sz="1200" baseline="0" dirty="0"/>
                        <a:t>$1.4M</a:t>
                      </a:r>
                    </a:p>
                  </a:txBody>
                  <a:tcPr>
                    <a:solidFill>
                      <a:schemeClr val="accent2"/>
                    </a:solidFill>
                  </a:tcPr>
                </a:tc>
                <a:tc>
                  <a:txBody>
                    <a:bodyPr/>
                    <a:lstStyle/>
                    <a:p>
                      <a:pPr algn="ctr"/>
                      <a:r>
                        <a:rPr lang="en-US" sz="1200" baseline="0" dirty="0">
                          <a:solidFill>
                            <a:schemeClr val="tx1"/>
                          </a:solidFill>
                        </a:rPr>
                        <a:t>~$1.8M</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96780095"/>
                  </a:ext>
                </a:extLst>
              </a:tr>
              <a:tr h="375504">
                <a:tc>
                  <a:txBody>
                    <a:bodyPr/>
                    <a:lstStyle/>
                    <a:p>
                      <a:r>
                        <a:rPr lang="en-US" sz="1400" baseline="0" dirty="0"/>
                        <a:t>Retail (net profits)</a:t>
                      </a:r>
                    </a:p>
                  </a:txBody>
                  <a:tcPr>
                    <a:solidFill>
                      <a:schemeClr val="accent2"/>
                    </a:solidFill>
                  </a:tcPr>
                </a:tc>
                <a:tc>
                  <a:txBody>
                    <a:bodyPr/>
                    <a:lstStyle/>
                    <a:p>
                      <a:pPr algn="ctr"/>
                      <a:r>
                        <a:rPr lang="en-US" sz="1200" baseline="0" dirty="0"/>
                        <a:t>~$186K</a:t>
                      </a:r>
                    </a:p>
                  </a:txBody>
                  <a:tcPr>
                    <a:solidFill>
                      <a:schemeClr val="accent2"/>
                    </a:solidFill>
                  </a:tcPr>
                </a:tc>
                <a:tc>
                  <a:txBody>
                    <a:bodyPr/>
                    <a:lstStyle/>
                    <a:p>
                      <a:pPr algn="ctr"/>
                      <a:r>
                        <a:rPr lang="en-US" sz="1200" baseline="0" dirty="0">
                          <a:solidFill>
                            <a:schemeClr val="tx1"/>
                          </a:solidFill>
                        </a:rPr>
                        <a:t>~$54K</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a:t>
                      </a:r>
                    </a:p>
                    <a:p>
                      <a:pPr algn="ctr"/>
                      <a:endParaRPr lang="en-US" sz="1200" baseline="0" dirty="0">
                        <a:solidFill>
                          <a:schemeClr val="tx1"/>
                        </a:solidFill>
                      </a:endParaRPr>
                    </a:p>
                  </a:txBody>
                  <a:tcPr>
                    <a:solidFill>
                      <a:schemeClr val="accent2"/>
                    </a:solidFill>
                  </a:tcPr>
                </a:tc>
                <a:extLst>
                  <a:ext uri="{0D108BD9-81ED-4DB2-BD59-A6C34878D82A}">
                    <a16:rowId xmlns:a16="http://schemas.microsoft.com/office/drawing/2014/main" val="1073420389"/>
                  </a:ext>
                </a:extLst>
              </a:tr>
            </a:tbl>
          </a:graphicData>
        </a:graphic>
      </p:graphicFrame>
      <p:graphicFrame>
        <p:nvGraphicFramePr>
          <p:cNvPr id="15" name="Table 7">
            <a:extLst>
              <a:ext uri="{FF2B5EF4-FFF2-40B4-BE49-F238E27FC236}">
                <a16:creationId xmlns:a16="http://schemas.microsoft.com/office/drawing/2014/main" id="{3E15B1CF-0D3E-0C40-AE1A-8DEA857ED129}"/>
              </a:ext>
            </a:extLst>
          </p:cNvPr>
          <p:cNvGraphicFramePr>
            <a:graphicFrameLocks noGrp="1"/>
          </p:cNvGraphicFramePr>
          <p:nvPr>
            <p:extLst>
              <p:ext uri="{D42A27DB-BD31-4B8C-83A1-F6EECF244321}">
                <p14:modId xmlns:p14="http://schemas.microsoft.com/office/powerpoint/2010/main" val="732015200"/>
              </p:ext>
            </p:extLst>
          </p:nvPr>
        </p:nvGraphicFramePr>
        <p:xfrm>
          <a:off x="4724400" y="1905000"/>
          <a:ext cx="4267200" cy="1825648"/>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880142907"/>
                    </a:ext>
                  </a:extLst>
                </a:gridCol>
                <a:gridCol w="1066800">
                  <a:extLst>
                    <a:ext uri="{9D8B030D-6E8A-4147-A177-3AD203B41FA5}">
                      <a16:colId xmlns:a16="http://schemas.microsoft.com/office/drawing/2014/main" val="2554454889"/>
                    </a:ext>
                  </a:extLst>
                </a:gridCol>
                <a:gridCol w="1066800">
                  <a:extLst>
                    <a:ext uri="{9D8B030D-6E8A-4147-A177-3AD203B41FA5}">
                      <a16:colId xmlns:a16="http://schemas.microsoft.com/office/drawing/2014/main" val="1230706357"/>
                    </a:ext>
                  </a:extLst>
                </a:gridCol>
                <a:gridCol w="1066800">
                  <a:extLst>
                    <a:ext uri="{9D8B030D-6E8A-4147-A177-3AD203B41FA5}">
                      <a16:colId xmlns:a16="http://schemas.microsoft.com/office/drawing/2014/main" val="2028593395"/>
                    </a:ext>
                  </a:extLst>
                </a:gridCol>
              </a:tblGrid>
              <a:tr h="225303">
                <a:tc>
                  <a:txBody>
                    <a:bodyPr/>
                    <a:lstStyle/>
                    <a:p>
                      <a:r>
                        <a:rPr lang="en-US" sz="1200" b="0" u="sng" baseline="0" dirty="0">
                          <a:solidFill>
                            <a:schemeClr val="tx1"/>
                          </a:solidFill>
                        </a:rPr>
                        <a:t>Growth</a:t>
                      </a:r>
                    </a:p>
                  </a:txBody>
                  <a:tcPr>
                    <a:solidFill>
                      <a:schemeClr val="accent1"/>
                    </a:solidFill>
                  </a:tcPr>
                </a:tc>
                <a:tc>
                  <a:txBody>
                    <a:bodyPr/>
                    <a:lstStyle/>
                    <a:p>
                      <a:pPr algn="ctr"/>
                      <a:r>
                        <a:rPr lang="en-US" sz="1200" b="0" u="sng" baseline="0" dirty="0">
                          <a:solidFill>
                            <a:schemeClr val="tx1"/>
                          </a:solidFill>
                        </a:rPr>
                        <a:t>2020</a:t>
                      </a:r>
                    </a:p>
                  </a:txBody>
                  <a:tcPr>
                    <a:solidFill>
                      <a:schemeClr val="accent1"/>
                    </a:solidFill>
                  </a:tcPr>
                </a:tc>
                <a:tc>
                  <a:txBody>
                    <a:bodyPr/>
                    <a:lstStyle/>
                    <a:p>
                      <a:pPr algn="ctr"/>
                      <a:r>
                        <a:rPr lang="en-US" sz="1200" b="0" u="sng" baseline="0" dirty="0">
                          <a:solidFill>
                            <a:schemeClr val="tx1"/>
                          </a:solidFill>
                        </a:rPr>
                        <a:t>2021</a:t>
                      </a:r>
                    </a:p>
                  </a:txBody>
                  <a:tcPr>
                    <a:solidFill>
                      <a:schemeClr val="accent1"/>
                    </a:solidFill>
                  </a:tcPr>
                </a:tc>
                <a:tc>
                  <a:txBody>
                    <a:bodyPr/>
                    <a:lstStyle/>
                    <a:p>
                      <a:pPr algn="ctr"/>
                      <a:r>
                        <a:rPr lang="en-US" sz="1200" b="0" u="sng" baseline="0" dirty="0">
                          <a:solidFill>
                            <a:schemeClr val="tx1"/>
                          </a:solidFill>
                        </a:rPr>
                        <a:t>Grade</a:t>
                      </a:r>
                    </a:p>
                  </a:txBody>
                  <a:tcPr>
                    <a:solidFill>
                      <a:schemeClr val="accent1"/>
                    </a:solidFill>
                  </a:tcPr>
                </a:tc>
                <a:extLst>
                  <a:ext uri="{0D108BD9-81ED-4DB2-BD59-A6C34878D82A}">
                    <a16:rowId xmlns:a16="http://schemas.microsoft.com/office/drawing/2014/main" val="3121484626"/>
                  </a:ext>
                </a:extLst>
              </a:tr>
              <a:tr h="375504">
                <a:tc>
                  <a:txBody>
                    <a:bodyPr/>
                    <a:lstStyle/>
                    <a:p>
                      <a:r>
                        <a:rPr lang="en-US" sz="1200" b="0" baseline="0" dirty="0">
                          <a:solidFill>
                            <a:schemeClr val="tx1"/>
                          </a:solidFill>
                        </a:rPr>
                        <a:t>CMC</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1903051829"/>
                  </a:ext>
                </a:extLst>
              </a:tr>
              <a:tr h="274614">
                <a:tc>
                  <a:txBody>
                    <a:bodyPr/>
                    <a:lstStyle/>
                    <a:p>
                      <a:r>
                        <a:rPr lang="en-US" sz="1200" baseline="0" dirty="0"/>
                        <a:t>SMMC</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840799528"/>
                  </a:ext>
                </a:extLst>
              </a:tr>
              <a:tr h="375504">
                <a:tc>
                  <a:txBody>
                    <a:bodyPr/>
                    <a:lstStyle/>
                    <a:p>
                      <a:r>
                        <a:rPr lang="en-US" sz="1200" baseline="0" dirty="0"/>
                        <a:t>MGOs</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913455134"/>
                  </a:ext>
                </a:extLst>
              </a:tr>
              <a:tr h="525706">
                <a:tc>
                  <a:txBody>
                    <a:bodyPr/>
                    <a:lstStyle/>
                    <a:p>
                      <a:r>
                        <a:rPr lang="en-US" sz="1200" baseline="0" dirty="0"/>
                        <a:t>Friends of the Association</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3383445066"/>
                  </a:ext>
                </a:extLst>
              </a:tr>
            </a:tbl>
          </a:graphicData>
        </a:graphic>
      </p:graphicFrame>
    </p:spTree>
    <p:extLst>
      <p:ext uri="{BB962C8B-B14F-4D97-AF65-F5344CB8AC3E}">
        <p14:creationId xmlns:p14="http://schemas.microsoft.com/office/powerpoint/2010/main" val="166193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C71DD-1749-E043-B6F4-E4E66CCD8575}"/>
              </a:ext>
            </a:extLst>
          </p:cNvPr>
          <p:cNvSpPr>
            <a:spLocks noGrp="1"/>
          </p:cNvSpPr>
          <p:nvPr>
            <p:ph type="sldNum" sz="quarter" idx="12"/>
          </p:nvPr>
        </p:nvSpPr>
        <p:spPr/>
        <p:txBody>
          <a:bodyPr/>
          <a:lstStyle/>
          <a:p>
            <a:fld id="{65C3D1F8-002A-47E3-97A1-C6774553AA60}" type="slidenum">
              <a:rPr lang="en-US" smtClean="0"/>
              <a:t>4</a:t>
            </a:fld>
            <a:endParaRPr lang="en-US" dirty="0"/>
          </a:p>
        </p:txBody>
      </p:sp>
      <p:sp>
        <p:nvSpPr>
          <p:cNvPr id="4" name="Rectangle 1">
            <a:extLst>
              <a:ext uri="{FF2B5EF4-FFF2-40B4-BE49-F238E27FC236}">
                <a16:creationId xmlns:a16="http://schemas.microsoft.com/office/drawing/2014/main" id="{60251DAE-07FB-0247-8A7A-5BA0D73DCDC1}"/>
              </a:ext>
            </a:extLst>
          </p:cNvPr>
          <p:cNvSpPr>
            <a:spLocks noChangeArrowheads="1"/>
          </p:cNvSpPr>
          <p:nvPr/>
        </p:nvSpPr>
        <p:spPr bwMode="auto">
          <a:xfrm>
            <a:off x="914400" y="1041736"/>
            <a:ext cx="7467600" cy="738664"/>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chemeClr val="tx1"/>
                </a:solidFill>
                <a:effectLst/>
                <a:latin typeface="MrsEavesOT"/>
              </a:rPr>
              <a:t>I. </a:t>
            </a:r>
            <a:r>
              <a:rPr kumimoji="0" lang="en-US" altLang="en-US" sz="1400" b="1" i="1" u="none" strike="noStrike" cap="none" normalizeH="0" baseline="0" dirty="0">
                <a:ln>
                  <a:noFill/>
                </a:ln>
                <a:solidFill>
                  <a:schemeClr val="tx1"/>
                </a:solidFill>
                <a:effectLst/>
                <a:latin typeface="MrsEavesOT"/>
              </a:rPr>
              <a:t>Support </a:t>
            </a:r>
            <a:r>
              <a:rPr kumimoji="0" lang="en-US" altLang="en-US" sz="1400" b="0" i="0" u="none" strike="noStrike" cap="none" normalizeH="0" baseline="0" dirty="0">
                <a:ln>
                  <a:noFill/>
                </a:ln>
                <a:solidFill>
                  <a:schemeClr val="tx1"/>
                </a:solidFill>
                <a:effectLst/>
                <a:latin typeface="MrsEavesOT"/>
              </a:rPr>
              <a:t>the Commandant of the Marine Corps (CMC) and other senior leaders across the Marine Corps by providing platforms to message key audiences, inform required future warfighting capabilities and assist in developing Marines. </a:t>
            </a: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5" name="TextBox 4">
            <a:extLst>
              <a:ext uri="{FF2B5EF4-FFF2-40B4-BE49-F238E27FC236}">
                <a16:creationId xmlns:a16="http://schemas.microsoft.com/office/drawing/2014/main" id="{039057CA-4B29-7A4A-BCCF-1EF1DCD6734F}"/>
              </a:ext>
            </a:extLst>
          </p:cNvPr>
          <p:cNvSpPr txBox="1"/>
          <p:nvPr/>
        </p:nvSpPr>
        <p:spPr>
          <a:xfrm>
            <a:off x="914401" y="2133600"/>
            <a:ext cx="7467600" cy="3447098"/>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(1.a.) Aligned with CMC’s Force Design Efforts across all MCA areas to include print, web-based and social media, and live events.  </a:t>
            </a:r>
          </a:p>
          <a:p>
            <a:pPr marL="285750" indent="-285750">
              <a:buFont typeface="Arial" panose="020B0604020202020204" pitchFamily="34" charset="0"/>
              <a:buChar char="•"/>
            </a:pPr>
            <a:r>
              <a:rPr lang="en-US" sz="1400" dirty="0"/>
              <a:t>(1.b.) Enhanced efforts to highlight “intellectual component” of MDM to begin with this year’s event.</a:t>
            </a:r>
          </a:p>
          <a:p>
            <a:pPr marL="285750" indent="-285750">
              <a:buFont typeface="Arial" panose="020B0604020202020204" pitchFamily="34" charset="0"/>
              <a:buChar char="•"/>
            </a:pPr>
            <a:r>
              <a:rPr lang="en-US" sz="1400" dirty="0"/>
              <a:t> (1.c.) In coordination with MCL, MDM will be the first in a series of partnered events that will be aimed at expanding our partnerships, increasing membership, and sustaining our message in support of CMC.  Future partnerships will include Navy League with an emphasizes on Center for Maritime Strategy.  </a:t>
            </a:r>
          </a:p>
          <a:p>
            <a:pPr marL="285750" indent="-285750">
              <a:buFont typeface="Arial" panose="020B0604020202020204" pitchFamily="34" charset="0"/>
              <a:buChar char="•"/>
            </a:pPr>
            <a:r>
              <a:rPr lang="en-US" sz="1400" dirty="0"/>
              <a:t>(1.d. and 1.e</a:t>
            </a:r>
            <a:r>
              <a:rPr lang="en-US" sz="1400"/>
              <a:t>.) Leatherneck </a:t>
            </a:r>
            <a:r>
              <a:rPr lang="en-US" sz="1400" dirty="0"/>
              <a:t>and Gazette magazines are the professional journals of the Marine Corps needed to support CMC in his messaging.   Opportunities for future investments are being determined to ensure sustained level of performance and success.      </a:t>
            </a:r>
          </a:p>
          <a:p>
            <a:r>
              <a:rPr lang="en-US" dirty="0"/>
              <a:t>	</a:t>
            </a:r>
          </a:p>
          <a:p>
            <a:r>
              <a:rPr lang="en-US" dirty="0"/>
              <a:t>	</a:t>
            </a:r>
          </a:p>
        </p:txBody>
      </p:sp>
      <p:sp>
        <p:nvSpPr>
          <p:cNvPr id="7" name="TextBox 6">
            <a:extLst>
              <a:ext uri="{FF2B5EF4-FFF2-40B4-BE49-F238E27FC236}">
                <a16:creationId xmlns:a16="http://schemas.microsoft.com/office/drawing/2014/main" id="{8E5054AC-23D9-374A-8390-2F608F18EEA4}"/>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154274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C71DD-1749-E043-B6F4-E4E66CCD8575}"/>
              </a:ext>
            </a:extLst>
          </p:cNvPr>
          <p:cNvSpPr>
            <a:spLocks noGrp="1"/>
          </p:cNvSpPr>
          <p:nvPr>
            <p:ph type="sldNum" sz="quarter" idx="12"/>
          </p:nvPr>
        </p:nvSpPr>
        <p:spPr/>
        <p:txBody>
          <a:bodyPr/>
          <a:lstStyle/>
          <a:p>
            <a:fld id="{65C3D1F8-002A-47E3-97A1-C6774553AA60}" type="slidenum">
              <a:rPr lang="en-US" smtClean="0"/>
              <a:t>5</a:t>
            </a:fld>
            <a:endParaRPr lang="en-US" dirty="0"/>
          </a:p>
        </p:txBody>
      </p:sp>
      <p:sp>
        <p:nvSpPr>
          <p:cNvPr id="4" name="Rectangle 1">
            <a:extLst>
              <a:ext uri="{FF2B5EF4-FFF2-40B4-BE49-F238E27FC236}">
                <a16:creationId xmlns:a16="http://schemas.microsoft.com/office/drawing/2014/main" id="{60251DAE-07FB-0247-8A7A-5BA0D73DCDC1}"/>
              </a:ext>
            </a:extLst>
          </p:cNvPr>
          <p:cNvSpPr>
            <a:spLocks noChangeArrowheads="1"/>
          </p:cNvSpPr>
          <p:nvPr/>
        </p:nvSpPr>
        <p:spPr bwMode="auto">
          <a:xfrm>
            <a:off x="914400" y="1010960"/>
            <a:ext cx="7467600" cy="800219"/>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2. </a:t>
            </a:r>
            <a:r>
              <a:rPr lang="en-US" sz="1600" b="1" i="1" dirty="0"/>
              <a:t>Strengthen </a:t>
            </a:r>
            <a:r>
              <a:rPr lang="en-US" sz="1600" dirty="0"/>
              <a:t>current partnerships and relationships and establish new ones to ensure continued growth and influence.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5" name="TextBox 4">
            <a:extLst>
              <a:ext uri="{FF2B5EF4-FFF2-40B4-BE49-F238E27FC236}">
                <a16:creationId xmlns:a16="http://schemas.microsoft.com/office/drawing/2014/main" id="{039057CA-4B29-7A4A-BCCF-1EF1DCD6734F}"/>
              </a:ext>
            </a:extLst>
          </p:cNvPr>
          <p:cNvSpPr txBox="1"/>
          <p:nvPr/>
        </p:nvSpPr>
        <p:spPr>
          <a:xfrm>
            <a:off x="914401" y="2133600"/>
            <a:ext cx="7467600" cy="2893100"/>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(2. a.) Complete – Affinity contract in place to ensure continued partnership with USAA through 2026.  Revenue stream per year is ~$755K with added flexibility to pursue additional revenue from third party advertising and support sponsorship (NFCU, Geico, Pearlman, etc.).  Marine Corps Marathon (MCM) partnership is in place and awaits execution of 2022 MCM event.</a:t>
            </a:r>
          </a:p>
          <a:p>
            <a:pPr marL="742950" lvl="1" indent="-285750">
              <a:buFont typeface="Arial" panose="020B0604020202020204" pitchFamily="34" charset="0"/>
              <a:buChar char="•"/>
            </a:pPr>
            <a:r>
              <a:rPr lang="en-US" sz="1400" dirty="0"/>
              <a:t>Memorandum of Understanding with Navy League is in place further sealed by our contractual agreement with Emerald.  Relationship is excellent.   </a:t>
            </a:r>
          </a:p>
          <a:p>
            <a:pPr marL="285750" indent="-285750">
              <a:buFont typeface="Arial" panose="020B0604020202020204" pitchFamily="34" charset="0"/>
              <a:buChar char="•"/>
            </a:pPr>
            <a:r>
              <a:rPr lang="en-US" sz="1400" dirty="0"/>
              <a:t>(2.b.) We are continuing to assess where deemed feasible and beneficial, teaming/partnerships opportunities with other NFE’s, journals,/resources, societies, to enhance MCA’s contribution to the profession of arms in the Marine Corps and to provide other tangible benefits to members.  </a:t>
            </a:r>
          </a:p>
          <a:p>
            <a:pPr marL="285750" indent="-285750">
              <a:buFont typeface="Arial" panose="020B0604020202020204" pitchFamily="34" charset="0"/>
              <a:buChar char="•"/>
            </a:pPr>
            <a:r>
              <a:rPr lang="en-US" sz="1400" dirty="0"/>
              <a:t>(2.c.) Ongoing effort---align all MC affiliated NFE’s (MCSF, MCHF, MCUF, etc.).       </a:t>
            </a:r>
          </a:p>
          <a:p>
            <a:endParaRPr lang="en-US" sz="1400" dirty="0"/>
          </a:p>
        </p:txBody>
      </p:sp>
      <p:sp>
        <p:nvSpPr>
          <p:cNvPr id="7" name="TextBox 6">
            <a:extLst>
              <a:ext uri="{FF2B5EF4-FFF2-40B4-BE49-F238E27FC236}">
                <a16:creationId xmlns:a16="http://schemas.microsoft.com/office/drawing/2014/main" id="{8E5054AC-23D9-374A-8390-2F608F18EEA4}"/>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351238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C71DD-1749-E043-B6F4-E4E66CCD8575}"/>
              </a:ext>
            </a:extLst>
          </p:cNvPr>
          <p:cNvSpPr>
            <a:spLocks noGrp="1"/>
          </p:cNvSpPr>
          <p:nvPr>
            <p:ph type="sldNum" sz="quarter" idx="12"/>
          </p:nvPr>
        </p:nvSpPr>
        <p:spPr/>
        <p:txBody>
          <a:bodyPr/>
          <a:lstStyle/>
          <a:p>
            <a:fld id="{65C3D1F8-002A-47E3-97A1-C6774553AA60}" type="slidenum">
              <a:rPr lang="en-US" smtClean="0"/>
              <a:t>6</a:t>
            </a:fld>
            <a:endParaRPr lang="en-US" dirty="0"/>
          </a:p>
        </p:txBody>
      </p:sp>
      <p:sp>
        <p:nvSpPr>
          <p:cNvPr id="4" name="Rectangle 1">
            <a:extLst>
              <a:ext uri="{FF2B5EF4-FFF2-40B4-BE49-F238E27FC236}">
                <a16:creationId xmlns:a16="http://schemas.microsoft.com/office/drawing/2014/main" id="{60251DAE-07FB-0247-8A7A-5BA0D73DCDC1}"/>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3. </a:t>
            </a:r>
            <a:r>
              <a:rPr lang="en-US" sz="1400" b="1" i="1" dirty="0"/>
              <a:t>Advance </a:t>
            </a:r>
            <a:r>
              <a:rPr lang="en-US" sz="1400" dirty="0"/>
              <a:t>professional development programs to increase our value to todays’ Marines.</a:t>
            </a: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5" name="TextBox 4">
            <a:extLst>
              <a:ext uri="{FF2B5EF4-FFF2-40B4-BE49-F238E27FC236}">
                <a16:creationId xmlns:a16="http://schemas.microsoft.com/office/drawing/2014/main" id="{039057CA-4B29-7A4A-BCCF-1EF1DCD6734F}"/>
              </a:ext>
            </a:extLst>
          </p:cNvPr>
          <p:cNvSpPr txBox="1"/>
          <p:nvPr/>
        </p:nvSpPr>
        <p:spPr>
          <a:xfrm>
            <a:off x="914401" y="1524000"/>
            <a:ext cx="7467600" cy="3108543"/>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(3.a.) Introduction of Force Design “brown bag” lunch series to support communications of CMC ongoing transformation initiatives.  </a:t>
            </a:r>
          </a:p>
          <a:p>
            <a:pPr marL="285750" indent="-285750">
              <a:buFont typeface="Arial" panose="020B0604020202020204" pitchFamily="34" charset="0"/>
              <a:buChar char="•"/>
            </a:pPr>
            <a:r>
              <a:rPr lang="en-US" sz="1400" dirty="0"/>
              <a:t>(3.b.) Value to Marines/members: Establishment of “curated” collections of archival articles from both Gazette and Leatherneck, consolidated and searchable reference documents, new and enhanced battle study packages and staff ride guides, and more tactical decision games, historical and decision-forcing case studies and both computer-based and traditional board-based wargaming.</a:t>
            </a:r>
          </a:p>
          <a:p>
            <a:pPr marL="285750" indent="-285750">
              <a:buFont typeface="Arial" panose="020B0604020202020204" pitchFamily="34" charset="0"/>
              <a:buChar char="•"/>
            </a:pPr>
            <a:r>
              <a:rPr lang="en-US" sz="1400" dirty="0"/>
              <a:t>(3.c./3.d.) Ongoing efforts to analyze and determine current needs of the Marine Corps to support ongoing Force design initiatives—how best to support this transformation through program delivery and establishment of fully burdened and resourced donor support programs.  Are we going after the right programs to support Talent Management and other supporting programs?       </a:t>
            </a:r>
          </a:p>
        </p:txBody>
      </p:sp>
      <p:sp>
        <p:nvSpPr>
          <p:cNvPr id="7" name="TextBox 6">
            <a:extLst>
              <a:ext uri="{FF2B5EF4-FFF2-40B4-BE49-F238E27FC236}">
                <a16:creationId xmlns:a16="http://schemas.microsoft.com/office/drawing/2014/main" id="{8E5054AC-23D9-374A-8390-2F608F18EEA4}"/>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401914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C5BCAE-B9F5-BD44-B85A-65018A0CDAEF}"/>
              </a:ext>
            </a:extLst>
          </p:cNvPr>
          <p:cNvSpPr>
            <a:spLocks noGrp="1"/>
          </p:cNvSpPr>
          <p:nvPr>
            <p:ph type="sldNum" sz="quarter" idx="12"/>
          </p:nvPr>
        </p:nvSpPr>
        <p:spPr/>
        <p:txBody>
          <a:bodyPr/>
          <a:lstStyle/>
          <a:p>
            <a:fld id="{65C3D1F8-002A-47E3-97A1-C6774553AA60}" type="slidenum">
              <a:rPr lang="en-US" smtClean="0"/>
              <a:t>7</a:t>
            </a:fld>
            <a:endParaRPr lang="en-US" dirty="0"/>
          </a:p>
        </p:txBody>
      </p:sp>
      <p:sp>
        <p:nvSpPr>
          <p:cNvPr id="3" name="Rectangle 1">
            <a:extLst>
              <a:ext uri="{FF2B5EF4-FFF2-40B4-BE49-F238E27FC236}">
                <a16:creationId xmlns:a16="http://schemas.microsoft.com/office/drawing/2014/main" id="{83C3019D-5ED0-8D42-9365-D653A9B1974C}"/>
              </a:ext>
            </a:extLst>
          </p:cNvPr>
          <p:cNvSpPr>
            <a:spLocks noChangeArrowheads="1"/>
          </p:cNvSpPr>
          <p:nvPr/>
        </p:nvSpPr>
        <p:spPr bwMode="auto">
          <a:xfrm>
            <a:off x="914400" y="730478"/>
            <a:ext cx="7239000" cy="738664"/>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4. </a:t>
            </a:r>
            <a:r>
              <a:rPr kumimoji="0" lang="en-US" altLang="en-US" sz="1400" b="1" i="1" u="none" strike="noStrike" cap="none" normalizeH="0" baseline="0" dirty="0">
                <a:ln>
                  <a:noFill/>
                </a:ln>
                <a:solidFill>
                  <a:schemeClr val="tx1"/>
                </a:solidFill>
                <a:effectLst/>
                <a:latin typeface="Arial" panose="020B0604020202020204" pitchFamily="34" charset="0"/>
              </a:rPr>
              <a:t>Recognize</a:t>
            </a:r>
            <a:r>
              <a:rPr kumimoji="0" lang="en-US" altLang="en-US" sz="1400" b="0" i="0" u="none" strike="noStrike" cap="none" normalizeH="0" baseline="0" dirty="0">
                <a:ln>
                  <a:noFill/>
                </a:ln>
                <a:solidFill>
                  <a:schemeClr val="tx1"/>
                </a:solidFill>
                <a:effectLst/>
                <a:latin typeface="Arial" panose="020B0604020202020204" pitchFamily="34" charset="0"/>
              </a:rPr>
              <a:t> the superior performance of individual Marines and units who have excelled in their respective technical areas and broader professional accomplishments through awards and events.                   </a:t>
            </a:r>
          </a:p>
        </p:txBody>
      </p:sp>
      <p:sp>
        <p:nvSpPr>
          <p:cNvPr id="4" name="TextBox 3">
            <a:extLst>
              <a:ext uri="{FF2B5EF4-FFF2-40B4-BE49-F238E27FC236}">
                <a16:creationId xmlns:a16="http://schemas.microsoft.com/office/drawing/2014/main" id="{AB923AC2-C2CA-FD4B-A6CA-19226444C409}"/>
              </a:ext>
            </a:extLst>
          </p:cNvPr>
          <p:cNvSpPr txBox="1"/>
          <p:nvPr/>
        </p:nvSpPr>
        <p:spPr>
          <a:xfrm>
            <a:off x="914401" y="1524000"/>
            <a:ext cx="7467600" cy="1815882"/>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(4.a. – 4.d.) Continuous effort:  3958 Marines and civilians were recognized for individual achievement.  This is an increase from 2020 of 290 individual awards added to the program.   Total number of Marines impacted/reached by program delivery for 2021 was 55,317.  This represented a total expenditure of $557,701 on program delivery to include unit libraries, readers, commander’s forums, excellence awards for performance and writing.     </a:t>
            </a:r>
          </a:p>
          <a:p>
            <a:pPr marL="285750" indent="-285750">
              <a:buFont typeface="Arial" panose="020B0604020202020204" pitchFamily="34" charset="0"/>
              <a:buChar char="•"/>
            </a:pPr>
            <a:endParaRPr lang="en-US" sz="1400" dirty="0"/>
          </a:p>
        </p:txBody>
      </p:sp>
      <p:sp>
        <p:nvSpPr>
          <p:cNvPr id="5" name="TextBox 4">
            <a:extLst>
              <a:ext uri="{FF2B5EF4-FFF2-40B4-BE49-F238E27FC236}">
                <a16:creationId xmlns:a16="http://schemas.microsoft.com/office/drawing/2014/main" id="{14B09680-25D0-5341-8C0E-737D5B161148}"/>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217194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8</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5. </a:t>
            </a:r>
            <a:r>
              <a:rPr kumimoji="0" lang="en-US" altLang="en-US" sz="1400" b="1" i="1" u="none" strike="noStrike" cap="none" normalizeH="0" baseline="0" dirty="0">
                <a:ln>
                  <a:noFill/>
                </a:ln>
                <a:solidFill>
                  <a:schemeClr val="tx1"/>
                </a:solidFill>
                <a:effectLst/>
                <a:latin typeface="Arial" panose="020B0604020202020204" pitchFamily="34" charset="0"/>
              </a:rPr>
              <a:t>Grow</a:t>
            </a:r>
            <a:r>
              <a:rPr lang="en-US" sz="1400" dirty="0"/>
              <a:t> resources to ensure organizational stability and continued support of the professional development of Marines. </a:t>
            </a: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4" name="TextBox 3">
            <a:extLst>
              <a:ext uri="{FF2B5EF4-FFF2-40B4-BE49-F238E27FC236}">
                <a16:creationId xmlns:a16="http://schemas.microsoft.com/office/drawing/2014/main" id="{FC8F5E75-0DE9-4D4C-AB10-D84D2208914C}"/>
              </a:ext>
            </a:extLst>
          </p:cNvPr>
          <p:cNvSpPr txBox="1"/>
          <p:nvPr/>
        </p:nvSpPr>
        <p:spPr>
          <a:xfrm>
            <a:off x="914401" y="1524000"/>
            <a:ext cx="7467600" cy="2031325"/>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(5.a.- 5.b.). Maintained “status quo” for 2021 as directed in the plan.  Projections across calendar year 2022 increase levels of revenue to adjust for 15% COG/inflation. </a:t>
            </a:r>
          </a:p>
          <a:p>
            <a:pPr marL="285750" indent="-285750">
              <a:buFont typeface="Arial" panose="020B0604020202020204" pitchFamily="34" charset="0"/>
              <a:buChar char="•"/>
            </a:pPr>
            <a:r>
              <a:rPr lang="en-US" sz="1400" dirty="0"/>
              <a:t>(5.c.) No later than 2022, we will revise on investment approach to account for MCA core operations, products, and/or programs that provide the most value and relevance to the Marine Corps.  We will develop a resource allocation and investment plan, including establishment of endowments (where possible), to ensure the financial security of these operations, products and/or programs.     </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1755916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9</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6. </a:t>
            </a:r>
            <a:r>
              <a:rPr kumimoji="0" lang="en-US" altLang="en-US" sz="1400" b="1" i="1" u="none" strike="noStrike" cap="none" normalizeH="0" baseline="0" dirty="0">
                <a:ln>
                  <a:noFill/>
                </a:ln>
                <a:solidFill>
                  <a:schemeClr val="tx1"/>
                </a:solidFill>
                <a:effectLst/>
                <a:latin typeface="Arial" panose="020B0604020202020204" pitchFamily="34" charset="0"/>
              </a:rPr>
              <a:t>Provide</a:t>
            </a:r>
            <a:r>
              <a:rPr kumimoji="0" lang="en-US" altLang="en-US" sz="1400" b="0" i="0" u="none" strike="noStrike" cap="none" normalizeH="0" baseline="0" dirty="0">
                <a:ln>
                  <a:noFill/>
                </a:ln>
                <a:solidFill>
                  <a:schemeClr val="tx1"/>
                </a:solidFill>
                <a:effectLst/>
                <a:latin typeface="Arial" panose="020B0604020202020204" pitchFamily="34" charset="0"/>
              </a:rPr>
              <a:t> relevant resources to all Marines and friends of the Corps to inspire continued participation in their professional association.</a:t>
            </a:r>
          </a:p>
        </p:txBody>
      </p:sp>
      <p:sp>
        <p:nvSpPr>
          <p:cNvPr id="4" name="TextBox 3">
            <a:extLst>
              <a:ext uri="{FF2B5EF4-FFF2-40B4-BE49-F238E27FC236}">
                <a16:creationId xmlns:a16="http://schemas.microsoft.com/office/drawing/2014/main" id="{FC8F5E75-0DE9-4D4C-AB10-D84D2208914C}"/>
              </a:ext>
            </a:extLst>
          </p:cNvPr>
          <p:cNvSpPr txBox="1"/>
          <p:nvPr/>
        </p:nvSpPr>
        <p:spPr>
          <a:xfrm>
            <a:off x="914401" y="1524000"/>
            <a:ext cx="7467600" cy="3323987"/>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(6.a.) Circulation of magazines showed a decrease from 2020.  Combined totals ending in 12/20 were 56,481 and for the same period ending in 12/21 the total was 46,266.  The reduction is reflective to the decrease found in our membership base.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(6.b.) This past year we expanded into production of Professional Development Podcasts—which gets after developing and enhancing the Professional Development resources to include potential resources and improving/enhancing both quality and quantity of the existing ones. This also supports (6.c.) with an omnichannel approach to program delivery and enhancing as needed social media promotion of professional resources.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(6.d.) Develop a new Membership Campaign Plan – Initial efforts are ongoing and will be addressed separately.          </a:t>
            </a:r>
          </a:p>
          <a:p>
            <a:endParaRPr lang="en-US" sz="1400" dirty="0"/>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409629356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E0112"/>
      </a:hlink>
      <a:folHlink>
        <a:srgbClr val="DE01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11774</TotalTime>
  <Words>1471</Words>
  <Application>Microsoft Macintosh PowerPoint</Application>
  <PresentationFormat>On-screen Show (4:3)</PresentationFormat>
  <Paragraphs>135</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MrsEavesOT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Rubrecht</dc:creator>
  <cp:lastModifiedBy>Charles Chiarotti</cp:lastModifiedBy>
  <cp:revision>515</cp:revision>
  <cp:lastPrinted>2020-10-13T12:15:29Z</cp:lastPrinted>
  <dcterms:created xsi:type="dcterms:W3CDTF">2015-02-02T19:44:37Z</dcterms:created>
  <dcterms:modified xsi:type="dcterms:W3CDTF">2022-02-01T14:40:40Z</dcterms:modified>
</cp:coreProperties>
</file>