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7772400" cy="10058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727" userDrawn="1">
          <p15:clr>
            <a:srgbClr val="A4A3A4"/>
          </p15:clr>
        </p15:guide>
        <p15:guide id="2" pos="1669"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TDEP MCAF" initials="IM" lastIdx="1" clrIdx="0">
    <p:extLst>
      <p:ext uri="{19B8F6BF-5375-455C-9EA6-DF929625EA0E}">
        <p15:presenceInfo xmlns:p15="http://schemas.microsoft.com/office/powerpoint/2012/main" userId="S::it1@itmcaf.onmicrosoft.com::e9962424-0f6c-4f38-ab55-a45c3b5ed299" providerId="AD"/>
      </p:ext>
    </p:extLst>
  </p:cmAuthor>
  <p:cmAuthor id="2" name="Michael Munson" initials="MM" lastIdx="1" clrIdx="1">
    <p:extLst>
      <p:ext uri="{19B8F6BF-5375-455C-9EA6-DF929625EA0E}">
        <p15:presenceInfo xmlns:p15="http://schemas.microsoft.com/office/powerpoint/2012/main" userId="S::it@itmcaf.onmicrosoft.com::c2a7e0e3-e032-4708-87c7-b6ab0d799c4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26" autoAdjust="0"/>
    <p:restoredTop sz="93802" autoAdjust="0"/>
  </p:normalViewPr>
  <p:slideViewPr>
    <p:cSldViewPr>
      <p:cViewPr varScale="1">
        <p:scale>
          <a:sx n="44" d="100"/>
          <a:sy n="44" d="100"/>
        </p:scale>
        <p:origin x="2664" y="60"/>
      </p:cViewPr>
      <p:guideLst>
        <p:guide orient="horz" pos="3727"/>
        <p:guide pos="1669"/>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115" d="100"/>
          <a:sy n="115" d="100"/>
        </p:scale>
        <p:origin x="-2358" y="-11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319" cy="46524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885" y="0"/>
            <a:ext cx="3038319" cy="465242"/>
          </a:xfrm>
          <a:prstGeom prst="rect">
            <a:avLst/>
          </a:prstGeom>
        </p:spPr>
        <p:txBody>
          <a:bodyPr vert="horz" lIns="91440" tIns="45720" rIns="91440" bIns="45720" rtlCol="0"/>
          <a:lstStyle>
            <a:lvl1pPr algn="r">
              <a:defRPr sz="1200"/>
            </a:lvl1pPr>
          </a:lstStyle>
          <a:p>
            <a:fld id="{328D9F8B-B806-4D9C-B72C-DE4C7D12A245}" type="datetimeFigureOut">
              <a:rPr lang="en-US" smtClean="0"/>
              <a:t>2/5/2024</a:t>
            </a:fld>
            <a:endParaRPr lang="en-US"/>
          </a:p>
        </p:txBody>
      </p:sp>
      <p:sp>
        <p:nvSpPr>
          <p:cNvPr id="4" name="Slide Image Placeholder 3"/>
          <p:cNvSpPr>
            <a:spLocks noGrp="1" noRot="1" noChangeAspect="1"/>
          </p:cNvSpPr>
          <p:nvPr>
            <p:ph type="sldImg" idx="2"/>
          </p:nvPr>
        </p:nvSpPr>
        <p:spPr>
          <a:xfrm>
            <a:off x="2159000" y="696913"/>
            <a:ext cx="26924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519" y="4416633"/>
            <a:ext cx="5607362" cy="418296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054"/>
            <a:ext cx="3038319" cy="46524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885" y="8829054"/>
            <a:ext cx="3038319" cy="465242"/>
          </a:xfrm>
          <a:prstGeom prst="rect">
            <a:avLst/>
          </a:prstGeom>
        </p:spPr>
        <p:txBody>
          <a:bodyPr vert="horz" lIns="91440" tIns="45720" rIns="91440" bIns="45720" rtlCol="0" anchor="b"/>
          <a:lstStyle>
            <a:lvl1pPr algn="r">
              <a:defRPr sz="1200"/>
            </a:lvl1pPr>
          </a:lstStyle>
          <a:p>
            <a:fld id="{73A2F3E3-6EA7-467C-9CC2-3EB1DFB06B57}" type="slidenum">
              <a:rPr lang="en-US" smtClean="0"/>
              <a:t>‹#›</a:t>
            </a:fld>
            <a:endParaRPr lang="en-US"/>
          </a:p>
        </p:txBody>
      </p:sp>
    </p:spTree>
    <p:extLst>
      <p:ext uri="{BB962C8B-B14F-4D97-AF65-F5344CB8AC3E}">
        <p14:creationId xmlns:p14="http://schemas.microsoft.com/office/powerpoint/2010/main" val="276376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369332"/>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2/5/2024</a:t>
            </a:fld>
            <a:endParaRPr lang="en-US"/>
          </a:p>
        </p:txBody>
      </p:sp>
      <p:sp>
        <p:nvSpPr>
          <p:cNvPr id="6" name="Holder 6"/>
          <p:cNvSpPr>
            <a:spLocks noGrp="1"/>
          </p:cNvSpPr>
          <p:nvPr>
            <p:ph type="sldNum" sz="quarter" idx="7"/>
          </p:nvPr>
        </p:nvSpPr>
        <p:spPr/>
        <p:txBody>
          <a:bodyPr lIns="0" tIns="0" rIns="0" bIns="0"/>
          <a:lstStyle>
            <a:lvl1pPr>
              <a:defRPr sz="1424" b="0" i="0">
                <a:solidFill>
                  <a:schemeClr val="tx1"/>
                </a:solidFill>
                <a:latin typeface="Calibri"/>
                <a:cs typeface="Calibri"/>
              </a:defRPr>
            </a:lvl1pPr>
          </a:lstStyle>
          <a:p>
            <a:pPr marL="16435">
              <a:lnSpc>
                <a:spcPts val="1488"/>
              </a:lnSpc>
            </a:pPr>
            <a:r>
              <a:rPr lang="en-US"/>
              <a:t>Page </a:t>
            </a:r>
            <a:fld id="{81D60167-4931-47E6-BA6A-407CBD079E47}" type="slidenum">
              <a:rPr b="1" smtClean="0"/>
              <a:pPr marL="16435">
                <a:lnSpc>
                  <a:spcPts val="1488"/>
                </a:lnSpc>
              </a:pPr>
              <a:t>‹#›</a:t>
            </a:fld>
            <a:r>
              <a:rPr b="1"/>
              <a:t> </a:t>
            </a:r>
            <a:r>
              <a:t>of</a:t>
            </a:r>
            <a:r>
              <a:rPr spc="-129"/>
              <a:t> </a:t>
            </a:r>
            <a:r>
              <a:rPr b="1"/>
              <a:t>5</a:t>
            </a:r>
            <a:endParaRPr b="1"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497748" y="445068"/>
            <a:ext cx="6776904" cy="477951"/>
          </a:xfrm>
        </p:spPr>
        <p:txBody>
          <a:bodyPr lIns="0" tIns="0" rIns="0" bIns="0"/>
          <a:lstStyle>
            <a:lvl1pPr>
              <a:defRPr sz="3106" b="1" i="0">
                <a:solidFill>
                  <a:srgbClr val="404040"/>
                </a:solidFill>
                <a:latin typeface="Verdana"/>
                <a:cs typeface="Verdana"/>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2/5/2024</a:t>
            </a:fld>
            <a:endParaRPr lang="en-US"/>
          </a:p>
        </p:txBody>
      </p:sp>
      <p:sp>
        <p:nvSpPr>
          <p:cNvPr id="6" name="Holder 6"/>
          <p:cNvSpPr>
            <a:spLocks noGrp="1"/>
          </p:cNvSpPr>
          <p:nvPr>
            <p:ph type="sldNum" sz="quarter" idx="7"/>
          </p:nvPr>
        </p:nvSpPr>
        <p:spPr/>
        <p:txBody>
          <a:bodyPr lIns="0" tIns="0" rIns="0" bIns="0"/>
          <a:lstStyle>
            <a:lvl1pPr>
              <a:defRPr sz="1424" b="0" i="0">
                <a:solidFill>
                  <a:schemeClr val="tx1"/>
                </a:solidFill>
                <a:latin typeface="Calibri"/>
                <a:cs typeface="Calibri"/>
              </a:defRPr>
            </a:lvl1pPr>
          </a:lstStyle>
          <a:p>
            <a:pPr marL="16435">
              <a:lnSpc>
                <a:spcPts val="1488"/>
              </a:lnSpc>
            </a:pPr>
            <a:r>
              <a:rPr lang="en-US"/>
              <a:t>Page </a:t>
            </a:r>
            <a:fld id="{81D60167-4931-47E6-BA6A-407CBD079E47}" type="slidenum">
              <a:rPr b="1" smtClean="0"/>
              <a:pPr marL="16435">
                <a:lnSpc>
                  <a:spcPts val="1488"/>
                </a:lnSpc>
              </a:pPr>
              <a:t>‹#›</a:t>
            </a:fld>
            <a:r>
              <a:rPr b="1"/>
              <a:t> </a:t>
            </a:r>
            <a:r>
              <a:t>of</a:t>
            </a:r>
            <a:r>
              <a:rPr spc="-129"/>
              <a:t> </a:t>
            </a:r>
            <a:r>
              <a:rPr b="1"/>
              <a:t>5</a:t>
            </a:r>
            <a:endParaRPr b="1"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497748" y="445068"/>
            <a:ext cx="6776904" cy="477951"/>
          </a:xfrm>
        </p:spPr>
        <p:txBody>
          <a:bodyPr lIns="0" tIns="0" rIns="0" bIns="0"/>
          <a:lstStyle>
            <a:lvl1pPr>
              <a:defRPr sz="3106" b="1" i="0">
                <a:solidFill>
                  <a:srgbClr val="404040"/>
                </a:solidFill>
                <a:latin typeface="Verdana"/>
                <a:cs typeface="Verdana"/>
              </a:defRPr>
            </a:lvl1pPr>
          </a:lstStyle>
          <a:p>
            <a:endParaRPr/>
          </a:p>
        </p:txBody>
      </p:sp>
      <p:sp>
        <p:nvSpPr>
          <p:cNvPr id="3" name="Holder 3"/>
          <p:cNvSpPr>
            <a:spLocks noGrp="1"/>
          </p:cNvSpPr>
          <p:nvPr>
            <p:ph sz="half" idx="2"/>
          </p:nvPr>
        </p:nvSpPr>
        <p:spPr>
          <a:xfrm>
            <a:off x="388620" y="2313432"/>
            <a:ext cx="3380994"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2/5/2024</a:t>
            </a:fld>
            <a:endParaRPr lang="en-US"/>
          </a:p>
        </p:txBody>
      </p:sp>
      <p:sp>
        <p:nvSpPr>
          <p:cNvPr id="7" name="Holder 7"/>
          <p:cNvSpPr>
            <a:spLocks noGrp="1"/>
          </p:cNvSpPr>
          <p:nvPr>
            <p:ph type="sldNum" sz="quarter" idx="7"/>
          </p:nvPr>
        </p:nvSpPr>
        <p:spPr/>
        <p:txBody>
          <a:bodyPr lIns="0" tIns="0" rIns="0" bIns="0"/>
          <a:lstStyle>
            <a:lvl1pPr>
              <a:defRPr sz="1424" b="0" i="0">
                <a:solidFill>
                  <a:schemeClr val="tx1"/>
                </a:solidFill>
                <a:latin typeface="Calibri"/>
                <a:cs typeface="Calibri"/>
              </a:defRPr>
            </a:lvl1pPr>
          </a:lstStyle>
          <a:p>
            <a:pPr marL="16435">
              <a:lnSpc>
                <a:spcPts val="1488"/>
              </a:lnSpc>
            </a:pPr>
            <a:r>
              <a:rPr lang="en-US"/>
              <a:t>Page </a:t>
            </a:r>
            <a:fld id="{81D60167-4931-47E6-BA6A-407CBD079E47}" type="slidenum">
              <a:rPr b="1" smtClean="0"/>
              <a:pPr marL="16435">
                <a:lnSpc>
                  <a:spcPts val="1488"/>
                </a:lnSpc>
              </a:pPr>
              <a:t>‹#›</a:t>
            </a:fld>
            <a:r>
              <a:rPr b="1"/>
              <a:t> </a:t>
            </a:r>
            <a:r>
              <a:t>of</a:t>
            </a:r>
            <a:r>
              <a:rPr spc="-129"/>
              <a:t> </a:t>
            </a:r>
            <a:r>
              <a:rPr b="1"/>
              <a:t>5</a:t>
            </a:r>
            <a:endParaRPr b="1"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497748" y="445068"/>
            <a:ext cx="6776904" cy="477951"/>
          </a:xfrm>
        </p:spPr>
        <p:txBody>
          <a:bodyPr lIns="0" tIns="0" rIns="0" bIns="0"/>
          <a:lstStyle>
            <a:lvl1pPr>
              <a:defRPr sz="3106" b="1" i="0">
                <a:solidFill>
                  <a:srgbClr val="404040"/>
                </a:solidFill>
                <a:latin typeface="Verdana"/>
                <a:cs typeface="Verdan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2/5/2024</a:t>
            </a:fld>
            <a:endParaRPr lang="en-US"/>
          </a:p>
        </p:txBody>
      </p:sp>
      <p:sp>
        <p:nvSpPr>
          <p:cNvPr id="5" name="Holder 5"/>
          <p:cNvSpPr>
            <a:spLocks noGrp="1"/>
          </p:cNvSpPr>
          <p:nvPr>
            <p:ph type="sldNum" sz="quarter" idx="7"/>
          </p:nvPr>
        </p:nvSpPr>
        <p:spPr/>
        <p:txBody>
          <a:bodyPr lIns="0" tIns="0" rIns="0" bIns="0"/>
          <a:lstStyle>
            <a:lvl1pPr>
              <a:defRPr sz="1424" b="0" i="0">
                <a:solidFill>
                  <a:schemeClr val="tx1"/>
                </a:solidFill>
                <a:latin typeface="Calibri"/>
                <a:cs typeface="Calibri"/>
              </a:defRPr>
            </a:lvl1pPr>
          </a:lstStyle>
          <a:p>
            <a:pPr marL="16435">
              <a:lnSpc>
                <a:spcPts val="1488"/>
              </a:lnSpc>
            </a:pPr>
            <a:r>
              <a:rPr lang="en-US"/>
              <a:t>Page </a:t>
            </a:r>
            <a:fld id="{81D60167-4931-47E6-BA6A-407CBD079E47}" type="slidenum">
              <a:rPr b="1" smtClean="0"/>
              <a:pPr marL="16435">
                <a:lnSpc>
                  <a:spcPts val="1488"/>
                </a:lnSpc>
              </a:pPr>
              <a:t>‹#›</a:t>
            </a:fld>
            <a:r>
              <a:rPr b="1"/>
              <a:t> </a:t>
            </a:r>
            <a:r>
              <a:t>of</a:t>
            </a:r>
            <a:r>
              <a:rPr spc="-129"/>
              <a:t> </a:t>
            </a:r>
            <a:r>
              <a:rPr b="1"/>
              <a:t>5</a:t>
            </a:r>
            <a:endParaRPr b="1"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2/5/2024</a:t>
            </a:fld>
            <a:endParaRPr lang="en-US"/>
          </a:p>
        </p:txBody>
      </p:sp>
      <p:sp>
        <p:nvSpPr>
          <p:cNvPr id="4" name="Holder 4"/>
          <p:cNvSpPr>
            <a:spLocks noGrp="1"/>
          </p:cNvSpPr>
          <p:nvPr>
            <p:ph type="sldNum" sz="quarter" idx="7"/>
          </p:nvPr>
        </p:nvSpPr>
        <p:spPr/>
        <p:txBody>
          <a:bodyPr lIns="0" tIns="0" rIns="0" bIns="0"/>
          <a:lstStyle>
            <a:lvl1pPr>
              <a:defRPr sz="1424" b="0" i="0">
                <a:solidFill>
                  <a:schemeClr val="tx1"/>
                </a:solidFill>
                <a:latin typeface="Calibri"/>
                <a:cs typeface="Calibri"/>
              </a:defRPr>
            </a:lvl1pPr>
          </a:lstStyle>
          <a:p>
            <a:pPr marL="16435">
              <a:lnSpc>
                <a:spcPts val="1488"/>
              </a:lnSpc>
            </a:pPr>
            <a:r>
              <a:rPr lang="en-US"/>
              <a:t>Page </a:t>
            </a:r>
            <a:fld id="{81D60167-4931-47E6-BA6A-407CBD079E47}" type="slidenum">
              <a:rPr b="1" smtClean="0"/>
              <a:pPr marL="16435">
                <a:lnSpc>
                  <a:spcPts val="1488"/>
                </a:lnSpc>
              </a:pPr>
              <a:t>‹#›</a:t>
            </a:fld>
            <a:r>
              <a:rPr b="1"/>
              <a:t> </a:t>
            </a:r>
            <a:r>
              <a:t>of</a:t>
            </a:r>
            <a:r>
              <a:rPr spc="-129"/>
              <a:t> </a:t>
            </a:r>
            <a:r>
              <a:rPr b="1"/>
              <a:t>5</a:t>
            </a:r>
            <a:endParaRPr b="1"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97748" y="445068"/>
            <a:ext cx="6776904" cy="369332"/>
          </a:xfrm>
          <a:prstGeom prst="rect">
            <a:avLst/>
          </a:prstGeom>
        </p:spPr>
        <p:txBody>
          <a:bodyPr wrap="square" lIns="0" tIns="0" rIns="0" bIns="0">
            <a:spAutoFit/>
          </a:bodyPr>
          <a:lstStyle>
            <a:lvl1pPr>
              <a:defRPr sz="2400" b="1" i="0">
                <a:solidFill>
                  <a:srgbClr val="404040"/>
                </a:solidFill>
                <a:latin typeface="Verdana"/>
                <a:cs typeface="Verdana"/>
              </a:defRPr>
            </a:lvl1pPr>
          </a:lstStyle>
          <a:p>
            <a:endParaRPr/>
          </a:p>
        </p:txBody>
      </p:sp>
      <p:sp>
        <p:nvSpPr>
          <p:cNvPr id="3" name="Holder 3"/>
          <p:cNvSpPr>
            <a:spLocks noGrp="1"/>
          </p:cNvSpPr>
          <p:nvPr>
            <p:ph type="body" idx="1"/>
          </p:nvPr>
        </p:nvSpPr>
        <p:spPr>
          <a:xfrm>
            <a:off x="395489" y="1782884"/>
            <a:ext cx="6981421" cy="27699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642616" y="9354312"/>
            <a:ext cx="2487168"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2/5/2024</a:t>
            </a:fld>
            <a:endParaRPr lang="en-US"/>
          </a:p>
        </p:txBody>
      </p:sp>
      <p:sp>
        <p:nvSpPr>
          <p:cNvPr id="6" name="Holder 6"/>
          <p:cNvSpPr>
            <a:spLocks noGrp="1"/>
          </p:cNvSpPr>
          <p:nvPr>
            <p:ph type="sldNum" sz="quarter" idx="7"/>
          </p:nvPr>
        </p:nvSpPr>
        <p:spPr>
          <a:xfrm>
            <a:off x="3722116" y="9042041"/>
            <a:ext cx="504420" cy="577209"/>
          </a:xfrm>
          <a:prstGeom prst="rect">
            <a:avLst/>
          </a:prstGeom>
        </p:spPr>
        <p:txBody>
          <a:bodyPr wrap="square" lIns="0" tIns="0" rIns="0" bIns="0">
            <a:spAutoFit/>
          </a:bodyPr>
          <a:lstStyle>
            <a:lvl1pPr>
              <a:defRPr sz="1424" b="0" i="0">
                <a:solidFill>
                  <a:schemeClr val="tx1"/>
                </a:solidFill>
                <a:latin typeface="Calibri"/>
                <a:cs typeface="Calibri"/>
              </a:defRPr>
            </a:lvl1pPr>
          </a:lstStyle>
          <a:p>
            <a:pPr marL="16435">
              <a:lnSpc>
                <a:spcPts val="1488"/>
              </a:lnSpc>
            </a:pPr>
            <a:r>
              <a:rPr lang="en-US"/>
              <a:t>Page </a:t>
            </a:r>
            <a:fld id="{81D60167-4931-47E6-BA6A-407CBD079E47}" type="slidenum">
              <a:rPr b="1" smtClean="0"/>
              <a:pPr marL="16435">
                <a:lnSpc>
                  <a:spcPts val="1488"/>
                </a:lnSpc>
              </a:pPr>
              <a:t>‹#›</a:t>
            </a:fld>
            <a:r>
              <a:rPr b="1"/>
              <a:t> </a:t>
            </a:r>
            <a:r>
              <a:t>of</a:t>
            </a:r>
            <a:r>
              <a:rPr spc="-129"/>
              <a:t> </a:t>
            </a:r>
            <a:r>
              <a:rPr b="1"/>
              <a:t>5</a:t>
            </a:r>
            <a:endParaRPr b="1"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591663">
        <a:defRPr>
          <a:latin typeface="+mn-lt"/>
          <a:ea typeface="+mn-ea"/>
          <a:cs typeface="+mn-cs"/>
        </a:defRPr>
      </a:lvl2pPr>
      <a:lvl3pPr marL="1183325">
        <a:defRPr>
          <a:latin typeface="+mn-lt"/>
          <a:ea typeface="+mn-ea"/>
          <a:cs typeface="+mn-cs"/>
        </a:defRPr>
      </a:lvl3pPr>
      <a:lvl4pPr marL="1774988">
        <a:defRPr>
          <a:latin typeface="+mn-lt"/>
          <a:ea typeface="+mn-ea"/>
          <a:cs typeface="+mn-cs"/>
        </a:defRPr>
      </a:lvl4pPr>
      <a:lvl5pPr marL="2366650">
        <a:defRPr>
          <a:latin typeface="+mn-lt"/>
          <a:ea typeface="+mn-ea"/>
          <a:cs typeface="+mn-cs"/>
        </a:defRPr>
      </a:lvl5pPr>
      <a:lvl6pPr marL="2958313">
        <a:defRPr>
          <a:latin typeface="+mn-lt"/>
          <a:ea typeface="+mn-ea"/>
          <a:cs typeface="+mn-cs"/>
        </a:defRPr>
      </a:lvl6pPr>
      <a:lvl7pPr marL="3549975">
        <a:defRPr>
          <a:latin typeface="+mn-lt"/>
          <a:ea typeface="+mn-ea"/>
          <a:cs typeface="+mn-cs"/>
        </a:defRPr>
      </a:lvl7pPr>
      <a:lvl8pPr marL="4141638">
        <a:defRPr>
          <a:latin typeface="+mn-lt"/>
          <a:ea typeface="+mn-ea"/>
          <a:cs typeface="+mn-cs"/>
        </a:defRPr>
      </a:lvl8pPr>
      <a:lvl9pPr marL="4733300">
        <a:defRPr>
          <a:latin typeface="+mn-lt"/>
          <a:ea typeface="+mn-ea"/>
          <a:cs typeface="+mn-cs"/>
        </a:defRPr>
      </a:lvl9pPr>
    </p:bodyStyle>
    <p:otherStyle>
      <a:lvl1pPr marL="0">
        <a:defRPr>
          <a:latin typeface="+mn-lt"/>
          <a:ea typeface="+mn-ea"/>
          <a:cs typeface="+mn-cs"/>
        </a:defRPr>
      </a:lvl1pPr>
      <a:lvl2pPr marL="591663">
        <a:defRPr>
          <a:latin typeface="+mn-lt"/>
          <a:ea typeface="+mn-ea"/>
          <a:cs typeface="+mn-cs"/>
        </a:defRPr>
      </a:lvl2pPr>
      <a:lvl3pPr marL="1183325">
        <a:defRPr>
          <a:latin typeface="+mn-lt"/>
          <a:ea typeface="+mn-ea"/>
          <a:cs typeface="+mn-cs"/>
        </a:defRPr>
      </a:lvl3pPr>
      <a:lvl4pPr marL="1774988">
        <a:defRPr>
          <a:latin typeface="+mn-lt"/>
          <a:ea typeface="+mn-ea"/>
          <a:cs typeface="+mn-cs"/>
        </a:defRPr>
      </a:lvl4pPr>
      <a:lvl5pPr marL="2366650">
        <a:defRPr>
          <a:latin typeface="+mn-lt"/>
          <a:ea typeface="+mn-ea"/>
          <a:cs typeface="+mn-cs"/>
        </a:defRPr>
      </a:lvl5pPr>
      <a:lvl6pPr marL="2958313">
        <a:defRPr>
          <a:latin typeface="+mn-lt"/>
          <a:ea typeface="+mn-ea"/>
          <a:cs typeface="+mn-cs"/>
        </a:defRPr>
      </a:lvl6pPr>
      <a:lvl7pPr marL="3549975">
        <a:defRPr>
          <a:latin typeface="+mn-lt"/>
          <a:ea typeface="+mn-ea"/>
          <a:cs typeface="+mn-cs"/>
        </a:defRPr>
      </a:lvl7pPr>
      <a:lvl8pPr marL="4141638">
        <a:defRPr>
          <a:latin typeface="+mn-lt"/>
          <a:ea typeface="+mn-ea"/>
          <a:cs typeface="+mn-cs"/>
        </a:defRPr>
      </a:lvl8pPr>
      <a:lvl9pPr marL="47333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026459" y="194594"/>
            <a:ext cx="6511664" cy="246036"/>
          </a:xfrm>
          <a:prstGeom prst="rect">
            <a:avLst/>
          </a:prstGeom>
        </p:spPr>
        <p:txBody>
          <a:bodyPr vert="horz" wrap="square" lIns="0" tIns="12326" rIns="0" bIns="0" rtlCol="0">
            <a:spAutoFit/>
          </a:bodyPr>
          <a:lstStyle/>
          <a:p>
            <a:pPr marL="1055953" marR="1049379" algn="ctr">
              <a:lnSpc>
                <a:spcPct val="101499"/>
              </a:lnSpc>
              <a:spcBef>
                <a:spcPts val="97"/>
              </a:spcBef>
            </a:pPr>
            <a:endParaRPr lang="en-US" sz="1553" dirty="0">
              <a:cs typeface="Calibri"/>
            </a:endParaRPr>
          </a:p>
        </p:txBody>
      </p:sp>
      <p:sp>
        <p:nvSpPr>
          <p:cNvPr id="3" name="object 3"/>
          <p:cNvSpPr/>
          <p:nvPr/>
        </p:nvSpPr>
        <p:spPr>
          <a:xfrm>
            <a:off x="6150326" y="9101865"/>
            <a:ext cx="4094359" cy="656753"/>
          </a:xfrm>
          <a:prstGeom prst="rect">
            <a:avLst/>
          </a:prstGeom>
          <a:blipFill>
            <a:blip r:embed="rId2" cstate="print"/>
            <a:stretch>
              <a:fillRect/>
            </a:stretch>
          </a:blipFill>
        </p:spPr>
        <p:txBody>
          <a:bodyPr wrap="square" lIns="0" tIns="0" rIns="0" bIns="0" rtlCol="0"/>
          <a:lstStyle/>
          <a:p>
            <a:endParaRPr sz="2329"/>
          </a:p>
        </p:txBody>
      </p:sp>
      <p:sp>
        <p:nvSpPr>
          <p:cNvPr id="5" name="object 5"/>
          <p:cNvSpPr/>
          <p:nvPr/>
        </p:nvSpPr>
        <p:spPr>
          <a:xfrm>
            <a:off x="-1752600" y="451516"/>
            <a:ext cx="2605322" cy="526586"/>
          </a:xfrm>
          <a:prstGeom prst="rect">
            <a:avLst/>
          </a:prstGeom>
          <a:blipFill>
            <a:blip r:embed="rId3" cstate="print"/>
            <a:stretch>
              <a:fillRect/>
            </a:stretch>
          </a:blipFill>
        </p:spPr>
        <p:txBody>
          <a:bodyPr wrap="square" lIns="0" tIns="0" rIns="0" bIns="0" rtlCol="0"/>
          <a:lstStyle/>
          <a:p>
            <a:endParaRPr sz="2329"/>
          </a:p>
        </p:txBody>
      </p:sp>
      <p:sp>
        <p:nvSpPr>
          <p:cNvPr id="8" name="object 8"/>
          <p:cNvSpPr txBox="1">
            <a:spLocks noGrp="1"/>
          </p:cNvSpPr>
          <p:nvPr>
            <p:ph type="sldNum" sz="quarter" idx="7"/>
          </p:nvPr>
        </p:nvSpPr>
        <p:spPr>
          <a:xfrm>
            <a:off x="3688977" y="9256662"/>
            <a:ext cx="844773" cy="192489"/>
          </a:xfrm>
          <a:prstGeom prst="rect">
            <a:avLst/>
          </a:prstGeom>
        </p:spPr>
        <p:txBody>
          <a:bodyPr vert="horz" wrap="square" lIns="0" tIns="0" rIns="0" bIns="0" rtlCol="0">
            <a:spAutoFit/>
          </a:bodyPr>
          <a:lstStyle/>
          <a:p>
            <a:pPr marL="16435">
              <a:lnSpc>
                <a:spcPts val="1488"/>
              </a:lnSpc>
            </a:pPr>
            <a:r>
              <a:rPr dirty="0"/>
              <a:t>Pag </a:t>
            </a:r>
            <a:fld id="{81D60167-4931-47E6-BA6A-407CBD079E47}" type="slidenum">
              <a:rPr dirty="0">
                <a:latin typeface="Calibri"/>
                <a:cs typeface="Calibri"/>
              </a:rPr>
              <a:pPr marL="16435">
                <a:lnSpc>
                  <a:spcPts val="1488"/>
                </a:lnSpc>
              </a:pPr>
              <a:t>1</a:t>
            </a:fld>
            <a:r>
              <a:rPr b="1" dirty="0">
                <a:latin typeface="Calibri"/>
                <a:cs typeface="Calibri"/>
              </a:rPr>
              <a:t> </a:t>
            </a:r>
            <a:r>
              <a:rPr dirty="0"/>
              <a:t>of</a:t>
            </a:r>
            <a:r>
              <a:rPr spc="-129" dirty="0"/>
              <a:t> </a:t>
            </a:r>
            <a:r>
              <a:rPr lang="en-US" spc="-129" dirty="0"/>
              <a:t>4</a:t>
            </a:r>
            <a:endParaRPr b="1" dirty="0">
              <a:latin typeface="Calibri"/>
              <a:cs typeface="Calibri"/>
            </a:endParaRPr>
          </a:p>
        </p:txBody>
      </p:sp>
      <p:graphicFrame>
        <p:nvGraphicFramePr>
          <p:cNvPr id="13" name="Table 13">
            <a:extLst>
              <a:ext uri="{FF2B5EF4-FFF2-40B4-BE49-F238E27FC236}">
                <a16:creationId xmlns:a16="http://schemas.microsoft.com/office/drawing/2014/main" id="{312F6875-77CA-4312-A628-B6DD7AC06033}"/>
              </a:ext>
            </a:extLst>
          </p:cNvPr>
          <p:cNvGraphicFramePr>
            <a:graphicFrameLocks noGrp="1"/>
          </p:cNvGraphicFramePr>
          <p:nvPr>
            <p:extLst>
              <p:ext uri="{D42A27DB-BD31-4B8C-83A1-F6EECF244321}">
                <p14:modId xmlns:p14="http://schemas.microsoft.com/office/powerpoint/2010/main" val="2969059208"/>
              </p:ext>
            </p:extLst>
          </p:nvPr>
        </p:nvGraphicFramePr>
        <p:xfrm>
          <a:off x="0" y="1"/>
          <a:ext cx="7772400" cy="10266224"/>
        </p:xfrm>
        <a:graphic>
          <a:graphicData uri="http://schemas.openxmlformats.org/drawingml/2006/table">
            <a:tbl>
              <a:tblPr firstRow="1" bandRow="1" bandCol="1">
                <a:tableStyleId>{5C22544A-7EE6-4342-B048-85BDC9FD1C3A}</a:tableStyleId>
              </a:tblPr>
              <a:tblGrid>
                <a:gridCol w="3847723">
                  <a:extLst>
                    <a:ext uri="{9D8B030D-6E8A-4147-A177-3AD203B41FA5}">
                      <a16:colId xmlns:a16="http://schemas.microsoft.com/office/drawing/2014/main" val="607099311"/>
                    </a:ext>
                  </a:extLst>
                </a:gridCol>
                <a:gridCol w="3924677">
                  <a:extLst>
                    <a:ext uri="{9D8B030D-6E8A-4147-A177-3AD203B41FA5}">
                      <a16:colId xmlns:a16="http://schemas.microsoft.com/office/drawing/2014/main" val="902555338"/>
                    </a:ext>
                  </a:extLst>
                </a:gridCol>
              </a:tblGrid>
              <a:tr h="5339894">
                <a:tc>
                  <a:txBody>
                    <a:bodyPr/>
                    <a:lstStyle/>
                    <a:p>
                      <a:pPr marL="0" marR="0"/>
                      <a:r>
                        <a:rPr lang="en-US" sz="2400"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S</a:t>
                      </a:r>
                      <a:r>
                        <a:rPr lang="en-US" sz="1100"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TRENGTHS</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p>
                      <a:pPr marL="171450" marR="0" lvl="0" indent="-171450" algn="l">
                        <a:buFont typeface="Arial" panose="020B0604020202020204" pitchFamily="34" charset="0"/>
                        <a:buChar char="•"/>
                      </a:pPr>
                      <a:r>
                        <a:rPr lang="en-US" sz="1000" u="sng"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Lineage/Reputation</a:t>
                      </a:r>
                      <a:r>
                        <a:rPr lang="en-US" sz="10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Founded by Gen John A. Lejeune in 1913 and recognized as the professional association of the Marine Corps</a:t>
                      </a:r>
                    </a:p>
                    <a:p>
                      <a:pPr marL="171450" marR="0" lvl="0" indent="-171450" algn="l">
                        <a:buFont typeface="Arial" panose="020B0604020202020204" pitchFamily="34" charset="0"/>
                        <a:buChar char="•"/>
                      </a:pPr>
                      <a:endParaRPr lang="en-US" sz="1000" dirty="0">
                        <a:effectLst/>
                        <a:latin typeface="Calibri" panose="020F0502020204030204" pitchFamily="34" charset="0"/>
                        <a:ea typeface="Times New Roman" panose="02020603050405020304" pitchFamily="18" charset="0"/>
                        <a:cs typeface="Calibri" panose="020F0502020204030204" pitchFamily="34" charset="0"/>
                      </a:endParaRPr>
                    </a:p>
                    <a:p>
                      <a:pPr marL="171450" marR="0" lvl="0" indent="-171450">
                        <a:buFont typeface="Arial" panose="020B0604020202020204" pitchFamily="34" charset="0"/>
                        <a:buChar char="•"/>
                      </a:pPr>
                      <a:r>
                        <a:rPr lang="en-US" sz="1000" u="sng"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Relationships</a:t>
                      </a:r>
                      <a:r>
                        <a:rPr lang="en-US" sz="10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w/ CMC, HQMC, and select other NFEs have never been stronger placing MCA in leadership position (“first among equals)</a:t>
                      </a:r>
                    </a:p>
                    <a:p>
                      <a:pPr marL="171450" marR="0" lvl="0" indent="-171450">
                        <a:buFont typeface="Arial" panose="020B0604020202020204" pitchFamily="34" charset="0"/>
                        <a:buChar char="•"/>
                      </a:pPr>
                      <a:endParaRPr lang="en-US" sz="1000" dirty="0">
                        <a:effectLst/>
                        <a:latin typeface="Calibri" panose="020F0502020204030204" pitchFamily="34" charset="0"/>
                        <a:ea typeface="Times New Roman" panose="02020603050405020304" pitchFamily="18" charset="0"/>
                        <a:cs typeface="Calibri" panose="020F0502020204030204" pitchFamily="34" charset="0"/>
                      </a:endParaRPr>
                    </a:p>
                    <a:p>
                      <a:pPr marL="171450" marR="0" lvl="0" indent="-171450">
                        <a:buFont typeface="Arial" panose="020B0604020202020204" pitchFamily="34" charset="0"/>
                        <a:buChar char="•"/>
                      </a:pPr>
                      <a:r>
                        <a:rPr lang="en-US" sz="1000" u="sng"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Diverse mission</a:t>
                      </a:r>
                      <a:r>
                        <a:rPr lang="en-US" sz="1000" u="none"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with</a:t>
                      </a:r>
                      <a:r>
                        <a:rPr lang="en-US" sz="10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numerous resource offerings to advance the professional development of Marines</a:t>
                      </a:r>
                    </a:p>
                    <a:p>
                      <a:pPr marL="171450" marR="0" lvl="0" indent="-171450">
                        <a:buFont typeface="Arial" panose="020B0604020202020204" pitchFamily="34" charset="0"/>
                        <a:buChar char="•"/>
                      </a:pPr>
                      <a:endParaRPr lang="en-US" sz="1000" dirty="0">
                        <a:effectLst/>
                        <a:latin typeface="Calibri" panose="020F0502020204030204" pitchFamily="34" charset="0"/>
                        <a:ea typeface="Times New Roman" panose="02020603050405020304" pitchFamily="18" charset="0"/>
                        <a:cs typeface="Calibri" panose="020F0502020204030204" pitchFamily="34" charset="0"/>
                      </a:endParaRPr>
                    </a:p>
                    <a:p>
                      <a:pPr marL="171450" marR="0" lvl="0" indent="-171450">
                        <a:buFont typeface="Arial" panose="020B0604020202020204" pitchFamily="34" charset="0"/>
                        <a:buChar char="•"/>
                      </a:pPr>
                      <a:r>
                        <a:rPr lang="en-US" sz="1000" u="sng"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Compliant  Business Operations</a:t>
                      </a:r>
                      <a:r>
                        <a:rPr lang="en-US" sz="10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as evidenced by 12 consecutive years of “clean audit” by Clifton Larsen and Allen Auditors</a:t>
                      </a:r>
                    </a:p>
                    <a:p>
                      <a:pPr marL="171450" marR="0" lvl="0" indent="-171450">
                        <a:buFont typeface="Arial" panose="020B0604020202020204" pitchFamily="34" charset="0"/>
                        <a:buChar char="•"/>
                      </a:pPr>
                      <a:endParaRPr lang="en-US" sz="1000" dirty="0">
                        <a:effectLst/>
                        <a:latin typeface="Calibri" panose="020F0502020204030204" pitchFamily="34" charset="0"/>
                        <a:ea typeface="Times New Roman" panose="02020603050405020304" pitchFamily="18" charset="0"/>
                        <a:cs typeface="Calibri" panose="020F0502020204030204" pitchFamily="34" charset="0"/>
                      </a:endParaRPr>
                    </a:p>
                    <a:p>
                      <a:pPr marL="171450" marR="0" lvl="0" indent="-171450">
                        <a:buFont typeface="Arial" panose="020B0604020202020204" pitchFamily="34" charset="0"/>
                        <a:buChar char="•"/>
                      </a:pPr>
                      <a:r>
                        <a:rPr lang="en-US" sz="1000" u="sng"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Effective Board Governance</a:t>
                      </a:r>
                      <a:r>
                        <a:rPr lang="en-US" sz="1000" u="none"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with ideal mix of b</a:t>
                      </a:r>
                      <a:r>
                        <a:rPr lang="en-US" sz="1000" b="1" u="none"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oard members </a:t>
                      </a:r>
                      <a:r>
                        <a:rPr lang="en-US" sz="10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consisting of retired senior Marine Corps and business leaders</a:t>
                      </a:r>
                    </a:p>
                    <a:p>
                      <a:pPr marL="171450" marR="0" lvl="0" indent="-171450">
                        <a:buFont typeface="Arial" panose="020B0604020202020204" pitchFamily="34" charset="0"/>
                        <a:buChar char="•"/>
                      </a:pPr>
                      <a:endParaRPr lang="en-US" sz="1000" dirty="0">
                        <a:effectLst/>
                        <a:latin typeface="Calibri" panose="020F0502020204030204" pitchFamily="34" charset="0"/>
                        <a:ea typeface="Times New Roman" panose="02020603050405020304" pitchFamily="18" charset="0"/>
                        <a:cs typeface="Calibri" panose="020F0502020204030204" pitchFamily="34" charset="0"/>
                      </a:endParaRPr>
                    </a:p>
                    <a:p>
                      <a:pPr marL="171450" marR="0" lvl="0" indent="-171450">
                        <a:buFont typeface="Arial" panose="020B0604020202020204" pitchFamily="34" charset="0"/>
                        <a:buChar char="•"/>
                      </a:pPr>
                      <a:r>
                        <a:rPr lang="en-US" sz="1000" u="sng"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Magazines.</a:t>
                      </a:r>
                      <a:r>
                        <a:rPr lang="en-US" sz="1000" u="none"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Iconic Gazette Professional Journal and Leatherneck, Magazine of the Marines and</a:t>
                      </a:r>
                      <a:r>
                        <a:rPr lang="en-US" sz="10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over 100 years of archives </a:t>
                      </a:r>
                    </a:p>
                    <a:p>
                      <a:pPr marL="171450" marR="0" lvl="0" indent="-171450">
                        <a:buFont typeface="Arial" panose="020B0604020202020204" pitchFamily="34" charset="0"/>
                        <a:buChar char="•"/>
                      </a:pPr>
                      <a:endParaRPr lang="en-US" sz="10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endParaRPr>
                    </a:p>
                    <a:p>
                      <a:pPr marL="171450" marR="0" lvl="0" indent="-171450">
                        <a:buFont typeface="Arial" panose="020B0604020202020204" pitchFamily="34" charset="0"/>
                        <a:buChar char="•"/>
                      </a:pPr>
                      <a:r>
                        <a:rPr lang="en-US" sz="1000" b="1" u="sng"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Events</a:t>
                      </a:r>
                      <a:r>
                        <a:rPr lang="en-US" sz="10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Iconic, deliver a platform to message MC messages by bringing together industry partners and senior DoD leadership.</a:t>
                      </a:r>
                    </a:p>
                    <a:p>
                      <a:pPr marL="171450" marR="0" lvl="0" indent="-171450">
                        <a:buFont typeface="Arial" panose="020B0604020202020204" pitchFamily="34" charset="0"/>
                        <a:buChar char="•"/>
                      </a:pPr>
                      <a:endParaRPr lang="en-US" sz="10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endParaRPr>
                    </a:p>
                    <a:p>
                      <a:pPr marL="171450" marR="0" lvl="0" indent="-171450">
                        <a:buFont typeface="Arial" panose="020B0604020202020204" pitchFamily="34" charset="0"/>
                        <a:buChar char="•"/>
                      </a:pPr>
                      <a:r>
                        <a:rPr lang="en-US" sz="1000" u="sng"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Employees</a:t>
                      </a:r>
                      <a:r>
                        <a:rPr lang="en-US" sz="1000" u="none"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Talented and seasoned group of professionals devoted to teamwork &amp; advancing a culture of excellence.</a:t>
                      </a:r>
                      <a:endParaRPr lang="en-US" sz="1000" u="sng" dirty="0">
                        <a:effectLst/>
                        <a:latin typeface="Calibri" panose="020F0502020204030204" pitchFamily="34" charset="0"/>
                        <a:ea typeface="Times New Roman" panose="02020603050405020304" pitchFamily="18" charset="0"/>
                        <a:cs typeface="Calibri" panose="020F0502020204030204" pitchFamily="34" charset="0"/>
                      </a:endParaRPr>
                    </a:p>
                    <a:p>
                      <a:pPr marL="0" marR="0" indent="0">
                        <a:buFont typeface="Arial" panose="020B0604020202020204" pitchFamily="34" charset="0"/>
                        <a:buNone/>
                      </a:pP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92D050"/>
                    </a:solidFill>
                  </a:tcPr>
                </a:tc>
                <a:tc>
                  <a:txBody>
                    <a:bodyPr/>
                    <a:lstStyle/>
                    <a:p>
                      <a:pPr marL="0" marR="0"/>
                      <a:r>
                        <a:rPr lang="en-US" sz="2400"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W</a:t>
                      </a:r>
                      <a:r>
                        <a:rPr lang="en-US" sz="1100"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EAKNESSES</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p>
                      <a:pPr marL="171450" marR="0" lvl="0" indent="-171450">
                        <a:buFont typeface="Arial" panose="020B0604020202020204" pitchFamily="34" charset="0"/>
                        <a:buChar char="•"/>
                      </a:pPr>
                      <a:r>
                        <a:rPr lang="en-US" sz="1000" b="1" u="sng"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Limited &amp; Fragile Revenue Sources</a:t>
                      </a:r>
                      <a:r>
                        <a:rPr lang="en-US" sz="1000" b="1" u="none"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add increased risk to sustaining day-to-day operations and building financial reserves</a:t>
                      </a:r>
                    </a:p>
                    <a:p>
                      <a:pPr marL="171450" marR="0" lvl="0" indent="-171450">
                        <a:buFont typeface="Arial" panose="020B0604020202020204" pitchFamily="34" charset="0"/>
                        <a:buChar char="•"/>
                      </a:pPr>
                      <a:endParaRPr lang="en-US" sz="1000" b="1" u="sng"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endParaRPr>
                    </a:p>
                    <a:p>
                      <a:pPr marL="171450" marR="0" lvl="0" indent="-171450">
                        <a:buFont typeface="Arial" panose="020B0604020202020204" pitchFamily="34" charset="0"/>
                        <a:buChar char="•"/>
                      </a:pPr>
                      <a:r>
                        <a:rPr lang="en-US" sz="1000" b="1" u="sng"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Few Major Donors</a:t>
                      </a:r>
                      <a:r>
                        <a:rPr lang="en-US" sz="1000" b="1" u="none"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to the Marine Corps Association Foundation due largely to individual program’s limited scope of easily satisfiable resource requirements. </a:t>
                      </a:r>
                    </a:p>
                    <a:p>
                      <a:pPr marL="171450" marR="0" lvl="0" indent="-171450">
                        <a:buFont typeface="Arial" panose="020B0604020202020204" pitchFamily="34" charset="0"/>
                        <a:buChar char="•"/>
                      </a:pPr>
                      <a:endParaRPr lang="en-US" sz="1000" b="1" u="sng"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endParaRPr>
                    </a:p>
                    <a:p>
                      <a:pPr marL="171450" marR="0" lvl="0" indent="-171450">
                        <a:buFont typeface="Arial" panose="020B0604020202020204" pitchFamily="34" charset="0"/>
                        <a:buChar char="•"/>
                      </a:pPr>
                      <a:r>
                        <a:rPr lang="en-US" sz="1000" b="1" u="sng"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Limited Financial </a:t>
                      </a:r>
                      <a:r>
                        <a:rPr lang="en-US" sz="1000" b="1" u="none"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Reserves further impacted by market volatility to sustain operations in the event of unanticipated crisis</a:t>
                      </a:r>
                    </a:p>
                    <a:p>
                      <a:pPr marL="171450" marR="0" lvl="0" indent="-171450">
                        <a:buFont typeface="Arial" panose="020B0604020202020204" pitchFamily="34" charset="0"/>
                        <a:buChar char="•"/>
                      </a:pPr>
                      <a:endParaRPr lang="en-US" sz="1000" b="1" u="none"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endParaRPr>
                    </a:p>
                    <a:p>
                      <a:pPr marL="171450" marR="0" lvl="0" indent="-171450">
                        <a:buFont typeface="Arial" panose="020B0604020202020204" pitchFamily="34" charset="0"/>
                        <a:buChar char="•"/>
                      </a:pPr>
                      <a:r>
                        <a:rPr lang="en-US" sz="1000" b="1" u="sng"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Limited bandwidth </a:t>
                      </a:r>
                      <a:r>
                        <a:rPr lang="en-US" sz="1000" b="1" u="none"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to explore and undertake new business lines without incurring overhead/administrative burden</a:t>
                      </a:r>
                    </a:p>
                    <a:p>
                      <a:pPr marL="171450" marR="0" lvl="0" indent="-171450">
                        <a:buFont typeface="Arial" panose="020B0604020202020204" pitchFamily="34" charset="0"/>
                        <a:buChar char="•"/>
                      </a:pPr>
                      <a:endParaRPr lang="en-US" sz="1000" b="1" u="none"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a:effectLst/>
                          <a:latin typeface="Calibri" panose="020F0502020204030204" pitchFamily="34" charset="0"/>
                          <a:ea typeface="Calibri" panose="020F0502020204030204" pitchFamily="34" charset="0"/>
                          <a:cs typeface="Calibri" panose="020F0502020204030204" pitchFamily="34" charset="0"/>
                        </a:rPr>
                        <a:t> </a:t>
                      </a:r>
                      <a:r>
                        <a:rPr lang="en-US" sz="1000" b="1" u="sng"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Crowded Marine Corps NFE Space</a:t>
                      </a:r>
                      <a:r>
                        <a:rPr lang="en-US" sz="1000" b="1" u="none"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results in friendly competition for many of same donors and corporate sponsors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000" b="1" u="none"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1" u="none"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Retail sector </a:t>
                      </a:r>
                      <a:r>
                        <a:rPr lang="en-US" sz="1000" b="1" u="none">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(TMS) impacts </a:t>
                      </a:r>
                      <a:r>
                        <a:rPr lang="en-US" sz="1000" b="1" u="none"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revenue and growth opportunities</a:t>
                      </a:r>
                    </a:p>
                    <a:p>
                      <a:pPr marL="171450" marR="0" lvl="0" indent="-171450">
                        <a:buFont typeface="Arial" panose="020B0604020202020204" pitchFamily="34" charset="0"/>
                        <a:buChar char="•"/>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extLst>
                  <a:ext uri="{0D108BD9-81ED-4DB2-BD59-A6C34878D82A}">
                    <a16:rowId xmlns:a16="http://schemas.microsoft.com/office/drawing/2014/main" val="1489413064"/>
                  </a:ext>
                </a:extLst>
              </a:tr>
              <a:tr h="4718505">
                <a:tc>
                  <a:txBody>
                    <a:bodyPr/>
                    <a:lstStyle/>
                    <a:p>
                      <a:pPr marL="0" marR="0"/>
                      <a:endParaRPr lang="en-US" sz="2400"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endParaRPr lang="en-US" sz="2400"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r>
                        <a:rPr lang="en-US" sz="2400"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O</a:t>
                      </a:r>
                      <a:r>
                        <a:rPr lang="en-US" sz="1100"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PPORTUNITIES</a:t>
                      </a:r>
                      <a:endParaRPr lang="en-US" sz="900" b="1" u="sng"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endParaRPr>
                    </a:p>
                    <a:p>
                      <a:pPr marL="171450" marR="0" lvl="0" indent="-171450">
                        <a:buFont typeface="Arial" panose="020B0604020202020204" pitchFamily="34" charset="0"/>
                        <a:buChar char="•"/>
                      </a:pPr>
                      <a:r>
                        <a:rPr lang="en-US" sz="1000" b="1" u="sng"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Maturation of Personal Relationships</a:t>
                      </a:r>
                      <a:r>
                        <a:rPr lang="en-US" sz="1000" b="1" u="none"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into business opportunities w/ sister service (AUSA, AFA, Navy League) &amp; other USMC-related NFES</a:t>
                      </a:r>
                    </a:p>
                    <a:p>
                      <a:pPr marL="171450" marR="0" lvl="0" indent="-171450">
                        <a:buFont typeface="Arial" panose="020B0604020202020204" pitchFamily="34" charset="0"/>
                        <a:buChar char="•"/>
                      </a:pPr>
                      <a:endParaRPr lang="en-US" sz="1000" b="1" u="sng"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endParaRPr>
                    </a:p>
                    <a:p>
                      <a:pPr marL="171450" marR="0" lvl="0" indent="-171450">
                        <a:buFont typeface="Arial" panose="020B0604020202020204" pitchFamily="34" charset="0"/>
                        <a:buChar char="•"/>
                      </a:pPr>
                      <a:r>
                        <a:rPr lang="en-US" sz="1000" b="1" u="sng"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Events (Modern Day Marine (MDM) Expo.</a:t>
                      </a:r>
                      <a:r>
                        <a:rPr lang="en-US" sz="1000" b="1" u="none"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MDM continues to fulfill the vision set forth by CMC—to be the premier industry show for the Marine Corps (varsity level performance).  Educational component of MDM continues to grow and attract increased attendance across multiple sectors.  Revenue opportunities are trending in the right direction</a:t>
                      </a:r>
                    </a:p>
                    <a:p>
                      <a:pPr marL="171450" marR="0" lvl="0" indent="-171450">
                        <a:buFont typeface="Arial" panose="020B0604020202020204" pitchFamily="34" charset="0"/>
                        <a:buChar char="•"/>
                      </a:pPr>
                      <a:endParaRPr lang="en-US" sz="1000" b="1" u="sng"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endParaRPr>
                    </a:p>
                    <a:p>
                      <a:pPr marL="171450" marR="0" lvl="0" indent="-171450">
                        <a:buFont typeface="Arial" panose="020B0604020202020204" pitchFamily="34" charset="0"/>
                        <a:buChar char="•"/>
                      </a:pPr>
                      <a:r>
                        <a:rPr lang="en-US" sz="1000" b="1" u="sng"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Membership Growth.</a:t>
                      </a:r>
                      <a:r>
                        <a:rPr lang="en-US" sz="1000" b="1" u="none"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New membership model promises to increase membership from not only from the “total force”, but also from the veteran population.</a:t>
                      </a:r>
                    </a:p>
                    <a:p>
                      <a:pPr marL="171450" marR="0" lvl="0" indent="-171450">
                        <a:buFont typeface="Arial" panose="020B0604020202020204" pitchFamily="34" charset="0"/>
                        <a:buChar char="•"/>
                      </a:pPr>
                      <a:endParaRPr lang="en-US" sz="1000" b="1" u="sng"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endParaRPr>
                    </a:p>
                    <a:p>
                      <a:pPr marL="171450" marR="0" lvl="0" indent="-171450">
                        <a:buFont typeface="Arial" panose="020B0604020202020204" pitchFamily="34" charset="0"/>
                        <a:buChar char="•"/>
                      </a:pPr>
                      <a:r>
                        <a:rPr lang="en-US" sz="1000" b="1" u="sng"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Retail</a:t>
                      </a:r>
                      <a:r>
                        <a:rPr lang="en-US" sz="1000" b="1" u="none"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Ecommerce presents growth opportunity within the near term 2-5 year horizon. Potential opportunities to further partner with MCM.</a:t>
                      </a:r>
                    </a:p>
                    <a:p>
                      <a:pPr marL="171450" marR="0" lvl="0" indent="-171450">
                        <a:buFont typeface="Arial" panose="020B0604020202020204" pitchFamily="34" charset="0"/>
                        <a:buChar char="•"/>
                      </a:pPr>
                      <a:endParaRPr lang="en-US" sz="1000" b="1" u="none" dirty="0">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p>
                      <a:pPr marL="171450" marR="0" lvl="0" indent="-171450">
                        <a:buFont typeface="Arial" panose="020B0604020202020204" pitchFamily="34" charset="0"/>
                        <a:buChar char="•"/>
                      </a:pPr>
                      <a:r>
                        <a:rPr lang="en-US" sz="1000" b="1" u="sng"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Advertising, Insurance, and Corporate Sponsorship </a:t>
                      </a:r>
                      <a:r>
                        <a:rPr lang="en-US" sz="1000" b="1" u="none"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grow together when growth in number of members and Modern Day Marine Expo is realized. </a:t>
                      </a:r>
                    </a:p>
                    <a:p>
                      <a:pPr marL="171450" marR="0" lvl="0" indent="-171450">
                        <a:buFont typeface="Arial" panose="020B0604020202020204" pitchFamily="34" charset="0"/>
                        <a:buChar char="•"/>
                      </a:pPr>
                      <a:endParaRPr lang="en-US" sz="1000" b="1" u="none" dirty="0">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p>
                      <a:pPr marL="171450" marR="0" lvl="0" indent="-171450">
                        <a:buFont typeface="Arial" panose="020B0604020202020204" pitchFamily="34" charset="0"/>
                        <a:buChar char="•"/>
                      </a:pPr>
                      <a:endParaRPr lang="en-US" sz="1000" b="1" u="none" dirty="0">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nSpc>
                          <a:spcPct val="107000"/>
                        </a:lnSpc>
                        <a:spcBef>
                          <a:spcPts val="0"/>
                        </a:spcBef>
                        <a:spcAft>
                          <a:spcPts val="0"/>
                        </a:spcAft>
                        <a:buFont typeface="Arial" panose="020B0604020202020204" pitchFamily="34" charset="0"/>
                        <a:buNone/>
                      </a:pPr>
                      <a:endParaRPr lang="en-US" sz="1100" b="1" u="sng" dirty="0">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rgbClr val="0070C0"/>
                    </a:solidFill>
                  </a:tcPr>
                </a:tc>
                <a:tc>
                  <a:txBody>
                    <a:bodyPr/>
                    <a:lstStyle/>
                    <a:p>
                      <a:pPr marL="0" marR="0"/>
                      <a:endParaRPr lang="en-US" sz="2000"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endParaRPr lang="en-US" sz="2000"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r>
                        <a:rPr lang="en-US" sz="2000"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T</a:t>
                      </a:r>
                      <a:r>
                        <a:rPr lang="en-US" sz="1050"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HREATS</a:t>
                      </a:r>
                      <a:endParaRPr lang="en-US" sz="800" dirty="0">
                        <a:effectLst/>
                        <a:latin typeface="Calibri" panose="020F0502020204030204" pitchFamily="34" charset="0"/>
                        <a:ea typeface="Times New Roman" panose="02020603050405020304" pitchFamily="18" charset="0"/>
                        <a:cs typeface="Times New Roman" panose="02020603050405020304" pitchFamily="18"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1" u="sng"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Affiliation with USAA </a:t>
                      </a:r>
                      <a:r>
                        <a:rPr lang="en-US" sz="1000" b="1" u="none"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(major revenue stream) is in jeopardy in the 2- 3 year period due to USAA’s elimination of Affinity programs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000" b="1" u="none"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endParaRPr>
                    </a:p>
                    <a:p>
                      <a:pPr marL="171450" marR="0" lvl="0" indent="-171450">
                        <a:buFont typeface="Arial" panose="020B0604020202020204" pitchFamily="34" charset="0"/>
                        <a:buChar char="•"/>
                      </a:pPr>
                      <a:r>
                        <a:rPr lang="en-US" sz="1000" b="1" u="sng"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Viability and/or Popularity of “Live” Expositions </a:t>
                      </a:r>
                      <a:r>
                        <a:rPr lang="en-US" sz="1000" b="1" u="none"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may wane impacting future revenue opportunities</a:t>
                      </a:r>
                    </a:p>
                    <a:p>
                      <a:pPr marL="0" marR="0" lvl="0" indent="0">
                        <a:buFont typeface="Arial" panose="020B0604020202020204" pitchFamily="34" charset="0"/>
                        <a:buNone/>
                      </a:pPr>
                      <a:endParaRPr lang="en-US" sz="1000" b="1" u="sng"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endParaRPr>
                    </a:p>
                    <a:p>
                      <a:pPr marL="171450" marR="0" lvl="0" indent="-171450">
                        <a:buFont typeface="Arial" panose="020B0604020202020204" pitchFamily="34" charset="0"/>
                        <a:buChar char="•"/>
                      </a:pPr>
                      <a:r>
                        <a:rPr lang="en-US" sz="1000" b="1" u="sng"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Legal / Ethics</a:t>
                      </a:r>
                      <a:r>
                        <a:rPr lang="en-US" sz="1000" b="1" u="none"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USMC leadership sensitivity to possible MCA “soliciting” for memberships. </a:t>
                      </a:r>
                    </a:p>
                    <a:p>
                      <a:pPr marL="171450" marR="0" lvl="0" indent="-171450">
                        <a:buFont typeface="Arial" panose="020B0604020202020204" pitchFamily="34" charset="0"/>
                        <a:buChar char="•"/>
                      </a:pPr>
                      <a:endParaRPr lang="en-US" sz="1000" b="1" u="none"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endParaRPr>
                    </a:p>
                    <a:p>
                      <a:pPr marL="171450" marR="0" lvl="0" indent="-171450">
                        <a:buFont typeface="Arial" panose="020B0604020202020204" pitchFamily="34" charset="0"/>
                        <a:buChar char="•"/>
                      </a:pPr>
                      <a:r>
                        <a:rPr lang="en-US" sz="1000" b="1" u="none"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Cyber attacks and intrusions against MCA systems, operations and personal data.</a:t>
                      </a:r>
                    </a:p>
                    <a:p>
                      <a:pPr marL="171450" marR="0" lvl="0" indent="-171450">
                        <a:buFont typeface="Arial" panose="020B0604020202020204" pitchFamily="34" charset="0"/>
                        <a:buChar char="•"/>
                      </a:pPr>
                      <a:endParaRPr lang="en-US" sz="1000" b="1" u="none"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endParaRPr>
                    </a:p>
                    <a:p>
                      <a:pPr marL="171450" marR="0" lvl="0" indent="-171450">
                        <a:buFont typeface="Arial" panose="020B0604020202020204" pitchFamily="34" charset="0"/>
                        <a:buChar char="•"/>
                      </a:pPr>
                      <a:r>
                        <a:rPr lang="en-US" sz="1000" b="1" u="none"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Retail revenue not realized.</a:t>
                      </a:r>
                    </a:p>
                    <a:p>
                      <a:pPr marL="0" marR="0" lvl="0" indent="0">
                        <a:buFont typeface="Arial" panose="020B0604020202020204" pitchFamily="34" charset="0"/>
                        <a:buNone/>
                      </a:pPr>
                      <a:endParaRPr lang="en-US" sz="1100" b="1" u="sng"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solidFill>
                      <a:schemeClr val="bg1">
                        <a:lumMod val="65000"/>
                      </a:schemeClr>
                    </a:solidFill>
                  </a:tcPr>
                </a:tc>
                <a:extLst>
                  <a:ext uri="{0D108BD9-81ED-4DB2-BD59-A6C34878D82A}">
                    <a16:rowId xmlns:a16="http://schemas.microsoft.com/office/drawing/2014/main" val="3155464338"/>
                  </a:ext>
                </a:extLst>
              </a:tr>
            </a:tbl>
          </a:graphicData>
        </a:graphic>
      </p:graphicFrame>
      <p:sp>
        <p:nvSpPr>
          <p:cNvPr id="6" name="TextBox 5">
            <a:extLst>
              <a:ext uri="{FF2B5EF4-FFF2-40B4-BE49-F238E27FC236}">
                <a16:creationId xmlns:a16="http://schemas.microsoft.com/office/drawing/2014/main" id="{490820E3-2F12-463C-AD64-CF8F65C944DE}"/>
              </a:ext>
            </a:extLst>
          </p:cNvPr>
          <p:cNvSpPr txBox="1"/>
          <p:nvPr/>
        </p:nvSpPr>
        <p:spPr>
          <a:xfrm>
            <a:off x="6248400" y="9596735"/>
            <a:ext cx="1447800" cy="230832"/>
          </a:xfrm>
          <a:prstGeom prst="rect">
            <a:avLst/>
          </a:prstGeom>
          <a:noFill/>
        </p:spPr>
        <p:txBody>
          <a:bodyPr wrap="square" rtlCol="0">
            <a:spAutoFit/>
          </a:bodyPr>
          <a:lstStyle/>
          <a:p>
            <a:r>
              <a:rPr lang="en-US" sz="900" b="1" dirty="0"/>
              <a:t>As of February 2024</a:t>
            </a:r>
          </a:p>
        </p:txBody>
      </p:sp>
      <p:pic>
        <p:nvPicPr>
          <p:cNvPr id="7" name="Picture 6" descr="A logo with a symbol and text&#10;&#10;Description automatically generated">
            <a:extLst>
              <a:ext uri="{FF2B5EF4-FFF2-40B4-BE49-F238E27FC236}">
                <a16:creationId xmlns:a16="http://schemas.microsoft.com/office/drawing/2014/main" id="{14A1DC00-1D7F-9DE9-7385-E0D5D01F442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95167" y="3742080"/>
            <a:ext cx="2782065" cy="278206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3443</TotalTime>
  <Words>494</Words>
  <Application>Microsoft Office PowerPoint</Application>
  <PresentationFormat>Custom</PresentationFormat>
  <Paragraphs>55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Verdana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Agendav1</dc:title>
  <dc:creator>Rhonda B. Hobson</dc:creator>
  <cp:lastModifiedBy>Sherry Linhares</cp:lastModifiedBy>
  <cp:revision>142</cp:revision>
  <cp:lastPrinted>2022-11-17T19:35:42Z</cp:lastPrinted>
  <dcterms:created xsi:type="dcterms:W3CDTF">2019-05-20T18:29:18Z</dcterms:created>
  <dcterms:modified xsi:type="dcterms:W3CDTF">2024-02-06T01:19:04Z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2019-02-01T00:00:00Z</vt:filetime>
  </property>
  <property fmtid="{D5CDD505-2E9C-101B-9397-08002B2CF9AE}" pid="3" name="Creator">
    <vt:lpwstr>Acrobat PDFMaker 19 for Word</vt:lpwstr>
  </property>
  <property fmtid="{D5CDD505-2E9C-101B-9397-08002B2CF9AE}" pid="4" name="LastSaved">
    <vt:filetime>2019-05-20T00:00:00Z</vt:filetime>
  </property>
</Properties>
</file>