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88" r:id="rId2"/>
    <p:sldId id="296" r:id="rId3"/>
    <p:sldId id="286" r:id="rId4"/>
    <p:sldId id="287" r:id="rId5"/>
    <p:sldId id="289" r:id="rId6"/>
    <p:sldId id="290" r:id="rId7"/>
    <p:sldId id="291" r:id="rId8"/>
    <p:sldId id="293" r:id="rId9"/>
    <p:sldId id="294" r:id="rId10"/>
    <p:sldId id="295" r:id="rId11"/>
    <p:sldId id="284" r:id="rId12"/>
    <p:sldId id="285" r:id="rId13"/>
    <p:sldId id="292" r:id="rId14"/>
  </p:sldIdLst>
  <p:sldSz cx="9144000" cy="6858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08" autoAdjust="0"/>
    <p:restoredTop sz="95224" autoAdjust="0"/>
  </p:normalViewPr>
  <p:slideViewPr>
    <p:cSldViewPr snapToGrid="0">
      <p:cViewPr varScale="1">
        <p:scale>
          <a:sx n="104" d="100"/>
          <a:sy n="104" d="100"/>
        </p:scale>
        <p:origin x="144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dy Cooley" userId="3b2124ee0531cca9" providerId="LiveId" clId="{C88BDF4A-76A1-7046-B75D-564A7F5E045E}"/>
    <pc:docChg chg="undo custSel modSld">
      <pc:chgData name="Jody Cooley" userId="3b2124ee0531cca9" providerId="LiveId" clId="{C88BDF4A-76A1-7046-B75D-564A7F5E045E}" dt="2020-03-13T13:46:43.687" v="311" actId="1076"/>
      <pc:docMkLst>
        <pc:docMk/>
      </pc:docMkLst>
      <pc:sldChg chg="addSp delSp modSp">
        <pc:chgData name="Jody Cooley" userId="3b2124ee0531cca9" providerId="LiveId" clId="{C88BDF4A-76A1-7046-B75D-564A7F5E045E}" dt="2020-03-13T13:46:43.687" v="311" actId="1076"/>
        <pc:sldMkLst>
          <pc:docMk/>
          <pc:sldMk cId="68368607" sldId="286"/>
        </pc:sldMkLst>
        <pc:spChg chg="mod">
          <ac:chgData name="Jody Cooley" userId="3b2124ee0531cca9" providerId="LiveId" clId="{C88BDF4A-76A1-7046-B75D-564A7F5E045E}" dt="2020-03-13T13:42:27.298" v="254" actId="207"/>
          <ac:spMkLst>
            <pc:docMk/>
            <pc:sldMk cId="68368607" sldId="286"/>
            <ac:spMk id="2" creationId="{C7D45898-9211-B14C-931B-4E2F990C1DD4}"/>
          </ac:spMkLst>
        </pc:spChg>
        <pc:spChg chg="mod">
          <ac:chgData name="Jody Cooley" userId="3b2124ee0531cca9" providerId="LiveId" clId="{C88BDF4A-76A1-7046-B75D-564A7F5E045E}" dt="2020-03-13T13:08:07.198" v="143" actId="20577"/>
          <ac:spMkLst>
            <pc:docMk/>
            <pc:sldMk cId="68368607" sldId="286"/>
            <ac:spMk id="3" creationId="{EB938557-4203-F24E-ACEC-7732BC79A413}"/>
          </ac:spMkLst>
        </pc:spChg>
        <pc:spChg chg="add del mod">
          <ac:chgData name="Jody Cooley" userId="3b2124ee0531cca9" providerId="LiveId" clId="{C88BDF4A-76A1-7046-B75D-564A7F5E045E}" dt="2020-03-13T13:38:03.534" v="226" actId="478"/>
          <ac:spMkLst>
            <pc:docMk/>
            <pc:sldMk cId="68368607" sldId="286"/>
            <ac:spMk id="4" creationId="{72A9F58D-A61B-CC46-AADE-397A1C869FA3}"/>
          </ac:spMkLst>
        </pc:spChg>
        <pc:spChg chg="mod">
          <ac:chgData name="Jody Cooley" userId="3b2124ee0531cca9" providerId="LiveId" clId="{C88BDF4A-76A1-7046-B75D-564A7F5E045E}" dt="2020-03-13T12:51:27.958" v="69" actId="1076"/>
          <ac:spMkLst>
            <pc:docMk/>
            <pc:sldMk cId="68368607" sldId="286"/>
            <ac:spMk id="5" creationId="{38F47871-EF81-E54C-8379-FBA72996CB71}"/>
          </ac:spMkLst>
        </pc:spChg>
        <pc:spChg chg="add del mod">
          <ac:chgData name="Jody Cooley" userId="3b2124ee0531cca9" providerId="LiveId" clId="{C88BDF4A-76A1-7046-B75D-564A7F5E045E}" dt="2020-03-13T12:58:59.349" v="136" actId="478"/>
          <ac:spMkLst>
            <pc:docMk/>
            <pc:sldMk cId="68368607" sldId="286"/>
            <ac:spMk id="6" creationId="{2F8C3809-DC7C-A349-81CC-4B9DD4282D21}"/>
          </ac:spMkLst>
        </pc:spChg>
        <pc:spChg chg="mod">
          <ac:chgData name="Jody Cooley" userId="3b2124ee0531cca9" providerId="LiveId" clId="{C88BDF4A-76A1-7046-B75D-564A7F5E045E}" dt="2020-03-13T12:50:32.970" v="59" actId="1076"/>
          <ac:spMkLst>
            <pc:docMk/>
            <pc:sldMk cId="68368607" sldId="286"/>
            <ac:spMk id="9" creationId="{00000000-0000-0000-0000-000000000000}"/>
          </ac:spMkLst>
        </pc:spChg>
        <pc:spChg chg="mod">
          <ac:chgData name="Jody Cooley" userId="3b2124ee0531cca9" providerId="LiveId" clId="{C88BDF4A-76A1-7046-B75D-564A7F5E045E}" dt="2020-03-13T13:33:59.503" v="170" actId="1076"/>
          <ac:spMkLst>
            <pc:docMk/>
            <pc:sldMk cId="68368607" sldId="286"/>
            <ac:spMk id="10" creationId="{00000000-0000-0000-0000-000000000000}"/>
          </ac:spMkLst>
        </pc:spChg>
        <pc:spChg chg="mod">
          <ac:chgData name="Jody Cooley" userId="3b2124ee0531cca9" providerId="LiveId" clId="{C88BDF4A-76A1-7046-B75D-564A7F5E045E}" dt="2020-03-13T12:50:28.722" v="58" actId="1076"/>
          <ac:spMkLst>
            <pc:docMk/>
            <pc:sldMk cId="68368607" sldId="286"/>
            <ac:spMk id="12" creationId="{92A87793-3015-0E49-85C3-FDB49F6B68CF}"/>
          </ac:spMkLst>
        </pc:spChg>
        <pc:spChg chg="mod">
          <ac:chgData name="Jody Cooley" userId="3b2124ee0531cca9" providerId="LiveId" clId="{C88BDF4A-76A1-7046-B75D-564A7F5E045E}" dt="2020-03-13T13:34:04.460" v="171" actId="14100"/>
          <ac:spMkLst>
            <pc:docMk/>
            <pc:sldMk cId="68368607" sldId="286"/>
            <ac:spMk id="13" creationId="{24F12830-B23F-F649-BBA4-7D6A5D68D0D1}"/>
          </ac:spMkLst>
        </pc:spChg>
        <pc:spChg chg="mod">
          <ac:chgData name="Jody Cooley" userId="3b2124ee0531cca9" providerId="LiveId" clId="{C88BDF4A-76A1-7046-B75D-564A7F5E045E}" dt="2020-03-13T13:41:34.121" v="246" actId="1076"/>
          <ac:spMkLst>
            <pc:docMk/>
            <pc:sldMk cId="68368607" sldId="286"/>
            <ac:spMk id="14" creationId="{3C885D9D-6EED-E24F-A99F-CE8624B773FE}"/>
          </ac:spMkLst>
        </pc:spChg>
        <pc:spChg chg="mod">
          <ac:chgData name="Jody Cooley" userId="3b2124ee0531cca9" providerId="LiveId" clId="{C88BDF4A-76A1-7046-B75D-564A7F5E045E}" dt="2020-03-13T13:41:43.340" v="249" actId="1076"/>
          <ac:spMkLst>
            <pc:docMk/>
            <pc:sldMk cId="68368607" sldId="286"/>
            <ac:spMk id="15" creationId="{00000000-0000-0000-0000-000000000000}"/>
          </ac:spMkLst>
        </pc:spChg>
        <pc:spChg chg="mod">
          <ac:chgData name="Jody Cooley" userId="3b2124ee0531cca9" providerId="LiveId" clId="{C88BDF4A-76A1-7046-B75D-564A7F5E045E}" dt="2020-03-13T13:33:38.076" v="167" actId="1076"/>
          <ac:spMkLst>
            <pc:docMk/>
            <pc:sldMk cId="68368607" sldId="286"/>
            <ac:spMk id="18" creationId="{00000000-0000-0000-0000-000000000000}"/>
          </ac:spMkLst>
        </pc:spChg>
        <pc:spChg chg="add del mod">
          <ac:chgData name="Jody Cooley" userId="3b2124ee0531cca9" providerId="LiveId" clId="{C88BDF4A-76A1-7046-B75D-564A7F5E045E}" dt="2020-03-13T13:38:01.767" v="225" actId="478"/>
          <ac:spMkLst>
            <pc:docMk/>
            <pc:sldMk cId="68368607" sldId="286"/>
            <ac:spMk id="19" creationId="{D781FF51-C7BE-EE44-9C89-1A1A351E4DF8}"/>
          </ac:spMkLst>
        </pc:spChg>
        <pc:spChg chg="add mod">
          <ac:chgData name="Jody Cooley" userId="3b2124ee0531cca9" providerId="LiveId" clId="{C88BDF4A-76A1-7046-B75D-564A7F5E045E}" dt="2020-03-13T13:38:28.246" v="235" actId="14100"/>
          <ac:spMkLst>
            <pc:docMk/>
            <pc:sldMk cId="68368607" sldId="286"/>
            <ac:spMk id="20" creationId="{84D1B04E-8680-6E41-9AF4-B4E664492AD9}"/>
          </ac:spMkLst>
        </pc:spChg>
        <pc:spChg chg="add mod">
          <ac:chgData name="Jody Cooley" userId="3b2124ee0531cca9" providerId="LiveId" clId="{C88BDF4A-76A1-7046-B75D-564A7F5E045E}" dt="2020-03-13T13:46:17.924" v="292" actId="14100"/>
          <ac:spMkLst>
            <pc:docMk/>
            <pc:sldMk cId="68368607" sldId="286"/>
            <ac:spMk id="21" creationId="{A0FF7740-F58D-CF44-B74B-7F6AD65D06AC}"/>
          </ac:spMkLst>
        </pc:spChg>
        <pc:spChg chg="add mod">
          <ac:chgData name="Jody Cooley" userId="3b2124ee0531cca9" providerId="LiveId" clId="{C88BDF4A-76A1-7046-B75D-564A7F5E045E}" dt="2020-03-13T13:46:43.687" v="311" actId="1076"/>
          <ac:spMkLst>
            <pc:docMk/>
            <pc:sldMk cId="68368607" sldId="286"/>
            <ac:spMk id="23" creationId="{D9B8CCA8-C43A-074C-89C3-9A1F95A35921}"/>
          </ac:spMkLst>
        </pc:spChg>
        <pc:grpChg chg="mod">
          <ac:chgData name="Jody Cooley" userId="3b2124ee0531cca9" providerId="LiveId" clId="{C88BDF4A-76A1-7046-B75D-564A7F5E045E}" dt="2020-03-13T12:51:46.251" v="71" actId="1076"/>
          <ac:grpSpMkLst>
            <pc:docMk/>
            <pc:sldMk cId="68368607" sldId="286"/>
            <ac:grpSpMk id="11" creationId="{00000000-0000-0000-0000-000000000000}"/>
          </ac:grpSpMkLst>
        </pc:grpChg>
        <pc:graphicFrameChg chg="mod modGraphic">
          <ac:chgData name="Jody Cooley" userId="3b2124ee0531cca9" providerId="LiveId" clId="{C88BDF4A-76A1-7046-B75D-564A7F5E045E}" dt="2020-03-13T12:53:43.497" v="94" actId="14100"/>
          <ac:graphicFrameMkLst>
            <pc:docMk/>
            <pc:sldMk cId="68368607" sldId="286"/>
            <ac:graphicFrameMk id="17" creationId="{00000000-0000-0000-0000-000000000000}"/>
          </ac:graphicFrameMkLst>
        </pc:graphicFrameChg>
        <pc:picChg chg="del">
          <ac:chgData name="Jody Cooley" userId="3b2124ee0531cca9" providerId="LiveId" clId="{C88BDF4A-76A1-7046-B75D-564A7F5E045E}" dt="2020-03-13T12:48:46.926" v="0" actId="478"/>
          <ac:picMkLst>
            <pc:docMk/>
            <pc:sldMk cId="68368607" sldId="286"/>
            <ac:picMk id="8" creationId="{8C742221-FD95-6D43-ABBD-024C37E28C2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C2BAFA4-1612-49F7-B137-B1E2B1C5F78D}" type="datetimeFigureOut">
              <a:rPr lang="en-US" smtClean="0"/>
              <a:t>3/27/2020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42FAF60-BD27-4475-A26D-2483944944CA}" type="slidenum">
              <a:rPr lang="en-US" smtClean="0"/>
              <a:t>‹#›</a:t>
            </a:fld>
            <a:endParaRPr lang="en-US"/>
          </a:p>
        </p:txBody>
      </p:sp>
    </p:spTree>
    <p:extLst>
      <p:ext uri="{BB962C8B-B14F-4D97-AF65-F5344CB8AC3E}">
        <p14:creationId xmlns:p14="http://schemas.microsoft.com/office/powerpoint/2010/main" val="2516043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62" name="Google Shape;16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586248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848526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9131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3648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7517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7f1d9f19a6_0_1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g7f1d9f19a6_0_1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1102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Command by Negation (JP 3-32, NWP-3-56)</a:t>
            </a:r>
          </a:p>
          <a:p>
            <a:pPr>
              <a:buFont typeface="Arial" charset="0"/>
              <a:buChar char="•"/>
              <a:defRPr/>
            </a:pPr>
            <a:r>
              <a:rPr lang="en-US" dirty="0"/>
              <a:t>OTC pre-planned responses delegated to subordinate commanders. </a:t>
            </a:r>
          </a:p>
          <a:p>
            <a:pPr>
              <a:buFont typeface="Arial" charset="0"/>
              <a:buChar char="•"/>
              <a:defRPr/>
            </a:pPr>
            <a:r>
              <a:rPr lang="en-US" dirty="0"/>
              <a:t>Subordinates takes action, keeping the OTC informed</a:t>
            </a:r>
          </a:p>
          <a:p>
            <a:pPr>
              <a:buFont typeface="Arial" charset="0"/>
              <a:buChar char="•"/>
              <a:defRPr/>
            </a:pPr>
            <a:r>
              <a:rPr lang="en-US" dirty="0"/>
              <a:t>Allows control of different capabilities on a single platform by multiple commanders </a:t>
            </a:r>
          </a:p>
          <a:p>
            <a:pPr>
              <a:buFont typeface="Arial" charset="0"/>
              <a:buChar char="•"/>
              <a:defRPr/>
            </a:pPr>
            <a:r>
              <a:rPr lang="en-US" dirty="0"/>
              <a:t>Only one commander may exercise TACON for the ship’s movements and maneuver. </a:t>
            </a:r>
          </a:p>
          <a:p>
            <a:pPr>
              <a:buFont typeface="Arial" charset="0"/>
              <a:buChar char="•"/>
              <a:defRPr/>
            </a:pPr>
            <a:r>
              <a:rPr lang="en-US" dirty="0"/>
              <a:t>The OTC and/or assigning commander retains the power to negate any particular action. </a:t>
            </a:r>
          </a:p>
          <a:p>
            <a:endParaRPr lang="en-US" dirty="0"/>
          </a:p>
        </p:txBody>
      </p:sp>
      <p:sp>
        <p:nvSpPr>
          <p:cNvPr id="4" name="Slide Number Placeholder 3"/>
          <p:cNvSpPr>
            <a:spLocks noGrp="1"/>
          </p:cNvSpPr>
          <p:nvPr>
            <p:ph type="sldNum" sz="quarter" idx="5"/>
          </p:nvPr>
        </p:nvSpPr>
        <p:spPr/>
        <p:txBody>
          <a:bodyPr/>
          <a:lstStyle/>
          <a:p>
            <a:fld id="{066C8AF3-8AB5-47EB-964A-2CB0EDC037FA}" type="slidenum">
              <a:rPr lang="en-US" smtClean="0"/>
              <a:t>11</a:t>
            </a:fld>
            <a:endParaRPr lang="en-US"/>
          </a:p>
        </p:txBody>
      </p:sp>
    </p:spTree>
    <p:extLst>
      <p:ext uri="{BB962C8B-B14F-4D97-AF65-F5344CB8AC3E}">
        <p14:creationId xmlns:p14="http://schemas.microsoft.com/office/powerpoint/2010/main" val="970143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Command by Negation (JP 3-32, NWP-3-56)</a:t>
            </a:r>
          </a:p>
          <a:p>
            <a:pPr>
              <a:buFont typeface="Arial" charset="0"/>
              <a:buChar char="•"/>
              <a:defRPr/>
            </a:pPr>
            <a:r>
              <a:rPr lang="en-US" dirty="0"/>
              <a:t>OTC pre-planned responses delegated to subordinate commanders. </a:t>
            </a:r>
          </a:p>
          <a:p>
            <a:pPr>
              <a:buFont typeface="Arial" charset="0"/>
              <a:buChar char="•"/>
              <a:defRPr/>
            </a:pPr>
            <a:r>
              <a:rPr lang="en-US" dirty="0"/>
              <a:t>Subordinates takes action, keeping the OTC informed</a:t>
            </a:r>
          </a:p>
          <a:p>
            <a:pPr>
              <a:buFont typeface="Arial" charset="0"/>
              <a:buChar char="•"/>
              <a:defRPr/>
            </a:pPr>
            <a:r>
              <a:rPr lang="en-US" dirty="0"/>
              <a:t>Allows control of different capabilities on a single platform by multiple commanders </a:t>
            </a:r>
          </a:p>
          <a:p>
            <a:pPr>
              <a:buFont typeface="Arial" charset="0"/>
              <a:buChar char="•"/>
              <a:defRPr/>
            </a:pPr>
            <a:r>
              <a:rPr lang="en-US" dirty="0"/>
              <a:t>Only one commander may exercise TACON for the ship’s movements and maneuver. </a:t>
            </a:r>
          </a:p>
          <a:p>
            <a:pPr>
              <a:buFont typeface="Arial" charset="0"/>
              <a:buChar char="•"/>
              <a:defRPr/>
            </a:pPr>
            <a:r>
              <a:rPr lang="en-US" dirty="0"/>
              <a:t>The OTC and/or assigning commander retains the power to negate any particular action. </a:t>
            </a:r>
          </a:p>
          <a:p>
            <a:endParaRPr lang="en-US" dirty="0"/>
          </a:p>
        </p:txBody>
      </p:sp>
      <p:sp>
        <p:nvSpPr>
          <p:cNvPr id="4" name="Slide Number Placeholder 3"/>
          <p:cNvSpPr>
            <a:spLocks noGrp="1"/>
          </p:cNvSpPr>
          <p:nvPr>
            <p:ph type="sldNum" sz="quarter" idx="5"/>
          </p:nvPr>
        </p:nvSpPr>
        <p:spPr/>
        <p:txBody>
          <a:bodyPr/>
          <a:lstStyle/>
          <a:p>
            <a:fld id="{066C8AF3-8AB5-47EB-964A-2CB0EDC037FA}" type="slidenum">
              <a:rPr lang="en-US" smtClean="0"/>
              <a:t>12</a:t>
            </a:fld>
            <a:endParaRPr lang="en-US"/>
          </a:p>
        </p:txBody>
      </p:sp>
    </p:spTree>
    <p:extLst>
      <p:ext uri="{BB962C8B-B14F-4D97-AF65-F5344CB8AC3E}">
        <p14:creationId xmlns:p14="http://schemas.microsoft.com/office/powerpoint/2010/main" val="2007163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8735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D3A12C-9E60-49BC-A474-08A353B25C65}"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3CC9F-9BD4-40B9-B1B0-7041A10900F7}" type="slidenum">
              <a:rPr lang="en-US" smtClean="0"/>
              <a:t>‹#›</a:t>
            </a:fld>
            <a:endParaRPr lang="en-US"/>
          </a:p>
        </p:txBody>
      </p:sp>
    </p:spTree>
    <p:extLst>
      <p:ext uri="{BB962C8B-B14F-4D97-AF65-F5344CB8AC3E}">
        <p14:creationId xmlns:p14="http://schemas.microsoft.com/office/powerpoint/2010/main" val="3831053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D3A12C-9E60-49BC-A474-08A353B25C65}"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3CC9F-9BD4-40B9-B1B0-7041A10900F7}" type="slidenum">
              <a:rPr lang="en-US" smtClean="0"/>
              <a:t>‹#›</a:t>
            </a:fld>
            <a:endParaRPr lang="en-US"/>
          </a:p>
        </p:txBody>
      </p:sp>
    </p:spTree>
    <p:extLst>
      <p:ext uri="{BB962C8B-B14F-4D97-AF65-F5344CB8AC3E}">
        <p14:creationId xmlns:p14="http://schemas.microsoft.com/office/powerpoint/2010/main" val="3845620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D3A12C-9E60-49BC-A474-08A353B25C65}"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3CC9F-9BD4-40B9-B1B0-7041A10900F7}" type="slidenum">
              <a:rPr lang="en-US" smtClean="0"/>
              <a:t>‹#›</a:t>
            </a:fld>
            <a:endParaRPr lang="en-US"/>
          </a:p>
        </p:txBody>
      </p:sp>
    </p:spTree>
    <p:extLst>
      <p:ext uri="{BB962C8B-B14F-4D97-AF65-F5344CB8AC3E}">
        <p14:creationId xmlns:p14="http://schemas.microsoft.com/office/powerpoint/2010/main" val="2868080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D3A12C-9E60-49BC-A474-08A353B25C65}"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3CC9F-9BD4-40B9-B1B0-7041A10900F7}" type="slidenum">
              <a:rPr lang="en-US" smtClean="0"/>
              <a:t>‹#›</a:t>
            </a:fld>
            <a:endParaRPr lang="en-US"/>
          </a:p>
        </p:txBody>
      </p:sp>
    </p:spTree>
    <p:extLst>
      <p:ext uri="{BB962C8B-B14F-4D97-AF65-F5344CB8AC3E}">
        <p14:creationId xmlns:p14="http://schemas.microsoft.com/office/powerpoint/2010/main" val="3966011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D3A12C-9E60-49BC-A474-08A353B25C65}"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3CC9F-9BD4-40B9-B1B0-7041A10900F7}" type="slidenum">
              <a:rPr lang="en-US" smtClean="0"/>
              <a:t>‹#›</a:t>
            </a:fld>
            <a:endParaRPr lang="en-US"/>
          </a:p>
        </p:txBody>
      </p:sp>
    </p:spTree>
    <p:extLst>
      <p:ext uri="{BB962C8B-B14F-4D97-AF65-F5344CB8AC3E}">
        <p14:creationId xmlns:p14="http://schemas.microsoft.com/office/powerpoint/2010/main" val="790512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D3A12C-9E60-49BC-A474-08A353B25C65}"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33CC9F-9BD4-40B9-B1B0-7041A10900F7}" type="slidenum">
              <a:rPr lang="en-US" smtClean="0"/>
              <a:t>‹#›</a:t>
            </a:fld>
            <a:endParaRPr lang="en-US"/>
          </a:p>
        </p:txBody>
      </p:sp>
    </p:spTree>
    <p:extLst>
      <p:ext uri="{BB962C8B-B14F-4D97-AF65-F5344CB8AC3E}">
        <p14:creationId xmlns:p14="http://schemas.microsoft.com/office/powerpoint/2010/main" val="3125212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D3A12C-9E60-49BC-A474-08A353B25C65}" type="datetimeFigureOut">
              <a:rPr lang="en-US" smtClean="0"/>
              <a:t>3/27/2020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33CC9F-9BD4-40B9-B1B0-7041A10900F7}" type="slidenum">
              <a:rPr lang="en-US" smtClean="0"/>
              <a:t>‹#›</a:t>
            </a:fld>
            <a:endParaRPr lang="en-US"/>
          </a:p>
        </p:txBody>
      </p:sp>
    </p:spTree>
    <p:extLst>
      <p:ext uri="{BB962C8B-B14F-4D97-AF65-F5344CB8AC3E}">
        <p14:creationId xmlns:p14="http://schemas.microsoft.com/office/powerpoint/2010/main" val="1251158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D3A12C-9E60-49BC-A474-08A353B25C65}" type="datetimeFigureOut">
              <a:rPr lang="en-US" smtClean="0"/>
              <a:t>3/27/2020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33CC9F-9BD4-40B9-B1B0-7041A10900F7}" type="slidenum">
              <a:rPr lang="en-US" smtClean="0"/>
              <a:t>‹#›</a:t>
            </a:fld>
            <a:endParaRPr lang="en-US"/>
          </a:p>
        </p:txBody>
      </p:sp>
    </p:spTree>
    <p:extLst>
      <p:ext uri="{BB962C8B-B14F-4D97-AF65-F5344CB8AC3E}">
        <p14:creationId xmlns:p14="http://schemas.microsoft.com/office/powerpoint/2010/main" val="1658825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D3A12C-9E60-49BC-A474-08A353B25C65}" type="datetimeFigureOut">
              <a:rPr lang="en-US" smtClean="0"/>
              <a:t>3/27/2020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33CC9F-9BD4-40B9-B1B0-7041A10900F7}" type="slidenum">
              <a:rPr lang="en-US" smtClean="0"/>
              <a:t>‹#›</a:t>
            </a:fld>
            <a:endParaRPr lang="en-US"/>
          </a:p>
        </p:txBody>
      </p:sp>
    </p:spTree>
    <p:extLst>
      <p:ext uri="{BB962C8B-B14F-4D97-AF65-F5344CB8AC3E}">
        <p14:creationId xmlns:p14="http://schemas.microsoft.com/office/powerpoint/2010/main" val="3021186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D3A12C-9E60-49BC-A474-08A353B25C65}"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33CC9F-9BD4-40B9-B1B0-7041A10900F7}" type="slidenum">
              <a:rPr lang="en-US" smtClean="0"/>
              <a:t>‹#›</a:t>
            </a:fld>
            <a:endParaRPr lang="en-US"/>
          </a:p>
        </p:txBody>
      </p:sp>
    </p:spTree>
    <p:extLst>
      <p:ext uri="{BB962C8B-B14F-4D97-AF65-F5344CB8AC3E}">
        <p14:creationId xmlns:p14="http://schemas.microsoft.com/office/powerpoint/2010/main" val="3916452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D3A12C-9E60-49BC-A474-08A353B25C65}"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33CC9F-9BD4-40B9-B1B0-7041A10900F7}" type="slidenum">
              <a:rPr lang="en-US" smtClean="0"/>
              <a:t>‹#›</a:t>
            </a:fld>
            <a:endParaRPr lang="en-US"/>
          </a:p>
        </p:txBody>
      </p:sp>
    </p:spTree>
    <p:extLst>
      <p:ext uri="{BB962C8B-B14F-4D97-AF65-F5344CB8AC3E}">
        <p14:creationId xmlns:p14="http://schemas.microsoft.com/office/powerpoint/2010/main" val="563935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3A12C-9E60-49BC-A474-08A353B25C65}" type="datetimeFigureOut">
              <a:rPr lang="en-US" smtClean="0"/>
              <a:t>3/27/2020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33CC9F-9BD4-40B9-B1B0-7041A10900F7}" type="slidenum">
              <a:rPr lang="en-US" smtClean="0"/>
              <a:t>‹#›</a:t>
            </a:fld>
            <a:endParaRPr lang="en-US"/>
          </a:p>
        </p:txBody>
      </p:sp>
    </p:spTree>
    <p:extLst>
      <p:ext uri="{BB962C8B-B14F-4D97-AF65-F5344CB8AC3E}">
        <p14:creationId xmlns:p14="http://schemas.microsoft.com/office/powerpoint/2010/main" val="2060372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67BEB82-8615-43ED-B415-0E9C436B421F}"/>
              </a:ext>
            </a:extLst>
          </p:cNvPr>
          <p:cNvSpPr txBox="1">
            <a:spLocks/>
          </p:cNvSpPr>
          <p:nvPr/>
        </p:nvSpPr>
        <p:spPr>
          <a:xfrm>
            <a:off x="3477006" y="1"/>
            <a:ext cx="5666994" cy="5632704"/>
          </a:xfrm>
          <a:prstGeom prst="rect">
            <a:avLst/>
          </a:prstGeom>
        </p:spPr>
        <p:txBody>
          <a:bodyPr>
            <a:normAutofit fontScale="700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buNone/>
            </a:pPr>
            <a:r>
              <a:rPr lang="en-US" sz="2100" dirty="0"/>
              <a:t>During an NSC meeting, POTUS stresses that she wants viable military options for countering Chinese aggression that </a:t>
            </a:r>
            <a:r>
              <a:rPr lang="en-US" sz="2100" b="1" dirty="0">
                <a:solidFill>
                  <a:schemeClr val="accent1"/>
                </a:solidFill>
              </a:rPr>
              <a:t>[</a:t>
            </a:r>
            <a:r>
              <a:rPr lang="en-US" sz="2100" b="1" dirty="0" smtClean="0">
                <a:solidFill>
                  <a:schemeClr val="accent1"/>
                </a:solidFill>
              </a:rPr>
              <a:t>T] </a:t>
            </a:r>
            <a:r>
              <a:rPr lang="en-US" sz="2100" dirty="0">
                <a:solidFill>
                  <a:schemeClr val="accent1"/>
                </a:solidFill>
              </a:rPr>
              <a:t>demonstrate US capability and resolve, [</a:t>
            </a:r>
            <a:r>
              <a:rPr lang="en-US" sz="2100" b="1" dirty="0" smtClean="0">
                <a:solidFill>
                  <a:schemeClr val="accent1"/>
                </a:solidFill>
              </a:rPr>
              <a:t>T</a:t>
            </a:r>
            <a:r>
              <a:rPr lang="en-US" sz="2100" dirty="0" smtClean="0">
                <a:solidFill>
                  <a:schemeClr val="accent1"/>
                </a:solidFill>
              </a:rPr>
              <a:t>] </a:t>
            </a:r>
            <a:r>
              <a:rPr lang="en-US" sz="2100" dirty="0">
                <a:solidFill>
                  <a:schemeClr val="accent1"/>
                </a:solidFill>
              </a:rPr>
              <a:t>reassures treaty partners </a:t>
            </a:r>
            <a:r>
              <a:rPr lang="en-US" sz="2100" b="1" dirty="0">
                <a:solidFill>
                  <a:schemeClr val="accent1"/>
                </a:solidFill>
              </a:rPr>
              <a:t>[L] </a:t>
            </a:r>
            <a:r>
              <a:rPr lang="en-US" sz="2100" dirty="0">
                <a:solidFill>
                  <a:schemeClr val="accent1"/>
                </a:solidFill>
              </a:rPr>
              <a:t>in the region and avoids nuclear escalation</a:t>
            </a:r>
            <a:r>
              <a:rPr lang="en-US" sz="2100" dirty="0"/>
              <a:t>.  </a:t>
            </a:r>
          </a:p>
          <a:p>
            <a:r>
              <a:rPr lang="en-US" sz="2100" dirty="0"/>
              <a:t>Following the meeting SECDEF contacts INDOPACOM Commander.  In consultation with the Joint Chiefs, they determine that countering the Chinese through </a:t>
            </a:r>
            <a:r>
              <a:rPr lang="en-US" sz="2100" b="1" dirty="0">
                <a:solidFill>
                  <a:schemeClr val="accent1"/>
                </a:solidFill>
              </a:rPr>
              <a:t>[L] </a:t>
            </a:r>
            <a:r>
              <a:rPr lang="en-US" sz="2100" dirty="0">
                <a:solidFill>
                  <a:schemeClr val="accent1"/>
                </a:solidFill>
              </a:rPr>
              <a:t>conventional </a:t>
            </a:r>
            <a:r>
              <a:rPr lang="en-US" sz="2100" dirty="0"/>
              <a:t>operations in and around Palawan is the only viable military option to manage escalation. They stress that the </a:t>
            </a:r>
            <a:r>
              <a:rPr lang="en-US" sz="2100" dirty="0" smtClean="0"/>
              <a:t>operation </a:t>
            </a:r>
            <a:r>
              <a:rPr lang="en-US" sz="2100" b="1" dirty="0">
                <a:solidFill>
                  <a:schemeClr val="accent1"/>
                </a:solidFill>
              </a:rPr>
              <a:t>[L]</a:t>
            </a:r>
            <a:r>
              <a:rPr lang="en-US" sz="2100" dirty="0" smtClean="0">
                <a:solidFill>
                  <a:schemeClr val="accent1"/>
                </a:solidFill>
              </a:rPr>
              <a:t> </a:t>
            </a:r>
            <a:r>
              <a:rPr lang="en-US" sz="2100" dirty="0">
                <a:solidFill>
                  <a:schemeClr val="accent1"/>
                </a:solidFill>
              </a:rPr>
              <a:t>must involve </a:t>
            </a:r>
            <a:r>
              <a:rPr lang="en-US" sz="2100" dirty="0" smtClean="0">
                <a:solidFill>
                  <a:schemeClr val="accent1"/>
                </a:solidFill>
              </a:rPr>
              <a:t>limited </a:t>
            </a:r>
            <a:r>
              <a:rPr lang="en-US" sz="2100" dirty="0">
                <a:solidFill>
                  <a:schemeClr val="accent1"/>
                </a:solidFill>
              </a:rPr>
              <a:t>military objectives</a:t>
            </a:r>
            <a:r>
              <a:rPr lang="en-US" sz="2100" dirty="0"/>
              <a:t> that </a:t>
            </a:r>
            <a:r>
              <a:rPr lang="en-US" sz="2100" b="1" dirty="0">
                <a:solidFill>
                  <a:schemeClr val="accent1"/>
                </a:solidFill>
              </a:rPr>
              <a:t>(L) </a:t>
            </a:r>
            <a:r>
              <a:rPr lang="en-US" sz="2100" dirty="0">
                <a:solidFill>
                  <a:schemeClr val="accent1"/>
                </a:solidFill>
              </a:rPr>
              <a:t>do not signal a threat against mainland China</a:t>
            </a:r>
            <a:r>
              <a:rPr lang="en-US" sz="2100" dirty="0"/>
              <a:t> and  </a:t>
            </a:r>
            <a:r>
              <a:rPr lang="en-US" sz="2100" b="1" dirty="0">
                <a:solidFill>
                  <a:srgbClr val="7030A0"/>
                </a:solidFill>
              </a:rPr>
              <a:t>[L] </a:t>
            </a:r>
            <a:r>
              <a:rPr lang="en-US" sz="2100" dirty="0" smtClean="0">
                <a:solidFill>
                  <a:srgbClr val="7030A0"/>
                </a:solidFill>
              </a:rPr>
              <a:t>avoids striking </a:t>
            </a:r>
            <a:r>
              <a:rPr lang="en-US" sz="2100" dirty="0">
                <a:solidFill>
                  <a:srgbClr val="7030A0"/>
                </a:solidFill>
              </a:rPr>
              <a:t>dual use nuclear facilities.</a:t>
            </a:r>
            <a:endParaRPr lang="en-US" sz="2100" dirty="0"/>
          </a:p>
          <a:p>
            <a:pPr marL="0" indent="0">
              <a:buNone/>
            </a:pPr>
            <a:r>
              <a:rPr lang="en-US" sz="2100" dirty="0"/>
              <a:t>INDOPACOM Commander works with the J55 and adapts portions of a key contingency plan.  The plan calls for using flexible response options – with an emphasis on diplomacy to build the counter-China coalition and economic pressure – while </a:t>
            </a:r>
            <a:r>
              <a:rPr lang="en-US" sz="2100" dirty="0" smtClean="0"/>
              <a:t> </a:t>
            </a:r>
            <a:r>
              <a:rPr lang="en-US" sz="2100" b="1" dirty="0" smtClean="0">
                <a:solidFill>
                  <a:schemeClr val="accent1"/>
                </a:solidFill>
              </a:rPr>
              <a:t>[L] </a:t>
            </a:r>
            <a:r>
              <a:rPr lang="en-US" sz="2100" dirty="0" smtClean="0">
                <a:solidFill>
                  <a:schemeClr val="accent1"/>
                </a:solidFill>
              </a:rPr>
              <a:t>conducting </a:t>
            </a:r>
            <a:r>
              <a:rPr lang="en-US" sz="2100" dirty="0">
                <a:solidFill>
                  <a:schemeClr val="accent1"/>
                </a:solidFill>
              </a:rPr>
              <a:t>a limited military operation to demonstrate capability and resolve and signal</a:t>
            </a:r>
            <a:r>
              <a:rPr lang="en-US" sz="2100" dirty="0"/>
              <a:t> the risk of further conventional military escalation.  </a:t>
            </a:r>
            <a:r>
              <a:rPr lang="en-US" sz="2100" b="1" dirty="0" smtClean="0">
                <a:solidFill>
                  <a:srgbClr val="7030A0"/>
                </a:solidFill>
              </a:rPr>
              <a:t>[L] </a:t>
            </a:r>
            <a:r>
              <a:rPr lang="en-US" sz="2100" dirty="0" smtClean="0">
                <a:solidFill>
                  <a:srgbClr val="7030A0"/>
                </a:solidFill>
              </a:rPr>
              <a:t>With </a:t>
            </a:r>
            <a:r>
              <a:rPr lang="en-US" sz="2100" dirty="0">
                <a:solidFill>
                  <a:srgbClr val="7030A0"/>
                </a:solidFill>
              </a:rPr>
              <a:t>multiple carrier strike groups and larger portions of the USAF tied up with separate plans to defend Japan and Taiwan</a:t>
            </a:r>
            <a:r>
              <a:rPr lang="en-US" sz="2100" dirty="0"/>
              <a:t>, the task falls on JTF 77.  INDOPACOM orders JTF 77 to</a:t>
            </a:r>
            <a:r>
              <a:rPr lang="en-US" sz="2100" dirty="0">
                <a:solidFill>
                  <a:schemeClr val="bg1"/>
                </a:solidFill>
              </a:rPr>
              <a:t> </a:t>
            </a:r>
            <a:r>
              <a:rPr lang="en-US" sz="2100" b="1" dirty="0">
                <a:solidFill>
                  <a:schemeClr val="accent1"/>
                </a:solidFill>
              </a:rPr>
              <a:t>[</a:t>
            </a:r>
            <a:r>
              <a:rPr lang="en-US" sz="2100" b="1" dirty="0" smtClean="0">
                <a:solidFill>
                  <a:schemeClr val="accent1"/>
                </a:solidFill>
              </a:rPr>
              <a:t>T]</a:t>
            </a:r>
            <a:r>
              <a:rPr lang="en-US" sz="2100" dirty="0" smtClean="0">
                <a:solidFill>
                  <a:schemeClr val="accent1"/>
                </a:solidFill>
              </a:rPr>
              <a:t>support </a:t>
            </a:r>
            <a:r>
              <a:rPr lang="en-US" sz="2100" dirty="0">
                <a:solidFill>
                  <a:schemeClr val="accent1"/>
                </a:solidFill>
              </a:rPr>
              <a:t>Filipino forces clearing Palawan of Chinese military forces.</a:t>
            </a:r>
            <a:r>
              <a:rPr lang="en-US" sz="2100" dirty="0"/>
              <a:t> [P] The purpose is to ensure the Chinese forces don’t use Palawan as a lodgment to threaten the Sulu Sea and other islands in the Philippines, that the conflict is contained and China has crisis offramp options while US treaty commitments are upheld. INDOPACOM orders JTF 77 to:</a:t>
            </a:r>
          </a:p>
          <a:p>
            <a:pPr marL="457200" indent="-457200">
              <a:buFont typeface="+mj-lt"/>
              <a:buAutoNum type="arabicPeriod"/>
            </a:pPr>
            <a:r>
              <a:rPr lang="en-US" sz="2100" dirty="0">
                <a:solidFill>
                  <a:schemeClr val="accent1"/>
                </a:solidFill>
              </a:rPr>
              <a:t>Seize the Palawan International Airfield in order to establish a secure lodgment for follow-on forces</a:t>
            </a:r>
          </a:p>
          <a:p>
            <a:pPr marL="457200" indent="-457200">
              <a:buFont typeface="+mj-lt"/>
              <a:buAutoNum type="arabicPeriod"/>
            </a:pPr>
            <a:r>
              <a:rPr lang="en-US" sz="2100" dirty="0">
                <a:solidFill>
                  <a:schemeClr val="accent1"/>
                </a:solidFill>
              </a:rPr>
              <a:t>Establish sea control at least 100 km west of Palawan in order to secure SLOCs in the Sulu Sea</a:t>
            </a:r>
          </a:p>
          <a:p>
            <a:pPr marL="0" indent="0">
              <a:buNone/>
            </a:pPr>
            <a:endParaRPr lang="en-US" sz="2100" dirty="0"/>
          </a:p>
          <a:p>
            <a:pPr marL="0" indent="0">
              <a:buFont typeface="Arial" panose="020B0604020202020204" pitchFamily="34" charset="0"/>
              <a:buNone/>
            </a:pPr>
            <a:endParaRPr lang="en-US" sz="2100" dirty="0">
              <a:latin typeface="Arial" panose="020B0604020202020204" pitchFamily="34" charset="0"/>
              <a:cs typeface="Arial" panose="020B0604020202020204" pitchFamily="34" charset="0"/>
            </a:endParaRPr>
          </a:p>
        </p:txBody>
      </p:sp>
      <p:sp>
        <p:nvSpPr>
          <p:cNvPr id="6" name="Rectangle 5"/>
          <p:cNvSpPr/>
          <p:nvPr/>
        </p:nvSpPr>
        <p:spPr>
          <a:xfrm>
            <a:off x="0" y="5336089"/>
            <a:ext cx="9144000" cy="1521911"/>
          </a:xfrm>
          <a:prstGeom prst="rect">
            <a:avLst/>
          </a:prstGeom>
        </p:spPr>
        <p:style>
          <a:lnRef idx="1">
            <a:schemeClr val="accent1"/>
          </a:lnRef>
          <a:fillRef idx="2">
            <a:schemeClr val="accent1"/>
          </a:fillRef>
          <a:effectRef idx="1">
            <a:schemeClr val="accent1"/>
          </a:effectRef>
          <a:fontRef idx="minor">
            <a:schemeClr val="dk1"/>
          </a:fontRef>
        </p:style>
        <p:txBody>
          <a:bodyPr rtlCol="0" anchor="t">
            <a:normAutofit fontScale="92500" lnSpcReduction="10000"/>
          </a:bodyPr>
          <a:lstStyle/>
          <a:p>
            <a:r>
              <a:rPr lang="en-US" b="1" u="sng" dirty="0" smtClean="0"/>
              <a:t>Mission</a:t>
            </a:r>
            <a:r>
              <a:rPr lang="en-US" dirty="0" smtClean="0"/>
              <a:t>: O/O, JTF 77 establishes sea control in order to dislodge Chinese forces from Palawan.</a:t>
            </a:r>
          </a:p>
          <a:p>
            <a:r>
              <a:rPr lang="en-US" b="1" u="sng" dirty="0" smtClean="0"/>
              <a:t>Commander’s Intent</a:t>
            </a:r>
            <a:r>
              <a:rPr lang="en-US" dirty="0" smtClean="0"/>
              <a:t>: JTF 77 will conduct sequential joint, multi-domain operations to degrade the Chinese kill chain in the South China Sea. The operation will be begin with anti-scouting operations to destroy enemy assets that can track and target JTF 77 maritime assets before focusing on the enemy’s firepower. </a:t>
            </a:r>
            <a:r>
              <a:rPr lang="en-US" b="1" u="sng" dirty="0" smtClean="0"/>
              <a:t>End state</a:t>
            </a:r>
            <a:r>
              <a:rPr lang="en-US" dirty="0" smtClean="0"/>
              <a:t>: Chinese forces no longer occupy positions in Palawan. South China Seas controlled. Allies are reassured.</a:t>
            </a:r>
            <a:endParaRPr lang="en-US" dirty="0"/>
          </a:p>
        </p:txBody>
      </p:sp>
      <p:sp>
        <p:nvSpPr>
          <p:cNvPr id="8" name="Rectangle 7"/>
          <p:cNvSpPr/>
          <p:nvPr/>
        </p:nvSpPr>
        <p:spPr>
          <a:xfrm>
            <a:off x="2667190" y="393190"/>
            <a:ext cx="274320" cy="2743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nvGrpSpPr>
          <p:cNvPr id="13" name="Group 12"/>
          <p:cNvGrpSpPr/>
          <p:nvPr/>
        </p:nvGrpSpPr>
        <p:grpSpPr>
          <a:xfrm>
            <a:off x="186595" y="396901"/>
            <a:ext cx="792099" cy="594360"/>
            <a:chOff x="466344" y="1554478"/>
            <a:chExt cx="792099" cy="594360"/>
          </a:xfrm>
        </p:grpSpPr>
        <p:sp>
          <p:nvSpPr>
            <p:cNvPr id="7" name="Oval 6"/>
            <p:cNvSpPr/>
            <p:nvPr/>
          </p:nvSpPr>
          <p:spPr>
            <a:xfrm>
              <a:off x="603504" y="1554478"/>
              <a:ext cx="274320" cy="274320"/>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66344" y="1874518"/>
              <a:ext cx="274320" cy="274320"/>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84123" y="1874518"/>
              <a:ext cx="274320" cy="274320"/>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2654617" y="1554476"/>
            <a:ext cx="274320" cy="2743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Rectangle 11"/>
          <p:cNvSpPr/>
          <p:nvPr/>
        </p:nvSpPr>
        <p:spPr>
          <a:xfrm>
            <a:off x="2530030" y="2135119"/>
            <a:ext cx="274320" cy="2743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nvGrpSpPr>
          <p:cNvPr id="14" name="Group 13"/>
          <p:cNvGrpSpPr/>
          <p:nvPr/>
        </p:nvGrpSpPr>
        <p:grpSpPr>
          <a:xfrm>
            <a:off x="186595" y="1794791"/>
            <a:ext cx="792099" cy="594360"/>
            <a:chOff x="466344" y="1554478"/>
            <a:chExt cx="792099" cy="594360"/>
          </a:xfrm>
        </p:grpSpPr>
        <p:sp>
          <p:nvSpPr>
            <p:cNvPr id="15" name="Oval 14"/>
            <p:cNvSpPr/>
            <p:nvPr/>
          </p:nvSpPr>
          <p:spPr>
            <a:xfrm>
              <a:off x="603504" y="1554478"/>
              <a:ext cx="274320" cy="274320"/>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66344" y="1874518"/>
              <a:ext cx="274320" cy="274320"/>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84123" y="1874518"/>
              <a:ext cx="274320" cy="274320"/>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2272570" y="606069"/>
            <a:ext cx="274320" cy="2743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 name="Rectangle 18"/>
          <p:cNvSpPr/>
          <p:nvPr/>
        </p:nvSpPr>
        <p:spPr>
          <a:xfrm>
            <a:off x="2691193" y="836673"/>
            <a:ext cx="274320" cy="2743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0" name="Rectangle 19"/>
          <p:cNvSpPr/>
          <p:nvPr/>
        </p:nvSpPr>
        <p:spPr>
          <a:xfrm>
            <a:off x="2048542" y="2542596"/>
            <a:ext cx="274320" cy="2743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nvGrpSpPr>
          <p:cNvPr id="21" name="Group 20"/>
          <p:cNvGrpSpPr/>
          <p:nvPr/>
        </p:nvGrpSpPr>
        <p:grpSpPr>
          <a:xfrm>
            <a:off x="186595" y="3278404"/>
            <a:ext cx="792099" cy="594360"/>
            <a:chOff x="466344" y="1554478"/>
            <a:chExt cx="792099" cy="594360"/>
          </a:xfrm>
        </p:grpSpPr>
        <p:sp>
          <p:nvSpPr>
            <p:cNvPr id="22" name="Oval 21"/>
            <p:cNvSpPr/>
            <p:nvPr/>
          </p:nvSpPr>
          <p:spPr>
            <a:xfrm>
              <a:off x="603504" y="1554478"/>
              <a:ext cx="274320" cy="274320"/>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66344" y="1874518"/>
              <a:ext cx="274320" cy="274320"/>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84123" y="1874518"/>
              <a:ext cx="274320" cy="274320"/>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a:off x="1686211" y="3454709"/>
            <a:ext cx="274320" cy="2743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6" name="Rectangle 25"/>
          <p:cNvSpPr/>
          <p:nvPr/>
        </p:nvSpPr>
        <p:spPr>
          <a:xfrm>
            <a:off x="2234280" y="3454709"/>
            <a:ext cx="274320" cy="2743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7" name="Rectangle 26"/>
          <p:cNvSpPr/>
          <p:nvPr/>
        </p:nvSpPr>
        <p:spPr>
          <a:xfrm>
            <a:off x="2855643" y="3454709"/>
            <a:ext cx="274320" cy="2743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cxnSp>
        <p:nvCxnSpPr>
          <p:cNvPr id="29" name="Straight Arrow Connector 28"/>
          <p:cNvCxnSpPr>
            <a:stCxn id="8" idx="1"/>
          </p:cNvCxnSpPr>
          <p:nvPr/>
        </p:nvCxnSpPr>
        <p:spPr>
          <a:xfrm flipH="1">
            <a:off x="1342454" y="530350"/>
            <a:ext cx="1324736" cy="1486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a:stCxn id="18" idx="1"/>
          </p:cNvCxnSpPr>
          <p:nvPr/>
        </p:nvCxnSpPr>
        <p:spPr>
          <a:xfrm flipH="1">
            <a:off x="1342454" y="743229"/>
            <a:ext cx="930116" cy="284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a:stCxn id="19" idx="1"/>
          </p:cNvCxnSpPr>
          <p:nvPr/>
        </p:nvCxnSpPr>
        <p:spPr>
          <a:xfrm flipH="1" flipV="1">
            <a:off x="1342454" y="912392"/>
            <a:ext cx="1348739" cy="614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p:cNvCxnSpPr>
            <a:stCxn id="11" idx="1"/>
          </p:cNvCxnSpPr>
          <p:nvPr/>
        </p:nvCxnSpPr>
        <p:spPr>
          <a:xfrm flipH="1">
            <a:off x="1283304" y="1691636"/>
            <a:ext cx="1371313" cy="3914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a:stCxn id="12" idx="1"/>
          </p:cNvCxnSpPr>
          <p:nvPr/>
        </p:nvCxnSpPr>
        <p:spPr>
          <a:xfrm flipH="1" flipV="1">
            <a:off x="1391031" y="2180053"/>
            <a:ext cx="1138999" cy="922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p:cNvCxnSpPr>
            <a:stCxn id="20" idx="1"/>
          </p:cNvCxnSpPr>
          <p:nvPr/>
        </p:nvCxnSpPr>
        <p:spPr>
          <a:xfrm flipH="1" flipV="1">
            <a:off x="1283304" y="2333998"/>
            <a:ext cx="765238" cy="3457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p:cNvCxnSpPr>
            <a:stCxn id="25" idx="1"/>
          </p:cNvCxnSpPr>
          <p:nvPr/>
        </p:nvCxnSpPr>
        <p:spPr>
          <a:xfrm flipH="1" flipV="1">
            <a:off x="1342454" y="3539011"/>
            <a:ext cx="343757" cy="528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p:cNvCxnSpPr>
            <a:stCxn id="25" idx="1"/>
          </p:cNvCxnSpPr>
          <p:nvPr/>
        </p:nvCxnSpPr>
        <p:spPr>
          <a:xfrm flipH="1">
            <a:off x="1289019" y="3591869"/>
            <a:ext cx="397192" cy="520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p:cNvCxnSpPr>
            <a:stCxn id="25" idx="1"/>
          </p:cNvCxnSpPr>
          <p:nvPr/>
        </p:nvCxnSpPr>
        <p:spPr>
          <a:xfrm flipH="1">
            <a:off x="1222153" y="3591869"/>
            <a:ext cx="464058" cy="1534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60" name="Group 59"/>
          <p:cNvGrpSpPr/>
          <p:nvPr/>
        </p:nvGrpSpPr>
        <p:grpSpPr>
          <a:xfrm>
            <a:off x="967314" y="3852476"/>
            <a:ext cx="1485513" cy="1465502"/>
            <a:chOff x="-1018691" y="2927210"/>
            <a:chExt cx="1485513" cy="1465502"/>
          </a:xfrm>
        </p:grpSpPr>
        <p:sp>
          <p:nvSpPr>
            <p:cNvPr id="54" name="TextBox 53"/>
            <p:cNvSpPr txBox="1"/>
            <p:nvPr/>
          </p:nvSpPr>
          <p:spPr>
            <a:xfrm>
              <a:off x="-384437" y="2927210"/>
              <a:ext cx="706925" cy="369332"/>
            </a:xfrm>
            <a:prstGeom prst="rect">
              <a:avLst/>
            </a:prstGeom>
            <a:noFill/>
          </p:spPr>
          <p:txBody>
            <a:bodyPr wrap="none" rtlCol="0">
              <a:spAutoFit/>
            </a:bodyPr>
            <a:lstStyle/>
            <a:p>
              <a:r>
                <a:rPr lang="en-US" dirty="0" smtClean="0"/>
                <a:t>Scout</a:t>
              </a:r>
              <a:endParaRPr lang="en-US" dirty="0"/>
            </a:p>
          </p:txBody>
        </p:sp>
        <p:sp>
          <p:nvSpPr>
            <p:cNvPr id="55" name="Circular Arrow 54"/>
            <p:cNvSpPr/>
            <p:nvPr/>
          </p:nvSpPr>
          <p:spPr>
            <a:xfrm rot="6555579">
              <a:off x="-549557" y="3145085"/>
              <a:ext cx="1054350" cy="978408"/>
            </a:xfrm>
            <a:prstGeom prst="circularArrow">
              <a:avLst>
                <a:gd name="adj1" fmla="val 13011"/>
                <a:gd name="adj2" fmla="val 1022467"/>
                <a:gd name="adj3" fmla="val 16996886"/>
                <a:gd name="adj4" fmla="val 10800000"/>
                <a:gd name="adj5" fmla="val 14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TextBox 55"/>
            <p:cNvSpPr txBox="1"/>
            <p:nvPr/>
          </p:nvSpPr>
          <p:spPr>
            <a:xfrm>
              <a:off x="-100818" y="3823257"/>
              <a:ext cx="425116" cy="369332"/>
            </a:xfrm>
            <a:prstGeom prst="rect">
              <a:avLst/>
            </a:prstGeom>
            <a:noFill/>
          </p:spPr>
          <p:txBody>
            <a:bodyPr wrap="none" rtlCol="0">
              <a:spAutoFit/>
            </a:bodyPr>
            <a:lstStyle/>
            <a:p>
              <a:r>
                <a:rPr lang="en-US" dirty="0" smtClean="0"/>
                <a:t>C2</a:t>
              </a:r>
              <a:endParaRPr lang="en-US" dirty="0"/>
            </a:p>
          </p:txBody>
        </p:sp>
        <p:sp>
          <p:nvSpPr>
            <p:cNvPr id="57" name="TextBox 56"/>
            <p:cNvSpPr txBox="1"/>
            <p:nvPr/>
          </p:nvSpPr>
          <p:spPr>
            <a:xfrm>
              <a:off x="-1018691" y="3664023"/>
              <a:ext cx="409086" cy="369332"/>
            </a:xfrm>
            <a:prstGeom prst="rect">
              <a:avLst/>
            </a:prstGeom>
            <a:noFill/>
          </p:spPr>
          <p:txBody>
            <a:bodyPr wrap="none" rtlCol="0">
              <a:spAutoFit/>
            </a:bodyPr>
            <a:lstStyle/>
            <a:p>
              <a:r>
                <a:rPr lang="en-US" dirty="0" smtClean="0"/>
                <a:t>FP</a:t>
              </a:r>
              <a:endParaRPr lang="en-US" dirty="0"/>
            </a:p>
          </p:txBody>
        </p:sp>
        <p:sp>
          <p:nvSpPr>
            <p:cNvPr id="58" name="Circular Arrow 57"/>
            <p:cNvSpPr/>
            <p:nvPr/>
          </p:nvSpPr>
          <p:spPr>
            <a:xfrm rot="13527791">
              <a:off x="-848574" y="3376333"/>
              <a:ext cx="1054350" cy="978408"/>
            </a:xfrm>
            <a:prstGeom prst="circularArrow">
              <a:avLst>
                <a:gd name="adj1" fmla="val 13011"/>
                <a:gd name="adj2" fmla="val 1022467"/>
                <a:gd name="adj3" fmla="val 16996886"/>
                <a:gd name="adj4" fmla="val 10800000"/>
                <a:gd name="adj5" fmla="val 14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Circular Arrow 58"/>
            <p:cNvSpPr/>
            <p:nvPr/>
          </p:nvSpPr>
          <p:spPr>
            <a:xfrm rot="20746869">
              <a:off x="-976213" y="3049807"/>
              <a:ext cx="1054350" cy="978408"/>
            </a:xfrm>
            <a:prstGeom prst="circularArrow">
              <a:avLst>
                <a:gd name="adj1" fmla="val 13011"/>
                <a:gd name="adj2" fmla="val 1022467"/>
                <a:gd name="adj3" fmla="val 16996886"/>
                <a:gd name="adj4" fmla="val 10800000"/>
                <a:gd name="adj5" fmla="val 14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4093088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7f1d9f19a6_0_117"/>
          <p:cNvSpPr/>
          <p:nvPr/>
        </p:nvSpPr>
        <p:spPr>
          <a:xfrm>
            <a:off x="2667190" y="393190"/>
            <a:ext cx="274200" cy="274200"/>
          </a:xfrm>
          <a:prstGeom prst="rect">
            <a:avLst/>
          </a:prstGeom>
          <a:gradFill>
            <a:gsLst>
              <a:gs pos="0">
                <a:srgbClr val="A6B6DE"/>
              </a:gs>
              <a:gs pos="50000">
                <a:srgbClr val="98AAD9"/>
              </a:gs>
              <a:gs pos="100000">
                <a:srgbClr val="859CD7"/>
              </a:gs>
            </a:gsLst>
            <a:lin ang="5400012"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297" name="Google Shape;297;g7f1d9f19a6_0_117"/>
          <p:cNvGrpSpPr/>
          <p:nvPr/>
        </p:nvGrpSpPr>
        <p:grpSpPr>
          <a:xfrm>
            <a:off x="186595" y="396901"/>
            <a:ext cx="791979" cy="594240"/>
            <a:chOff x="466344" y="1554478"/>
            <a:chExt cx="791979" cy="594240"/>
          </a:xfrm>
        </p:grpSpPr>
        <p:sp>
          <p:nvSpPr>
            <p:cNvPr id="298" name="Google Shape;298;g7f1d9f19a6_0_117"/>
            <p:cNvSpPr/>
            <p:nvPr/>
          </p:nvSpPr>
          <p:spPr>
            <a:xfrm>
              <a:off x="603504" y="1554478"/>
              <a:ext cx="274200" cy="274200"/>
            </a:xfrm>
            <a:prstGeom prst="ellipse">
              <a:avLst/>
            </a:prstGeom>
            <a:gradFill>
              <a:gsLst>
                <a:gs pos="0">
                  <a:srgbClr val="FF7E7E"/>
                </a:gs>
                <a:gs pos="50000">
                  <a:srgbClr val="FFB1B1"/>
                </a:gs>
                <a:gs pos="100000">
                  <a:srgbClr val="FFD9D9"/>
                </a:gs>
              </a:gsLst>
              <a:lin ang="2700006" scaled="0"/>
            </a:gra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9" name="Google Shape;299;g7f1d9f19a6_0_117"/>
            <p:cNvSpPr/>
            <p:nvPr/>
          </p:nvSpPr>
          <p:spPr>
            <a:xfrm>
              <a:off x="466344" y="1874518"/>
              <a:ext cx="274200" cy="274200"/>
            </a:xfrm>
            <a:prstGeom prst="ellipse">
              <a:avLst/>
            </a:prstGeom>
            <a:gradFill>
              <a:gsLst>
                <a:gs pos="0">
                  <a:srgbClr val="FF7E7E"/>
                </a:gs>
                <a:gs pos="50000">
                  <a:srgbClr val="FFB1B1"/>
                </a:gs>
                <a:gs pos="100000">
                  <a:srgbClr val="FFD9D9"/>
                </a:gs>
              </a:gsLst>
              <a:lin ang="2700006" scaled="0"/>
            </a:gra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0" name="Google Shape;300;g7f1d9f19a6_0_117"/>
            <p:cNvSpPr/>
            <p:nvPr/>
          </p:nvSpPr>
          <p:spPr>
            <a:xfrm>
              <a:off x="984123" y="1874518"/>
              <a:ext cx="274200" cy="274200"/>
            </a:xfrm>
            <a:prstGeom prst="ellipse">
              <a:avLst/>
            </a:prstGeom>
            <a:gradFill>
              <a:gsLst>
                <a:gs pos="0">
                  <a:srgbClr val="FF7E7E"/>
                </a:gs>
                <a:gs pos="50000">
                  <a:srgbClr val="FFB1B1"/>
                </a:gs>
                <a:gs pos="100000">
                  <a:srgbClr val="FFD9D9"/>
                </a:gs>
              </a:gsLst>
              <a:lin ang="2700006" scaled="0"/>
            </a:gra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01" name="Google Shape;301;g7f1d9f19a6_0_117"/>
          <p:cNvSpPr/>
          <p:nvPr/>
        </p:nvSpPr>
        <p:spPr>
          <a:xfrm>
            <a:off x="2654617" y="1554476"/>
            <a:ext cx="274200" cy="274200"/>
          </a:xfrm>
          <a:prstGeom prst="rect">
            <a:avLst/>
          </a:prstGeom>
          <a:gradFill>
            <a:gsLst>
              <a:gs pos="0">
                <a:srgbClr val="A6B6DE"/>
              </a:gs>
              <a:gs pos="50000">
                <a:srgbClr val="98AAD9"/>
              </a:gs>
              <a:gs pos="100000">
                <a:srgbClr val="859CD7"/>
              </a:gs>
            </a:gsLst>
            <a:lin ang="5400012"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02" name="Google Shape;302;g7f1d9f19a6_0_117"/>
          <p:cNvSpPr/>
          <p:nvPr/>
        </p:nvSpPr>
        <p:spPr>
          <a:xfrm>
            <a:off x="2530030" y="2135119"/>
            <a:ext cx="274200" cy="274200"/>
          </a:xfrm>
          <a:prstGeom prst="rect">
            <a:avLst/>
          </a:prstGeom>
          <a:gradFill>
            <a:gsLst>
              <a:gs pos="0">
                <a:srgbClr val="A6B6DE"/>
              </a:gs>
              <a:gs pos="50000">
                <a:srgbClr val="98AAD9"/>
              </a:gs>
              <a:gs pos="100000">
                <a:srgbClr val="859CD7"/>
              </a:gs>
            </a:gsLst>
            <a:lin ang="5400012"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303" name="Google Shape;303;g7f1d9f19a6_0_117"/>
          <p:cNvGrpSpPr/>
          <p:nvPr/>
        </p:nvGrpSpPr>
        <p:grpSpPr>
          <a:xfrm>
            <a:off x="186595" y="1794791"/>
            <a:ext cx="791979" cy="594240"/>
            <a:chOff x="466344" y="1554478"/>
            <a:chExt cx="791979" cy="594240"/>
          </a:xfrm>
        </p:grpSpPr>
        <p:sp>
          <p:nvSpPr>
            <p:cNvPr id="304" name="Google Shape;304;g7f1d9f19a6_0_117"/>
            <p:cNvSpPr/>
            <p:nvPr/>
          </p:nvSpPr>
          <p:spPr>
            <a:xfrm>
              <a:off x="603504" y="1554478"/>
              <a:ext cx="274200" cy="274200"/>
            </a:xfrm>
            <a:prstGeom prst="ellipse">
              <a:avLst/>
            </a:prstGeom>
            <a:gradFill>
              <a:gsLst>
                <a:gs pos="0">
                  <a:srgbClr val="FF7E7E"/>
                </a:gs>
                <a:gs pos="50000">
                  <a:srgbClr val="FFB1B1"/>
                </a:gs>
                <a:gs pos="100000">
                  <a:srgbClr val="FFD9D9"/>
                </a:gs>
              </a:gsLst>
              <a:lin ang="2700006" scaled="0"/>
            </a:gra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5" name="Google Shape;305;g7f1d9f19a6_0_117"/>
            <p:cNvSpPr/>
            <p:nvPr/>
          </p:nvSpPr>
          <p:spPr>
            <a:xfrm>
              <a:off x="466344" y="1874518"/>
              <a:ext cx="274200" cy="274200"/>
            </a:xfrm>
            <a:prstGeom prst="ellipse">
              <a:avLst/>
            </a:prstGeom>
            <a:gradFill>
              <a:gsLst>
                <a:gs pos="0">
                  <a:srgbClr val="FF7E7E"/>
                </a:gs>
                <a:gs pos="50000">
                  <a:srgbClr val="FFB1B1"/>
                </a:gs>
                <a:gs pos="100000">
                  <a:srgbClr val="FFD9D9"/>
                </a:gs>
              </a:gsLst>
              <a:lin ang="2700006" scaled="0"/>
            </a:gra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6" name="Google Shape;306;g7f1d9f19a6_0_117"/>
            <p:cNvSpPr/>
            <p:nvPr/>
          </p:nvSpPr>
          <p:spPr>
            <a:xfrm>
              <a:off x="984123" y="1874518"/>
              <a:ext cx="274200" cy="274200"/>
            </a:xfrm>
            <a:prstGeom prst="ellipse">
              <a:avLst/>
            </a:prstGeom>
            <a:gradFill>
              <a:gsLst>
                <a:gs pos="0">
                  <a:srgbClr val="FF7E7E"/>
                </a:gs>
                <a:gs pos="50000">
                  <a:srgbClr val="FFB1B1"/>
                </a:gs>
                <a:gs pos="100000">
                  <a:srgbClr val="FFD9D9"/>
                </a:gs>
              </a:gsLst>
              <a:lin ang="2700006" scaled="0"/>
            </a:gra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07" name="Google Shape;307;g7f1d9f19a6_0_117"/>
          <p:cNvSpPr/>
          <p:nvPr/>
        </p:nvSpPr>
        <p:spPr>
          <a:xfrm>
            <a:off x="2272570" y="606069"/>
            <a:ext cx="274200" cy="274200"/>
          </a:xfrm>
          <a:prstGeom prst="rect">
            <a:avLst/>
          </a:prstGeom>
          <a:gradFill>
            <a:gsLst>
              <a:gs pos="0">
                <a:srgbClr val="A6B6DE"/>
              </a:gs>
              <a:gs pos="50000">
                <a:srgbClr val="98AAD9"/>
              </a:gs>
              <a:gs pos="100000">
                <a:srgbClr val="859CD7"/>
              </a:gs>
            </a:gsLst>
            <a:lin ang="5400012"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08;g7f1d9f19a6_0_117"/>
          <p:cNvSpPr/>
          <p:nvPr/>
        </p:nvSpPr>
        <p:spPr>
          <a:xfrm>
            <a:off x="2691193" y="836673"/>
            <a:ext cx="274200" cy="274200"/>
          </a:xfrm>
          <a:prstGeom prst="rect">
            <a:avLst/>
          </a:prstGeom>
          <a:gradFill>
            <a:gsLst>
              <a:gs pos="0">
                <a:srgbClr val="A6B6DE"/>
              </a:gs>
              <a:gs pos="50000">
                <a:srgbClr val="98AAD9"/>
              </a:gs>
              <a:gs pos="100000">
                <a:srgbClr val="859CD7"/>
              </a:gs>
            </a:gsLst>
            <a:lin ang="5400012"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09" name="Google Shape;309;g7f1d9f19a6_0_117"/>
          <p:cNvSpPr/>
          <p:nvPr/>
        </p:nvSpPr>
        <p:spPr>
          <a:xfrm>
            <a:off x="2048542" y="2542596"/>
            <a:ext cx="274200" cy="274200"/>
          </a:xfrm>
          <a:prstGeom prst="rect">
            <a:avLst/>
          </a:prstGeom>
          <a:gradFill>
            <a:gsLst>
              <a:gs pos="0">
                <a:srgbClr val="A6B6DE"/>
              </a:gs>
              <a:gs pos="50000">
                <a:srgbClr val="98AAD9"/>
              </a:gs>
              <a:gs pos="100000">
                <a:srgbClr val="859CD7"/>
              </a:gs>
            </a:gsLst>
            <a:lin ang="5400012"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310" name="Google Shape;310;g7f1d9f19a6_0_117"/>
          <p:cNvGrpSpPr/>
          <p:nvPr/>
        </p:nvGrpSpPr>
        <p:grpSpPr>
          <a:xfrm>
            <a:off x="186595" y="3278404"/>
            <a:ext cx="791979" cy="594240"/>
            <a:chOff x="466344" y="1554478"/>
            <a:chExt cx="791979" cy="594240"/>
          </a:xfrm>
        </p:grpSpPr>
        <p:sp>
          <p:nvSpPr>
            <p:cNvPr id="311" name="Google Shape;311;g7f1d9f19a6_0_117"/>
            <p:cNvSpPr/>
            <p:nvPr/>
          </p:nvSpPr>
          <p:spPr>
            <a:xfrm>
              <a:off x="603504" y="1554478"/>
              <a:ext cx="274200" cy="274200"/>
            </a:xfrm>
            <a:prstGeom prst="ellipse">
              <a:avLst/>
            </a:prstGeom>
            <a:gradFill>
              <a:gsLst>
                <a:gs pos="0">
                  <a:srgbClr val="FF7E7E"/>
                </a:gs>
                <a:gs pos="50000">
                  <a:srgbClr val="FFB1B1"/>
                </a:gs>
                <a:gs pos="100000">
                  <a:srgbClr val="FFD9D9"/>
                </a:gs>
              </a:gsLst>
              <a:lin ang="2700006" scaled="0"/>
            </a:gra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2" name="Google Shape;312;g7f1d9f19a6_0_117"/>
            <p:cNvSpPr/>
            <p:nvPr/>
          </p:nvSpPr>
          <p:spPr>
            <a:xfrm>
              <a:off x="466344" y="1874518"/>
              <a:ext cx="274200" cy="274200"/>
            </a:xfrm>
            <a:prstGeom prst="ellipse">
              <a:avLst/>
            </a:prstGeom>
            <a:gradFill>
              <a:gsLst>
                <a:gs pos="0">
                  <a:srgbClr val="FF7E7E"/>
                </a:gs>
                <a:gs pos="50000">
                  <a:srgbClr val="FFB1B1"/>
                </a:gs>
                <a:gs pos="100000">
                  <a:srgbClr val="FFD9D9"/>
                </a:gs>
              </a:gsLst>
              <a:lin ang="2700006" scaled="0"/>
            </a:gra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g7f1d9f19a6_0_117"/>
            <p:cNvSpPr/>
            <p:nvPr/>
          </p:nvSpPr>
          <p:spPr>
            <a:xfrm>
              <a:off x="984123" y="1874518"/>
              <a:ext cx="274200" cy="274200"/>
            </a:xfrm>
            <a:prstGeom prst="ellipse">
              <a:avLst/>
            </a:prstGeom>
            <a:gradFill>
              <a:gsLst>
                <a:gs pos="0">
                  <a:srgbClr val="FF7E7E"/>
                </a:gs>
                <a:gs pos="50000">
                  <a:srgbClr val="FFB1B1"/>
                </a:gs>
                <a:gs pos="100000">
                  <a:srgbClr val="FFD9D9"/>
                </a:gs>
              </a:gsLst>
              <a:lin ang="2700006" scaled="0"/>
            </a:gra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14" name="Google Shape;314;g7f1d9f19a6_0_117"/>
          <p:cNvSpPr/>
          <p:nvPr/>
        </p:nvSpPr>
        <p:spPr>
          <a:xfrm>
            <a:off x="1686211" y="3454709"/>
            <a:ext cx="274200" cy="274200"/>
          </a:xfrm>
          <a:prstGeom prst="rect">
            <a:avLst/>
          </a:prstGeom>
          <a:gradFill>
            <a:gsLst>
              <a:gs pos="0">
                <a:srgbClr val="A6B6DE"/>
              </a:gs>
              <a:gs pos="50000">
                <a:srgbClr val="98AAD9"/>
              </a:gs>
              <a:gs pos="100000">
                <a:srgbClr val="859CD7"/>
              </a:gs>
            </a:gsLst>
            <a:lin ang="5400012"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g7f1d9f19a6_0_117"/>
          <p:cNvSpPr/>
          <p:nvPr/>
        </p:nvSpPr>
        <p:spPr>
          <a:xfrm>
            <a:off x="2234280" y="3454709"/>
            <a:ext cx="274200" cy="274200"/>
          </a:xfrm>
          <a:prstGeom prst="rect">
            <a:avLst/>
          </a:prstGeom>
          <a:gradFill>
            <a:gsLst>
              <a:gs pos="0">
                <a:srgbClr val="A6B6DE"/>
              </a:gs>
              <a:gs pos="50000">
                <a:srgbClr val="98AAD9"/>
              </a:gs>
              <a:gs pos="100000">
                <a:srgbClr val="859CD7"/>
              </a:gs>
            </a:gsLst>
            <a:lin ang="5400012"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16" name="Google Shape;316;g7f1d9f19a6_0_117"/>
          <p:cNvSpPr/>
          <p:nvPr/>
        </p:nvSpPr>
        <p:spPr>
          <a:xfrm>
            <a:off x="2855643" y="3454709"/>
            <a:ext cx="274200" cy="274200"/>
          </a:xfrm>
          <a:prstGeom prst="rect">
            <a:avLst/>
          </a:prstGeom>
          <a:gradFill>
            <a:gsLst>
              <a:gs pos="0">
                <a:srgbClr val="A6B6DE"/>
              </a:gs>
              <a:gs pos="50000">
                <a:srgbClr val="98AAD9"/>
              </a:gs>
              <a:gs pos="100000">
                <a:srgbClr val="859CD7"/>
              </a:gs>
            </a:gsLst>
            <a:lin ang="5400012"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317" name="Google Shape;317;g7f1d9f19a6_0_117"/>
          <p:cNvCxnSpPr>
            <a:stCxn id="296" idx="1"/>
          </p:cNvCxnSpPr>
          <p:nvPr/>
        </p:nvCxnSpPr>
        <p:spPr>
          <a:xfrm flipH="1">
            <a:off x="1342390" y="530290"/>
            <a:ext cx="1324800" cy="148800"/>
          </a:xfrm>
          <a:prstGeom prst="straightConnector1">
            <a:avLst/>
          </a:prstGeom>
          <a:noFill/>
          <a:ln w="9525" cap="flat" cmpd="sng">
            <a:solidFill>
              <a:schemeClr val="dk1"/>
            </a:solidFill>
            <a:prstDash val="solid"/>
            <a:miter lim="800000"/>
            <a:headEnd type="none" w="sm" len="sm"/>
            <a:tailEnd type="triangle" w="med" len="med"/>
          </a:ln>
        </p:spPr>
      </p:cxnSp>
      <p:cxnSp>
        <p:nvCxnSpPr>
          <p:cNvPr id="318" name="Google Shape;318;g7f1d9f19a6_0_117"/>
          <p:cNvCxnSpPr>
            <a:stCxn id="307" idx="1"/>
          </p:cNvCxnSpPr>
          <p:nvPr/>
        </p:nvCxnSpPr>
        <p:spPr>
          <a:xfrm flipH="1">
            <a:off x="1342570" y="743169"/>
            <a:ext cx="930000" cy="28500"/>
          </a:xfrm>
          <a:prstGeom prst="straightConnector1">
            <a:avLst/>
          </a:prstGeom>
          <a:noFill/>
          <a:ln w="9525" cap="flat" cmpd="sng">
            <a:solidFill>
              <a:schemeClr val="dk1"/>
            </a:solidFill>
            <a:prstDash val="solid"/>
            <a:miter lim="800000"/>
            <a:headEnd type="none" w="sm" len="sm"/>
            <a:tailEnd type="triangle" w="med" len="med"/>
          </a:ln>
        </p:spPr>
      </p:cxnSp>
      <p:cxnSp>
        <p:nvCxnSpPr>
          <p:cNvPr id="319" name="Google Shape;319;g7f1d9f19a6_0_117"/>
          <p:cNvCxnSpPr>
            <a:stCxn id="308" idx="1"/>
          </p:cNvCxnSpPr>
          <p:nvPr/>
        </p:nvCxnSpPr>
        <p:spPr>
          <a:xfrm rot="10800000">
            <a:off x="1342393" y="912273"/>
            <a:ext cx="1348800" cy="61500"/>
          </a:xfrm>
          <a:prstGeom prst="straightConnector1">
            <a:avLst/>
          </a:prstGeom>
          <a:noFill/>
          <a:ln w="9525" cap="flat" cmpd="sng">
            <a:solidFill>
              <a:schemeClr val="dk1"/>
            </a:solidFill>
            <a:prstDash val="solid"/>
            <a:miter lim="800000"/>
            <a:headEnd type="none" w="sm" len="sm"/>
            <a:tailEnd type="triangle" w="med" len="med"/>
          </a:ln>
        </p:spPr>
      </p:cxnSp>
      <p:cxnSp>
        <p:nvCxnSpPr>
          <p:cNvPr id="320" name="Google Shape;320;g7f1d9f19a6_0_117"/>
          <p:cNvCxnSpPr>
            <a:stCxn id="301" idx="1"/>
          </p:cNvCxnSpPr>
          <p:nvPr/>
        </p:nvCxnSpPr>
        <p:spPr>
          <a:xfrm flipH="1">
            <a:off x="1283317" y="1691576"/>
            <a:ext cx="1371300" cy="391500"/>
          </a:xfrm>
          <a:prstGeom prst="straightConnector1">
            <a:avLst/>
          </a:prstGeom>
          <a:noFill/>
          <a:ln w="9525" cap="flat" cmpd="sng">
            <a:solidFill>
              <a:schemeClr val="dk1"/>
            </a:solidFill>
            <a:prstDash val="solid"/>
            <a:miter lim="800000"/>
            <a:headEnd type="none" w="sm" len="sm"/>
            <a:tailEnd type="triangle" w="med" len="med"/>
          </a:ln>
        </p:spPr>
      </p:cxnSp>
      <p:cxnSp>
        <p:nvCxnSpPr>
          <p:cNvPr id="321" name="Google Shape;321;g7f1d9f19a6_0_117"/>
          <p:cNvCxnSpPr>
            <a:stCxn id="302" idx="1"/>
          </p:cNvCxnSpPr>
          <p:nvPr/>
        </p:nvCxnSpPr>
        <p:spPr>
          <a:xfrm rot="10800000">
            <a:off x="1390930" y="2180119"/>
            <a:ext cx="1139100" cy="92100"/>
          </a:xfrm>
          <a:prstGeom prst="straightConnector1">
            <a:avLst/>
          </a:prstGeom>
          <a:noFill/>
          <a:ln w="9525" cap="flat" cmpd="sng">
            <a:solidFill>
              <a:schemeClr val="dk1"/>
            </a:solidFill>
            <a:prstDash val="solid"/>
            <a:miter lim="800000"/>
            <a:headEnd type="none" w="sm" len="sm"/>
            <a:tailEnd type="triangle" w="med" len="med"/>
          </a:ln>
        </p:spPr>
      </p:cxnSp>
      <p:cxnSp>
        <p:nvCxnSpPr>
          <p:cNvPr id="322" name="Google Shape;322;g7f1d9f19a6_0_117"/>
          <p:cNvCxnSpPr>
            <a:stCxn id="309" idx="1"/>
          </p:cNvCxnSpPr>
          <p:nvPr/>
        </p:nvCxnSpPr>
        <p:spPr>
          <a:xfrm rot="10800000">
            <a:off x="1283242" y="2333796"/>
            <a:ext cx="765300" cy="345900"/>
          </a:xfrm>
          <a:prstGeom prst="straightConnector1">
            <a:avLst/>
          </a:prstGeom>
          <a:noFill/>
          <a:ln w="9525" cap="flat" cmpd="sng">
            <a:solidFill>
              <a:schemeClr val="dk1"/>
            </a:solidFill>
            <a:prstDash val="solid"/>
            <a:miter lim="800000"/>
            <a:headEnd type="none" w="sm" len="sm"/>
            <a:tailEnd type="triangle" w="med" len="med"/>
          </a:ln>
        </p:spPr>
      </p:cxnSp>
      <p:cxnSp>
        <p:nvCxnSpPr>
          <p:cNvPr id="323" name="Google Shape;323;g7f1d9f19a6_0_117"/>
          <p:cNvCxnSpPr>
            <a:stCxn id="314" idx="1"/>
          </p:cNvCxnSpPr>
          <p:nvPr/>
        </p:nvCxnSpPr>
        <p:spPr>
          <a:xfrm rot="10800000">
            <a:off x="1342411" y="3539009"/>
            <a:ext cx="343800" cy="52800"/>
          </a:xfrm>
          <a:prstGeom prst="straightConnector1">
            <a:avLst/>
          </a:prstGeom>
          <a:noFill/>
          <a:ln w="9525" cap="flat" cmpd="sng">
            <a:solidFill>
              <a:schemeClr val="dk1"/>
            </a:solidFill>
            <a:prstDash val="solid"/>
            <a:miter lim="800000"/>
            <a:headEnd type="none" w="sm" len="sm"/>
            <a:tailEnd type="triangle" w="med" len="med"/>
          </a:ln>
        </p:spPr>
      </p:cxnSp>
      <p:cxnSp>
        <p:nvCxnSpPr>
          <p:cNvPr id="324" name="Google Shape;324;g7f1d9f19a6_0_117"/>
          <p:cNvCxnSpPr>
            <a:stCxn id="314" idx="1"/>
          </p:cNvCxnSpPr>
          <p:nvPr/>
        </p:nvCxnSpPr>
        <p:spPr>
          <a:xfrm flipH="1">
            <a:off x="1289011" y="3591809"/>
            <a:ext cx="397200" cy="51900"/>
          </a:xfrm>
          <a:prstGeom prst="straightConnector1">
            <a:avLst/>
          </a:prstGeom>
          <a:noFill/>
          <a:ln w="9525" cap="flat" cmpd="sng">
            <a:solidFill>
              <a:schemeClr val="dk1"/>
            </a:solidFill>
            <a:prstDash val="solid"/>
            <a:miter lim="800000"/>
            <a:headEnd type="none" w="sm" len="sm"/>
            <a:tailEnd type="triangle" w="med" len="med"/>
          </a:ln>
        </p:spPr>
      </p:cxnSp>
      <p:cxnSp>
        <p:nvCxnSpPr>
          <p:cNvPr id="325" name="Google Shape;325;g7f1d9f19a6_0_117"/>
          <p:cNvCxnSpPr>
            <a:stCxn id="314" idx="1"/>
          </p:cNvCxnSpPr>
          <p:nvPr/>
        </p:nvCxnSpPr>
        <p:spPr>
          <a:xfrm flipH="1">
            <a:off x="1222111" y="3591809"/>
            <a:ext cx="464100" cy="153600"/>
          </a:xfrm>
          <a:prstGeom prst="straightConnector1">
            <a:avLst/>
          </a:prstGeom>
          <a:noFill/>
          <a:ln w="9525" cap="flat" cmpd="sng">
            <a:solidFill>
              <a:schemeClr val="dk1"/>
            </a:solidFill>
            <a:prstDash val="solid"/>
            <a:miter lim="800000"/>
            <a:headEnd type="none" w="sm" len="sm"/>
            <a:tailEnd type="triangle" w="med" len="med"/>
          </a:ln>
        </p:spPr>
      </p:cxnSp>
      <p:grpSp>
        <p:nvGrpSpPr>
          <p:cNvPr id="326" name="Google Shape;326;g7f1d9f19a6_0_117"/>
          <p:cNvGrpSpPr/>
          <p:nvPr/>
        </p:nvGrpSpPr>
        <p:grpSpPr>
          <a:xfrm>
            <a:off x="524781" y="4538276"/>
            <a:ext cx="1693556" cy="1657209"/>
            <a:chOff x="-1080224" y="2927210"/>
            <a:chExt cx="1693556" cy="1657209"/>
          </a:xfrm>
        </p:grpSpPr>
        <p:sp>
          <p:nvSpPr>
            <p:cNvPr id="327" name="Google Shape;327;g7f1d9f19a6_0_117"/>
            <p:cNvSpPr txBox="1"/>
            <p:nvPr/>
          </p:nvSpPr>
          <p:spPr>
            <a:xfrm>
              <a:off x="-384437" y="2927210"/>
              <a:ext cx="7068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Scout</a:t>
              </a:r>
              <a:endParaRPr sz="1800">
                <a:solidFill>
                  <a:schemeClr val="dk1"/>
                </a:solidFill>
                <a:latin typeface="Calibri"/>
                <a:ea typeface="Calibri"/>
                <a:cs typeface="Calibri"/>
                <a:sym typeface="Calibri"/>
              </a:endParaRPr>
            </a:p>
          </p:txBody>
        </p:sp>
        <p:sp>
          <p:nvSpPr>
            <p:cNvPr id="328" name="Google Shape;328;g7f1d9f19a6_0_117"/>
            <p:cNvSpPr/>
            <p:nvPr/>
          </p:nvSpPr>
          <p:spPr>
            <a:xfrm rot="6555279">
              <a:off x="-549558" y="3145042"/>
              <a:ext cx="1054380" cy="978479"/>
            </a:xfrm>
            <a:custGeom>
              <a:avLst/>
              <a:gdLst/>
              <a:ahLst/>
              <a:cxnLst/>
              <a:rect l="l" t="t" r="r" b="b"/>
              <a:pathLst>
                <a:path w="120000" h="120000" extrusionOk="0">
                  <a:moveTo>
                    <a:pt x="8709" y="60000"/>
                  </a:moveTo>
                  <a:lnTo>
                    <a:pt x="8709" y="60000"/>
                  </a:lnTo>
                  <a:cubicBezTo>
                    <a:pt x="8709" y="44310"/>
                    <a:pt x="16082" y="29507"/>
                    <a:pt x="28671" y="19924"/>
                  </a:cubicBezTo>
                  <a:cubicBezTo>
                    <a:pt x="41260" y="10340"/>
                    <a:pt x="57640" y="7060"/>
                    <a:pt x="73019" y="11042"/>
                  </a:cubicBezTo>
                  <a:lnTo>
                    <a:pt x="77226" y="3290"/>
                  </a:lnTo>
                  <a:lnTo>
                    <a:pt x="80551" y="22137"/>
                  </a:lnTo>
                  <a:lnTo>
                    <a:pt x="61117" y="32969"/>
                  </a:lnTo>
                  <a:lnTo>
                    <a:pt x="65250" y="25356"/>
                  </a:lnTo>
                  <a:cubicBezTo>
                    <a:pt x="54682" y="23907"/>
                    <a:pt x="43975" y="26895"/>
                    <a:pt x="35905" y="33543"/>
                  </a:cubicBezTo>
                  <a:cubicBezTo>
                    <a:pt x="27835" y="40192"/>
                    <a:pt x="23198" y="49846"/>
                    <a:pt x="23198" y="60000"/>
                  </a:cubicBezTo>
                  <a:close/>
                </a:path>
              </a:pathLst>
            </a:cu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29" name="Google Shape;329;g7f1d9f19a6_0_117"/>
            <p:cNvSpPr txBox="1"/>
            <p:nvPr/>
          </p:nvSpPr>
          <p:spPr>
            <a:xfrm>
              <a:off x="-100818" y="3823257"/>
              <a:ext cx="4251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C2</a:t>
              </a:r>
              <a:endParaRPr sz="1800">
                <a:solidFill>
                  <a:schemeClr val="dk1"/>
                </a:solidFill>
                <a:latin typeface="Calibri"/>
                <a:ea typeface="Calibri"/>
                <a:cs typeface="Calibri"/>
                <a:sym typeface="Calibri"/>
              </a:endParaRPr>
            </a:p>
          </p:txBody>
        </p:sp>
        <p:sp>
          <p:nvSpPr>
            <p:cNvPr id="330" name="Google Shape;330;g7f1d9f19a6_0_117"/>
            <p:cNvSpPr txBox="1"/>
            <p:nvPr/>
          </p:nvSpPr>
          <p:spPr>
            <a:xfrm>
              <a:off x="-1018691" y="3664023"/>
              <a:ext cx="40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FP</a:t>
              </a:r>
              <a:endParaRPr sz="1800">
                <a:solidFill>
                  <a:schemeClr val="dk1"/>
                </a:solidFill>
                <a:latin typeface="Calibri"/>
                <a:ea typeface="Calibri"/>
                <a:cs typeface="Calibri"/>
                <a:sym typeface="Calibri"/>
              </a:endParaRPr>
            </a:p>
          </p:txBody>
        </p:sp>
        <p:sp>
          <p:nvSpPr>
            <p:cNvPr id="331" name="Google Shape;331;g7f1d9f19a6_0_117"/>
            <p:cNvSpPr/>
            <p:nvPr/>
          </p:nvSpPr>
          <p:spPr>
            <a:xfrm rot="-8072333">
              <a:off x="-848525" y="3376426"/>
              <a:ext cx="1054330" cy="978386"/>
            </a:xfrm>
            <a:custGeom>
              <a:avLst/>
              <a:gdLst/>
              <a:ahLst/>
              <a:cxnLst/>
              <a:rect l="l" t="t" r="r" b="b"/>
              <a:pathLst>
                <a:path w="120000" h="120000" extrusionOk="0">
                  <a:moveTo>
                    <a:pt x="8709" y="60000"/>
                  </a:moveTo>
                  <a:lnTo>
                    <a:pt x="8709" y="60000"/>
                  </a:lnTo>
                  <a:cubicBezTo>
                    <a:pt x="8709" y="44310"/>
                    <a:pt x="16082" y="29508"/>
                    <a:pt x="28670" y="19924"/>
                  </a:cubicBezTo>
                  <a:cubicBezTo>
                    <a:pt x="41259" y="10341"/>
                    <a:pt x="57640" y="7060"/>
                    <a:pt x="73018" y="11042"/>
                  </a:cubicBezTo>
                  <a:lnTo>
                    <a:pt x="77226" y="3290"/>
                  </a:lnTo>
                  <a:lnTo>
                    <a:pt x="80551" y="22136"/>
                  </a:lnTo>
                  <a:lnTo>
                    <a:pt x="61117" y="32969"/>
                  </a:lnTo>
                  <a:lnTo>
                    <a:pt x="65249" y="25356"/>
                  </a:lnTo>
                  <a:lnTo>
                    <a:pt x="65249" y="25356"/>
                  </a:lnTo>
                  <a:cubicBezTo>
                    <a:pt x="54682" y="23907"/>
                    <a:pt x="43974" y="26895"/>
                    <a:pt x="35904" y="33543"/>
                  </a:cubicBezTo>
                  <a:cubicBezTo>
                    <a:pt x="27834" y="40192"/>
                    <a:pt x="23197" y="49846"/>
                    <a:pt x="23197" y="60000"/>
                  </a:cubicBezTo>
                  <a:close/>
                </a:path>
              </a:pathLst>
            </a:cu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32" name="Google Shape;332;g7f1d9f19a6_0_117"/>
            <p:cNvSpPr/>
            <p:nvPr/>
          </p:nvSpPr>
          <p:spPr>
            <a:xfrm rot="-852850">
              <a:off x="-976214" y="3049846"/>
              <a:ext cx="1054380" cy="978272"/>
            </a:xfrm>
            <a:custGeom>
              <a:avLst/>
              <a:gdLst/>
              <a:ahLst/>
              <a:cxnLst/>
              <a:rect l="l" t="t" r="r" b="b"/>
              <a:pathLst>
                <a:path w="120000" h="120000" extrusionOk="0">
                  <a:moveTo>
                    <a:pt x="8707" y="60000"/>
                  </a:moveTo>
                  <a:lnTo>
                    <a:pt x="8707" y="60000"/>
                  </a:lnTo>
                  <a:cubicBezTo>
                    <a:pt x="8707" y="44311"/>
                    <a:pt x="16080" y="29508"/>
                    <a:pt x="28669" y="19925"/>
                  </a:cubicBezTo>
                  <a:cubicBezTo>
                    <a:pt x="41257" y="10341"/>
                    <a:pt x="57637" y="7060"/>
                    <a:pt x="73016" y="11041"/>
                  </a:cubicBezTo>
                  <a:lnTo>
                    <a:pt x="77223" y="3290"/>
                  </a:lnTo>
                  <a:lnTo>
                    <a:pt x="80548" y="22134"/>
                  </a:lnTo>
                  <a:lnTo>
                    <a:pt x="61117" y="32968"/>
                  </a:lnTo>
                  <a:lnTo>
                    <a:pt x="65249" y="25356"/>
                  </a:lnTo>
                  <a:lnTo>
                    <a:pt x="65249" y="25356"/>
                  </a:lnTo>
                  <a:cubicBezTo>
                    <a:pt x="54680" y="23908"/>
                    <a:pt x="43971" y="26895"/>
                    <a:pt x="35901" y="33544"/>
                  </a:cubicBezTo>
                  <a:cubicBezTo>
                    <a:pt x="27830" y="40192"/>
                    <a:pt x="23193" y="49846"/>
                    <a:pt x="23193" y="60000"/>
                  </a:cubicBezTo>
                  <a:close/>
                </a:path>
              </a:pathLst>
            </a:cu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333" name="Google Shape;333;g7f1d9f19a6_0_117"/>
          <p:cNvPicPr preferRelativeResize="0"/>
          <p:nvPr/>
        </p:nvPicPr>
        <p:blipFill>
          <a:blip r:embed="rId3">
            <a:alphaModFix/>
          </a:blip>
          <a:stretch>
            <a:fillRect/>
          </a:stretch>
        </p:blipFill>
        <p:spPr>
          <a:xfrm>
            <a:off x="3606967" y="2679700"/>
            <a:ext cx="5537035" cy="4152776"/>
          </a:xfrm>
          <a:prstGeom prst="rect">
            <a:avLst/>
          </a:prstGeom>
          <a:noFill/>
          <a:ln>
            <a:noFill/>
          </a:ln>
        </p:spPr>
      </p:pic>
      <p:pic>
        <p:nvPicPr>
          <p:cNvPr id="334" name="Google Shape;334;g7f1d9f19a6_0_117"/>
          <p:cNvPicPr preferRelativeResize="0"/>
          <p:nvPr/>
        </p:nvPicPr>
        <p:blipFill rotWithShape="1">
          <a:blip r:embed="rId3">
            <a:alphaModFix/>
          </a:blip>
          <a:srcRect l="50192" t="30790" r="16122" b="35159"/>
          <a:stretch/>
        </p:blipFill>
        <p:spPr>
          <a:xfrm>
            <a:off x="3307374" y="136452"/>
            <a:ext cx="3535772" cy="2680353"/>
          </a:xfrm>
          <a:prstGeom prst="rect">
            <a:avLst/>
          </a:prstGeom>
          <a:noFill/>
          <a:ln>
            <a:noFill/>
          </a:ln>
        </p:spPr>
      </p:pic>
      <p:sp>
        <p:nvSpPr>
          <p:cNvPr id="335" name="Google Shape;335;g7f1d9f19a6_0_117"/>
          <p:cNvSpPr txBox="1"/>
          <p:nvPr/>
        </p:nvSpPr>
        <p:spPr>
          <a:xfrm>
            <a:off x="7000375" y="295325"/>
            <a:ext cx="2143500" cy="139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Calibri"/>
                <a:ea typeface="Calibri"/>
                <a:cs typeface="Calibri"/>
                <a:sym typeface="Calibri"/>
              </a:rPr>
              <a:t>Further Look:</a:t>
            </a:r>
            <a:endParaRPr b="1">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-Naval Reserve: PGM</a:t>
            </a: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-Ground Based Sea-Control</a:t>
            </a: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-Seat of Purpose</a:t>
            </a: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-Decisive Blow on the Maritime Maginot</a:t>
            </a:r>
            <a:endParaRPr>
              <a:latin typeface="Calibri"/>
              <a:ea typeface="Calibri"/>
              <a:cs typeface="Calibri"/>
              <a:sym typeface="Calibri"/>
            </a:endParaRPr>
          </a:p>
        </p:txBody>
      </p:sp>
    </p:spTree>
    <p:extLst>
      <p:ext uri="{BB962C8B-B14F-4D97-AF65-F5344CB8AC3E}">
        <p14:creationId xmlns:p14="http://schemas.microsoft.com/office/powerpoint/2010/main" val="313284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567B22-EBFC-4F4C-9F3D-3A6F9BD8A5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4153360" cy="3860799"/>
          </a:xfrm>
          <a:prstGeom prst="rect">
            <a:avLst/>
          </a:prstGeom>
        </p:spPr>
      </p:pic>
      <p:graphicFrame>
        <p:nvGraphicFramePr>
          <p:cNvPr id="5" name="Table 5">
            <a:extLst>
              <a:ext uri="{FF2B5EF4-FFF2-40B4-BE49-F238E27FC236}">
                <a16:creationId xmlns:a16="http://schemas.microsoft.com/office/drawing/2014/main" id="{7A908D67-AB87-46B5-9F5F-DDF546F98230}"/>
              </a:ext>
            </a:extLst>
          </p:cNvPr>
          <p:cNvGraphicFramePr>
            <a:graphicFrameLocks noGrp="1"/>
          </p:cNvGraphicFramePr>
          <p:nvPr>
            <p:extLst>
              <p:ext uri="{D42A27DB-BD31-4B8C-83A1-F6EECF244321}">
                <p14:modId xmlns:p14="http://schemas.microsoft.com/office/powerpoint/2010/main" val="3765466501"/>
              </p:ext>
            </p:extLst>
          </p:nvPr>
        </p:nvGraphicFramePr>
        <p:xfrm>
          <a:off x="4153361" y="0"/>
          <a:ext cx="4990640" cy="3900652"/>
        </p:xfrm>
        <a:graphic>
          <a:graphicData uri="http://schemas.openxmlformats.org/drawingml/2006/table">
            <a:tbl>
              <a:tblPr firstRow="1" bandRow="1">
                <a:tableStyleId>{5940675A-B579-460E-94D1-54222C63F5DA}</a:tableStyleId>
              </a:tblPr>
              <a:tblGrid>
                <a:gridCol w="4990640">
                  <a:extLst>
                    <a:ext uri="{9D8B030D-6E8A-4147-A177-3AD203B41FA5}">
                      <a16:colId xmlns:a16="http://schemas.microsoft.com/office/drawing/2014/main" val="3924162133"/>
                    </a:ext>
                  </a:extLst>
                </a:gridCol>
              </a:tblGrid>
              <a:tr h="457200">
                <a:tc>
                  <a:txBody>
                    <a:bodyPr/>
                    <a:lstStyle/>
                    <a:p>
                      <a:r>
                        <a:rPr lang="en-US" sz="1200" dirty="0">
                          <a:latin typeface="Arial" panose="020B0604020202020204" pitchFamily="34" charset="0"/>
                          <a:cs typeface="Arial" panose="020B0604020202020204" pitchFamily="34" charset="0"/>
                        </a:rPr>
                        <a:t>Phase 1:  Essential Task:  Disrupt scouting </a:t>
                      </a:r>
                    </a:p>
                  </a:txBody>
                  <a:tcPr/>
                </a:tc>
                <a:extLst>
                  <a:ext uri="{0D108BD9-81ED-4DB2-BD59-A6C34878D82A}">
                    <a16:rowId xmlns:a16="http://schemas.microsoft.com/office/drawing/2014/main" val="3665629636"/>
                  </a:ext>
                </a:extLst>
              </a:tr>
              <a:tr h="2437612">
                <a:tc>
                  <a:txBody>
                    <a:bodyPr/>
                    <a:lstStyle/>
                    <a:p>
                      <a:r>
                        <a:rPr lang="en-US" sz="1200" dirty="0">
                          <a:latin typeface="Arial" panose="020B0604020202020204" pitchFamily="34" charset="0"/>
                          <a:cs typeface="Arial" panose="020B0604020202020204" pitchFamily="34" charset="0"/>
                        </a:rPr>
                        <a:t>                                            Turn Concept</a:t>
                      </a:r>
                    </a:p>
                    <a:p>
                      <a:r>
                        <a:rPr lang="en-US" sz="1200" dirty="0">
                          <a:latin typeface="Arial" panose="020B0604020202020204" pitchFamily="34" charset="0"/>
                          <a:cs typeface="Arial" panose="020B0604020202020204" pitchFamily="34" charset="0"/>
                        </a:rPr>
                        <a:t>ECOG/CV: Firepower</a:t>
                      </a:r>
                    </a:p>
                    <a:p>
                      <a:r>
                        <a:rPr lang="en-US" sz="1200" dirty="0">
                          <a:latin typeface="Arial" panose="020B0604020202020204" pitchFamily="34" charset="0"/>
                          <a:cs typeface="Arial" panose="020B0604020202020204" pitchFamily="34" charset="0"/>
                        </a:rPr>
                        <a:t>FCOG/CV: LHA</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P/M/E: Find and Fix enemy fire support systems that enable sea control || Using EMCOM and decoy for make the enemy to cue its high value target acquisition systems || The scout and target acquisition asset degraded to enable systematic destruction of the firepower asset</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TST: submarines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HVT: Tact aviation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HPT: Radar, sonar, and Airborne ISR</a:t>
                      </a:r>
                    </a:p>
                  </a:txBody>
                  <a:tcPr/>
                </a:tc>
                <a:extLst>
                  <a:ext uri="{0D108BD9-81ED-4DB2-BD59-A6C34878D82A}">
                    <a16:rowId xmlns:a16="http://schemas.microsoft.com/office/drawing/2014/main" val="1615574411"/>
                  </a:ext>
                </a:extLst>
              </a:tr>
              <a:tr h="833694">
                <a:tc>
                  <a:txBody>
                    <a:bodyPr/>
                    <a:lstStyle/>
                    <a:p>
                      <a:r>
                        <a:rPr lang="en-US" sz="1200" b="1" dirty="0">
                          <a:latin typeface="Arial" panose="020B0604020202020204" pitchFamily="34" charset="0"/>
                          <a:cs typeface="Arial" panose="020B0604020202020204" pitchFamily="34" charset="0"/>
                        </a:rPr>
                        <a:t>Decisions</a:t>
                      </a:r>
                      <a:r>
                        <a:rPr lang="en-US" sz="1200" dirty="0">
                          <a:latin typeface="Arial" panose="020B0604020202020204" pitchFamily="34" charset="0"/>
                          <a:cs typeface="Arial" panose="020B0604020202020204" pitchFamily="34" charset="0"/>
                        </a:rPr>
                        <a:t>: Attack ground units on Palawan to entice the enemy into reinforcing isolated forces.</a:t>
                      </a:r>
                    </a:p>
                    <a:p>
                      <a:r>
                        <a:rPr lang="en-US" sz="1200" b="1" dirty="0">
                          <a:latin typeface="Arial" panose="020B0604020202020204" pitchFamily="34" charset="0"/>
                          <a:cs typeface="Arial" panose="020B0604020202020204" pitchFamily="34" charset="0"/>
                        </a:rPr>
                        <a:t>Risks/Opportunities</a:t>
                      </a:r>
                      <a:r>
                        <a:rPr lang="en-US" sz="1200" dirty="0">
                          <a:latin typeface="Arial" panose="020B0604020202020204" pitchFamily="34" charset="0"/>
                          <a:cs typeface="Arial" panose="020B0604020202020204" pitchFamily="34" charset="0"/>
                        </a:rPr>
                        <a:t>: R1 – Husband assets for phase II and III. R2 – Enemy DF-21 decision point. O1 – Use neutral 3d party to evacuate Chinese tourists</a:t>
                      </a:r>
                    </a:p>
                  </a:txBody>
                  <a:tcPr/>
                </a:tc>
                <a:extLst>
                  <a:ext uri="{0D108BD9-81ED-4DB2-BD59-A6C34878D82A}">
                    <a16:rowId xmlns:a16="http://schemas.microsoft.com/office/drawing/2014/main" val="1680792123"/>
                  </a:ext>
                </a:extLst>
              </a:tr>
            </a:tbl>
          </a:graphicData>
        </a:graphic>
      </p:graphicFrame>
      <p:sp>
        <p:nvSpPr>
          <p:cNvPr id="4" name="Rectangle 3">
            <a:extLst>
              <a:ext uri="{FF2B5EF4-FFF2-40B4-BE49-F238E27FC236}">
                <a16:creationId xmlns:a16="http://schemas.microsoft.com/office/drawing/2014/main" id="{A274D908-6170-471E-B566-B100B7B1A52B}"/>
              </a:ext>
            </a:extLst>
          </p:cNvPr>
          <p:cNvSpPr/>
          <p:nvPr/>
        </p:nvSpPr>
        <p:spPr>
          <a:xfrm rot="18853441">
            <a:off x="2226101" y="1347008"/>
            <a:ext cx="374430" cy="1099801"/>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13B2FB7-4E54-4420-B7D4-3B24ECE1D085}"/>
              </a:ext>
            </a:extLst>
          </p:cNvPr>
          <p:cNvSpPr/>
          <p:nvPr/>
        </p:nvSpPr>
        <p:spPr>
          <a:xfrm rot="18853441">
            <a:off x="1282077" y="2435308"/>
            <a:ext cx="374430" cy="1068219"/>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5CEEBDD-3430-4CDD-B6C9-CAB90EB98D74}"/>
              </a:ext>
            </a:extLst>
          </p:cNvPr>
          <p:cNvSpPr/>
          <p:nvPr/>
        </p:nvSpPr>
        <p:spPr>
          <a:xfrm rot="13517638">
            <a:off x="1225151" y="1095905"/>
            <a:ext cx="567381" cy="177537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1D69202-C0F6-4DB4-AE44-CD2F2120B1AF}"/>
              </a:ext>
            </a:extLst>
          </p:cNvPr>
          <p:cNvSpPr/>
          <p:nvPr/>
        </p:nvSpPr>
        <p:spPr>
          <a:xfrm rot="13517638">
            <a:off x="2233967" y="2401132"/>
            <a:ext cx="567381" cy="1775375"/>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3">
            <a:extLst>
              <a:ext uri="{FF2B5EF4-FFF2-40B4-BE49-F238E27FC236}">
                <a16:creationId xmlns:a16="http://schemas.microsoft.com/office/drawing/2014/main" id="{E228FE2C-9E92-4536-BB92-19823C73019A}"/>
              </a:ext>
            </a:extLst>
          </p:cNvPr>
          <p:cNvGraphicFramePr>
            <a:graphicFrameLocks noGrp="1"/>
          </p:cNvGraphicFramePr>
          <p:nvPr>
            <p:extLst>
              <p:ext uri="{D42A27DB-BD31-4B8C-83A1-F6EECF244321}">
                <p14:modId xmlns:p14="http://schemas.microsoft.com/office/powerpoint/2010/main" val="900267581"/>
              </p:ext>
            </p:extLst>
          </p:nvPr>
        </p:nvGraphicFramePr>
        <p:xfrm>
          <a:off x="0" y="3872048"/>
          <a:ext cx="9144000" cy="2642130"/>
        </p:xfrm>
        <a:graphic>
          <a:graphicData uri="http://schemas.openxmlformats.org/drawingml/2006/table">
            <a:tbl>
              <a:tblPr firstRow="1" bandRow="1">
                <a:tableStyleId>{5940675A-B579-460E-94D1-54222C63F5DA}</a:tableStyleId>
              </a:tblPr>
              <a:tblGrid>
                <a:gridCol w="965200">
                  <a:extLst>
                    <a:ext uri="{9D8B030D-6E8A-4147-A177-3AD203B41FA5}">
                      <a16:colId xmlns:a16="http://schemas.microsoft.com/office/drawing/2014/main" val="3506935529"/>
                    </a:ext>
                  </a:extLst>
                </a:gridCol>
                <a:gridCol w="2912337">
                  <a:extLst>
                    <a:ext uri="{9D8B030D-6E8A-4147-A177-3AD203B41FA5}">
                      <a16:colId xmlns:a16="http://schemas.microsoft.com/office/drawing/2014/main" val="3016870727"/>
                    </a:ext>
                  </a:extLst>
                </a:gridCol>
                <a:gridCol w="1030639">
                  <a:extLst>
                    <a:ext uri="{9D8B030D-6E8A-4147-A177-3AD203B41FA5}">
                      <a16:colId xmlns:a16="http://schemas.microsoft.com/office/drawing/2014/main" val="3534977878"/>
                    </a:ext>
                  </a:extLst>
                </a:gridCol>
                <a:gridCol w="1156448">
                  <a:extLst>
                    <a:ext uri="{9D8B030D-6E8A-4147-A177-3AD203B41FA5}">
                      <a16:colId xmlns:a16="http://schemas.microsoft.com/office/drawing/2014/main" val="615856765"/>
                    </a:ext>
                  </a:extLst>
                </a:gridCol>
                <a:gridCol w="3079376">
                  <a:extLst>
                    <a:ext uri="{9D8B030D-6E8A-4147-A177-3AD203B41FA5}">
                      <a16:colId xmlns:a16="http://schemas.microsoft.com/office/drawing/2014/main" val="3330012487"/>
                    </a:ext>
                  </a:extLst>
                </a:gridCol>
              </a:tblGrid>
              <a:tr h="493290">
                <a:tc>
                  <a:txBody>
                    <a:bodyPr/>
                    <a:lstStyle/>
                    <a:p>
                      <a:r>
                        <a:rPr lang="en-US" sz="1200" dirty="0">
                          <a:latin typeface="Arial" panose="020B0604020202020204" pitchFamily="34" charset="0"/>
                          <a:cs typeface="Arial" panose="020B0604020202020204" pitchFamily="34" charset="0"/>
                        </a:rPr>
                        <a:t>OP</a:t>
                      </a:r>
                    </a:p>
                    <a:p>
                      <a:r>
                        <a:rPr lang="en-US" sz="1200" dirty="0">
                          <a:latin typeface="Arial" panose="020B0604020202020204" pitchFamily="34" charset="0"/>
                          <a:cs typeface="Arial" panose="020B0604020202020204" pitchFamily="34" charset="0"/>
                        </a:rPr>
                        <a:t>Box</a:t>
                      </a:r>
                    </a:p>
                  </a:txBody>
                  <a:tcPr>
                    <a:solidFill>
                      <a:schemeClr val="accent3"/>
                    </a:solidFill>
                  </a:tcPr>
                </a:tc>
                <a:tc>
                  <a:txBody>
                    <a:bodyPr/>
                    <a:lstStyle/>
                    <a:p>
                      <a:r>
                        <a:rPr lang="en-US" sz="1200" dirty="0">
                          <a:latin typeface="Arial" panose="020B0604020202020204" pitchFamily="34" charset="0"/>
                          <a:cs typeface="Arial" panose="020B0604020202020204" pitchFamily="34" charset="0"/>
                        </a:rPr>
                        <a:t>Forces</a:t>
                      </a:r>
                    </a:p>
                  </a:txBody>
                  <a:tcPr>
                    <a:solidFill>
                      <a:schemeClr val="accent3"/>
                    </a:solidFill>
                  </a:tcPr>
                </a:tc>
                <a:tc>
                  <a:txBody>
                    <a:bodyPr/>
                    <a:lstStyle/>
                    <a:p>
                      <a:r>
                        <a:rPr lang="en-US" sz="1200" dirty="0">
                          <a:latin typeface="Arial" panose="020B0604020202020204" pitchFamily="34" charset="0"/>
                          <a:cs typeface="Arial" panose="020B0604020202020204" pitchFamily="34" charset="0"/>
                        </a:rPr>
                        <a:t>WEAPONS</a:t>
                      </a:r>
                    </a:p>
                    <a:p>
                      <a:r>
                        <a:rPr lang="en-US" sz="1200" dirty="0">
                          <a:latin typeface="Arial" panose="020B0604020202020204" pitchFamily="34" charset="0"/>
                          <a:cs typeface="Arial" panose="020B0604020202020204" pitchFamily="34" charset="0"/>
                        </a:rPr>
                        <a:t>(tight, free)</a:t>
                      </a:r>
                    </a:p>
                  </a:txBody>
                  <a:tcPr>
                    <a:solidFill>
                      <a:schemeClr val="accent3"/>
                    </a:solidFill>
                  </a:tcPr>
                </a:tc>
                <a:tc>
                  <a:txBody>
                    <a:bodyPr/>
                    <a:lstStyle/>
                    <a:p>
                      <a:r>
                        <a:rPr lang="en-US" sz="1200" dirty="0">
                          <a:latin typeface="Arial" panose="020B0604020202020204" pitchFamily="34" charset="0"/>
                          <a:cs typeface="Arial" panose="020B0604020202020204" pitchFamily="34" charset="0"/>
                        </a:rPr>
                        <a:t>EMCON</a:t>
                      </a:r>
                    </a:p>
                    <a:p>
                      <a:r>
                        <a:rPr lang="en-US" sz="1200" dirty="0">
                          <a:latin typeface="Arial" panose="020B0604020202020204" pitchFamily="34" charset="0"/>
                          <a:cs typeface="Arial" panose="020B0604020202020204" pitchFamily="34" charset="0"/>
                        </a:rPr>
                        <a:t>(emit, no emit)</a:t>
                      </a:r>
                    </a:p>
                  </a:txBody>
                  <a:tcPr>
                    <a:solidFill>
                      <a:schemeClr val="accent3"/>
                    </a:solidFill>
                  </a:tcPr>
                </a:tc>
                <a:tc>
                  <a:txBody>
                    <a:bodyPr/>
                    <a:lstStyle/>
                    <a:p>
                      <a:r>
                        <a:rPr lang="en-US" sz="1200" dirty="0">
                          <a:latin typeface="Arial" panose="020B0604020202020204" pitchFamily="34" charset="0"/>
                          <a:cs typeface="Arial" panose="020B0604020202020204" pitchFamily="34" charset="0"/>
                        </a:rPr>
                        <a:t>COORDINATING INSTRUCTIONS</a:t>
                      </a:r>
                    </a:p>
                  </a:txBody>
                  <a:tcPr>
                    <a:solidFill>
                      <a:schemeClr val="accent3"/>
                    </a:solidFill>
                  </a:tcPr>
                </a:tc>
                <a:extLst>
                  <a:ext uri="{0D108BD9-81ED-4DB2-BD59-A6C34878D82A}">
                    <a16:rowId xmlns:a16="http://schemas.microsoft.com/office/drawing/2014/main" val="3143330298"/>
                  </a:ext>
                </a:extLst>
              </a:tr>
              <a:tr h="0">
                <a:tc>
                  <a:txBody>
                    <a:bodyPr/>
                    <a:lstStyle/>
                    <a:p>
                      <a:r>
                        <a:rPr lang="en-US" sz="900" dirty="0">
                          <a:latin typeface="Arial" panose="020B0604020202020204" pitchFamily="34" charset="0"/>
                          <a:cs typeface="Arial" panose="020B0604020202020204" pitchFamily="34" charset="0"/>
                        </a:rPr>
                        <a:t>Yellow</a:t>
                      </a:r>
                    </a:p>
                  </a:txBody>
                  <a:tcPr/>
                </a:tc>
                <a:tc>
                  <a:txBody>
                    <a:bodyPr/>
                    <a:lstStyle/>
                    <a:p>
                      <a:r>
                        <a:rPr lang="en-US" sz="900" dirty="0">
                          <a:latin typeface="Arial" panose="020B0604020202020204" pitchFamily="34" charset="0"/>
                          <a:cs typeface="Arial" panose="020B0604020202020204" pitchFamily="34" charset="0"/>
                        </a:rPr>
                        <a:t>1a.  Decoy LHA</a:t>
                      </a:r>
                    </a:p>
                  </a:txBody>
                  <a:tcPr/>
                </a:tc>
                <a:tc>
                  <a:txBody>
                    <a:bodyPr/>
                    <a:lstStyle/>
                    <a:p>
                      <a:endParaRPr lang="en-US" sz="900" dirty="0">
                        <a:latin typeface="Arial" panose="020B0604020202020204" pitchFamily="34" charset="0"/>
                        <a:cs typeface="Arial" panose="020B0604020202020204" pitchFamily="34" charset="0"/>
                      </a:endParaRPr>
                    </a:p>
                  </a:txBody>
                  <a:tcPr/>
                </a:tc>
                <a:tc>
                  <a:txBody>
                    <a:bodyPr/>
                    <a:lstStyle/>
                    <a:p>
                      <a:r>
                        <a:rPr lang="en-US" sz="900" dirty="0">
                          <a:latin typeface="Arial" panose="020B0604020202020204" pitchFamily="34" charset="0"/>
                          <a:cs typeface="Arial" panose="020B0604020202020204" pitchFamily="34" charset="0"/>
                        </a:rPr>
                        <a:t>emit</a:t>
                      </a:r>
                    </a:p>
                  </a:txBody>
                  <a:tcPr/>
                </a:tc>
                <a:tc>
                  <a:txBody>
                    <a:bodyPr/>
                    <a:lstStyle/>
                    <a:p>
                      <a:r>
                        <a:rPr lang="en-US" sz="900" dirty="0">
                          <a:latin typeface="Arial" panose="020B0604020202020204" pitchFamily="34" charset="0"/>
                          <a:cs typeface="Arial" panose="020B0604020202020204" pitchFamily="34" charset="0"/>
                        </a:rPr>
                        <a:t>SEE</a:t>
                      </a:r>
                    </a:p>
                  </a:txBody>
                  <a:tcPr/>
                </a:tc>
                <a:extLst>
                  <a:ext uri="{0D108BD9-81ED-4DB2-BD59-A6C34878D82A}">
                    <a16:rowId xmlns:a16="http://schemas.microsoft.com/office/drawing/2014/main" val="1424561553"/>
                  </a:ext>
                </a:extLst>
              </a:tr>
              <a:tr h="0">
                <a:tc rowSpan="2">
                  <a:txBody>
                    <a:bodyPr/>
                    <a:lstStyle/>
                    <a:p>
                      <a:r>
                        <a:rPr lang="en-US" sz="900" dirty="0">
                          <a:latin typeface="Arial" panose="020B0604020202020204" pitchFamily="34" charset="0"/>
                          <a:cs typeface="Arial" panose="020B0604020202020204" pitchFamily="34" charset="0"/>
                        </a:rPr>
                        <a:t>Orange</a:t>
                      </a:r>
                    </a:p>
                  </a:txBody>
                  <a:tcPr/>
                </a:tc>
                <a:tc>
                  <a:txBody>
                    <a:bodyPr/>
                    <a:lstStyle/>
                    <a:p>
                      <a:r>
                        <a:rPr lang="en-US" sz="900" dirty="0">
                          <a:latin typeface="Arial" panose="020B0604020202020204" pitchFamily="34" charset="0"/>
                          <a:cs typeface="Arial" panose="020B0604020202020204" pitchFamily="34" charset="0"/>
                        </a:rPr>
                        <a:t>2a.  1x DDG</a:t>
                      </a:r>
                    </a:p>
                  </a:txBody>
                  <a:tcPr/>
                </a:tc>
                <a:tc>
                  <a:txBody>
                    <a:bodyPr/>
                    <a:lstStyle/>
                    <a:p>
                      <a:r>
                        <a:rPr lang="en-US" sz="900" dirty="0">
                          <a:latin typeface="Arial" panose="020B0604020202020204" pitchFamily="34" charset="0"/>
                          <a:cs typeface="Arial" panose="020B0604020202020204" pitchFamily="34" charset="0"/>
                        </a:rPr>
                        <a:t>Free</a:t>
                      </a:r>
                    </a:p>
                  </a:txBody>
                  <a:tcPr/>
                </a:tc>
                <a:tc>
                  <a:txBody>
                    <a:bodyPr/>
                    <a:lstStyle/>
                    <a:p>
                      <a:r>
                        <a:rPr lang="en-US" sz="900" dirty="0">
                          <a:latin typeface="Arial" panose="020B0604020202020204" pitchFamily="34" charset="0"/>
                          <a:cs typeface="Arial" panose="020B0604020202020204" pitchFamily="34" charset="0"/>
                        </a:rPr>
                        <a:t>Limited</a:t>
                      </a:r>
                    </a:p>
                  </a:txBody>
                  <a:tcPr/>
                </a:tc>
                <a:tc rowSpan="2">
                  <a:txBody>
                    <a:bodyPr/>
                    <a:lstStyle/>
                    <a:p>
                      <a:r>
                        <a:rPr lang="en-US" sz="900" dirty="0">
                          <a:latin typeface="Arial" panose="020B0604020202020204" pitchFamily="34" charset="0"/>
                          <a:cs typeface="Arial" panose="020B0604020202020204" pitchFamily="34" charset="0"/>
                        </a:rPr>
                        <a:t>Think the fire power provided by these assets represent a larger force.</a:t>
                      </a:r>
                    </a:p>
                    <a:p>
                      <a:r>
                        <a:rPr lang="en-US" sz="900" dirty="0">
                          <a:latin typeface="Arial" panose="020B0604020202020204" pitchFamily="34" charset="0"/>
                          <a:cs typeface="Arial" panose="020B0604020202020204" pitchFamily="34" charset="0"/>
                        </a:rPr>
                        <a:t>DO – Illuminate high value assets in response to perceived threat</a:t>
                      </a:r>
                    </a:p>
                  </a:txBody>
                  <a:tcPr/>
                </a:tc>
                <a:extLst>
                  <a:ext uri="{0D108BD9-81ED-4DB2-BD59-A6C34878D82A}">
                    <a16:rowId xmlns:a16="http://schemas.microsoft.com/office/drawing/2014/main" val="2617452075"/>
                  </a:ext>
                </a:extLst>
              </a:tr>
              <a:tr h="0">
                <a:tc vMerge="1">
                  <a:txBody>
                    <a:bodyPr/>
                    <a:lstStyle/>
                    <a:p>
                      <a:endParaRPr lang="en-US" sz="1000" dirty="0">
                        <a:latin typeface="Arial" panose="020B0604020202020204" pitchFamily="34" charset="0"/>
                        <a:cs typeface="Arial" panose="020B0604020202020204" pitchFamily="34" charset="0"/>
                      </a:endParaRPr>
                    </a:p>
                  </a:txBody>
                  <a:tcPr/>
                </a:tc>
                <a:tc>
                  <a:txBody>
                    <a:bodyPr/>
                    <a:lstStyle/>
                    <a:p>
                      <a:r>
                        <a:rPr lang="en-US" sz="900" dirty="0">
                          <a:latin typeface="Arial" panose="020B0604020202020204" pitchFamily="34" charset="0"/>
                          <a:cs typeface="Arial" panose="020B0604020202020204" pitchFamily="34" charset="0"/>
                        </a:rPr>
                        <a:t>2b. 1x FFG</a:t>
                      </a:r>
                    </a:p>
                  </a:txBody>
                  <a:tcPr/>
                </a:tc>
                <a:tc>
                  <a:txBody>
                    <a:bodyPr/>
                    <a:lstStyle/>
                    <a:p>
                      <a:r>
                        <a:rPr lang="en-US" sz="900" dirty="0">
                          <a:latin typeface="Arial" panose="020B0604020202020204" pitchFamily="34" charset="0"/>
                          <a:cs typeface="Arial" panose="020B0604020202020204" pitchFamily="34" charset="0"/>
                        </a:rPr>
                        <a:t>Free</a:t>
                      </a:r>
                    </a:p>
                  </a:txBody>
                  <a:tcPr/>
                </a:tc>
                <a:tc>
                  <a:txBody>
                    <a:bodyPr/>
                    <a:lstStyle/>
                    <a:p>
                      <a:r>
                        <a:rPr lang="en-US" sz="900" dirty="0">
                          <a:latin typeface="Arial" panose="020B0604020202020204" pitchFamily="34" charset="0"/>
                          <a:cs typeface="Arial" panose="020B0604020202020204" pitchFamily="34" charset="0"/>
                        </a:rPr>
                        <a:t>Limited</a:t>
                      </a:r>
                    </a:p>
                  </a:txBody>
                  <a:tcPr/>
                </a:tc>
                <a:tc vMerge="1">
                  <a:txBody>
                    <a:bodyPr/>
                    <a:lstStyle/>
                    <a:p>
                      <a:endParaRPr lang="en-US"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62280820"/>
                  </a:ext>
                </a:extLst>
              </a:tr>
              <a:tr h="0">
                <a:tc rowSpan="3">
                  <a:txBody>
                    <a:bodyPr/>
                    <a:lstStyle/>
                    <a:p>
                      <a:r>
                        <a:rPr lang="en-US" sz="900" dirty="0">
                          <a:latin typeface="Arial" panose="020B0604020202020204" pitchFamily="34" charset="0"/>
                          <a:cs typeface="Arial" panose="020B0604020202020204" pitchFamily="34" charset="0"/>
                        </a:rPr>
                        <a:t>Green</a:t>
                      </a:r>
                    </a:p>
                  </a:txBody>
                  <a:tcPr/>
                </a:tc>
                <a:tc>
                  <a:txBody>
                    <a:bodyPr/>
                    <a:lstStyle/>
                    <a:p>
                      <a:r>
                        <a:rPr lang="en-US" sz="900" dirty="0">
                          <a:latin typeface="Arial" panose="020B0604020202020204" pitchFamily="34" charset="0"/>
                          <a:cs typeface="Arial" panose="020B0604020202020204" pitchFamily="34" charset="0"/>
                        </a:rPr>
                        <a:t>3a. Ground forces on Palawan (MDTF, ODA, Phil MAR, EABs)</a:t>
                      </a:r>
                    </a:p>
                  </a:txBody>
                  <a:tcPr/>
                </a:tc>
                <a:tc>
                  <a:txBody>
                    <a:bodyPr/>
                    <a:lstStyle/>
                    <a:p>
                      <a:r>
                        <a:rPr lang="en-US" sz="900" dirty="0">
                          <a:latin typeface="Arial" panose="020B0604020202020204" pitchFamily="34" charset="0"/>
                          <a:cs typeface="Arial" panose="020B0604020202020204" pitchFamily="34" charset="0"/>
                        </a:rPr>
                        <a:t>tight</a:t>
                      </a:r>
                    </a:p>
                  </a:txBody>
                  <a:tcPr/>
                </a:tc>
                <a:tc>
                  <a:txBody>
                    <a:bodyPr/>
                    <a:lstStyle/>
                    <a:p>
                      <a:r>
                        <a:rPr lang="en-US" sz="900" dirty="0">
                          <a:latin typeface="Arial" panose="020B0604020202020204" pitchFamily="34" charset="0"/>
                          <a:cs typeface="Arial" panose="020B0604020202020204" pitchFamily="34" charset="0"/>
                        </a:rPr>
                        <a:t>No emit</a:t>
                      </a:r>
                    </a:p>
                  </a:txBody>
                  <a:tcPr/>
                </a:tc>
                <a:tc>
                  <a:txBody>
                    <a:bodyPr/>
                    <a:lstStyle/>
                    <a:p>
                      <a:r>
                        <a:rPr lang="en-US" sz="900" dirty="0">
                          <a:latin typeface="Arial" panose="020B0604020202020204" pitchFamily="34" charset="0"/>
                          <a:cs typeface="Arial" panose="020B0604020202020204" pitchFamily="34" charset="0"/>
                        </a:rPr>
                        <a:t>Identify enemy ground fore locations on Palawan in order to hold them at risk and force Chinese to respond</a:t>
                      </a:r>
                    </a:p>
                  </a:txBody>
                  <a:tcPr/>
                </a:tc>
                <a:extLst>
                  <a:ext uri="{0D108BD9-81ED-4DB2-BD59-A6C34878D82A}">
                    <a16:rowId xmlns:a16="http://schemas.microsoft.com/office/drawing/2014/main" val="598571240"/>
                  </a:ext>
                </a:extLst>
              </a:tr>
              <a:tr h="0">
                <a:tc vMerge="1">
                  <a:txBody>
                    <a:bodyPr/>
                    <a:lstStyle/>
                    <a:p>
                      <a:endParaRPr lang="en-US" sz="1000" dirty="0">
                        <a:latin typeface="Arial" panose="020B0604020202020204" pitchFamily="34" charset="0"/>
                        <a:cs typeface="Arial" panose="020B0604020202020204" pitchFamily="34" charset="0"/>
                      </a:endParaRPr>
                    </a:p>
                  </a:txBody>
                  <a:tcPr/>
                </a:tc>
                <a:tc>
                  <a:txBody>
                    <a:bodyPr/>
                    <a:lstStyle/>
                    <a:p>
                      <a:r>
                        <a:rPr lang="en-US" sz="900" dirty="0">
                          <a:latin typeface="Arial" panose="020B0604020202020204" pitchFamily="34" charset="0"/>
                          <a:cs typeface="Arial" panose="020B0604020202020204" pitchFamily="34" charset="0"/>
                        </a:rPr>
                        <a:t>3b. 3x Coyote decoys</a:t>
                      </a:r>
                    </a:p>
                  </a:txBody>
                  <a:tcPr/>
                </a:tc>
                <a:tc>
                  <a:txBody>
                    <a:bodyPr/>
                    <a:lstStyle/>
                    <a:p>
                      <a:r>
                        <a:rPr lang="en-US" sz="900" dirty="0">
                          <a:latin typeface="Arial" panose="020B0604020202020204" pitchFamily="34" charset="0"/>
                          <a:cs typeface="Arial" panose="020B0604020202020204" pitchFamily="34" charset="0"/>
                        </a:rPr>
                        <a:t>NA</a:t>
                      </a:r>
                    </a:p>
                  </a:txBody>
                  <a:tcPr/>
                </a:tc>
                <a:tc>
                  <a:txBody>
                    <a:bodyPr/>
                    <a:lstStyle/>
                    <a:p>
                      <a:r>
                        <a:rPr lang="en-US" sz="900" dirty="0">
                          <a:latin typeface="Arial" panose="020B0604020202020204" pitchFamily="34" charset="0"/>
                          <a:cs typeface="Arial" panose="020B0604020202020204" pitchFamily="34" charset="0"/>
                        </a:rPr>
                        <a:t>Emit</a:t>
                      </a:r>
                    </a:p>
                  </a:txBody>
                  <a:tcPr/>
                </a:tc>
                <a:tc>
                  <a:txBody>
                    <a:bodyPr/>
                    <a:lstStyle/>
                    <a:p>
                      <a:r>
                        <a:rPr lang="en-US" sz="900" dirty="0">
                          <a:latin typeface="Arial" panose="020B0604020202020204" pitchFamily="34" charset="0"/>
                          <a:cs typeface="Arial" panose="020B0604020202020204" pitchFamily="34" charset="0"/>
                        </a:rPr>
                        <a:t>SEE</a:t>
                      </a:r>
                    </a:p>
                  </a:txBody>
                  <a:tcPr/>
                </a:tc>
                <a:extLst>
                  <a:ext uri="{0D108BD9-81ED-4DB2-BD59-A6C34878D82A}">
                    <a16:rowId xmlns:a16="http://schemas.microsoft.com/office/drawing/2014/main" val="3115349295"/>
                  </a:ext>
                </a:extLst>
              </a:tr>
              <a:tr h="0">
                <a:tc vMerge="1">
                  <a:txBody>
                    <a:bodyPr/>
                    <a:lstStyle/>
                    <a:p>
                      <a:endParaRPr lang="en-US" sz="1000" dirty="0">
                        <a:latin typeface="Arial" panose="020B0604020202020204" pitchFamily="34" charset="0"/>
                        <a:cs typeface="Arial" panose="020B0604020202020204" pitchFamily="34" charset="0"/>
                      </a:endParaRPr>
                    </a:p>
                  </a:txBody>
                  <a:tcPr/>
                </a:tc>
                <a:tc>
                  <a:txBody>
                    <a:bodyPr/>
                    <a:lstStyle/>
                    <a:p>
                      <a:r>
                        <a:rPr lang="en-US" sz="900" dirty="0">
                          <a:latin typeface="Arial" panose="020B0604020202020204" pitchFamily="34" charset="0"/>
                          <a:cs typeface="Arial" panose="020B0604020202020204" pitchFamily="34" charset="0"/>
                        </a:rPr>
                        <a:t>3c. 2x EAB</a:t>
                      </a:r>
                    </a:p>
                  </a:txBody>
                  <a:tcPr/>
                </a:tc>
                <a:tc>
                  <a:txBody>
                    <a:bodyPr/>
                    <a:lstStyle/>
                    <a:p>
                      <a:r>
                        <a:rPr lang="en-US" sz="900" dirty="0">
                          <a:latin typeface="Arial" panose="020B0604020202020204" pitchFamily="34" charset="0"/>
                          <a:cs typeface="Arial" panose="020B0604020202020204" pitchFamily="34" charset="0"/>
                        </a:rPr>
                        <a:t>NA</a:t>
                      </a:r>
                    </a:p>
                  </a:txBody>
                  <a:tcPr/>
                </a:tc>
                <a:tc>
                  <a:txBody>
                    <a:bodyPr/>
                    <a:lstStyle/>
                    <a:p>
                      <a:r>
                        <a:rPr lang="en-US" sz="900" dirty="0">
                          <a:latin typeface="Arial" panose="020B0604020202020204" pitchFamily="34" charset="0"/>
                          <a:cs typeface="Arial" panose="020B0604020202020204" pitchFamily="34" charset="0"/>
                        </a:rPr>
                        <a:t>Emit</a:t>
                      </a:r>
                    </a:p>
                  </a:txBody>
                  <a:tcPr/>
                </a:tc>
                <a:tc>
                  <a:txBody>
                    <a:bodyPr/>
                    <a:lstStyle/>
                    <a:p>
                      <a:r>
                        <a:rPr lang="en-US" sz="900" dirty="0">
                          <a:latin typeface="Arial" panose="020B0604020202020204" pitchFamily="34" charset="0"/>
                          <a:cs typeface="Arial" panose="020B0604020202020204" pitchFamily="34" charset="0"/>
                        </a:rPr>
                        <a:t>SEE</a:t>
                      </a:r>
                    </a:p>
                  </a:txBody>
                  <a:tcPr/>
                </a:tc>
                <a:extLst>
                  <a:ext uri="{0D108BD9-81ED-4DB2-BD59-A6C34878D82A}">
                    <a16:rowId xmlns:a16="http://schemas.microsoft.com/office/drawing/2014/main" val="2887484276"/>
                  </a:ext>
                </a:extLst>
              </a:tr>
              <a:tr h="0">
                <a:tc>
                  <a:txBody>
                    <a:bodyPr/>
                    <a:lstStyle/>
                    <a:p>
                      <a:r>
                        <a:rPr lang="en-US" sz="900" dirty="0">
                          <a:latin typeface="Arial" panose="020B0604020202020204" pitchFamily="34" charset="0"/>
                          <a:cs typeface="Arial" panose="020B0604020202020204" pitchFamily="34" charset="0"/>
                        </a:rPr>
                        <a:t>Purple</a:t>
                      </a:r>
                    </a:p>
                  </a:txBody>
                  <a:tcPr/>
                </a:tc>
                <a:tc>
                  <a:txBody>
                    <a:bodyPr/>
                    <a:lstStyle/>
                    <a:p>
                      <a:r>
                        <a:rPr lang="en-US" sz="900" dirty="0">
                          <a:latin typeface="Arial" panose="020B0604020202020204" pitchFamily="34" charset="0"/>
                          <a:cs typeface="Arial" panose="020B0604020202020204" pitchFamily="34" charset="0"/>
                        </a:rPr>
                        <a:t>4a. 3x Global Hawks</a:t>
                      </a:r>
                    </a:p>
                  </a:txBody>
                  <a:tcPr/>
                </a:tc>
                <a:tc>
                  <a:txBody>
                    <a:bodyPr/>
                    <a:lstStyle/>
                    <a:p>
                      <a:r>
                        <a:rPr lang="en-US" sz="900" dirty="0">
                          <a:latin typeface="Arial" panose="020B0604020202020204" pitchFamily="34" charset="0"/>
                          <a:cs typeface="Arial" panose="020B0604020202020204" pitchFamily="34" charset="0"/>
                        </a:rPr>
                        <a:t>Free</a:t>
                      </a:r>
                    </a:p>
                  </a:txBody>
                  <a:tcPr/>
                </a:tc>
                <a:tc>
                  <a:txBody>
                    <a:bodyPr/>
                    <a:lstStyle/>
                    <a:p>
                      <a:r>
                        <a:rPr lang="en-US" sz="900" dirty="0">
                          <a:latin typeface="Arial" panose="020B0604020202020204" pitchFamily="34" charset="0"/>
                          <a:cs typeface="Arial" panose="020B0604020202020204" pitchFamily="34" charset="0"/>
                        </a:rPr>
                        <a:t>Limited</a:t>
                      </a:r>
                    </a:p>
                  </a:txBody>
                  <a:tcPr/>
                </a:tc>
                <a:tc>
                  <a:txBody>
                    <a:bodyPr/>
                    <a:lstStyle/>
                    <a:p>
                      <a:r>
                        <a:rPr lang="en-US" sz="900" dirty="0">
                          <a:latin typeface="Arial" panose="020B0604020202020204" pitchFamily="34" charset="0"/>
                          <a:cs typeface="Arial" panose="020B0604020202020204" pitchFamily="34" charset="0"/>
                        </a:rPr>
                        <a:t>Counter-scouting</a:t>
                      </a:r>
                    </a:p>
                  </a:txBody>
                  <a:tcPr/>
                </a:tc>
                <a:extLst>
                  <a:ext uri="{0D108BD9-81ED-4DB2-BD59-A6C34878D82A}">
                    <a16:rowId xmlns:a16="http://schemas.microsoft.com/office/drawing/2014/main" val="3731671275"/>
                  </a:ext>
                </a:extLst>
              </a:tr>
              <a:tr h="0">
                <a:tc>
                  <a:txBody>
                    <a:bodyPr/>
                    <a:lstStyle/>
                    <a:p>
                      <a:endParaRPr lang="en-US" sz="900" dirty="0">
                        <a:latin typeface="Arial" panose="020B0604020202020204" pitchFamily="34" charset="0"/>
                        <a:cs typeface="Arial" panose="020B0604020202020204" pitchFamily="34" charset="0"/>
                      </a:endParaRPr>
                    </a:p>
                  </a:txBody>
                  <a:tcPr/>
                </a:tc>
                <a:tc>
                  <a:txBody>
                    <a:bodyPr/>
                    <a:lstStyle/>
                    <a:p>
                      <a:r>
                        <a:rPr lang="en-US" sz="900" dirty="0">
                          <a:latin typeface="Arial" panose="020B0604020202020204" pitchFamily="34" charset="0"/>
                          <a:cs typeface="Arial" panose="020B0604020202020204" pitchFamily="34" charset="0"/>
                        </a:rPr>
                        <a:t>4b. 1x P8</a:t>
                      </a:r>
                    </a:p>
                  </a:txBody>
                  <a:tcPr/>
                </a:tc>
                <a:tc>
                  <a:txBody>
                    <a:bodyPr/>
                    <a:lstStyle/>
                    <a:p>
                      <a:endParaRPr lang="en-US" sz="900" dirty="0">
                        <a:latin typeface="Arial" panose="020B0604020202020204" pitchFamily="34" charset="0"/>
                        <a:cs typeface="Arial" panose="020B0604020202020204" pitchFamily="34" charset="0"/>
                      </a:endParaRPr>
                    </a:p>
                  </a:txBody>
                  <a:tcPr/>
                </a:tc>
                <a:tc>
                  <a:txBody>
                    <a:bodyPr/>
                    <a:lstStyle/>
                    <a:p>
                      <a:r>
                        <a:rPr lang="en-US" sz="900" dirty="0">
                          <a:latin typeface="Arial" panose="020B0604020202020204" pitchFamily="34" charset="0"/>
                          <a:cs typeface="Arial" panose="020B0604020202020204" pitchFamily="34" charset="0"/>
                        </a:rPr>
                        <a:t>Limited</a:t>
                      </a:r>
                    </a:p>
                  </a:txBody>
                  <a:tcPr/>
                </a:tc>
                <a:tc>
                  <a:txBody>
                    <a:bodyPr/>
                    <a:lstStyle/>
                    <a:p>
                      <a:r>
                        <a:rPr lang="en-US" sz="900" dirty="0">
                          <a:latin typeface="Arial" panose="020B0604020202020204" pitchFamily="34" charset="0"/>
                          <a:cs typeface="Arial" panose="020B0604020202020204" pitchFamily="34" charset="0"/>
                        </a:rPr>
                        <a:t>Counter-scouting</a:t>
                      </a:r>
                    </a:p>
                  </a:txBody>
                  <a:tcPr/>
                </a:tc>
                <a:extLst>
                  <a:ext uri="{0D108BD9-81ED-4DB2-BD59-A6C34878D82A}">
                    <a16:rowId xmlns:a16="http://schemas.microsoft.com/office/drawing/2014/main" val="1273423173"/>
                  </a:ext>
                </a:extLst>
              </a:tr>
            </a:tbl>
          </a:graphicData>
        </a:graphic>
      </p:graphicFrame>
    </p:spTree>
    <p:extLst>
      <p:ext uri="{BB962C8B-B14F-4D97-AF65-F5344CB8AC3E}">
        <p14:creationId xmlns:p14="http://schemas.microsoft.com/office/powerpoint/2010/main" val="3333124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567B22-EBFC-4F4C-9F3D-3A6F9BD8A5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4153360" cy="3860799"/>
          </a:xfrm>
          <a:prstGeom prst="rect">
            <a:avLst/>
          </a:prstGeom>
        </p:spPr>
      </p:pic>
      <p:graphicFrame>
        <p:nvGraphicFramePr>
          <p:cNvPr id="5" name="Table 5">
            <a:extLst>
              <a:ext uri="{FF2B5EF4-FFF2-40B4-BE49-F238E27FC236}">
                <a16:creationId xmlns:a16="http://schemas.microsoft.com/office/drawing/2014/main" id="{7A908D67-AB87-46B5-9F5F-DDF546F98230}"/>
              </a:ext>
            </a:extLst>
          </p:cNvPr>
          <p:cNvGraphicFramePr>
            <a:graphicFrameLocks noGrp="1"/>
          </p:cNvGraphicFramePr>
          <p:nvPr>
            <p:extLst>
              <p:ext uri="{D42A27DB-BD31-4B8C-83A1-F6EECF244321}">
                <p14:modId xmlns:p14="http://schemas.microsoft.com/office/powerpoint/2010/main" val="1751844841"/>
              </p:ext>
            </p:extLst>
          </p:nvPr>
        </p:nvGraphicFramePr>
        <p:xfrm>
          <a:off x="4153361" y="0"/>
          <a:ext cx="4990640" cy="4025832"/>
        </p:xfrm>
        <a:graphic>
          <a:graphicData uri="http://schemas.openxmlformats.org/drawingml/2006/table">
            <a:tbl>
              <a:tblPr firstRow="1" bandRow="1">
                <a:tableStyleId>{5940675A-B579-460E-94D1-54222C63F5DA}</a:tableStyleId>
              </a:tblPr>
              <a:tblGrid>
                <a:gridCol w="4990640">
                  <a:extLst>
                    <a:ext uri="{9D8B030D-6E8A-4147-A177-3AD203B41FA5}">
                      <a16:colId xmlns:a16="http://schemas.microsoft.com/office/drawing/2014/main" val="3924162133"/>
                    </a:ext>
                  </a:extLst>
                </a:gridCol>
              </a:tblGrid>
              <a:tr h="540378">
                <a:tc>
                  <a:txBody>
                    <a:bodyPr/>
                    <a:lstStyle/>
                    <a:p>
                      <a:r>
                        <a:rPr lang="en-US" sz="1200" dirty="0">
                          <a:latin typeface="Arial" panose="020B0604020202020204" pitchFamily="34" charset="0"/>
                          <a:cs typeface="Arial" panose="020B0604020202020204" pitchFamily="34" charset="0"/>
                        </a:rPr>
                        <a:t>Phase 2 Mission: Gain sea control eastward from 100 km west of Palawan IOT secure SLOC IVO Sulu Sea</a:t>
                      </a:r>
                    </a:p>
                  </a:txBody>
                  <a:tcPr/>
                </a:tc>
                <a:extLst>
                  <a:ext uri="{0D108BD9-81ED-4DB2-BD59-A6C34878D82A}">
                    <a16:rowId xmlns:a16="http://schemas.microsoft.com/office/drawing/2014/main" val="3665629636"/>
                  </a:ext>
                </a:extLst>
              </a:tr>
              <a:tr h="2437612">
                <a:tc>
                  <a:txBody>
                    <a:bodyPr/>
                    <a:lstStyle/>
                    <a:p>
                      <a:r>
                        <a:rPr lang="en-US" sz="1200" dirty="0">
                          <a:latin typeface="Arial" panose="020B0604020202020204" pitchFamily="34" charset="0"/>
                          <a:cs typeface="Arial" panose="020B0604020202020204" pitchFamily="34" charset="0"/>
                        </a:rPr>
                        <a:t>                                            Turn Concept</a:t>
                      </a:r>
                    </a:p>
                    <a:p>
                      <a:r>
                        <a:rPr lang="en-US" sz="1200" dirty="0">
                          <a:latin typeface="Arial" panose="020B0604020202020204" pitchFamily="34" charset="0"/>
                          <a:cs typeface="Arial" panose="020B0604020202020204" pitchFamily="34" charset="0"/>
                        </a:rPr>
                        <a:t>ECOG/CV: anti-ship missiles/C2</a:t>
                      </a:r>
                    </a:p>
                    <a:p>
                      <a:r>
                        <a:rPr lang="en-US" sz="1200" dirty="0">
                          <a:latin typeface="Arial" panose="020B0604020202020204" pitchFamily="34" charset="0"/>
                          <a:cs typeface="Arial" panose="020B0604020202020204" pitchFamily="34" charset="0"/>
                        </a:rPr>
                        <a:t>FCOG/CV: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P/M/E: P. Secure SLOC IVO Sulu Sea. </a:t>
                      </a:r>
                    </a:p>
                    <a:p>
                      <a:r>
                        <a:rPr lang="en-US" sz="1200" dirty="0">
                          <a:latin typeface="Arial" panose="020B0604020202020204" pitchFamily="34" charset="0"/>
                          <a:cs typeface="Arial" panose="020B0604020202020204" pitchFamily="34" charset="0"/>
                        </a:rPr>
                        <a:t>M. Unmanned patrol boat and decoy LPD transit south of Palawan to west of Palawan. ESG establishes sea control north of Palawan and north Sulu Sea. LCG establishes sea control in south Sulu Sea. ACE </a:t>
                      </a:r>
                      <a:r>
                        <a:rPr lang="en-US" sz="1200" dirty="0" err="1">
                          <a:latin typeface="Arial" panose="020B0604020202020204" pitchFamily="34" charset="0"/>
                          <a:cs typeface="Arial" panose="020B0604020202020204" pitchFamily="34" charset="0"/>
                        </a:rPr>
                        <a:t>atks</a:t>
                      </a:r>
                      <a:r>
                        <a:rPr lang="en-US" sz="1200" dirty="0">
                          <a:latin typeface="Arial" panose="020B0604020202020204" pitchFamily="34" charset="0"/>
                          <a:cs typeface="Arial" panose="020B0604020202020204" pitchFamily="34" charset="0"/>
                        </a:rPr>
                        <a:t> SCS airfields and interdicts maritime targets. E-2D provides early warning from rear.</a:t>
                      </a:r>
                    </a:p>
                    <a:p>
                      <a:r>
                        <a:rPr lang="en-US" sz="1200" dirty="0">
                          <a:latin typeface="Arial" panose="020B0604020202020204" pitchFamily="34" charset="0"/>
                          <a:cs typeface="Arial" panose="020B0604020202020204" pitchFamily="34" charset="0"/>
                        </a:rPr>
                        <a:t>E. Sea control established eastward from 100 km west of Palawan.</a:t>
                      </a:r>
                    </a:p>
                    <a:p>
                      <a:r>
                        <a:rPr lang="en-US" sz="1200" dirty="0">
                          <a:latin typeface="Arial" panose="020B0604020202020204" pitchFamily="34" charset="0"/>
                          <a:cs typeface="Arial" panose="020B0604020202020204" pitchFamily="34" charset="0"/>
                        </a:rPr>
                        <a:t>TST: submarines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HVT: Type 71s, FW A/C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HPT: ships that carry anti-ship missiles</a:t>
                      </a:r>
                    </a:p>
                  </a:txBody>
                  <a:tcPr/>
                </a:tc>
                <a:extLst>
                  <a:ext uri="{0D108BD9-81ED-4DB2-BD59-A6C34878D82A}">
                    <a16:rowId xmlns:a16="http://schemas.microsoft.com/office/drawing/2014/main" val="1615574411"/>
                  </a:ext>
                </a:extLst>
              </a:tr>
              <a:tr h="833694">
                <a:tc>
                  <a:txBody>
                    <a:bodyPr/>
                    <a:lstStyle/>
                    <a:p>
                      <a:r>
                        <a:rPr lang="en-US" sz="1200" dirty="0">
                          <a:latin typeface="Arial" panose="020B0604020202020204" pitchFamily="34" charset="0"/>
                          <a:cs typeface="Arial" panose="020B0604020202020204" pitchFamily="34" charset="0"/>
                        </a:rPr>
                        <a:t>Decisions: Phase II – Tipping point achieved. The effects of joint force strikes overmatch anticipated countermeasures and husbanded r</a:t>
                      </a:r>
                    </a:p>
                    <a:p>
                      <a:r>
                        <a:rPr lang="en-US" sz="1200" dirty="0">
                          <a:latin typeface="Arial" panose="020B0604020202020204" pitchFamily="34" charset="0"/>
                          <a:cs typeface="Arial" panose="020B0604020202020204" pitchFamily="34" charset="0"/>
                        </a:rPr>
                        <a:t>Risks/Opportunities:</a:t>
                      </a:r>
                    </a:p>
                  </a:txBody>
                  <a:tcPr/>
                </a:tc>
                <a:extLst>
                  <a:ext uri="{0D108BD9-81ED-4DB2-BD59-A6C34878D82A}">
                    <a16:rowId xmlns:a16="http://schemas.microsoft.com/office/drawing/2014/main" val="1680792123"/>
                  </a:ext>
                </a:extLst>
              </a:tr>
            </a:tbl>
          </a:graphicData>
        </a:graphic>
      </p:graphicFrame>
      <p:sp>
        <p:nvSpPr>
          <p:cNvPr id="4" name="Rectangle 3">
            <a:extLst>
              <a:ext uri="{FF2B5EF4-FFF2-40B4-BE49-F238E27FC236}">
                <a16:creationId xmlns:a16="http://schemas.microsoft.com/office/drawing/2014/main" id="{A274D908-6170-471E-B566-B100B7B1A52B}"/>
              </a:ext>
            </a:extLst>
          </p:cNvPr>
          <p:cNvSpPr/>
          <p:nvPr/>
        </p:nvSpPr>
        <p:spPr>
          <a:xfrm rot="18853441">
            <a:off x="2226101" y="1347008"/>
            <a:ext cx="374430" cy="1099801"/>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13B2FB7-4E54-4420-B7D4-3B24ECE1D085}"/>
              </a:ext>
            </a:extLst>
          </p:cNvPr>
          <p:cNvSpPr/>
          <p:nvPr/>
        </p:nvSpPr>
        <p:spPr>
          <a:xfrm rot="18853441">
            <a:off x="1282077" y="2435308"/>
            <a:ext cx="374430" cy="1068219"/>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5CEEBDD-3430-4CDD-B6C9-CAB90EB98D74}"/>
              </a:ext>
            </a:extLst>
          </p:cNvPr>
          <p:cNvSpPr/>
          <p:nvPr/>
        </p:nvSpPr>
        <p:spPr>
          <a:xfrm rot="13517638">
            <a:off x="1225151" y="1095905"/>
            <a:ext cx="567381" cy="177537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1D69202-C0F6-4DB4-AE44-CD2F2120B1AF}"/>
              </a:ext>
            </a:extLst>
          </p:cNvPr>
          <p:cNvSpPr/>
          <p:nvPr/>
        </p:nvSpPr>
        <p:spPr>
          <a:xfrm rot="13517638">
            <a:off x="2233967" y="2401132"/>
            <a:ext cx="567381" cy="1775375"/>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3">
            <a:extLst>
              <a:ext uri="{FF2B5EF4-FFF2-40B4-BE49-F238E27FC236}">
                <a16:creationId xmlns:a16="http://schemas.microsoft.com/office/drawing/2014/main" id="{E228FE2C-9E92-4536-BB92-19823C73019A}"/>
              </a:ext>
            </a:extLst>
          </p:cNvPr>
          <p:cNvGraphicFramePr>
            <a:graphicFrameLocks noGrp="1"/>
          </p:cNvGraphicFramePr>
          <p:nvPr>
            <p:extLst>
              <p:ext uri="{D42A27DB-BD31-4B8C-83A1-F6EECF244321}">
                <p14:modId xmlns:p14="http://schemas.microsoft.com/office/powerpoint/2010/main" val="1730108997"/>
              </p:ext>
            </p:extLst>
          </p:nvPr>
        </p:nvGraphicFramePr>
        <p:xfrm>
          <a:off x="1" y="3877950"/>
          <a:ext cx="9144000" cy="2980047"/>
        </p:xfrm>
        <a:graphic>
          <a:graphicData uri="http://schemas.openxmlformats.org/drawingml/2006/table">
            <a:tbl>
              <a:tblPr firstRow="1" bandRow="1">
                <a:tableStyleId>{5940675A-B579-460E-94D1-54222C63F5DA}</a:tableStyleId>
              </a:tblPr>
              <a:tblGrid>
                <a:gridCol w="965200">
                  <a:extLst>
                    <a:ext uri="{9D8B030D-6E8A-4147-A177-3AD203B41FA5}">
                      <a16:colId xmlns:a16="http://schemas.microsoft.com/office/drawing/2014/main" val="3506935529"/>
                    </a:ext>
                  </a:extLst>
                </a:gridCol>
                <a:gridCol w="2912337">
                  <a:extLst>
                    <a:ext uri="{9D8B030D-6E8A-4147-A177-3AD203B41FA5}">
                      <a16:colId xmlns:a16="http://schemas.microsoft.com/office/drawing/2014/main" val="3016870727"/>
                    </a:ext>
                  </a:extLst>
                </a:gridCol>
                <a:gridCol w="1030639">
                  <a:extLst>
                    <a:ext uri="{9D8B030D-6E8A-4147-A177-3AD203B41FA5}">
                      <a16:colId xmlns:a16="http://schemas.microsoft.com/office/drawing/2014/main" val="3534977878"/>
                    </a:ext>
                  </a:extLst>
                </a:gridCol>
                <a:gridCol w="1156448">
                  <a:extLst>
                    <a:ext uri="{9D8B030D-6E8A-4147-A177-3AD203B41FA5}">
                      <a16:colId xmlns:a16="http://schemas.microsoft.com/office/drawing/2014/main" val="615856765"/>
                    </a:ext>
                  </a:extLst>
                </a:gridCol>
                <a:gridCol w="3079376">
                  <a:extLst>
                    <a:ext uri="{9D8B030D-6E8A-4147-A177-3AD203B41FA5}">
                      <a16:colId xmlns:a16="http://schemas.microsoft.com/office/drawing/2014/main" val="3330012487"/>
                    </a:ext>
                  </a:extLst>
                </a:gridCol>
              </a:tblGrid>
              <a:tr h="488533">
                <a:tc>
                  <a:txBody>
                    <a:bodyPr/>
                    <a:lstStyle/>
                    <a:p>
                      <a:r>
                        <a:rPr lang="en-US" sz="1200" dirty="0">
                          <a:latin typeface="Arial" panose="020B0604020202020204" pitchFamily="34" charset="0"/>
                          <a:cs typeface="Arial" panose="020B0604020202020204" pitchFamily="34" charset="0"/>
                        </a:rPr>
                        <a:t>OP</a:t>
                      </a:r>
                    </a:p>
                    <a:p>
                      <a:r>
                        <a:rPr lang="en-US" sz="1200" dirty="0">
                          <a:latin typeface="Arial" panose="020B0604020202020204" pitchFamily="34" charset="0"/>
                          <a:cs typeface="Arial" panose="020B0604020202020204" pitchFamily="34" charset="0"/>
                        </a:rPr>
                        <a:t>Box</a:t>
                      </a:r>
                    </a:p>
                  </a:txBody>
                  <a:tcPr>
                    <a:solidFill>
                      <a:schemeClr val="accent3"/>
                    </a:solidFill>
                  </a:tcPr>
                </a:tc>
                <a:tc>
                  <a:txBody>
                    <a:bodyPr/>
                    <a:lstStyle/>
                    <a:p>
                      <a:r>
                        <a:rPr lang="en-US" sz="1200" dirty="0">
                          <a:latin typeface="Arial" panose="020B0604020202020204" pitchFamily="34" charset="0"/>
                          <a:cs typeface="Arial" panose="020B0604020202020204" pitchFamily="34" charset="0"/>
                        </a:rPr>
                        <a:t>Forces</a:t>
                      </a:r>
                    </a:p>
                  </a:txBody>
                  <a:tcPr>
                    <a:solidFill>
                      <a:schemeClr val="accent3"/>
                    </a:solidFill>
                  </a:tcPr>
                </a:tc>
                <a:tc>
                  <a:txBody>
                    <a:bodyPr/>
                    <a:lstStyle/>
                    <a:p>
                      <a:r>
                        <a:rPr lang="en-US" sz="1200" dirty="0">
                          <a:latin typeface="Arial" panose="020B0604020202020204" pitchFamily="34" charset="0"/>
                          <a:cs typeface="Arial" panose="020B0604020202020204" pitchFamily="34" charset="0"/>
                        </a:rPr>
                        <a:t>WEAPONS</a:t>
                      </a:r>
                    </a:p>
                    <a:p>
                      <a:r>
                        <a:rPr lang="en-US" sz="1200" dirty="0">
                          <a:latin typeface="Arial" panose="020B0604020202020204" pitchFamily="34" charset="0"/>
                          <a:cs typeface="Arial" panose="020B0604020202020204" pitchFamily="34" charset="0"/>
                        </a:rPr>
                        <a:t>(tight, free)</a:t>
                      </a:r>
                    </a:p>
                  </a:txBody>
                  <a:tcPr>
                    <a:solidFill>
                      <a:schemeClr val="accent3"/>
                    </a:solidFill>
                  </a:tcPr>
                </a:tc>
                <a:tc>
                  <a:txBody>
                    <a:bodyPr/>
                    <a:lstStyle/>
                    <a:p>
                      <a:r>
                        <a:rPr lang="en-US" sz="1200" dirty="0">
                          <a:latin typeface="Arial" panose="020B0604020202020204" pitchFamily="34" charset="0"/>
                          <a:cs typeface="Arial" panose="020B0604020202020204" pitchFamily="34" charset="0"/>
                        </a:rPr>
                        <a:t>EMCON</a:t>
                      </a:r>
                    </a:p>
                    <a:p>
                      <a:r>
                        <a:rPr lang="en-US" sz="1200" dirty="0">
                          <a:latin typeface="Arial" panose="020B0604020202020204" pitchFamily="34" charset="0"/>
                          <a:cs typeface="Arial" panose="020B0604020202020204" pitchFamily="34" charset="0"/>
                        </a:rPr>
                        <a:t>(emit, no emit)</a:t>
                      </a:r>
                    </a:p>
                  </a:txBody>
                  <a:tcPr>
                    <a:solidFill>
                      <a:schemeClr val="accent3"/>
                    </a:solidFill>
                  </a:tcPr>
                </a:tc>
                <a:tc>
                  <a:txBody>
                    <a:bodyPr/>
                    <a:lstStyle/>
                    <a:p>
                      <a:r>
                        <a:rPr lang="en-US" sz="1200" dirty="0">
                          <a:latin typeface="Arial" panose="020B0604020202020204" pitchFamily="34" charset="0"/>
                          <a:cs typeface="Arial" panose="020B0604020202020204" pitchFamily="34" charset="0"/>
                        </a:rPr>
                        <a:t>COORDINATING INSTRUCTIONS</a:t>
                      </a:r>
                    </a:p>
                  </a:txBody>
                  <a:tcPr>
                    <a:solidFill>
                      <a:schemeClr val="accent3"/>
                    </a:solidFill>
                  </a:tcPr>
                </a:tc>
                <a:extLst>
                  <a:ext uri="{0D108BD9-81ED-4DB2-BD59-A6C34878D82A}">
                    <a16:rowId xmlns:a16="http://schemas.microsoft.com/office/drawing/2014/main" val="3143330298"/>
                  </a:ext>
                </a:extLst>
              </a:tr>
              <a:tr h="244266">
                <a:tc>
                  <a:txBody>
                    <a:bodyPr/>
                    <a:lstStyle/>
                    <a:p>
                      <a:r>
                        <a:rPr lang="en-US" sz="900" dirty="0">
                          <a:latin typeface="Arial" panose="020B0604020202020204" pitchFamily="34" charset="0"/>
                          <a:cs typeface="Arial" panose="020B0604020202020204" pitchFamily="34" charset="0"/>
                        </a:rPr>
                        <a:t>Yellow</a:t>
                      </a:r>
                    </a:p>
                  </a:txBody>
                  <a:tcPr/>
                </a:tc>
                <a:tc>
                  <a:txBody>
                    <a:bodyPr/>
                    <a:lstStyle/>
                    <a:p>
                      <a:r>
                        <a:rPr lang="en-US" sz="900" dirty="0">
                          <a:latin typeface="Arial" panose="020B0604020202020204" pitchFamily="34" charset="0"/>
                          <a:cs typeface="Arial" panose="020B0604020202020204" pitchFamily="34" charset="0"/>
                        </a:rPr>
                        <a:t>1a ESG</a:t>
                      </a:r>
                    </a:p>
                  </a:txBody>
                  <a:tcPr/>
                </a:tc>
                <a:tc>
                  <a:txBody>
                    <a:bodyPr/>
                    <a:lstStyle/>
                    <a:p>
                      <a:endParaRPr lang="en-US" sz="900" dirty="0">
                        <a:latin typeface="Arial" panose="020B0604020202020204" pitchFamily="34" charset="0"/>
                        <a:cs typeface="Arial" panose="020B0604020202020204" pitchFamily="34" charset="0"/>
                      </a:endParaRPr>
                    </a:p>
                  </a:txBody>
                  <a:tcPr/>
                </a:tc>
                <a:tc>
                  <a:txBody>
                    <a:bodyPr/>
                    <a:lstStyle/>
                    <a:p>
                      <a:endParaRPr lang="en-US" sz="900" dirty="0">
                        <a:latin typeface="Arial" panose="020B0604020202020204" pitchFamily="34" charset="0"/>
                        <a:cs typeface="Arial" panose="020B0604020202020204" pitchFamily="34" charset="0"/>
                      </a:endParaRPr>
                    </a:p>
                  </a:txBody>
                  <a:tcPr/>
                </a:tc>
                <a:tc>
                  <a:txBody>
                    <a:bodyPr/>
                    <a:lstStyle/>
                    <a:p>
                      <a:r>
                        <a:rPr lang="en-US" sz="900" dirty="0">
                          <a:latin typeface="Arial" panose="020B0604020202020204" pitchFamily="34" charset="0"/>
                          <a:cs typeface="Arial" panose="020B0604020202020204" pitchFamily="34" charset="0"/>
                        </a:rPr>
                        <a:t>Establish sea control</a:t>
                      </a:r>
                    </a:p>
                  </a:txBody>
                  <a:tcPr/>
                </a:tc>
                <a:extLst>
                  <a:ext uri="{0D108BD9-81ED-4DB2-BD59-A6C34878D82A}">
                    <a16:rowId xmlns:a16="http://schemas.microsoft.com/office/drawing/2014/main" val="1424561553"/>
                  </a:ext>
                </a:extLst>
              </a:tr>
              <a:tr h="244266">
                <a:tc rowSpan="3">
                  <a:txBody>
                    <a:bodyPr/>
                    <a:lstStyle/>
                    <a:p>
                      <a:r>
                        <a:rPr lang="en-US" sz="900" dirty="0">
                          <a:latin typeface="Arial" panose="020B0604020202020204" pitchFamily="34" charset="0"/>
                          <a:cs typeface="Arial" panose="020B0604020202020204" pitchFamily="34" charset="0"/>
                        </a:rPr>
                        <a:t>Orange</a:t>
                      </a:r>
                    </a:p>
                  </a:txBody>
                  <a:tcPr/>
                </a:tc>
                <a:tc>
                  <a:txBody>
                    <a:bodyPr/>
                    <a:lstStyle/>
                    <a:p>
                      <a:r>
                        <a:rPr lang="en-US" sz="900" dirty="0">
                          <a:latin typeface="Arial" panose="020B0604020202020204" pitchFamily="34" charset="0"/>
                          <a:cs typeface="Arial" panose="020B0604020202020204" pitchFamily="34" charset="0"/>
                        </a:rPr>
                        <a:t>2a 1 x unmanned patrol boat w/ swarming munitions</a:t>
                      </a:r>
                    </a:p>
                  </a:txBody>
                  <a:tcPr/>
                </a:tc>
                <a:tc>
                  <a:txBody>
                    <a:bodyPr/>
                    <a:lstStyle/>
                    <a:p>
                      <a:r>
                        <a:rPr lang="en-US" sz="900" dirty="0">
                          <a:latin typeface="Arial" panose="020B0604020202020204" pitchFamily="34" charset="0"/>
                          <a:cs typeface="Arial" panose="020B0604020202020204" pitchFamily="34" charset="0"/>
                        </a:rPr>
                        <a:t>Free</a:t>
                      </a:r>
                    </a:p>
                  </a:txBody>
                  <a:tcPr/>
                </a:tc>
                <a:tc>
                  <a:txBody>
                    <a:bodyPr/>
                    <a:lstStyle/>
                    <a:p>
                      <a:r>
                        <a:rPr lang="en-US" sz="900" dirty="0">
                          <a:latin typeface="Arial" panose="020B0604020202020204" pitchFamily="34" charset="0"/>
                          <a:cs typeface="Arial" panose="020B0604020202020204" pitchFamily="34" charset="0"/>
                        </a:rPr>
                        <a:t>emit</a:t>
                      </a:r>
                    </a:p>
                  </a:txBody>
                  <a:tcPr/>
                </a:tc>
                <a:tc>
                  <a:txBody>
                    <a:bodyPr/>
                    <a:lstStyle/>
                    <a:p>
                      <a:r>
                        <a:rPr lang="en-US" sz="900" dirty="0">
                          <a:latin typeface="Arial" panose="020B0604020202020204" pitchFamily="34" charset="0"/>
                          <a:cs typeface="Arial" panose="020B0604020202020204" pitchFamily="34" charset="0"/>
                        </a:rPr>
                        <a:t>Transit from orange to green west of Palawan</a:t>
                      </a:r>
                    </a:p>
                  </a:txBody>
                  <a:tcPr/>
                </a:tc>
                <a:extLst>
                  <a:ext uri="{0D108BD9-81ED-4DB2-BD59-A6C34878D82A}">
                    <a16:rowId xmlns:a16="http://schemas.microsoft.com/office/drawing/2014/main" val="2617452075"/>
                  </a:ext>
                </a:extLst>
              </a:tr>
              <a:tr h="244266">
                <a:tc vMerge="1">
                  <a:txBody>
                    <a:bodyPr/>
                    <a:lstStyle/>
                    <a:p>
                      <a:endParaRPr lang="en-US" sz="1000" dirty="0">
                        <a:latin typeface="Arial" panose="020B0604020202020204" pitchFamily="34" charset="0"/>
                        <a:cs typeface="Arial" panose="020B0604020202020204" pitchFamily="34" charset="0"/>
                      </a:endParaRPr>
                    </a:p>
                  </a:txBody>
                  <a:tcPr/>
                </a:tc>
                <a:tc>
                  <a:txBody>
                    <a:bodyPr/>
                    <a:lstStyle/>
                    <a:p>
                      <a:r>
                        <a:rPr lang="en-US" sz="900" dirty="0">
                          <a:latin typeface="Arial" panose="020B0604020202020204" pitchFamily="34" charset="0"/>
                          <a:cs typeface="Arial" panose="020B0604020202020204" pitchFamily="34" charset="0"/>
                        </a:rPr>
                        <a:t>2b decoy LPD</a:t>
                      </a:r>
                    </a:p>
                  </a:txBody>
                  <a:tcPr/>
                </a:tc>
                <a:tc>
                  <a:txBody>
                    <a:bodyPr/>
                    <a:lstStyle/>
                    <a:p>
                      <a:endParaRPr lang="en-US" sz="900" dirty="0">
                        <a:latin typeface="Arial" panose="020B0604020202020204" pitchFamily="34" charset="0"/>
                        <a:cs typeface="Arial" panose="020B0604020202020204" pitchFamily="34" charset="0"/>
                      </a:endParaRPr>
                    </a:p>
                  </a:txBody>
                  <a:tcPr/>
                </a:tc>
                <a:tc>
                  <a:txBody>
                    <a:bodyPr/>
                    <a:lstStyle/>
                    <a:p>
                      <a:r>
                        <a:rPr lang="en-US" sz="900" dirty="0">
                          <a:latin typeface="Arial" panose="020B0604020202020204" pitchFamily="34" charset="0"/>
                          <a:cs typeface="Arial" panose="020B0604020202020204" pitchFamily="34" charset="0"/>
                        </a:rPr>
                        <a:t>emit</a:t>
                      </a:r>
                    </a:p>
                  </a:txBody>
                  <a:tcPr/>
                </a:tc>
                <a:tc>
                  <a:txBody>
                    <a:bodyPr/>
                    <a:lstStyle/>
                    <a:p>
                      <a:r>
                        <a:rPr lang="en-US" sz="900" dirty="0">
                          <a:latin typeface="Arial" panose="020B0604020202020204" pitchFamily="34" charset="0"/>
                          <a:cs typeface="Arial" panose="020B0604020202020204" pitchFamily="34" charset="0"/>
                        </a:rPr>
                        <a:t>Patrol IVO strait south of Palawan</a:t>
                      </a:r>
                    </a:p>
                  </a:txBody>
                  <a:tcPr/>
                </a:tc>
                <a:extLst>
                  <a:ext uri="{0D108BD9-81ED-4DB2-BD59-A6C34878D82A}">
                    <a16:rowId xmlns:a16="http://schemas.microsoft.com/office/drawing/2014/main" val="3762280820"/>
                  </a:ext>
                </a:extLst>
              </a:tr>
              <a:tr h="244266">
                <a:tc vMerge="1">
                  <a:txBody>
                    <a:bodyPr/>
                    <a:lstStyle/>
                    <a:p>
                      <a:endParaRPr lang="en-US" sz="1000" dirty="0">
                        <a:latin typeface="Arial" panose="020B0604020202020204" pitchFamily="34" charset="0"/>
                        <a:cs typeface="Arial" panose="020B0604020202020204" pitchFamily="34" charset="0"/>
                      </a:endParaRPr>
                    </a:p>
                  </a:txBody>
                  <a:tcPr/>
                </a:tc>
                <a:tc>
                  <a:txBody>
                    <a:bodyPr/>
                    <a:lstStyle/>
                    <a:p>
                      <a:r>
                        <a:rPr lang="en-US" sz="900" dirty="0">
                          <a:latin typeface="Arial" panose="020B0604020202020204" pitchFamily="34" charset="0"/>
                          <a:cs typeface="Arial" panose="020B0604020202020204" pitchFamily="34" charset="0"/>
                        </a:rPr>
                        <a:t>2c LCG</a:t>
                      </a:r>
                    </a:p>
                  </a:txBody>
                  <a:tcPr/>
                </a:tc>
                <a:tc>
                  <a:txBody>
                    <a:bodyPr/>
                    <a:lstStyle/>
                    <a:p>
                      <a:r>
                        <a:rPr lang="en-US" sz="900" dirty="0">
                          <a:latin typeface="Arial" panose="020B0604020202020204" pitchFamily="34" charset="0"/>
                          <a:cs typeface="Arial" panose="020B0604020202020204" pitchFamily="34" charset="0"/>
                        </a:rPr>
                        <a:t>Free</a:t>
                      </a:r>
                    </a:p>
                  </a:txBody>
                  <a:tcPr/>
                </a:tc>
                <a:tc>
                  <a:txBody>
                    <a:bodyPr/>
                    <a:lstStyle/>
                    <a:p>
                      <a:r>
                        <a:rPr lang="en-US" sz="900" dirty="0">
                          <a:latin typeface="Arial" panose="020B0604020202020204" pitchFamily="34" charset="0"/>
                          <a:cs typeface="Arial" panose="020B0604020202020204" pitchFamily="34" charset="0"/>
                        </a:rPr>
                        <a:t>No emit</a:t>
                      </a:r>
                    </a:p>
                  </a:txBody>
                  <a:tcPr/>
                </a:tc>
                <a:tc>
                  <a:txBody>
                    <a:bodyPr/>
                    <a:lstStyle/>
                    <a:p>
                      <a:r>
                        <a:rPr lang="en-US" sz="900" dirty="0">
                          <a:latin typeface="Arial" panose="020B0604020202020204" pitchFamily="34" charset="0"/>
                          <a:cs typeface="Arial" panose="020B0604020202020204" pitchFamily="34" charset="0"/>
                        </a:rPr>
                        <a:t>Establish sea control</a:t>
                      </a:r>
                    </a:p>
                  </a:txBody>
                  <a:tcPr/>
                </a:tc>
                <a:extLst>
                  <a:ext uri="{0D108BD9-81ED-4DB2-BD59-A6C34878D82A}">
                    <a16:rowId xmlns:a16="http://schemas.microsoft.com/office/drawing/2014/main" val="2967169045"/>
                  </a:ext>
                </a:extLst>
              </a:tr>
              <a:tr h="390826">
                <a:tc rowSpan="4">
                  <a:txBody>
                    <a:bodyPr/>
                    <a:lstStyle/>
                    <a:p>
                      <a:r>
                        <a:rPr lang="en-US" sz="900" dirty="0">
                          <a:latin typeface="Arial" panose="020B0604020202020204" pitchFamily="34" charset="0"/>
                          <a:cs typeface="Arial" panose="020B0604020202020204" pitchFamily="34" charset="0"/>
                        </a:rPr>
                        <a:t>Green</a:t>
                      </a:r>
                    </a:p>
                  </a:txBody>
                  <a:tcPr/>
                </a:tc>
                <a:tc>
                  <a:txBody>
                    <a:bodyPr/>
                    <a:lstStyle/>
                    <a:p>
                      <a:r>
                        <a:rPr lang="en-US" sz="900" dirty="0">
                          <a:latin typeface="Arial" panose="020B0604020202020204" pitchFamily="34" charset="0"/>
                          <a:cs typeface="Arial" panose="020B0604020202020204" pitchFamily="34" charset="0"/>
                        </a:rPr>
                        <a:t>3a 1 x unmanned patrol boat w/ swarming munitions</a:t>
                      </a:r>
                    </a:p>
                  </a:txBody>
                  <a:tcPr/>
                </a:tc>
                <a:tc>
                  <a:txBody>
                    <a:bodyPr/>
                    <a:lstStyle/>
                    <a:p>
                      <a:r>
                        <a:rPr lang="en-US" sz="900" dirty="0">
                          <a:latin typeface="Arial" panose="020B0604020202020204" pitchFamily="34" charset="0"/>
                          <a:cs typeface="Arial" panose="020B0604020202020204" pitchFamily="34" charset="0"/>
                        </a:rPr>
                        <a:t>free</a:t>
                      </a:r>
                    </a:p>
                  </a:txBody>
                  <a:tcPr/>
                </a:tc>
                <a:tc>
                  <a:txBody>
                    <a:bodyPr/>
                    <a:lstStyle/>
                    <a:p>
                      <a:r>
                        <a:rPr lang="en-US" sz="900" dirty="0">
                          <a:latin typeface="Arial" panose="020B0604020202020204" pitchFamily="34" charset="0"/>
                          <a:cs typeface="Arial" panose="020B0604020202020204" pitchFamily="34" charset="0"/>
                        </a:rPr>
                        <a:t>emit</a:t>
                      </a:r>
                    </a:p>
                  </a:txBody>
                  <a:tcPr/>
                </a:tc>
                <a:tc>
                  <a:txBody>
                    <a:bodyPr/>
                    <a:lstStyle/>
                    <a:p>
                      <a:r>
                        <a:rPr lang="en-US" sz="900" dirty="0">
                          <a:latin typeface="Arial" panose="020B0604020202020204" pitchFamily="34" charset="0"/>
                          <a:cs typeface="Arial" panose="020B0604020202020204" pitchFamily="34" charset="0"/>
                        </a:rPr>
                        <a:t>Launch swarming munitions to disrupt PLAN/PLAAF targeting C2</a:t>
                      </a:r>
                    </a:p>
                  </a:txBody>
                  <a:tcPr/>
                </a:tc>
                <a:extLst>
                  <a:ext uri="{0D108BD9-81ED-4DB2-BD59-A6C34878D82A}">
                    <a16:rowId xmlns:a16="http://schemas.microsoft.com/office/drawing/2014/main" val="598571240"/>
                  </a:ext>
                </a:extLst>
              </a:tr>
              <a:tr h="244266">
                <a:tc vMerge="1">
                  <a:txBody>
                    <a:bodyPr/>
                    <a:lstStyle/>
                    <a:p>
                      <a:endParaRPr lang="en-US" sz="1000" dirty="0">
                        <a:latin typeface="Arial" panose="020B0604020202020204" pitchFamily="34" charset="0"/>
                        <a:cs typeface="Arial" panose="020B0604020202020204" pitchFamily="34" charset="0"/>
                      </a:endParaRPr>
                    </a:p>
                  </a:txBody>
                  <a:tcPr/>
                </a:tc>
                <a:tc>
                  <a:txBody>
                    <a:bodyPr/>
                    <a:lstStyle/>
                    <a:p>
                      <a:r>
                        <a:rPr lang="en-US" sz="900" dirty="0">
                          <a:latin typeface="Arial" panose="020B0604020202020204" pitchFamily="34" charset="0"/>
                          <a:cs typeface="Arial" panose="020B0604020202020204" pitchFamily="34" charset="0"/>
                        </a:rPr>
                        <a:t>3b ACE</a:t>
                      </a:r>
                    </a:p>
                  </a:txBody>
                  <a:tcPr/>
                </a:tc>
                <a:tc>
                  <a:txBody>
                    <a:bodyPr/>
                    <a:lstStyle/>
                    <a:p>
                      <a:r>
                        <a:rPr lang="en-US" sz="900" dirty="0">
                          <a:latin typeface="Arial" panose="020B0604020202020204" pitchFamily="34" charset="0"/>
                          <a:cs typeface="Arial" panose="020B0604020202020204" pitchFamily="34" charset="0"/>
                        </a:rPr>
                        <a:t>Free</a:t>
                      </a:r>
                    </a:p>
                  </a:txBody>
                  <a:tcPr/>
                </a:tc>
                <a:tc>
                  <a:txBody>
                    <a:bodyPr/>
                    <a:lstStyle/>
                    <a:p>
                      <a:r>
                        <a:rPr lang="en-US" sz="900" dirty="0">
                          <a:latin typeface="Arial" panose="020B0604020202020204" pitchFamily="34" charset="0"/>
                          <a:cs typeface="Arial" panose="020B0604020202020204" pitchFamily="34" charset="0"/>
                        </a:rPr>
                        <a:t>No emit</a:t>
                      </a:r>
                    </a:p>
                  </a:txBody>
                  <a:tcPr/>
                </a:tc>
                <a:tc>
                  <a:txBody>
                    <a:bodyPr/>
                    <a:lstStyle/>
                    <a:p>
                      <a:r>
                        <a:rPr lang="en-US" sz="900" dirty="0">
                          <a:latin typeface="Arial" panose="020B0604020202020204" pitchFamily="34" charset="0"/>
                          <a:cs typeface="Arial" panose="020B0604020202020204" pitchFamily="34" charset="0"/>
                        </a:rPr>
                        <a:t>Interdict maritime targets; attack SCS airfields</a:t>
                      </a:r>
                    </a:p>
                  </a:txBody>
                  <a:tcPr/>
                </a:tc>
                <a:extLst>
                  <a:ext uri="{0D108BD9-81ED-4DB2-BD59-A6C34878D82A}">
                    <a16:rowId xmlns:a16="http://schemas.microsoft.com/office/drawing/2014/main" val="3115349295"/>
                  </a:ext>
                </a:extLst>
              </a:tr>
              <a:tr h="244266">
                <a:tc vMerge="1">
                  <a:txBody>
                    <a:bodyPr/>
                    <a:lstStyle/>
                    <a:p>
                      <a:endParaRPr lang="en-US" sz="1000" dirty="0">
                        <a:latin typeface="Arial" panose="020B0604020202020204" pitchFamily="34" charset="0"/>
                        <a:cs typeface="Arial" panose="020B0604020202020204" pitchFamily="34" charset="0"/>
                      </a:endParaRPr>
                    </a:p>
                  </a:txBody>
                  <a:tcPr/>
                </a:tc>
                <a:tc>
                  <a:txBody>
                    <a:bodyPr/>
                    <a:lstStyle/>
                    <a:p>
                      <a:r>
                        <a:rPr lang="en-US" sz="900" dirty="0">
                          <a:latin typeface="Arial" panose="020B0604020202020204" pitchFamily="34" charset="0"/>
                          <a:cs typeface="Arial" panose="020B0604020202020204" pitchFamily="34" charset="0"/>
                        </a:rPr>
                        <a:t>3c SSN</a:t>
                      </a:r>
                    </a:p>
                  </a:txBody>
                  <a:tcPr/>
                </a:tc>
                <a:tc>
                  <a:txBody>
                    <a:bodyPr/>
                    <a:lstStyle/>
                    <a:p>
                      <a:r>
                        <a:rPr lang="en-US" sz="900" dirty="0">
                          <a:latin typeface="Arial" panose="020B0604020202020204" pitchFamily="34" charset="0"/>
                          <a:cs typeface="Arial" panose="020B0604020202020204" pitchFamily="34" charset="0"/>
                        </a:rPr>
                        <a:t>Free</a:t>
                      </a:r>
                    </a:p>
                  </a:txBody>
                  <a:tcPr/>
                </a:tc>
                <a:tc>
                  <a:txBody>
                    <a:bodyPr/>
                    <a:lstStyle/>
                    <a:p>
                      <a:r>
                        <a:rPr lang="en-US" sz="900" dirty="0">
                          <a:latin typeface="Arial" panose="020B0604020202020204" pitchFamily="34" charset="0"/>
                          <a:cs typeface="Arial" panose="020B0604020202020204" pitchFamily="34" charset="0"/>
                        </a:rPr>
                        <a:t>No emit</a:t>
                      </a:r>
                    </a:p>
                  </a:txBody>
                  <a:tcPr/>
                </a:tc>
                <a:tc>
                  <a:txBody>
                    <a:bodyPr/>
                    <a:lstStyle/>
                    <a:p>
                      <a:r>
                        <a:rPr lang="en-US" sz="900" dirty="0">
                          <a:latin typeface="Arial" panose="020B0604020202020204" pitchFamily="34" charset="0"/>
                          <a:cs typeface="Arial" panose="020B0604020202020204" pitchFamily="34" charset="0"/>
                        </a:rPr>
                        <a:t>Interdict maritime targets</a:t>
                      </a:r>
                    </a:p>
                  </a:txBody>
                  <a:tcPr/>
                </a:tc>
                <a:extLst>
                  <a:ext uri="{0D108BD9-81ED-4DB2-BD59-A6C34878D82A}">
                    <a16:rowId xmlns:a16="http://schemas.microsoft.com/office/drawing/2014/main" val="2887484276"/>
                  </a:ext>
                </a:extLst>
              </a:tr>
              <a:tr h="390826">
                <a:tc vMerge="1">
                  <a:txBody>
                    <a:bodyPr/>
                    <a:lstStyle/>
                    <a:p>
                      <a:endParaRPr lang="en-US" sz="1000" dirty="0">
                        <a:latin typeface="Arial" panose="020B0604020202020204" pitchFamily="34" charset="0"/>
                        <a:cs typeface="Arial" panose="020B0604020202020204" pitchFamily="34" charset="0"/>
                      </a:endParaRPr>
                    </a:p>
                  </a:txBody>
                  <a:tcPr/>
                </a:tc>
                <a:tc>
                  <a:txBody>
                    <a:bodyPr/>
                    <a:lstStyle/>
                    <a:p>
                      <a:r>
                        <a:rPr lang="en-US" sz="900" dirty="0">
                          <a:latin typeface="Arial" panose="020B0604020202020204" pitchFamily="34" charset="0"/>
                          <a:cs typeface="Arial" panose="020B0604020202020204" pitchFamily="34" charset="0"/>
                        </a:rPr>
                        <a:t>3d Ground forces on Palawan (MDTF, ODA, Phil MAR, EABs)</a:t>
                      </a:r>
                    </a:p>
                  </a:txBody>
                  <a:tcPr/>
                </a:tc>
                <a:tc>
                  <a:txBody>
                    <a:bodyPr/>
                    <a:lstStyle/>
                    <a:p>
                      <a:r>
                        <a:rPr lang="en-US" sz="900" dirty="0">
                          <a:latin typeface="Arial" panose="020B0604020202020204" pitchFamily="34" charset="0"/>
                          <a:cs typeface="Arial" panose="020B0604020202020204" pitchFamily="34" charset="0"/>
                        </a:rPr>
                        <a:t>Free</a:t>
                      </a:r>
                    </a:p>
                  </a:txBody>
                  <a:tcPr/>
                </a:tc>
                <a:tc>
                  <a:txBody>
                    <a:bodyPr/>
                    <a:lstStyle/>
                    <a:p>
                      <a:r>
                        <a:rPr lang="en-US" sz="900" dirty="0">
                          <a:latin typeface="Arial" panose="020B0604020202020204" pitchFamily="34" charset="0"/>
                          <a:cs typeface="Arial" panose="020B0604020202020204" pitchFamily="34" charset="0"/>
                        </a:rPr>
                        <a:t>No emit</a:t>
                      </a:r>
                    </a:p>
                  </a:txBody>
                  <a:tcPr/>
                </a:tc>
                <a:tc>
                  <a:txBody>
                    <a:bodyPr/>
                    <a:lstStyle/>
                    <a:p>
                      <a:r>
                        <a:rPr lang="en-US" sz="900" dirty="0">
                          <a:latin typeface="Arial" panose="020B0604020202020204" pitchFamily="34" charset="0"/>
                          <a:cs typeface="Arial" panose="020B0604020202020204" pitchFamily="34" charset="0"/>
                        </a:rPr>
                        <a:t>Interdict air and maritime resupply targets</a:t>
                      </a:r>
                    </a:p>
                  </a:txBody>
                  <a:tcPr/>
                </a:tc>
                <a:extLst>
                  <a:ext uri="{0D108BD9-81ED-4DB2-BD59-A6C34878D82A}">
                    <a16:rowId xmlns:a16="http://schemas.microsoft.com/office/drawing/2014/main" val="1793852844"/>
                  </a:ext>
                </a:extLst>
              </a:tr>
              <a:tr h="244266">
                <a:tc>
                  <a:txBody>
                    <a:bodyPr/>
                    <a:lstStyle/>
                    <a:p>
                      <a:r>
                        <a:rPr lang="en-US" sz="900" dirty="0">
                          <a:latin typeface="Arial" panose="020B0604020202020204" pitchFamily="34" charset="0"/>
                          <a:cs typeface="Arial" panose="020B0604020202020204" pitchFamily="34" charset="0"/>
                        </a:rPr>
                        <a:t>Purple</a:t>
                      </a:r>
                    </a:p>
                  </a:txBody>
                  <a:tcPr/>
                </a:tc>
                <a:tc>
                  <a:txBody>
                    <a:bodyPr/>
                    <a:lstStyle/>
                    <a:p>
                      <a:r>
                        <a:rPr lang="en-US" sz="900" dirty="0">
                          <a:latin typeface="Arial" panose="020B0604020202020204" pitchFamily="34" charset="0"/>
                          <a:cs typeface="Arial" panose="020B0604020202020204" pitchFamily="34" charset="0"/>
                        </a:rPr>
                        <a:t>E-2D</a:t>
                      </a:r>
                    </a:p>
                  </a:txBody>
                  <a:tcPr/>
                </a:tc>
                <a:tc>
                  <a:txBody>
                    <a:bodyPr/>
                    <a:lstStyle/>
                    <a:p>
                      <a:endParaRPr lang="en-US" sz="900" dirty="0">
                        <a:latin typeface="Arial" panose="020B0604020202020204" pitchFamily="34" charset="0"/>
                        <a:cs typeface="Arial" panose="020B0604020202020204" pitchFamily="34" charset="0"/>
                      </a:endParaRPr>
                    </a:p>
                  </a:txBody>
                  <a:tcPr/>
                </a:tc>
                <a:tc>
                  <a:txBody>
                    <a:bodyPr/>
                    <a:lstStyle/>
                    <a:p>
                      <a:r>
                        <a:rPr lang="en-US" sz="900" dirty="0">
                          <a:latin typeface="Arial" panose="020B0604020202020204" pitchFamily="34" charset="0"/>
                          <a:cs typeface="Arial" panose="020B0604020202020204" pitchFamily="34" charset="0"/>
                        </a:rPr>
                        <a:t>Emit</a:t>
                      </a:r>
                    </a:p>
                  </a:txBody>
                  <a:tcPr/>
                </a:tc>
                <a:tc>
                  <a:txBody>
                    <a:bodyPr/>
                    <a:lstStyle/>
                    <a:p>
                      <a:r>
                        <a:rPr lang="en-US" sz="900" dirty="0">
                          <a:latin typeface="Arial" panose="020B0604020202020204" pitchFamily="34" charset="0"/>
                          <a:cs typeface="Arial" panose="020B0604020202020204" pitchFamily="34" charset="0"/>
                        </a:rPr>
                        <a:t>Provide early warning</a:t>
                      </a:r>
                    </a:p>
                  </a:txBody>
                  <a:tcPr/>
                </a:tc>
                <a:extLst>
                  <a:ext uri="{0D108BD9-81ED-4DB2-BD59-A6C34878D82A}">
                    <a16:rowId xmlns:a16="http://schemas.microsoft.com/office/drawing/2014/main" val="3731671275"/>
                  </a:ext>
                </a:extLst>
              </a:tr>
            </a:tbl>
          </a:graphicData>
        </a:graphic>
      </p:graphicFrame>
    </p:spTree>
    <p:extLst>
      <p:ext uri="{BB962C8B-B14F-4D97-AF65-F5344CB8AC3E}">
        <p14:creationId xmlns:p14="http://schemas.microsoft.com/office/powerpoint/2010/main" val="1427266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276"/>
        <p:cNvGrpSpPr/>
        <p:nvPr/>
      </p:nvGrpSpPr>
      <p:grpSpPr>
        <a:xfrm>
          <a:off x="0" y="0"/>
          <a:ext cx="0" cy="0"/>
          <a:chOff x="0" y="0"/>
          <a:chExt cx="0" cy="0"/>
        </a:xfrm>
      </p:grpSpPr>
      <p:graphicFrame>
        <p:nvGraphicFramePr>
          <p:cNvPr id="277" name="Google Shape;277;p8"/>
          <p:cNvGraphicFramePr/>
          <p:nvPr/>
        </p:nvGraphicFramePr>
        <p:xfrm>
          <a:off x="0" y="1"/>
          <a:ext cx="9144000" cy="6873880"/>
        </p:xfrm>
        <a:graphic>
          <a:graphicData uri="http://schemas.openxmlformats.org/drawingml/2006/table">
            <a:tbl>
              <a:tblPr>
                <a:noFill/>
              </a:tblPr>
              <a:tblGrid>
                <a:gridCol w="1076325">
                  <a:extLst>
                    <a:ext uri="{9D8B030D-6E8A-4147-A177-3AD203B41FA5}">
                      <a16:colId xmlns:a16="http://schemas.microsoft.com/office/drawing/2014/main" val="20000"/>
                    </a:ext>
                  </a:extLst>
                </a:gridCol>
                <a:gridCol w="1695450">
                  <a:extLst>
                    <a:ext uri="{9D8B030D-6E8A-4147-A177-3AD203B41FA5}">
                      <a16:colId xmlns:a16="http://schemas.microsoft.com/office/drawing/2014/main" val="20001"/>
                    </a:ext>
                  </a:extLst>
                </a:gridCol>
                <a:gridCol w="1638300">
                  <a:extLst>
                    <a:ext uri="{9D8B030D-6E8A-4147-A177-3AD203B41FA5}">
                      <a16:colId xmlns:a16="http://schemas.microsoft.com/office/drawing/2014/main" val="20002"/>
                    </a:ext>
                  </a:extLst>
                </a:gridCol>
                <a:gridCol w="161925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gridCol w="1514475">
                  <a:extLst>
                    <a:ext uri="{9D8B030D-6E8A-4147-A177-3AD203B41FA5}">
                      <a16:colId xmlns:a16="http://schemas.microsoft.com/office/drawing/2014/main" val="20005"/>
                    </a:ext>
                  </a:extLst>
                </a:gridCol>
              </a:tblGrid>
              <a:tr h="446375">
                <a:tc>
                  <a:txBody>
                    <a:bodyPr/>
                    <a:lstStyle/>
                    <a:p>
                      <a:pPr marL="0" marR="0" lvl="0" indent="0" algn="l" rtl="0">
                        <a:spcBef>
                          <a:spcPts val="0"/>
                        </a:spcBef>
                        <a:spcAft>
                          <a:spcPts val="0"/>
                        </a:spcAft>
                        <a:buNone/>
                      </a:pPr>
                      <a:r>
                        <a:rPr lang="en-US" sz="1200"/>
                        <a:t> </a:t>
                      </a:r>
                      <a:endParaRPr/>
                    </a:p>
                  </a:txBody>
                  <a:tcPr marL="41075" marR="41075" marT="20550" marB="205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25400" cap="flat" cmpd="sng">
                      <a:solidFill>
                        <a:srgbClr val="FFFFFF"/>
                      </a:solidFill>
                      <a:prstDash val="solid"/>
                      <a:round/>
                      <a:headEnd type="none" w="sm" len="sm"/>
                      <a:tailEnd type="none" w="sm" len="sm"/>
                    </a:lnB>
                    <a:solidFill>
                      <a:srgbClr val="4472C4"/>
                    </a:solidFill>
                  </a:tcPr>
                </a:tc>
                <a:tc>
                  <a:txBody>
                    <a:bodyPr/>
                    <a:lstStyle/>
                    <a:p>
                      <a:pPr marL="0" marR="0" lvl="0" indent="0" algn="l" rtl="0">
                        <a:spcBef>
                          <a:spcPts val="0"/>
                        </a:spcBef>
                        <a:spcAft>
                          <a:spcPts val="0"/>
                        </a:spcAft>
                        <a:buNone/>
                      </a:pPr>
                      <a:r>
                        <a:rPr lang="en-US" sz="1200" b="1" i="0" u="none" strike="noStrike">
                          <a:solidFill>
                            <a:srgbClr val="FFFFFF"/>
                          </a:solidFill>
                          <a:latin typeface="Calibri"/>
                          <a:ea typeface="Calibri"/>
                          <a:cs typeface="Calibri"/>
                          <a:sym typeface="Calibri"/>
                        </a:rPr>
                        <a:t>PLAN</a:t>
                      </a:r>
                      <a:endParaRPr sz="1200"/>
                    </a:p>
                  </a:txBody>
                  <a:tcPr marL="41075" marR="41075" marT="20550" marB="205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25400" cap="flat" cmpd="sng">
                      <a:solidFill>
                        <a:srgbClr val="FFFFFF"/>
                      </a:solidFill>
                      <a:prstDash val="solid"/>
                      <a:round/>
                      <a:headEnd type="none" w="sm" len="sm"/>
                      <a:tailEnd type="none" w="sm" len="sm"/>
                    </a:lnB>
                    <a:solidFill>
                      <a:srgbClr val="4472C4"/>
                    </a:solidFill>
                  </a:tcPr>
                </a:tc>
                <a:tc>
                  <a:txBody>
                    <a:bodyPr/>
                    <a:lstStyle/>
                    <a:p>
                      <a:pPr marL="0" marR="0" lvl="0" indent="0" algn="l" rtl="0">
                        <a:spcBef>
                          <a:spcPts val="0"/>
                        </a:spcBef>
                        <a:spcAft>
                          <a:spcPts val="0"/>
                        </a:spcAft>
                        <a:buNone/>
                      </a:pPr>
                      <a:r>
                        <a:rPr lang="en-US" sz="1200" b="1" i="0" u="none" strike="noStrike">
                          <a:solidFill>
                            <a:srgbClr val="FFFFFF"/>
                          </a:solidFill>
                          <a:latin typeface="Calibri"/>
                          <a:ea typeface="Calibri"/>
                          <a:cs typeface="Calibri"/>
                          <a:sym typeface="Calibri"/>
                        </a:rPr>
                        <a:t>PLAAF</a:t>
                      </a:r>
                      <a:endParaRPr sz="1200"/>
                    </a:p>
                  </a:txBody>
                  <a:tcPr marL="41075" marR="41075" marT="20550" marB="205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25400" cap="flat" cmpd="sng">
                      <a:solidFill>
                        <a:srgbClr val="FFFFFF"/>
                      </a:solidFill>
                      <a:prstDash val="solid"/>
                      <a:round/>
                      <a:headEnd type="none" w="sm" len="sm"/>
                      <a:tailEnd type="none" w="sm" len="sm"/>
                    </a:lnB>
                    <a:solidFill>
                      <a:srgbClr val="4472C4"/>
                    </a:solidFill>
                  </a:tcPr>
                </a:tc>
                <a:tc>
                  <a:txBody>
                    <a:bodyPr/>
                    <a:lstStyle/>
                    <a:p>
                      <a:pPr marL="0" marR="0" lvl="0" indent="0" algn="l" rtl="0">
                        <a:spcBef>
                          <a:spcPts val="0"/>
                        </a:spcBef>
                        <a:spcAft>
                          <a:spcPts val="0"/>
                        </a:spcAft>
                        <a:buNone/>
                      </a:pPr>
                      <a:r>
                        <a:rPr lang="en-US" sz="1200" b="1" i="0" u="none" strike="noStrike">
                          <a:solidFill>
                            <a:srgbClr val="FFFFFF"/>
                          </a:solidFill>
                          <a:latin typeface="Calibri"/>
                          <a:ea typeface="Calibri"/>
                          <a:cs typeface="Calibri"/>
                          <a:sym typeface="Calibri"/>
                        </a:rPr>
                        <a:t>PL Army</a:t>
                      </a:r>
                      <a:endParaRPr sz="1200"/>
                    </a:p>
                  </a:txBody>
                  <a:tcPr marL="41075" marR="41075" marT="20550" marB="205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25400" cap="flat" cmpd="sng">
                      <a:solidFill>
                        <a:srgbClr val="FFFFFF"/>
                      </a:solidFill>
                      <a:prstDash val="solid"/>
                      <a:round/>
                      <a:headEnd type="none" w="sm" len="sm"/>
                      <a:tailEnd type="none" w="sm" len="sm"/>
                    </a:lnB>
                    <a:solidFill>
                      <a:srgbClr val="4472C4"/>
                    </a:solidFill>
                  </a:tcPr>
                </a:tc>
                <a:tc>
                  <a:txBody>
                    <a:bodyPr/>
                    <a:lstStyle/>
                    <a:p>
                      <a:pPr marL="0" marR="0" lvl="0" indent="0" algn="l" rtl="0">
                        <a:spcBef>
                          <a:spcPts val="0"/>
                        </a:spcBef>
                        <a:spcAft>
                          <a:spcPts val="0"/>
                        </a:spcAft>
                        <a:buNone/>
                      </a:pPr>
                      <a:r>
                        <a:rPr lang="en-US" sz="1200" b="1" i="0" u="none" strike="noStrike">
                          <a:solidFill>
                            <a:srgbClr val="FFFFFF"/>
                          </a:solidFill>
                          <a:latin typeface="Calibri"/>
                          <a:ea typeface="Calibri"/>
                          <a:cs typeface="Calibri"/>
                          <a:sym typeface="Calibri"/>
                        </a:rPr>
                        <a:t>PLAARF</a:t>
                      </a:r>
                      <a:endParaRPr sz="1200"/>
                    </a:p>
                  </a:txBody>
                  <a:tcPr marL="41075" marR="41075" marT="20550" marB="205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25400" cap="flat" cmpd="sng">
                      <a:solidFill>
                        <a:srgbClr val="FFFFFF"/>
                      </a:solidFill>
                      <a:prstDash val="solid"/>
                      <a:round/>
                      <a:headEnd type="none" w="sm" len="sm"/>
                      <a:tailEnd type="none" w="sm" len="sm"/>
                    </a:lnB>
                    <a:solidFill>
                      <a:srgbClr val="4472C4"/>
                    </a:solidFill>
                  </a:tcPr>
                </a:tc>
                <a:tc>
                  <a:txBody>
                    <a:bodyPr/>
                    <a:lstStyle/>
                    <a:p>
                      <a:pPr marL="0" marR="0" lvl="0" indent="0" algn="l" rtl="0">
                        <a:spcBef>
                          <a:spcPts val="0"/>
                        </a:spcBef>
                        <a:spcAft>
                          <a:spcPts val="0"/>
                        </a:spcAft>
                        <a:buNone/>
                      </a:pPr>
                      <a:r>
                        <a:rPr lang="en-US" sz="1200" b="1" i="0" u="none" strike="noStrike">
                          <a:solidFill>
                            <a:srgbClr val="FFFFFF"/>
                          </a:solidFill>
                          <a:latin typeface="Calibri"/>
                          <a:ea typeface="Calibri"/>
                          <a:cs typeface="Calibri"/>
                          <a:sym typeface="Calibri"/>
                        </a:rPr>
                        <a:t>SSF</a:t>
                      </a:r>
                      <a:endParaRPr sz="1200"/>
                    </a:p>
                  </a:txBody>
                  <a:tcPr marL="41075" marR="41075" marT="20550" marB="205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25400" cap="flat" cmpd="sng">
                      <a:solidFill>
                        <a:srgbClr val="FFFFFF"/>
                      </a:solidFill>
                      <a:prstDash val="solid"/>
                      <a:round/>
                      <a:headEnd type="none" w="sm" len="sm"/>
                      <a:tailEnd type="none" w="sm" len="sm"/>
                    </a:lnB>
                    <a:solidFill>
                      <a:srgbClr val="4472C4"/>
                    </a:solidFill>
                  </a:tcPr>
                </a:tc>
                <a:extLst>
                  <a:ext uri="{0D108BD9-81ED-4DB2-BD59-A6C34878D82A}">
                    <a16:rowId xmlns:a16="http://schemas.microsoft.com/office/drawing/2014/main" val="10000"/>
                  </a:ext>
                </a:extLst>
              </a:tr>
              <a:tr h="4233275">
                <a:tc>
                  <a:txBody>
                    <a:bodyPr/>
                    <a:lstStyle/>
                    <a:p>
                      <a:pPr marL="0" marR="0" lvl="0" indent="0" algn="l" rtl="0">
                        <a:spcBef>
                          <a:spcPts val="0"/>
                        </a:spcBef>
                        <a:spcAft>
                          <a:spcPts val="0"/>
                        </a:spcAft>
                        <a:buNone/>
                      </a:pPr>
                      <a:r>
                        <a:rPr lang="en-US" sz="900" b="0" i="0" u="none" strike="noStrike">
                          <a:solidFill>
                            <a:srgbClr val="000000"/>
                          </a:solidFill>
                          <a:latin typeface="Arial"/>
                          <a:ea typeface="Arial"/>
                          <a:cs typeface="Arial"/>
                          <a:sym typeface="Arial"/>
                        </a:rPr>
                        <a:t>Task</a:t>
                      </a:r>
                      <a:endParaRPr sz="1200"/>
                    </a:p>
                  </a:txBody>
                  <a:tcPr marL="41075" marR="41075" marT="20550" marB="205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254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DD4EA"/>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a:solidFill>
                            <a:srgbClr val="000000"/>
                          </a:solidFill>
                          <a:latin typeface="Arial"/>
                          <a:ea typeface="Arial"/>
                          <a:cs typeface="Arial"/>
                          <a:sym typeface="Arial"/>
                        </a:rPr>
                        <a:t>-</a:t>
                      </a:r>
                      <a:r>
                        <a:rPr lang="en-US" sz="900" b="1" i="0" u="none" strike="noStrike">
                          <a:solidFill>
                            <a:srgbClr val="000000"/>
                          </a:solidFill>
                          <a:latin typeface="Arial"/>
                          <a:ea typeface="Arial"/>
                          <a:cs typeface="Arial"/>
                          <a:sym typeface="Arial"/>
                        </a:rPr>
                        <a:t>SAG</a:t>
                      </a:r>
                      <a:r>
                        <a:rPr lang="en-US" sz="900" b="0" i="0" u="none" strike="noStrike">
                          <a:solidFill>
                            <a:srgbClr val="000000"/>
                          </a:solidFill>
                          <a:latin typeface="Arial"/>
                          <a:ea typeface="Arial"/>
                          <a:cs typeface="Arial"/>
                          <a:sym typeface="Arial"/>
                        </a:rPr>
                        <a:t>: Guard Chinese </a:t>
                      </a:r>
                      <a:r>
                        <a:rPr lang="en-US" sz="1000" b="0" i="0" u="none" strike="noStrike">
                          <a:solidFill>
                            <a:srgbClr val="000000"/>
                          </a:solidFill>
                          <a:latin typeface="Arial"/>
                          <a:ea typeface="Arial"/>
                          <a:cs typeface="Arial"/>
                          <a:sym typeface="Arial"/>
                        </a:rPr>
                        <a:t>interests IVO Woody, Subi, Mischief, Fiery Cross, and Palawan.  Posture OPBOX on the W. side of Palawan at the N. and S. ends of the Island. Prosecute HVT/HPT.</a:t>
                      </a:r>
                      <a:endParaRPr sz="1000">
                        <a:latin typeface="Arial"/>
                        <a:ea typeface="Arial"/>
                        <a:cs typeface="Arial"/>
                        <a:sym typeface="Arial"/>
                      </a:endParaRPr>
                    </a:p>
                    <a:p>
                      <a:pPr marL="0" marR="0" lvl="0" indent="0" algn="l" rtl="0">
                        <a:spcBef>
                          <a:spcPts val="0"/>
                        </a:spcBef>
                        <a:spcAft>
                          <a:spcPts val="0"/>
                        </a:spcAft>
                        <a:buNone/>
                      </a:pPr>
                      <a:r>
                        <a:rPr lang="en-US" sz="1000" b="0" i="0" u="none" strike="noStrike">
                          <a:solidFill>
                            <a:srgbClr val="000000"/>
                          </a:solidFill>
                          <a:latin typeface="Arial"/>
                          <a:ea typeface="Arial"/>
                          <a:cs typeface="Arial"/>
                          <a:sym typeface="Arial"/>
                        </a:rPr>
                        <a:t>-</a:t>
                      </a:r>
                      <a:r>
                        <a:rPr lang="en-US" sz="1000" b="1" i="0" u="none" strike="noStrike">
                          <a:solidFill>
                            <a:srgbClr val="000000"/>
                          </a:solidFill>
                          <a:latin typeface="Arial"/>
                          <a:ea typeface="Arial"/>
                          <a:cs typeface="Arial"/>
                          <a:sym typeface="Arial"/>
                        </a:rPr>
                        <a:t>Missile Boats</a:t>
                      </a:r>
                      <a:r>
                        <a:rPr lang="en-US" sz="1000" b="0" i="0" u="none" strike="noStrike">
                          <a:solidFill>
                            <a:srgbClr val="000000"/>
                          </a:solidFill>
                          <a:latin typeface="Arial"/>
                          <a:ea typeface="Arial"/>
                          <a:cs typeface="Arial"/>
                          <a:sym typeface="Arial"/>
                        </a:rPr>
                        <a:t>: Guard and attack all landing craft, and prosecute HVT/HPT.</a:t>
                      </a:r>
                      <a:endParaRPr sz="1000" b="0" i="0" u="none"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a:solidFill>
                            <a:srgbClr val="000000"/>
                          </a:solidFill>
                          <a:latin typeface="Arial"/>
                          <a:ea typeface="Arial"/>
                          <a:cs typeface="Arial"/>
                          <a:sym typeface="Arial"/>
                        </a:rPr>
                        <a:t>-</a:t>
                      </a:r>
                      <a:r>
                        <a:rPr lang="en-US" sz="1000" b="1" i="0" u="none" strike="noStrike">
                          <a:solidFill>
                            <a:srgbClr val="000000"/>
                          </a:solidFill>
                          <a:latin typeface="Arial"/>
                          <a:ea typeface="Arial"/>
                          <a:cs typeface="Arial"/>
                          <a:sym typeface="Arial"/>
                        </a:rPr>
                        <a:t>Submarines</a:t>
                      </a:r>
                      <a:r>
                        <a:rPr lang="en-US" sz="1000" b="0" i="0" u="none" strike="noStrike">
                          <a:solidFill>
                            <a:srgbClr val="000000"/>
                          </a:solidFill>
                          <a:latin typeface="Arial"/>
                          <a:ea typeface="Arial"/>
                          <a:cs typeface="Arial"/>
                          <a:sym typeface="Arial"/>
                        </a:rPr>
                        <a:t>: 2 x Subs Screen and Cover E. side of Palawan S. to Sulu Sea; 2 x Subs screen on NW side of Palawan. Prosecute HVT/HPT.</a:t>
                      </a:r>
                      <a:endParaRPr/>
                    </a:p>
                    <a:p>
                      <a:pPr marL="0" marR="0" lvl="0" indent="0" algn="l" rtl="0">
                        <a:spcBef>
                          <a:spcPts val="0"/>
                        </a:spcBef>
                        <a:spcAft>
                          <a:spcPts val="0"/>
                        </a:spcAft>
                        <a:buNone/>
                      </a:pPr>
                      <a:r>
                        <a:rPr lang="en-US" sz="1000" b="0" i="0" u="none" strike="noStrike">
                          <a:solidFill>
                            <a:srgbClr val="000000"/>
                          </a:solidFill>
                          <a:latin typeface="Arial"/>
                          <a:ea typeface="Arial"/>
                          <a:cs typeface="Arial"/>
                          <a:sym typeface="Arial"/>
                        </a:rPr>
                        <a:t>-</a:t>
                      </a:r>
                      <a:r>
                        <a:rPr lang="en-US" sz="1000" b="1" i="0" u="none" strike="noStrike">
                          <a:solidFill>
                            <a:srgbClr val="000000"/>
                          </a:solidFill>
                          <a:latin typeface="Arial"/>
                          <a:ea typeface="Arial"/>
                          <a:cs typeface="Arial"/>
                          <a:sym typeface="Arial"/>
                        </a:rPr>
                        <a:t>MM: </a:t>
                      </a:r>
                      <a:r>
                        <a:rPr lang="en-US" sz="1000" b="0" i="0" u="none" strike="noStrike">
                          <a:solidFill>
                            <a:srgbClr val="000000"/>
                          </a:solidFill>
                          <a:latin typeface="Arial"/>
                          <a:ea typeface="Arial"/>
                          <a:cs typeface="Arial"/>
                          <a:sym typeface="Arial"/>
                        </a:rPr>
                        <a:t>Guard and Disrupt US forces/operations IVO Sula Sea.  </a:t>
                      </a:r>
                      <a:endParaRPr/>
                    </a:p>
                    <a:p>
                      <a:pPr marL="0" marR="0" lvl="0" indent="0" algn="l" rtl="0">
                        <a:spcBef>
                          <a:spcPts val="0"/>
                        </a:spcBef>
                        <a:spcAft>
                          <a:spcPts val="0"/>
                        </a:spcAft>
                        <a:buNone/>
                      </a:pPr>
                      <a:r>
                        <a:rPr lang="en-US" sz="1000" b="0" i="0" u="none" strike="noStrike">
                          <a:solidFill>
                            <a:srgbClr val="000000"/>
                          </a:solidFill>
                          <a:latin typeface="Arial"/>
                          <a:ea typeface="Arial"/>
                          <a:cs typeface="Arial"/>
                          <a:sym typeface="Arial"/>
                        </a:rPr>
                        <a:t>-</a:t>
                      </a:r>
                      <a:r>
                        <a:rPr lang="en-US" sz="1000" b="1" i="0" u="none" strike="noStrike">
                          <a:solidFill>
                            <a:srgbClr val="000000"/>
                          </a:solidFill>
                          <a:latin typeface="Arial"/>
                          <a:ea typeface="Arial"/>
                          <a:cs typeface="Arial"/>
                          <a:sym typeface="Arial"/>
                        </a:rPr>
                        <a:t>Supply Ship </a:t>
                      </a:r>
                      <a:r>
                        <a:rPr lang="en-US" sz="1000" b="0" i="0" u="none" strike="noStrike">
                          <a:solidFill>
                            <a:srgbClr val="000000"/>
                          </a:solidFill>
                          <a:latin typeface="Arial"/>
                          <a:ea typeface="Arial"/>
                          <a:cs typeface="Arial"/>
                          <a:sym typeface="Arial"/>
                        </a:rPr>
                        <a:t>supports PLA/SOF on Palwan, and conduct anti-Ship denial.</a:t>
                      </a:r>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a:solidFill>
                            <a:srgbClr val="000000"/>
                          </a:solidFill>
                          <a:latin typeface="Arial"/>
                          <a:ea typeface="Arial"/>
                          <a:cs typeface="Arial"/>
                          <a:sym typeface="Arial"/>
                        </a:rPr>
                        <a:t>-</a:t>
                      </a:r>
                      <a:r>
                        <a:rPr lang="en-US" sz="1000" b="1" i="0" u="none" strike="noStrike">
                          <a:solidFill>
                            <a:srgbClr val="000000"/>
                          </a:solidFill>
                          <a:latin typeface="Arial"/>
                          <a:ea typeface="Arial"/>
                          <a:cs typeface="Arial"/>
                          <a:sym typeface="Arial"/>
                        </a:rPr>
                        <a:t>4 x PLAN ships</a:t>
                      </a:r>
                      <a:r>
                        <a:rPr lang="en-US" sz="1000" b="0" i="0" u="none" strike="noStrike">
                          <a:solidFill>
                            <a:srgbClr val="000000"/>
                          </a:solidFill>
                          <a:latin typeface="Arial"/>
                          <a:ea typeface="Arial"/>
                          <a:cs typeface="Arial"/>
                          <a:sym typeface="Arial"/>
                        </a:rPr>
                        <a:t> operate along NW coast of Palawan conduct sea and air denial missions (anti-air and anti-ship). </a:t>
                      </a:r>
                      <a:endParaRPr sz="1000" b="0" i="0" u="none" strike="noStrike">
                        <a:solidFill>
                          <a:srgbClr val="000000"/>
                        </a:solidFill>
                        <a:latin typeface="Arial"/>
                        <a:ea typeface="Arial"/>
                        <a:cs typeface="Arial"/>
                        <a:sym typeface="Arial"/>
                      </a:endParaRPr>
                    </a:p>
                  </a:txBody>
                  <a:tcPr marL="41075" marR="41075" marT="20550" marB="205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254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DD4EA"/>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a:solidFill>
                            <a:srgbClr val="000000"/>
                          </a:solidFill>
                          <a:latin typeface="Arial"/>
                          <a:ea typeface="Arial"/>
                          <a:cs typeface="Arial"/>
                          <a:sym typeface="Arial"/>
                        </a:rPr>
                        <a:t>-</a:t>
                      </a:r>
                      <a:r>
                        <a:rPr lang="en-US" sz="900" b="1" i="0" u="none" strike="noStrike">
                          <a:solidFill>
                            <a:srgbClr val="000000"/>
                          </a:solidFill>
                          <a:latin typeface="Arial"/>
                          <a:ea typeface="Arial"/>
                          <a:cs typeface="Arial"/>
                          <a:sym typeface="Arial"/>
                        </a:rPr>
                        <a:t>Bombers</a:t>
                      </a:r>
                      <a:r>
                        <a:rPr lang="en-US" sz="900" b="0" i="0" u="none" strike="noStrike">
                          <a:solidFill>
                            <a:srgbClr val="000000"/>
                          </a:solidFill>
                          <a:latin typeface="Arial"/>
                          <a:ea typeface="Arial"/>
                          <a:cs typeface="Arial"/>
                          <a:sym typeface="Arial"/>
                        </a:rPr>
                        <a:t>:  Offensive Strike DDG, ARG shipping, Log nodes, and Ports/Airfields; Air Interdiction operations from HPT.</a:t>
                      </a:r>
                      <a:endParaRPr sz="1200"/>
                    </a:p>
                    <a:p>
                      <a:pPr marL="0" marR="0" lvl="0" indent="0" algn="l" rtl="0">
                        <a:spcBef>
                          <a:spcPts val="0"/>
                        </a:spcBef>
                        <a:spcAft>
                          <a:spcPts val="0"/>
                        </a:spcAft>
                        <a:buNone/>
                      </a:pPr>
                      <a:r>
                        <a:rPr lang="en-US" sz="900" b="0" i="0" u="none" strike="noStrike">
                          <a:solidFill>
                            <a:srgbClr val="000000"/>
                          </a:solidFill>
                          <a:latin typeface="Arial"/>
                          <a:ea typeface="Arial"/>
                          <a:cs typeface="Arial"/>
                          <a:sym typeface="Arial"/>
                        </a:rPr>
                        <a:t>-</a:t>
                      </a:r>
                      <a:r>
                        <a:rPr lang="en-US" sz="900" b="1" i="0" u="none" strike="noStrike">
                          <a:solidFill>
                            <a:srgbClr val="000000"/>
                          </a:solidFill>
                          <a:latin typeface="Arial"/>
                          <a:ea typeface="Arial"/>
                          <a:cs typeface="Arial"/>
                          <a:sym typeface="Arial"/>
                        </a:rPr>
                        <a:t>Fighters</a:t>
                      </a:r>
                      <a:r>
                        <a:rPr lang="en-US" sz="900" b="0" i="0" u="none" strike="noStrike">
                          <a:solidFill>
                            <a:srgbClr val="000000"/>
                          </a:solidFill>
                          <a:latin typeface="Arial"/>
                          <a:ea typeface="Arial"/>
                          <a:cs typeface="Arial"/>
                          <a:sym typeface="Arial"/>
                        </a:rPr>
                        <a:t>: CAP, Air Interdiction, and recce operations.</a:t>
                      </a:r>
                      <a:endParaRPr sz="1200"/>
                    </a:p>
                    <a:p>
                      <a:pPr marL="0" marR="0" lvl="0" indent="0" algn="l" rtl="0">
                        <a:spcBef>
                          <a:spcPts val="0"/>
                        </a:spcBef>
                        <a:spcAft>
                          <a:spcPts val="0"/>
                        </a:spcAft>
                        <a:buNone/>
                      </a:pPr>
                      <a:r>
                        <a:rPr lang="en-US" sz="900" b="0" i="0" u="none" strike="noStrike">
                          <a:solidFill>
                            <a:srgbClr val="000000"/>
                          </a:solidFill>
                          <a:latin typeface="Arial"/>
                          <a:ea typeface="Arial"/>
                          <a:cs typeface="Arial"/>
                          <a:sym typeface="Arial"/>
                        </a:rPr>
                        <a:t>-</a:t>
                      </a:r>
                      <a:r>
                        <a:rPr lang="en-US" sz="900" b="1" i="0" u="none" strike="noStrike">
                          <a:solidFill>
                            <a:srgbClr val="000000"/>
                          </a:solidFill>
                          <a:latin typeface="Arial"/>
                          <a:ea typeface="Arial"/>
                          <a:cs typeface="Arial"/>
                          <a:sym typeface="Arial"/>
                        </a:rPr>
                        <a:t>ISR</a:t>
                      </a:r>
                      <a:r>
                        <a:rPr lang="en-US" sz="900" b="0" i="0" u="none" strike="noStrike">
                          <a:solidFill>
                            <a:srgbClr val="000000"/>
                          </a:solidFill>
                          <a:latin typeface="Arial"/>
                          <a:ea typeface="Arial"/>
                          <a:cs typeface="Arial"/>
                          <a:sym typeface="Arial"/>
                        </a:rPr>
                        <a:t>: Recon and surveil IOT confirm/deny PIRs and isolate US forces by observation.  </a:t>
                      </a:r>
                      <a:endParaRPr sz="1200"/>
                    </a:p>
                  </a:txBody>
                  <a:tcPr marL="41075" marR="41075" marT="20550" marB="205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254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DD4EA"/>
                    </a:solidFill>
                  </a:tcPr>
                </a:tc>
                <a:tc>
                  <a:txBody>
                    <a:bodyPr/>
                    <a:lstStyle/>
                    <a:p>
                      <a:pPr marL="0" marR="0" lvl="0" indent="0" algn="l" rtl="0">
                        <a:spcBef>
                          <a:spcPts val="0"/>
                        </a:spcBef>
                        <a:spcAft>
                          <a:spcPts val="0"/>
                        </a:spcAft>
                        <a:buNone/>
                      </a:pPr>
                      <a:r>
                        <a:rPr lang="en-US" sz="900" b="0" i="0" u="none" strike="noStrike">
                          <a:solidFill>
                            <a:srgbClr val="000000"/>
                          </a:solidFill>
                          <a:latin typeface="Arial"/>
                          <a:ea typeface="Arial"/>
                          <a:cs typeface="Arial"/>
                          <a:sym typeface="Arial"/>
                        </a:rPr>
                        <a:t>-</a:t>
                      </a:r>
                      <a:r>
                        <a:rPr lang="en-US" sz="900" b="1" i="0" u="none" strike="noStrike">
                          <a:solidFill>
                            <a:srgbClr val="000000"/>
                          </a:solidFill>
                          <a:latin typeface="Arial"/>
                          <a:ea typeface="Arial"/>
                          <a:cs typeface="Arial"/>
                          <a:sym typeface="Arial"/>
                        </a:rPr>
                        <a:t>SOF</a:t>
                      </a:r>
                      <a:r>
                        <a:rPr lang="en-US" sz="900" b="0" i="0" u="none" strike="noStrike">
                          <a:solidFill>
                            <a:srgbClr val="000000"/>
                          </a:solidFill>
                          <a:latin typeface="Arial"/>
                          <a:ea typeface="Arial"/>
                          <a:cs typeface="Arial"/>
                          <a:sym typeface="Arial"/>
                        </a:rPr>
                        <a:t>:  Conduct FID and unconventional warfare IVO Palawan</a:t>
                      </a:r>
                      <a:endParaRPr sz="1200"/>
                    </a:p>
                    <a:p>
                      <a:pPr marL="0" marR="0" lvl="0" indent="0" algn="l" rtl="0">
                        <a:spcBef>
                          <a:spcPts val="0"/>
                        </a:spcBef>
                        <a:spcAft>
                          <a:spcPts val="0"/>
                        </a:spcAft>
                        <a:buNone/>
                      </a:pPr>
                      <a:r>
                        <a:rPr lang="en-US" sz="900" b="0" i="0" u="none" strike="noStrike">
                          <a:solidFill>
                            <a:srgbClr val="000000"/>
                          </a:solidFill>
                          <a:latin typeface="Arial"/>
                          <a:ea typeface="Arial"/>
                          <a:cs typeface="Arial"/>
                          <a:sym typeface="Arial"/>
                        </a:rPr>
                        <a:t>-</a:t>
                      </a:r>
                      <a:r>
                        <a:rPr lang="en-US" sz="900" b="1" i="0" u="none" strike="noStrike">
                          <a:solidFill>
                            <a:srgbClr val="000000"/>
                          </a:solidFill>
                          <a:latin typeface="Arial"/>
                          <a:ea typeface="Arial"/>
                          <a:cs typeface="Arial"/>
                          <a:sym typeface="Arial"/>
                        </a:rPr>
                        <a:t>Security Forces</a:t>
                      </a:r>
                      <a:r>
                        <a:rPr lang="en-US" sz="900" b="0" i="0" u="none" strike="noStrike">
                          <a:solidFill>
                            <a:srgbClr val="000000"/>
                          </a:solidFill>
                          <a:latin typeface="Arial"/>
                          <a:ea typeface="Arial"/>
                          <a:cs typeface="Arial"/>
                          <a:sym typeface="Arial"/>
                        </a:rPr>
                        <a:t>:  Defend Island bases.  Guard Chinese Interests.</a:t>
                      </a:r>
                      <a:endParaRPr sz="1200"/>
                    </a:p>
                  </a:txBody>
                  <a:tcPr marL="41075" marR="41075" marT="20550" marB="205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254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DD4EA"/>
                    </a:solidFill>
                  </a:tcPr>
                </a:tc>
                <a:tc>
                  <a:txBody>
                    <a:bodyPr/>
                    <a:lstStyle/>
                    <a:p>
                      <a:pPr marL="0" marR="0" lvl="0" indent="0" algn="l" rtl="0">
                        <a:spcBef>
                          <a:spcPts val="0"/>
                        </a:spcBef>
                        <a:spcAft>
                          <a:spcPts val="0"/>
                        </a:spcAft>
                        <a:buNone/>
                      </a:pPr>
                      <a:r>
                        <a:rPr lang="en-US" sz="900" b="0" i="0" u="none" strike="noStrike">
                          <a:solidFill>
                            <a:srgbClr val="000000"/>
                          </a:solidFill>
                          <a:latin typeface="Arial"/>
                          <a:ea typeface="Arial"/>
                          <a:cs typeface="Arial"/>
                          <a:sym typeface="Arial"/>
                        </a:rPr>
                        <a:t>-</a:t>
                      </a:r>
                      <a:r>
                        <a:rPr lang="en-US" sz="900" b="1" i="0" u="none" strike="noStrike">
                          <a:solidFill>
                            <a:srgbClr val="000000"/>
                          </a:solidFill>
                          <a:latin typeface="Arial"/>
                          <a:ea typeface="Arial"/>
                          <a:cs typeface="Arial"/>
                          <a:sym typeface="Arial"/>
                        </a:rPr>
                        <a:t>DF-21 and DF-26</a:t>
                      </a:r>
                      <a:r>
                        <a:rPr lang="en-US" sz="900" b="0" i="0" u="none" strike="noStrike">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a:solidFill>
                            <a:srgbClr val="000000"/>
                          </a:solidFill>
                          <a:latin typeface="Arial"/>
                          <a:ea typeface="Arial"/>
                          <a:cs typeface="Arial"/>
                          <a:sym typeface="Arial"/>
                        </a:rPr>
                        <a:t>Defend against US attacks; secure Air Port; Guard Chinese interests IVO Woody, Subi, Mischief, Fiery Cross, and Palawan.  </a:t>
                      </a:r>
                      <a:endParaRPr sz="1200"/>
                    </a:p>
                    <a:p>
                      <a:pPr marL="0" marR="0" lvl="0" indent="0" algn="l" rtl="0">
                        <a:lnSpc>
                          <a:spcPct val="100000"/>
                        </a:lnSpc>
                        <a:spcBef>
                          <a:spcPts val="0"/>
                        </a:spcBef>
                        <a:spcAft>
                          <a:spcPts val="0"/>
                        </a:spcAft>
                        <a:buClr>
                          <a:srgbClr val="000000"/>
                        </a:buClr>
                        <a:buSzPts val="900"/>
                        <a:buFont typeface="Arial"/>
                        <a:buNone/>
                      </a:pPr>
                      <a:r>
                        <a:rPr lang="en-US" sz="900" b="0" i="0" u="none" strike="noStrike">
                          <a:solidFill>
                            <a:srgbClr val="000000"/>
                          </a:solidFill>
                          <a:latin typeface="Arial"/>
                          <a:ea typeface="Arial"/>
                          <a:cs typeface="Arial"/>
                          <a:sym typeface="Arial"/>
                        </a:rPr>
                        <a:t>-Destroy, and Neutralize HVT/HPTs. </a:t>
                      </a:r>
                      <a:endParaRPr sz="900">
                        <a:latin typeface="Arial"/>
                        <a:ea typeface="Arial"/>
                        <a:cs typeface="Arial"/>
                        <a:sym typeface="Arial"/>
                      </a:endParaRPr>
                    </a:p>
                    <a:p>
                      <a:pPr marL="0" marR="0" lvl="0" indent="0" algn="l" rtl="0">
                        <a:spcBef>
                          <a:spcPts val="0"/>
                        </a:spcBef>
                        <a:spcAft>
                          <a:spcPts val="0"/>
                        </a:spcAft>
                        <a:buNone/>
                      </a:pPr>
                      <a:r>
                        <a:rPr lang="en-US" sz="1200"/>
                        <a:t/>
                      </a:r>
                      <a:br>
                        <a:rPr lang="en-US" sz="1200"/>
                      </a:br>
                      <a:endParaRPr sz="1200"/>
                    </a:p>
                  </a:txBody>
                  <a:tcPr marL="41075" marR="41075" marT="20550" marB="205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254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DD4EA"/>
                    </a:solidFill>
                  </a:tcPr>
                </a:tc>
                <a:tc>
                  <a:txBody>
                    <a:bodyPr/>
                    <a:lstStyle/>
                    <a:p>
                      <a:pPr marL="0" marR="0" lvl="0" indent="0" algn="l" rtl="0">
                        <a:spcBef>
                          <a:spcPts val="0"/>
                        </a:spcBef>
                        <a:spcAft>
                          <a:spcPts val="0"/>
                        </a:spcAft>
                        <a:buNone/>
                      </a:pPr>
                      <a:r>
                        <a:rPr lang="en-US" sz="900" b="0" i="0" u="none" strike="noStrike">
                          <a:solidFill>
                            <a:srgbClr val="000000"/>
                          </a:solidFill>
                          <a:latin typeface="Arial"/>
                          <a:ea typeface="Arial"/>
                          <a:cs typeface="Arial"/>
                          <a:sym typeface="Arial"/>
                        </a:rPr>
                        <a:t>-Conduct propaganda, cyber, influence operations, and EMSO.</a:t>
                      </a:r>
                      <a:endParaRPr sz="1200"/>
                    </a:p>
                  </a:txBody>
                  <a:tcPr marL="41075" marR="41075" marT="20550" marB="205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254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DD4EA"/>
                    </a:solidFill>
                  </a:tcPr>
                </a:tc>
                <a:extLst>
                  <a:ext uri="{0D108BD9-81ED-4DB2-BD59-A6C34878D82A}">
                    <a16:rowId xmlns:a16="http://schemas.microsoft.com/office/drawing/2014/main" val="10001"/>
                  </a:ext>
                </a:extLst>
              </a:tr>
              <a:tr h="1122500">
                <a:tc>
                  <a:txBody>
                    <a:bodyPr/>
                    <a:lstStyle/>
                    <a:p>
                      <a:pPr marL="0" marR="0" lvl="0" indent="0" algn="l" rtl="0">
                        <a:spcBef>
                          <a:spcPts val="0"/>
                        </a:spcBef>
                        <a:spcAft>
                          <a:spcPts val="0"/>
                        </a:spcAft>
                        <a:buNone/>
                      </a:pPr>
                      <a:r>
                        <a:rPr lang="en-US" sz="900" b="0" i="0" u="none" strike="noStrike">
                          <a:solidFill>
                            <a:srgbClr val="000000"/>
                          </a:solidFill>
                          <a:latin typeface="Arial"/>
                          <a:ea typeface="Arial"/>
                          <a:cs typeface="Arial"/>
                          <a:sym typeface="Arial"/>
                        </a:rPr>
                        <a:t>Purpose</a:t>
                      </a:r>
                      <a:endParaRPr sz="1200"/>
                    </a:p>
                  </a:txBody>
                  <a:tcPr marL="41075" marR="41075" marT="20550" marB="205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8EBF5"/>
                    </a:solidFill>
                  </a:tcPr>
                </a:tc>
                <a:tc>
                  <a:txBody>
                    <a:bodyPr/>
                    <a:lstStyle/>
                    <a:p>
                      <a:pPr marL="0" marR="0" lvl="0" indent="0" algn="l" rtl="0">
                        <a:spcBef>
                          <a:spcPts val="0"/>
                        </a:spcBef>
                        <a:spcAft>
                          <a:spcPts val="0"/>
                        </a:spcAft>
                        <a:buNone/>
                      </a:pPr>
                      <a:r>
                        <a:rPr lang="en-US" sz="900" b="0" i="0" u="none" strike="noStrike">
                          <a:solidFill>
                            <a:srgbClr val="000000"/>
                          </a:solidFill>
                          <a:latin typeface="Arial"/>
                          <a:ea typeface="Arial"/>
                          <a:cs typeface="Arial"/>
                          <a:sym typeface="Arial"/>
                        </a:rPr>
                        <a:t>Deny key terrain IVO Palawan, attrite US forces, and disrupt US operations and ability to seize Palawan.</a:t>
                      </a:r>
                      <a:endParaRPr sz="1200"/>
                    </a:p>
                  </a:txBody>
                  <a:tcPr marL="41075" marR="41075" marT="20550" marB="205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8EBF5"/>
                    </a:solidFill>
                  </a:tcPr>
                </a:tc>
                <a:tc>
                  <a:txBody>
                    <a:bodyPr/>
                    <a:lstStyle/>
                    <a:p>
                      <a:pPr marL="0" marR="0" lvl="0" indent="0" algn="l" rtl="0">
                        <a:spcBef>
                          <a:spcPts val="0"/>
                        </a:spcBef>
                        <a:spcAft>
                          <a:spcPts val="0"/>
                        </a:spcAft>
                        <a:buNone/>
                      </a:pPr>
                      <a:r>
                        <a:rPr lang="en-US" sz="900" b="0" i="0" u="none" strike="noStrike">
                          <a:solidFill>
                            <a:srgbClr val="000000"/>
                          </a:solidFill>
                          <a:latin typeface="Arial"/>
                          <a:ea typeface="Arial"/>
                          <a:cs typeface="Arial"/>
                          <a:sym typeface="Arial"/>
                        </a:rPr>
                        <a:t>-Maintain local air superiority, C2, and disrupt EABs.</a:t>
                      </a:r>
                      <a:endParaRPr/>
                    </a:p>
                    <a:p>
                      <a:pPr marL="0" marR="0" lvl="0" indent="0" algn="l" rtl="0">
                        <a:spcBef>
                          <a:spcPts val="0"/>
                        </a:spcBef>
                        <a:spcAft>
                          <a:spcPts val="0"/>
                        </a:spcAft>
                        <a:buNone/>
                      </a:pPr>
                      <a:r>
                        <a:rPr lang="en-US" sz="900" b="0" i="0" u="none" strike="noStrike">
                          <a:solidFill>
                            <a:srgbClr val="000000"/>
                          </a:solidFill>
                          <a:latin typeface="Arial"/>
                          <a:ea typeface="Arial"/>
                          <a:cs typeface="Arial"/>
                          <a:sym typeface="Arial"/>
                        </a:rPr>
                        <a:t>-Defend, Destroy, and Neutralize HVU (LHA/LHD), ARG shipping, and DDGs. airfields and US Navy and Aviation assets.  Collect on US forces.</a:t>
                      </a:r>
                      <a:endParaRPr sz="1200"/>
                    </a:p>
                  </a:txBody>
                  <a:tcPr marL="41075" marR="41075" marT="20550" marB="205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8EBF5"/>
                    </a:solidFill>
                  </a:tcPr>
                </a:tc>
                <a:tc>
                  <a:txBody>
                    <a:bodyPr/>
                    <a:lstStyle/>
                    <a:p>
                      <a:pPr marL="0" marR="0" lvl="0" indent="0" algn="l" rtl="0">
                        <a:spcBef>
                          <a:spcPts val="0"/>
                        </a:spcBef>
                        <a:spcAft>
                          <a:spcPts val="0"/>
                        </a:spcAft>
                        <a:buNone/>
                      </a:pPr>
                      <a:r>
                        <a:rPr lang="en-US" sz="900" b="0" i="0" u="none" strike="noStrike">
                          <a:solidFill>
                            <a:srgbClr val="000000"/>
                          </a:solidFill>
                          <a:latin typeface="Arial"/>
                          <a:ea typeface="Arial"/>
                          <a:cs typeface="Arial"/>
                          <a:sym typeface="Arial"/>
                        </a:rPr>
                        <a:t>Defend against US attacks; secure island bases.  Neutralize HVTs/HPTs.</a:t>
                      </a:r>
                      <a:endParaRPr sz="900" b="0" i="0" u="none" strike="noStrike">
                        <a:solidFill>
                          <a:srgbClr val="000000"/>
                        </a:solidFill>
                        <a:latin typeface="Arial"/>
                        <a:ea typeface="Arial"/>
                        <a:cs typeface="Arial"/>
                        <a:sym typeface="Arial"/>
                      </a:endParaRPr>
                    </a:p>
                  </a:txBody>
                  <a:tcPr marL="41075" marR="41075" marT="20550" marB="205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8EBF5"/>
                    </a:solidFill>
                  </a:tcPr>
                </a:tc>
                <a:tc>
                  <a:txBody>
                    <a:bodyPr/>
                    <a:lstStyle/>
                    <a:p>
                      <a:pPr marL="0" marR="0" lvl="0" indent="0" algn="l" rtl="0">
                        <a:spcBef>
                          <a:spcPts val="0"/>
                        </a:spcBef>
                        <a:spcAft>
                          <a:spcPts val="0"/>
                        </a:spcAft>
                        <a:buNone/>
                      </a:pPr>
                      <a:r>
                        <a:rPr lang="en-US" sz="900" b="0" i="0" u="none" strike="noStrike">
                          <a:solidFill>
                            <a:srgbClr val="000000"/>
                          </a:solidFill>
                          <a:latin typeface="Arial"/>
                          <a:ea typeface="Arial"/>
                          <a:cs typeface="Arial"/>
                          <a:sym typeface="Arial"/>
                        </a:rPr>
                        <a:t>-Defend, Destroy, and Neutralize HVT/HPTs.</a:t>
                      </a:r>
                      <a:r>
                        <a:rPr lang="en-US" sz="1200" b="0" i="0" u="none" strike="noStrike">
                          <a:solidFill>
                            <a:srgbClr val="000000"/>
                          </a:solidFill>
                          <a:latin typeface="Arial"/>
                          <a:ea typeface="Arial"/>
                          <a:cs typeface="Arial"/>
                          <a:sym typeface="Arial"/>
                        </a:rPr>
                        <a:t> </a:t>
                      </a:r>
                      <a:endParaRPr sz="1200">
                        <a:latin typeface="Arial"/>
                        <a:ea typeface="Arial"/>
                        <a:cs typeface="Arial"/>
                        <a:sym typeface="Arial"/>
                      </a:endParaRPr>
                    </a:p>
                    <a:p>
                      <a:pPr marL="0" marR="0" lvl="0" indent="0" algn="l" rtl="0">
                        <a:spcBef>
                          <a:spcPts val="0"/>
                        </a:spcBef>
                        <a:spcAft>
                          <a:spcPts val="0"/>
                        </a:spcAft>
                        <a:buNone/>
                      </a:pPr>
                      <a:endParaRPr sz="1200"/>
                    </a:p>
                    <a:p>
                      <a:pPr marL="0" marR="0" lvl="0" indent="0" algn="l" rtl="0">
                        <a:spcBef>
                          <a:spcPts val="0"/>
                        </a:spcBef>
                        <a:spcAft>
                          <a:spcPts val="0"/>
                        </a:spcAft>
                        <a:buNone/>
                      </a:pPr>
                      <a:r>
                        <a:rPr lang="en-US" sz="1200"/>
                        <a:t/>
                      </a:r>
                      <a:br>
                        <a:rPr lang="en-US" sz="1200"/>
                      </a:br>
                      <a:endParaRPr sz="1200"/>
                    </a:p>
                  </a:txBody>
                  <a:tcPr marL="41075" marR="41075" marT="20550" marB="205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8EBF5"/>
                    </a:solidFill>
                  </a:tcPr>
                </a:tc>
                <a:tc>
                  <a:txBody>
                    <a:bodyPr/>
                    <a:lstStyle/>
                    <a:p>
                      <a:pPr marL="0" marR="0" lvl="0" indent="0" algn="l" rtl="0">
                        <a:spcBef>
                          <a:spcPts val="0"/>
                        </a:spcBef>
                        <a:spcAft>
                          <a:spcPts val="0"/>
                        </a:spcAft>
                        <a:buNone/>
                      </a:pPr>
                      <a:r>
                        <a:rPr lang="en-US" sz="900" b="0" i="0" u="none" strike="noStrike">
                          <a:solidFill>
                            <a:srgbClr val="000000"/>
                          </a:solidFill>
                          <a:latin typeface="Arial"/>
                          <a:ea typeface="Arial"/>
                          <a:cs typeface="Arial"/>
                          <a:sym typeface="Arial"/>
                        </a:rPr>
                        <a:t>-Degrade US influence in region; delay US decision-making and disrupt US C2.</a:t>
                      </a:r>
                      <a:endParaRPr sz="1200"/>
                    </a:p>
                  </a:txBody>
                  <a:tcPr marL="41075" marR="41075" marT="20550" marB="205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8EBF5"/>
                    </a:solidFill>
                  </a:tcPr>
                </a:tc>
                <a:extLst>
                  <a:ext uri="{0D108BD9-81ED-4DB2-BD59-A6C34878D82A}">
                    <a16:rowId xmlns:a16="http://schemas.microsoft.com/office/drawing/2014/main" val="10002"/>
                  </a:ext>
                </a:extLst>
              </a:tr>
              <a:tr h="575075">
                <a:tc>
                  <a:txBody>
                    <a:bodyPr/>
                    <a:lstStyle/>
                    <a:p>
                      <a:pPr marL="0" marR="0" lvl="0" indent="0" algn="l" rtl="0">
                        <a:spcBef>
                          <a:spcPts val="0"/>
                        </a:spcBef>
                        <a:spcAft>
                          <a:spcPts val="0"/>
                        </a:spcAft>
                        <a:buNone/>
                      </a:pPr>
                      <a:r>
                        <a:rPr lang="en-US" sz="900" b="0" i="0" u="none" strike="noStrike">
                          <a:solidFill>
                            <a:srgbClr val="000000"/>
                          </a:solidFill>
                          <a:latin typeface="Arial"/>
                          <a:ea typeface="Arial"/>
                          <a:cs typeface="Arial"/>
                          <a:sym typeface="Arial"/>
                        </a:rPr>
                        <a:t>Method </a:t>
                      </a:r>
                      <a:endParaRPr sz="1200"/>
                    </a:p>
                  </a:txBody>
                  <a:tcPr marL="41075" marR="41075" marT="20550" marB="205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DD4EA"/>
                    </a:solidFill>
                  </a:tcPr>
                </a:tc>
                <a:tc>
                  <a:txBody>
                    <a:bodyPr/>
                    <a:lstStyle/>
                    <a:p>
                      <a:pPr marL="0" marR="0" lvl="0" indent="0" algn="l" rtl="0">
                        <a:spcBef>
                          <a:spcPts val="0"/>
                        </a:spcBef>
                        <a:spcAft>
                          <a:spcPts val="0"/>
                        </a:spcAft>
                        <a:buNone/>
                      </a:pPr>
                      <a:r>
                        <a:rPr lang="en-US" sz="900" b="0" i="0" u="none" strike="noStrike">
                          <a:solidFill>
                            <a:srgbClr val="000000"/>
                          </a:solidFill>
                          <a:latin typeface="Arial"/>
                          <a:ea typeface="Arial"/>
                          <a:cs typeface="Arial"/>
                          <a:sym typeface="Arial"/>
                        </a:rPr>
                        <a:t>Guard, cover, and attack US targets.</a:t>
                      </a:r>
                      <a:endParaRPr sz="1200"/>
                    </a:p>
                  </a:txBody>
                  <a:tcPr marL="41075" marR="41075" marT="20550" marB="205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DD4EA"/>
                    </a:solidFill>
                  </a:tcPr>
                </a:tc>
                <a:tc>
                  <a:txBody>
                    <a:bodyPr/>
                    <a:lstStyle/>
                    <a:p>
                      <a:pPr marL="0" marR="0" lvl="0" indent="0" algn="l" rtl="0">
                        <a:spcBef>
                          <a:spcPts val="0"/>
                        </a:spcBef>
                        <a:spcAft>
                          <a:spcPts val="0"/>
                        </a:spcAft>
                        <a:buNone/>
                      </a:pPr>
                      <a:r>
                        <a:rPr lang="en-US" sz="900" b="0" i="0" u="none" strike="noStrike">
                          <a:solidFill>
                            <a:srgbClr val="000000"/>
                          </a:solidFill>
                          <a:latin typeface="Arial"/>
                          <a:ea typeface="Arial"/>
                          <a:cs typeface="Arial"/>
                          <a:sym typeface="Arial"/>
                        </a:rPr>
                        <a:t>Offensive Strike, CAP, and Air Interdiction. Intel collection.</a:t>
                      </a:r>
                      <a:endParaRPr sz="1200"/>
                    </a:p>
                  </a:txBody>
                  <a:tcPr marL="41075" marR="41075" marT="20550" marB="205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DD4EA"/>
                    </a:solidFill>
                  </a:tcPr>
                </a:tc>
                <a:tc>
                  <a:txBody>
                    <a:bodyPr/>
                    <a:lstStyle/>
                    <a:p>
                      <a:pPr marL="0" marR="0" lvl="0" indent="0" algn="l" rtl="0">
                        <a:spcBef>
                          <a:spcPts val="0"/>
                        </a:spcBef>
                        <a:spcAft>
                          <a:spcPts val="0"/>
                        </a:spcAft>
                        <a:buNone/>
                      </a:pPr>
                      <a:r>
                        <a:rPr lang="en-US" sz="900" b="0" i="0" u="none" strike="noStrike">
                          <a:solidFill>
                            <a:srgbClr val="000000"/>
                          </a:solidFill>
                          <a:latin typeface="Arial"/>
                          <a:ea typeface="Arial"/>
                          <a:cs typeface="Arial"/>
                          <a:sym typeface="Arial"/>
                        </a:rPr>
                        <a:t>Recon, FID, and sabotage ops.</a:t>
                      </a:r>
                      <a:endParaRPr sz="1200"/>
                    </a:p>
                  </a:txBody>
                  <a:tcPr marL="41075" marR="41075" marT="20550" marB="205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DD4EA"/>
                    </a:solidFill>
                  </a:tcPr>
                </a:tc>
                <a:tc>
                  <a:txBody>
                    <a:bodyPr/>
                    <a:lstStyle/>
                    <a:p>
                      <a:pPr marL="0" marR="0" lvl="0" indent="0" algn="l" rtl="0">
                        <a:spcBef>
                          <a:spcPts val="0"/>
                        </a:spcBef>
                        <a:spcAft>
                          <a:spcPts val="0"/>
                        </a:spcAft>
                        <a:buNone/>
                      </a:pPr>
                      <a:r>
                        <a:rPr lang="en-US" sz="900" b="0" i="0" u="none" strike="noStrike">
                          <a:solidFill>
                            <a:srgbClr val="000000"/>
                          </a:solidFill>
                          <a:latin typeface="Arial"/>
                          <a:ea typeface="Arial"/>
                          <a:cs typeface="Arial"/>
                          <a:sym typeface="Arial"/>
                        </a:rPr>
                        <a:t>Prosecute targets with BM strikes.</a:t>
                      </a:r>
                      <a:endParaRPr sz="1200"/>
                    </a:p>
                  </a:txBody>
                  <a:tcPr marL="41075" marR="41075" marT="20550" marB="205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DD4EA"/>
                    </a:solidFill>
                  </a:tcPr>
                </a:tc>
                <a:tc>
                  <a:txBody>
                    <a:bodyPr/>
                    <a:lstStyle/>
                    <a:p>
                      <a:pPr marL="0" marR="0" lvl="0" indent="0" algn="l" rtl="0">
                        <a:spcBef>
                          <a:spcPts val="0"/>
                        </a:spcBef>
                        <a:spcAft>
                          <a:spcPts val="0"/>
                        </a:spcAft>
                        <a:buNone/>
                      </a:pPr>
                      <a:r>
                        <a:rPr lang="en-US" sz="900" b="0" i="0" u="none" strike="noStrike">
                          <a:solidFill>
                            <a:srgbClr val="000000"/>
                          </a:solidFill>
                          <a:latin typeface="Arial"/>
                          <a:ea typeface="Arial"/>
                          <a:cs typeface="Arial"/>
                          <a:sym typeface="Arial"/>
                        </a:rPr>
                        <a:t>Propaganda, jamming, deception.</a:t>
                      </a:r>
                      <a:endParaRPr sz="1200"/>
                    </a:p>
                  </a:txBody>
                  <a:tcPr marL="41075" marR="41075" marT="20550" marB="205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DD4EA"/>
                    </a:solidFill>
                  </a:tcPr>
                </a:tc>
                <a:extLst>
                  <a:ext uri="{0D108BD9-81ED-4DB2-BD59-A6C34878D82A}">
                    <a16:rowId xmlns:a16="http://schemas.microsoft.com/office/drawing/2014/main" val="10003"/>
                  </a:ext>
                </a:extLst>
              </a:tr>
              <a:tr h="480775">
                <a:tc>
                  <a:txBody>
                    <a:bodyPr/>
                    <a:lstStyle/>
                    <a:p>
                      <a:pPr marL="0" marR="0" lvl="0" indent="0" algn="l" rtl="0">
                        <a:spcBef>
                          <a:spcPts val="0"/>
                        </a:spcBef>
                        <a:spcAft>
                          <a:spcPts val="0"/>
                        </a:spcAft>
                        <a:buNone/>
                      </a:pPr>
                      <a:r>
                        <a:rPr lang="en-US" sz="900" b="0" i="0" u="none" strike="noStrike">
                          <a:solidFill>
                            <a:srgbClr val="000000"/>
                          </a:solidFill>
                          <a:latin typeface="Arial"/>
                          <a:ea typeface="Arial"/>
                          <a:cs typeface="Arial"/>
                          <a:sym typeface="Arial"/>
                        </a:rPr>
                        <a:t>End State</a:t>
                      </a:r>
                      <a:endParaRPr sz="1200"/>
                    </a:p>
                  </a:txBody>
                  <a:tcPr marL="41075" marR="41075" marT="20550" marB="205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8EBF5"/>
                    </a:solidFill>
                  </a:tcPr>
                </a:tc>
                <a:tc>
                  <a:txBody>
                    <a:bodyPr/>
                    <a:lstStyle/>
                    <a:p>
                      <a:pPr marL="0" marR="0" lvl="0" indent="0" algn="l" rtl="0">
                        <a:spcBef>
                          <a:spcPts val="0"/>
                        </a:spcBef>
                        <a:spcAft>
                          <a:spcPts val="0"/>
                        </a:spcAft>
                        <a:buNone/>
                      </a:pPr>
                      <a:r>
                        <a:rPr lang="en-US" sz="900" b="0" i="0" u="none" strike="noStrike">
                          <a:solidFill>
                            <a:srgbClr val="000000"/>
                          </a:solidFill>
                          <a:latin typeface="Arial"/>
                          <a:ea typeface="Arial"/>
                          <a:cs typeface="Arial"/>
                          <a:sym typeface="Arial"/>
                        </a:rPr>
                        <a:t>Restrict US ability to maneuver and project power.  Escalation dominance.</a:t>
                      </a:r>
                      <a:endParaRPr sz="1200"/>
                    </a:p>
                  </a:txBody>
                  <a:tcPr marL="41075" marR="41075" marT="20550" marB="205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8EBF5"/>
                    </a:solidFill>
                  </a:tcPr>
                </a:tc>
                <a:tc>
                  <a:txBody>
                    <a:bodyPr/>
                    <a:lstStyle/>
                    <a:p>
                      <a:pPr marL="0" marR="0" lvl="0" indent="0" algn="l" rtl="0">
                        <a:spcBef>
                          <a:spcPts val="0"/>
                        </a:spcBef>
                        <a:spcAft>
                          <a:spcPts val="0"/>
                        </a:spcAft>
                        <a:buNone/>
                      </a:pPr>
                      <a:r>
                        <a:rPr lang="en-US" sz="900" b="0" i="0" u="none" strike="noStrike">
                          <a:solidFill>
                            <a:srgbClr val="000000"/>
                          </a:solidFill>
                          <a:latin typeface="Arial"/>
                          <a:ea typeface="Arial"/>
                          <a:cs typeface="Arial"/>
                          <a:sym typeface="Arial"/>
                        </a:rPr>
                        <a:t>Escalation dominance against US forces. </a:t>
                      </a:r>
                      <a:endParaRPr sz="1200"/>
                    </a:p>
                  </a:txBody>
                  <a:tcPr marL="41075" marR="41075" marT="20550" marB="205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8EBF5"/>
                    </a:solidFill>
                  </a:tcPr>
                </a:tc>
                <a:tc>
                  <a:txBody>
                    <a:bodyPr/>
                    <a:lstStyle/>
                    <a:p>
                      <a:pPr marL="0" marR="0" lvl="0" indent="0" algn="l" rtl="0">
                        <a:spcBef>
                          <a:spcPts val="0"/>
                        </a:spcBef>
                        <a:spcAft>
                          <a:spcPts val="0"/>
                        </a:spcAft>
                        <a:buNone/>
                      </a:pPr>
                      <a:r>
                        <a:rPr lang="en-US" sz="900" b="0" i="0" u="none" strike="noStrike">
                          <a:solidFill>
                            <a:srgbClr val="000000"/>
                          </a:solidFill>
                          <a:latin typeface="Arial"/>
                          <a:ea typeface="Arial"/>
                          <a:cs typeface="Arial"/>
                          <a:sym typeface="Arial"/>
                        </a:rPr>
                        <a:t>Escalation dominance; US unable to seize Palawan.</a:t>
                      </a:r>
                      <a:endParaRPr sz="1200"/>
                    </a:p>
                  </a:txBody>
                  <a:tcPr marL="41075" marR="41075" marT="20550" marB="205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8EBF5"/>
                    </a:solidFill>
                  </a:tcPr>
                </a:tc>
                <a:tc>
                  <a:txBody>
                    <a:bodyPr/>
                    <a:lstStyle/>
                    <a:p>
                      <a:pPr marL="0" marR="0" lvl="0" indent="0" algn="l" rtl="0">
                        <a:spcBef>
                          <a:spcPts val="0"/>
                        </a:spcBef>
                        <a:spcAft>
                          <a:spcPts val="0"/>
                        </a:spcAft>
                        <a:buNone/>
                      </a:pPr>
                      <a:r>
                        <a:rPr lang="en-US" sz="900" b="0" i="0" u="none" strike="noStrike">
                          <a:solidFill>
                            <a:srgbClr val="000000"/>
                          </a:solidFill>
                          <a:latin typeface="Arial"/>
                          <a:ea typeface="Arial"/>
                          <a:cs typeface="Arial"/>
                          <a:sym typeface="Arial"/>
                        </a:rPr>
                        <a:t>Escalation dominance against US forces.</a:t>
                      </a:r>
                      <a:endParaRPr sz="1200"/>
                    </a:p>
                  </a:txBody>
                  <a:tcPr marL="41075" marR="41075" marT="20550" marB="205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8EBF5"/>
                    </a:solidFill>
                  </a:tcPr>
                </a:tc>
                <a:tc>
                  <a:txBody>
                    <a:bodyPr/>
                    <a:lstStyle/>
                    <a:p>
                      <a:pPr marL="0" marR="0" lvl="0" indent="0" algn="l" rtl="0">
                        <a:spcBef>
                          <a:spcPts val="0"/>
                        </a:spcBef>
                        <a:spcAft>
                          <a:spcPts val="0"/>
                        </a:spcAft>
                        <a:buNone/>
                      </a:pPr>
                      <a:r>
                        <a:rPr lang="en-US" sz="900" b="0" i="0" u="none" strike="noStrike">
                          <a:solidFill>
                            <a:srgbClr val="000000"/>
                          </a:solidFill>
                          <a:latin typeface="Arial"/>
                          <a:ea typeface="Arial"/>
                          <a:cs typeface="Arial"/>
                          <a:sym typeface="Arial"/>
                        </a:rPr>
                        <a:t>Degrade US influence and C2.</a:t>
                      </a:r>
                      <a:endParaRPr sz="1200"/>
                    </a:p>
                  </a:txBody>
                  <a:tcPr marL="41075" marR="41075" marT="20550" marB="205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8EBF5"/>
                    </a:solidFill>
                  </a:tcPr>
                </a:tc>
                <a:extLst>
                  <a:ext uri="{0D108BD9-81ED-4DB2-BD59-A6C34878D82A}">
                    <a16:rowId xmlns:a16="http://schemas.microsoft.com/office/drawing/2014/main" val="10004"/>
                  </a:ext>
                </a:extLst>
              </a:tr>
            </a:tbl>
          </a:graphicData>
        </a:graphic>
      </p:graphicFrame>
      <p:sp>
        <p:nvSpPr>
          <p:cNvPr id="278" name="Google Shape;278;p8"/>
          <p:cNvSpPr/>
          <p:nvPr/>
        </p:nvSpPr>
        <p:spPr>
          <a:xfrm>
            <a:off x="0" y="193"/>
            <a:ext cx="10265176" cy="62669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6089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67BEB82-8615-43ED-B415-0E9C436B421F}"/>
              </a:ext>
            </a:extLst>
          </p:cNvPr>
          <p:cNvSpPr txBox="1">
            <a:spLocks/>
          </p:cNvSpPr>
          <p:nvPr/>
        </p:nvSpPr>
        <p:spPr>
          <a:xfrm>
            <a:off x="3477006" y="1"/>
            <a:ext cx="5666994" cy="5632704"/>
          </a:xfrm>
          <a:prstGeom prst="rect">
            <a:avLst/>
          </a:prstGeom>
        </p:spPr>
        <p:txBody>
          <a:bodyPr>
            <a:normAutofit fontScale="700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buNone/>
            </a:pPr>
            <a:r>
              <a:rPr lang="en-US" sz="2100" dirty="0">
                <a:solidFill>
                  <a:schemeClr val="bg1"/>
                </a:solidFill>
              </a:rPr>
              <a:t>During an NSC meeting, POTUS stresses that she wants viable military options for countering Chinese aggression that </a:t>
            </a:r>
            <a:r>
              <a:rPr lang="en-US" sz="2100" b="1" dirty="0">
                <a:solidFill>
                  <a:schemeClr val="accent1"/>
                </a:solidFill>
              </a:rPr>
              <a:t>[</a:t>
            </a:r>
            <a:r>
              <a:rPr lang="en-US" sz="2100" b="1" dirty="0" smtClean="0">
                <a:solidFill>
                  <a:schemeClr val="accent1"/>
                </a:solidFill>
              </a:rPr>
              <a:t>T] </a:t>
            </a:r>
            <a:r>
              <a:rPr lang="en-US" sz="2100" dirty="0">
                <a:solidFill>
                  <a:schemeClr val="accent1"/>
                </a:solidFill>
              </a:rPr>
              <a:t>demonstrate US capability and resolve, [</a:t>
            </a:r>
            <a:r>
              <a:rPr lang="en-US" sz="2100" b="1" dirty="0" smtClean="0">
                <a:solidFill>
                  <a:schemeClr val="accent1"/>
                </a:solidFill>
              </a:rPr>
              <a:t>T</a:t>
            </a:r>
            <a:r>
              <a:rPr lang="en-US" sz="2100" dirty="0" smtClean="0">
                <a:solidFill>
                  <a:schemeClr val="accent1"/>
                </a:solidFill>
              </a:rPr>
              <a:t>] </a:t>
            </a:r>
            <a:r>
              <a:rPr lang="en-US" sz="2100" dirty="0">
                <a:solidFill>
                  <a:schemeClr val="accent1"/>
                </a:solidFill>
              </a:rPr>
              <a:t>reassures treaty partners </a:t>
            </a:r>
            <a:r>
              <a:rPr lang="en-US" sz="2100" b="1" dirty="0">
                <a:solidFill>
                  <a:schemeClr val="accent1"/>
                </a:solidFill>
              </a:rPr>
              <a:t>[L] </a:t>
            </a:r>
            <a:r>
              <a:rPr lang="en-US" sz="2100" dirty="0">
                <a:solidFill>
                  <a:schemeClr val="accent1"/>
                </a:solidFill>
              </a:rPr>
              <a:t>in the region and avoids nuclear escalation.  </a:t>
            </a:r>
          </a:p>
          <a:p>
            <a:r>
              <a:rPr lang="en-US" sz="2100" dirty="0">
                <a:solidFill>
                  <a:schemeClr val="bg1"/>
                </a:solidFill>
              </a:rPr>
              <a:t>Following the meeting SECDEF contacts INDOPACOM Commander.  In consultation with the Joint Chiefs, they determine that countering the Chinese through </a:t>
            </a:r>
            <a:r>
              <a:rPr lang="en-US" sz="2100" b="1" dirty="0">
                <a:solidFill>
                  <a:schemeClr val="accent1"/>
                </a:solidFill>
              </a:rPr>
              <a:t>[L] </a:t>
            </a:r>
            <a:r>
              <a:rPr lang="en-US" sz="2100" dirty="0">
                <a:solidFill>
                  <a:schemeClr val="accent1"/>
                </a:solidFill>
              </a:rPr>
              <a:t>conventional operations </a:t>
            </a:r>
            <a:r>
              <a:rPr lang="en-US" sz="2100" dirty="0">
                <a:solidFill>
                  <a:schemeClr val="bg1"/>
                </a:solidFill>
              </a:rPr>
              <a:t>in and around Palawan is the only viable military option to manage escalation. They stress that the </a:t>
            </a:r>
            <a:r>
              <a:rPr lang="en-US" sz="2100" dirty="0" smtClean="0">
                <a:solidFill>
                  <a:schemeClr val="bg1"/>
                </a:solidFill>
              </a:rPr>
              <a:t>operation </a:t>
            </a:r>
            <a:r>
              <a:rPr lang="en-US" sz="2100" b="1" dirty="0">
                <a:solidFill>
                  <a:schemeClr val="accent1"/>
                </a:solidFill>
              </a:rPr>
              <a:t>[L]</a:t>
            </a:r>
            <a:r>
              <a:rPr lang="en-US" sz="2100" dirty="0" smtClean="0">
                <a:solidFill>
                  <a:schemeClr val="accent1"/>
                </a:solidFill>
              </a:rPr>
              <a:t> </a:t>
            </a:r>
            <a:r>
              <a:rPr lang="en-US" sz="2100" dirty="0">
                <a:solidFill>
                  <a:schemeClr val="accent1"/>
                </a:solidFill>
              </a:rPr>
              <a:t>must involve </a:t>
            </a:r>
            <a:r>
              <a:rPr lang="en-US" sz="2100" dirty="0" smtClean="0">
                <a:solidFill>
                  <a:schemeClr val="accent1"/>
                </a:solidFill>
              </a:rPr>
              <a:t>limited </a:t>
            </a:r>
            <a:r>
              <a:rPr lang="en-US" sz="2100" dirty="0">
                <a:solidFill>
                  <a:schemeClr val="accent1"/>
                </a:solidFill>
              </a:rPr>
              <a:t>military objectives</a:t>
            </a:r>
            <a:r>
              <a:rPr lang="en-US" sz="2100" dirty="0">
                <a:solidFill>
                  <a:schemeClr val="accent6"/>
                </a:solidFill>
              </a:rPr>
              <a:t> </a:t>
            </a:r>
            <a:r>
              <a:rPr lang="en-US" sz="2100" dirty="0">
                <a:solidFill>
                  <a:schemeClr val="bg1"/>
                </a:solidFill>
              </a:rPr>
              <a:t>that </a:t>
            </a:r>
            <a:r>
              <a:rPr lang="en-US" sz="2100" b="1" dirty="0">
                <a:solidFill>
                  <a:schemeClr val="accent1"/>
                </a:solidFill>
              </a:rPr>
              <a:t>(L) </a:t>
            </a:r>
            <a:r>
              <a:rPr lang="en-US" sz="2100" dirty="0">
                <a:solidFill>
                  <a:schemeClr val="accent1"/>
                </a:solidFill>
              </a:rPr>
              <a:t>do not signal a threat against mainland China </a:t>
            </a:r>
            <a:r>
              <a:rPr lang="en-US" sz="2100" dirty="0">
                <a:solidFill>
                  <a:schemeClr val="bg1"/>
                </a:solidFill>
              </a:rPr>
              <a:t>and </a:t>
            </a:r>
            <a:r>
              <a:rPr lang="en-US" sz="2100" dirty="0"/>
              <a:t> </a:t>
            </a:r>
            <a:r>
              <a:rPr lang="en-US" sz="2100" b="1" dirty="0">
                <a:solidFill>
                  <a:srgbClr val="7030A0"/>
                </a:solidFill>
              </a:rPr>
              <a:t>[L] </a:t>
            </a:r>
            <a:r>
              <a:rPr lang="en-US" sz="2100" dirty="0" smtClean="0">
                <a:solidFill>
                  <a:srgbClr val="7030A0"/>
                </a:solidFill>
              </a:rPr>
              <a:t>avoids striking </a:t>
            </a:r>
            <a:r>
              <a:rPr lang="en-US" sz="2100" dirty="0">
                <a:solidFill>
                  <a:srgbClr val="7030A0"/>
                </a:solidFill>
              </a:rPr>
              <a:t>dual use nuclear facilities.</a:t>
            </a:r>
          </a:p>
          <a:p>
            <a:pPr marL="0" indent="0">
              <a:buNone/>
            </a:pPr>
            <a:r>
              <a:rPr lang="en-US" sz="2100" dirty="0">
                <a:solidFill>
                  <a:schemeClr val="bg1"/>
                </a:solidFill>
              </a:rPr>
              <a:t>INDOPACOM Commander works with the J55 and adapts portions of a key contingency plan.  The plan calls for using flexible response options – with an emphasis on diplomacy to build the counter-China coalition and economic pressure – while </a:t>
            </a:r>
            <a:r>
              <a:rPr lang="en-US" sz="2100" dirty="0" smtClean="0">
                <a:solidFill>
                  <a:schemeClr val="bg1"/>
                </a:solidFill>
              </a:rPr>
              <a:t> </a:t>
            </a:r>
            <a:r>
              <a:rPr lang="en-US" sz="2100" b="1" dirty="0" smtClean="0">
                <a:solidFill>
                  <a:schemeClr val="accent1"/>
                </a:solidFill>
              </a:rPr>
              <a:t>[L] </a:t>
            </a:r>
            <a:r>
              <a:rPr lang="en-US" sz="2100" dirty="0" smtClean="0">
                <a:solidFill>
                  <a:schemeClr val="accent1"/>
                </a:solidFill>
              </a:rPr>
              <a:t>conducting </a:t>
            </a:r>
            <a:r>
              <a:rPr lang="en-US" sz="2100" dirty="0">
                <a:solidFill>
                  <a:schemeClr val="accent1"/>
                </a:solidFill>
              </a:rPr>
              <a:t>a limited military operation to demonstrate capability and resolve and signal </a:t>
            </a:r>
            <a:r>
              <a:rPr lang="en-US" sz="2100" dirty="0">
                <a:solidFill>
                  <a:schemeClr val="bg1"/>
                </a:solidFill>
              </a:rPr>
              <a:t>the risk of further conventional military escalation. </a:t>
            </a:r>
            <a:r>
              <a:rPr lang="en-US" sz="2100" dirty="0"/>
              <a:t> </a:t>
            </a:r>
            <a:r>
              <a:rPr lang="en-US" sz="2100" b="1" dirty="0" smtClean="0">
                <a:solidFill>
                  <a:srgbClr val="7030A0"/>
                </a:solidFill>
              </a:rPr>
              <a:t>[L] </a:t>
            </a:r>
            <a:r>
              <a:rPr lang="en-US" sz="2100" dirty="0" smtClean="0">
                <a:solidFill>
                  <a:srgbClr val="7030A0"/>
                </a:solidFill>
              </a:rPr>
              <a:t>With </a:t>
            </a:r>
            <a:r>
              <a:rPr lang="en-US" sz="2100" dirty="0">
                <a:solidFill>
                  <a:srgbClr val="7030A0"/>
                </a:solidFill>
              </a:rPr>
              <a:t>multiple carrier strike groups and larger portions of the USAF tied up with separate plans to defend Japan and Taiwan, </a:t>
            </a:r>
            <a:r>
              <a:rPr lang="en-US" sz="2100" dirty="0">
                <a:solidFill>
                  <a:schemeClr val="bg1"/>
                </a:solidFill>
              </a:rPr>
              <a:t>the task falls on JTF 77.  INDOPACOM orders JTF 77 to </a:t>
            </a:r>
            <a:r>
              <a:rPr lang="en-US" sz="2100" b="1" dirty="0">
                <a:solidFill>
                  <a:schemeClr val="accent1"/>
                </a:solidFill>
              </a:rPr>
              <a:t>[</a:t>
            </a:r>
            <a:r>
              <a:rPr lang="en-US" sz="2100" b="1" dirty="0" smtClean="0">
                <a:solidFill>
                  <a:schemeClr val="accent1"/>
                </a:solidFill>
              </a:rPr>
              <a:t>T]</a:t>
            </a:r>
            <a:r>
              <a:rPr lang="en-US" sz="2100" dirty="0" smtClean="0">
                <a:solidFill>
                  <a:schemeClr val="accent1"/>
                </a:solidFill>
              </a:rPr>
              <a:t>support </a:t>
            </a:r>
            <a:r>
              <a:rPr lang="en-US" sz="2100" dirty="0">
                <a:solidFill>
                  <a:schemeClr val="accent1"/>
                </a:solidFill>
              </a:rPr>
              <a:t>Filipino forces clearing Palawan of Chinese military forces.</a:t>
            </a:r>
            <a:r>
              <a:rPr lang="en-US" sz="2100" dirty="0"/>
              <a:t> </a:t>
            </a:r>
            <a:r>
              <a:rPr lang="en-US" sz="2100" b="1" dirty="0"/>
              <a:t>[P] The purpose is to ensure the Chinese forces don’t use Palawan as a lodgment to threaten the Sulu Sea and other islands in the Philippines, that the conflict is contained and China has crisis offramp options while US treaty commitments are upheld. INDOPACOM orders JTF 77 to</a:t>
            </a:r>
            <a:r>
              <a:rPr lang="en-US" sz="2100" dirty="0"/>
              <a:t>:</a:t>
            </a:r>
          </a:p>
          <a:p>
            <a:pPr marL="457200" indent="-457200">
              <a:buFont typeface="+mj-lt"/>
              <a:buAutoNum type="arabicPeriod"/>
            </a:pPr>
            <a:r>
              <a:rPr lang="en-US" sz="2100" dirty="0">
                <a:solidFill>
                  <a:schemeClr val="accent1"/>
                </a:solidFill>
              </a:rPr>
              <a:t>Seize the Palawan International Airfield in order to establish a secure lodgment for follow-on forces</a:t>
            </a:r>
          </a:p>
          <a:p>
            <a:pPr marL="457200" indent="-457200">
              <a:buFont typeface="+mj-lt"/>
              <a:buAutoNum type="arabicPeriod"/>
            </a:pPr>
            <a:r>
              <a:rPr lang="en-US" sz="2100" dirty="0">
                <a:solidFill>
                  <a:schemeClr val="accent1"/>
                </a:solidFill>
              </a:rPr>
              <a:t>Establish sea control at least 100 km west of Palawan in order to secure SLOCs in the Sulu Sea</a:t>
            </a:r>
          </a:p>
          <a:p>
            <a:pPr marL="0" indent="0">
              <a:buNone/>
            </a:pPr>
            <a:endParaRPr lang="en-US" sz="2100" dirty="0"/>
          </a:p>
          <a:p>
            <a:pPr marL="0" indent="0">
              <a:buFont typeface="Arial" panose="020B0604020202020204" pitchFamily="34" charset="0"/>
              <a:buNone/>
            </a:pPr>
            <a:endParaRPr lang="en-US" sz="2100" dirty="0">
              <a:latin typeface="Arial" panose="020B0604020202020204" pitchFamily="34" charset="0"/>
              <a:cs typeface="Arial" panose="020B0604020202020204" pitchFamily="34" charset="0"/>
            </a:endParaRPr>
          </a:p>
        </p:txBody>
      </p:sp>
      <p:sp>
        <p:nvSpPr>
          <p:cNvPr id="6" name="Rectangle 5"/>
          <p:cNvSpPr/>
          <p:nvPr/>
        </p:nvSpPr>
        <p:spPr>
          <a:xfrm>
            <a:off x="0" y="5336089"/>
            <a:ext cx="9144000" cy="1521911"/>
          </a:xfrm>
          <a:prstGeom prst="rect">
            <a:avLst/>
          </a:prstGeom>
        </p:spPr>
        <p:style>
          <a:lnRef idx="1">
            <a:schemeClr val="accent1"/>
          </a:lnRef>
          <a:fillRef idx="2">
            <a:schemeClr val="accent1"/>
          </a:fillRef>
          <a:effectRef idx="1">
            <a:schemeClr val="accent1"/>
          </a:effectRef>
          <a:fontRef idx="minor">
            <a:schemeClr val="dk1"/>
          </a:fontRef>
        </p:style>
        <p:txBody>
          <a:bodyPr rtlCol="0" anchor="t">
            <a:normAutofit fontScale="92500" lnSpcReduction="10000"/>
          </a:bodyPr>
          <a:lstStyle/>
          <a:p>
            <a:r>
              <a:rPr lang="en-US" b="1" u="sng" dirty="0" smtClean="0"/>
              <a:t>Mission</a:t>
            </a:r>
            <a:r>
              <a:rPr lang="en-US" dirty="0" smtClean="0"/>
              <a:t>: O/O, JTF 77 establishes sea control in order to dislodge Chinese forces from Palawan.</a:t>
            </a:r>
          </a:p>
          <a:p>
            <a:r>
              <a:rPr lang="en-US" b="1" u="sng" dirty="0" smtClean="0"/>
              <a:t>Commander’s Intent</a:t>
            </a:r>
            <a:r>
              <a:rPr lang="en-US" dirty="0" smtClean="0"/>
              <a:t>: JTF 77 will conduct sequential joint, multi-domain operations to degrade the Chinese kill chain in the South China Sea. The operation will be begin with anti-scouting operations to destroy enemy assets that can track and target JTF 77 maritime assets before focusing on the enemy’s firepower. </a:t>
            </a:r>
            <a:r>
              <a:rPr lang="en-US" b="1" u="sng" dirty="0" smtClean="0"/>
              <a:t>End state</a:t>
            </a:r>
            <a:r>
              <a:rPr lang="en-US" dirty="0" smtClean="0"/>
              <a:t>: Chinese forces no longer occupy positions in Palawan. South China Seas controlled. Allies are reassured.</a:t>
            </a:r>
            <a:endParaRPr lang="en-US" dirty="0"/>
          </a:p>
        </p:txBody>
      </p:sp>
      <p:sp>
        <p:nvSpPr>
          <p:cNvPr id="8" name="Rectangle 7"/>
          <p:cNvSpPr/>
          <p:nvPr/>
        </p:nvSpPr>
        <p:spPr>
          <a:xfrm>
            <a:off x="2667190" y="393190"/>
            <a:ext cx="274320" cy="2743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nvGrpSpPr>
          <p:cNvPr id="13" name="Group 12"/>
          <p:cNvGrpSpPr/>
          <p:nvPr/>
        </p:nvGrpSpPr>
        <p:grpSpPr>
          <a:xfrm>
            <a:off x="186595" y="396901"/>
            <a:ext cx="792099" cy="594360"/>
            <a:chOff x="466344" y="1554478"/>
            <a:chExt cx="792099" cy="594360"/>
          </a:xfrm>
        </p:grpSpPr>
        <p:sp>
          <p:nvSpPr>
            <p:cNvPr id="7" name="Oval 6"/>
            <p:cNvSpPr/>
            <p:nvPr/>
          </p:nvSpPr>
          <p:spPr>
            <a:xfrm>
              <a:off x="603504" y="1554478"/>
              <a:ext cx="274320" cy="274320"/>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66344" y="1874518"/>
              <a:ext cx="274320" cy="274320"/>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84123" y="1874518"/>
              <a:ext cx="274320" cy="274320"/>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2654617" y="1554476"/>
            <a:ext cx="274320" cy="2743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Rectangle 11"/>
          <p:cNvSpPr/>
          <p:nvPr/>
        </p:nvSpPr>
        <p:spPr>
          <a:xfrm>
            <a:off x="2530030" y="2135119"/>
            <a:ext cx="274320" cy="2743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nvGrpSpPr>
          <p:cNvPr id="14" name="Group 13"/>
          <p:cNvGrpSpPr/>
          <p:nvPr/>
        </p:nvGrpSpPr>
        <p:grpSpPr>
          <a:xfrm>
            <a:off x="186595" y="1794791"/>
            <a:ext cx="792099" cy="594360"/>
            <a:chOff x="466344" y="1554478"/>
            <a:chExt cx="792099" cy="594360"/>
          </a:xfrm>
        </p:grpSpPr>
        <p:sp>
          <p:nvSpPr>
            <p:cNvPr id="15" name="Oval 14"/>
            <p:cNvSpPr/>
            <p:nvPr/>
          </p:nvSpPr>
          <p:spPr>
            <a:xfrm>
              <a:off x="603504" y="1554478"/>
              <a:ext cx="274320" cy="274320"/>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66344" y="1874518"/>
              <a:ext cx="274320" cy="274320"/>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84123" y="1874518"/>
              <a:ext cx="274320" cy="274320"/>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2272570" y="606069"/>
            <a:ext cx="274320" cy="2743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 name="Rectangle 18"/>
          <p:cNvSpPr/>
          <p:nvPr/>
        </p:nvSpPr>
        <p:spPr>
          <a:xfrm>
            <a:off x="2691193" y="836673"/>
            <a:ext cx="274320" cy="2743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0" name="Rectangle 19"/>
          <p:cNvSpPr/>
          <p:nvPr/>
        </p:nvSpPr>
        <p:spPr>
          <a:xfrm>
            <a:off x="2048542" y="2542596"/>
            <a:ext cx="274320" cy="2743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nvGrpSpPr>
          <p:cNvPr id="21" name="Group 20"/>
          <p:cNvGrpSpPr/>
          <p:nvPr/>
        </p:nvGrpSpPr>
        <p:grpSpPr>
          <a:xfrm>
            <a:off x="186595" y="3278404"/>
            <a:ext cx="792099" cy="594360"/>
            <a:chOff x="466344" y="1554478"/>
            <a:chExt cx="792099" cy="594360"/>
          </a:xfrm>
        </p:grpSpPr>
        <p:sp>
          <p:nvSpPr>
            <p:cNvPr id="22" name="Oval 21"/>
            <p:cNvSpPr/>
            <p:nvPr/>
          </p:nvSpPr>
          <p:spPr>
            <a:xfrm>
              <a:off x="603504" y="1554478"/>
              <a:ext cx="274320" cy="274320"/>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66344" y="1874518"/>
              <a:ext cx="274320" cy="274320"/>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84123" y="1874518"/>
              <a:ext cx="274320" cy="274320"/>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a:off x="1686211" y="3454709"/>
            <a:ext cx="274320" cy="2743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6" name="Rectangle 25"/>
          <p:cNvSpPr/>
          <p:nvPr/>
        </p:nvSpPr>
        <p:spPr>
          <a:xfrm>
            <a:off x="2234280" y="3454709"/>
            <a:ext cx="274320" cy="2743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7" name="Rectangle 26"/>
          <p:cNvSpPr/>
          <p:nvPr/>
        </p:nvSpPr>
        <p:spPr>
          <a:xfrm>
            <a:off x="2855643" y="3454709"/>
            <a:ext cx="274320" cy="2743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cxnSp>
        <p:nvCxnSpPr>
          <p:cNvPr id="29" name="Straight Arrow Connector 28"/>
          <p:cNvCxnSpPr>
            <a:stCxn id="8" idx="1"/>
          </p:cNvCxnSpPr>
          <p:nvPr/>
        </p:nvCxnSpPr>
        <p:spPr>
          <a:xfrm flipH="1">
            <a:off x="1342454" y="530350"/>
            <a:ext cx="1324736" cy="1486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a:stCxn id="18" idx="1"/>
          </p:cNvCxnSpPr>
          <p:nvPr/>
        </p:nvCxnSpPr>
        <p:spPr>
          <a:xfrm flipH="1">
            <a:off x="1342454" y="743229"/>
            <a:ext cx="930116" cy="284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a:stCxn id="19" idx="1"/>
          </p:cNvCxnSpPr>
          <p:nvPr/>
        </p:nvCxnSpPr>
        <p:spPr>
          <a:xfrm flipH="1" flipV="1">
            <a:off x="1342454" y="912392"/>
            <a:ext cx="1348739" cy="614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p:cNvCxnSpPr>
            <a:stCxn id="11" idx="1"/>
          </p:cNvCxnSpPr>
          <p:nvPr/>
        </p:nvCxnSpPr>
        <p:spPr>
          <a:xfrm flipH="1">
            <a:off x="1283304" y="1691636"/>
            <a:ext cx="1371313" cy="3914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a:stCxn id="12" idx="1"/>
          </p:cNvCxnSpPr>
          <p:nvPr/>
        </p:nvCxnSpPr>
        <p:spPr>
          <a:xfrm flipH="1" flipV="1">
            <a:off x="1391031" y="2180053"/>
            <a:ext cx="1138999" cy="922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p:cNvCxnSpPr>
            <a:stCxn id="20" idx="1"/>
          </p:cNvCxnSpPr>
          <p:nvPr/>
        </p:nvCxnSpPr>
        <p:spPr>
          <a:xfrm flipH="1" flipV="1">
            <a:off x="1283304" y="2333998"/>
            <a:ext cx="765238" cy="3457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p:cNvCxnSpPr>
            <a:stCxn id="25" idx="1"/>
          </p:cNvCxnSpPr>
          <p:nvPr/>
        </p:nvCxnSpPr>
        <p:spPr>
          <a:xfrm flipH="1" flipV="1">
            <a:off x="1342454" y="3539011"/>
            <a:ext cx="343757" cy="528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p:cNvCxnSpPr>
            <a:stCxn id="25" idx="1"/>
          </p:cNvCxnSpPr>
          <p:nvPr/>
        </p:nvCxnSpPr>
        <p:spPr>
          <a:xfrm flipH="1">
            <a:off x="1289019" y="3591869"/>
            <a:ext cx="397192" cy="520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p:cNvCxnSpPr>
            <a:stCxn id="25" idx="1"/>
          </p:cNvCxnSpPr>
          <p:nvPr/>
        </p:nvCxnSpPr>
        <p:spPr>
          <a:xfrm flipH="1">
            <a:off x="1222153" y="3591869"/>
            <a:ext cx="464058" cy="1534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60" name="Group 59"/>
          <p:cNvGrpSpPr/>
          <p:nvPr/>
        </p:nvGrpSpPr>
        <p:grpSpPr>
          <a:xfrm>
            <a:off x="967314" y="3852476"/>
            <a:ext cx="1485513" cy="1465502"/>
            <a:chOff x="-1018691" y="2927210"/>
            <a:chExt cx="1485513" cy="1465502"/>
          </a:xfrm>
        </p:grpSpPr>
        <p:sp>
          <p:nvSpPr>
            <p:cNvPr id="54" name="TextBox 53"/>
            <p:cNvSpPr txBox="1"/>
            <p:nvPr/>
          </p:nvSpPr>
          <p:spPr>
            <a:xfrm>
              <a:off x="-384437" y="2927210"/>
              <a:ext cx="706925" cy="369332"/>
            </a:xfrm>
            <a:prstGeom prst="rect">
              <a:avLst/>
            </a:prstGeom>
            <a:noFill/>
          </p:spPr>
          <p:txBody>
            <a:bodyPr wrap="none" rtlCol="0">
              <a:spAutoFit/>
            </a:bodyPr>
            <a:lstStyle/>
            <a:p>
              <a:r>
                <a:rPr lang="en-US" dirty="0" smtClean="0"/>
                <a:t>Scout</a:t>
              </a:r>
              <a:endParaRPr lang="en-US" dirty="0"/>
            </a:p>
          </p:txBody>
        </p:sp>
        <p:sp>
          <p:nvSpPr>
            <p:cNvPr id="55" name="Circular Arrow 54"/>
            <p:cNvSpPr/>
            <p:nvPr/>
          </p:nvSpPr>
          <p:spPr>
            <a:xfrm rot="6555579">
              <a:off x="-549557" y="3145085"/>
              <a:ext cx="1054350" cy="978408"/>
            </a:xfrm>
            <a:prstGeom prst="circularArrow">
              <a:avLst>
                <a:gd name="adj1" fmla="val 13011"/>
                <a:gd name="adj2" fmla="val 1022467"/>
                <a:gd name="adj3" fmla="val 16996886"/>
                <a:gd name="adj4" fmla="val 10800000"/>
                <a:gd name="adj5" fmla="val 14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TextBox 55"/>
            <p:cNvSpPr txBox="1"/>
            <p:nvPr/>
          </p:nvSpPr>
          <p:spPr>
            <a:xfrm>
              <a:off x="-100818" y="3823257"/>
              <a:ext cx="425116" cy="369332"/>
            </a:xfrm>
            <a:prstGeom prst="rect">
              <a:avLst/>
            </a:prstGeom>
            <a:noFill/>
          </p:spPr>
          <p:txBody>
            <a:bodyPr wrap="none" rtlCol="0">
              <a:spAutoFit/>
            </a:bodyPr>
            <a:lstStyle/>
            <a:p>
              <a:r>
                <a:rPr lang="en-US" dirty="0" smtClean="0"/>
                <a:t>C2</a:t>
              </a:r>
              <a:endParaRPr lang="en-US" dirty="0"/>
            </a:p>
          </p:txBody>
        </p:sp>
        <p:sp>
          <p:nvSpPr>
            <p:cNvPr id="57" name="TextBox 56"/>
            <p:cNvSpPr txBox="1"/>
            <p:nvPr/>
          </p:nvSpPr>
          <p:spPr>
            <a:xfrm>
              <a:off x="-1018691" y="3664023"/>
              <a:ext cx="409086" cy="369332"/>
            </a:xfrm>
            <a:prstGeom prst="rect">
              <a:avLst/>
            </a:prstGeom>
            <a:noFill/>
          </p:spPr>
          <p:txBody>
            <a:bodyPr wrap="none" rtlCol="0">
              <a:spAutoFit/>
            </a:bodyPr>
            <a:lstStyle/>
            <a:p>
              <a:r>
                <a:rPr lang="en-US" dirty="0" smtClean="0"/>
                <a:t>FP</a:t>
              </a:r>
              <a:endParaRPr lang="en-US" dirty="0"/>
            </a:p>
          </p:txBody>
        </p:sp>
        <p:sp>
          <p:nvSpPr>
            <p:cNvPr id="58" name="Circular Arrow 57"/>
            <p:cNvSpPr/>
            <p:nvPr/>
          </p:nvSpPr>
          <p:spPr>
            <a:xfrm rot="13527791">
              <a:off x="-848574" y="3376333"/>
              <a:ext cx="1054350" cy="978408"/>
            </a:xfrm>
            <a:prstGeom prst="circularArrow">
              <a:avLst>
                <a:gd name="adj1" fmla="val 13011"/>
                <a:gd name="adj2" fmla="val 1022467"/>
                <a:gd name="adj3" fmla="val 16996886"/>
                <a:gd name="adj4" fmla="val 10800000"/>
                <a:gd name="adj5" fmla="val 14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Circular Arrow 58"/>
            <p:cNvSpPr/>
            <p:nvPr/>
          </p:nvSpPr>
          <p:spPr>
            <a:xfrm rot="20746869">
              <a:off x="-976213" y="3049807"/>
              <a:ext cx="1054350" cy="978408"/>
            </a:xfrm>
            <a:prstGeom prst="circularArrow">
              <a:avLst>
                <a:gd name="adj1" fmla="val 13011"/>
                <a:gd name="adj2" fmla="val 1022467"/>
                <a:gd name="adj3" fmla="val 16996886"/>
                <a:gd name="adj4" fmla="val 10800000"/>
                <a:gd name="adj5" fmla="val 14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10967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88919" y="100242"/>
            <a:ext cx="8966163" cy="6657517"/>
            <a:chOff x="39352" y="49028"/>
            <a:chExt cx="8966163" cy="6657517"/>
          </a:xfrm>
        </p:grpSpPr>
        <p:sp>
          <p:nvSpPr>
            <p:cNvPr id="2" name="Rectangle 1">
              <a:extLst>
                <a:ext uri="{FF2B5EF4-FFF2-40B4-BE49-F238E27FC236}">
                  <a16:creationId xmlns:a16="http://schemas.microsoft.com/office/drawing/2014/main" id="{C7D45898-9211-B14C-931B-4E2F990C1DD4}"/>
                </a:ext>
              </a:extLst>
            </p:cNvPr>
            <p:cNvSpPr/>
            <p:nvPr/>
          </p:nvSpPr>
          <p:spPr>
            <a:xfrm>
              <a:off x="39352" y="49028"/>
              <a:ext cx="6400800" cy="1564339"/>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p:spPr>
          <p:style>
            <a:lnRef idx="1">
              <a:schemeClr val="accent3"/>
            </a:lnRef>
            <a:fillRef idx="2">
              <a:schemeClr val="accent3"/>
            </a:fillRef>
            <a:effectRef idx="1">
              <a:schemeClr val="accent3"/>
            </a:effectRef>
            <a:fontRef idx="minor">
              <a:schemeClr val="dk1"/>
            </a:fontRef>
          </p:style>
          <p:txBody>
            <a:bodyPr wrap="square">
              <a:noAutofit/>
            </a:bodyPr>
            <a:lstStyle/>
            <a:p>
              <a:pPr algn="ctr"/>
              <a:r>
                <a:rPr lang="en-US" sz="1600" b="1" u="sng" dirty="0" smtClean="0">
                  <a:solidFill>
                    <a:schemeClr val="tx1"/>
                  </a:solidFill>
                  <a:cs typeface="Arial" panose="020B0604020202020204" pitchFamily="34" charset="0"/>
                </a:rPr>
                <a:t>Strategic &amp; Theater </a:t>
              </a:r>
            </a:p>
            <a:p>
              <a:pPr marL="285750" indent="-285750">
                <a:buFont typeface="Arial" panose="020B0604020202020204" pitchFamily="34" charset="0"/>
                <a:buChar char="•"/>
              </a:pPr>
              <a:r>
                <a:rPr lang="en-US" sz="1600" dirty="0" smtClean="0">
                  <a:solidFill>
                    <a:schemeClr val="tx1"/>
                  </a:solidFill>
                  <a:cs typeface="Arial" panose="020B0604020202020204" pitchFamily="34" charset="0"/>
                </a:rPr>
                <a:t>Husband </a:t>
              </a:r>
              <a:r>
                <a:rPr lang="en-US" sz="1600" dirty="0">
                  <a:solidFill>
                    <a:schemeClr val="tx1"/>
                  </a:solidFill>
                  <a:cs typeface="Arial" panose="020B0604020202020204" pitchFamily="34" charset="0"/>
                </a:rPr>
                <a:t>additional joint resources to deter Chinese task forces operating near Taiwan and Japan</a:t>
              </a:r>
            </a:p>
            <a:p>
              <a:pPr marL="285750" indent="-285750">
                <a:buFont typeface="Arial" panose="020B0604020202020204" pitchFamily="34" charset="0"/>
                <a:buChar char="•"/>
              </a:pPr>
              <a:r>
                <a:rPr lang="en-US" sz="1600" dirty="0">
                  <a:solidFill>
                    <a:schemeClr val="tx1"/>
                  </a:solidFill>
                  <a:cs typeface="Arial" panose="020B0604020202020204" pitchFamily="34" charset="0"/>
                </a:rPr>
                <a:t>Defend space-based assets and conduct counter-space </a:t>
              </a:r>
              <a:r>
                <a:rPr lang="en-US" sz="1600" dirty="0" smtClean="0">
                  <a:solidFill>
                    <a:schemeClr val="tx1"/>
                  </a:solidFill>
                  <a:cs typeface="Arial" panose="020B0604020202020204" pitchFamily="34" charset="0"/>
                </a:rPr>
                <a:t>activities</a:t>
              </a:r>
            </a:p>
            <a:p>
              <a:pPr marL="285750" indent="-285750">
                <a:buFont typeface="Arial" panose="020B0604020202020204" pitchFamily="34" charset="0"/>
                <a:buChar char="•"/>
              </a:pPr>
              <a:r>
                <a:rPr lang="en-US" sz="1600" b="1" dirty="0" smtClean="0">
                  <a:solidFill>
                    <a:schemeClr val="tx1"/>
                  </a:solidFill>
                </a:rPr>
                <a:t>Disrupt 4x </a:t>
              </a:r>
              <a:r>
                <a:rPr lang="en-US" sz="1600" b="1" dirty="0">
                  <a:solidFill>
                    <a:schemeClr val="tx1"/>
                  </a:solidFill>
                </a:rPr>
                <a:t>DF-26 </a:t>
              </a:r>
              <a:r>
                <a:rPr lang="en-US" sz="1600" b="1" dirty="0" smtClean="0">
                  <a:solidFill>
                    <a:schemeClr val="tx1"/>
                  </a:solidFill>
                </a:rPr>
                <a:t>BNs during key periods of vulnerability (</a:t>
              </a:r>
              <a:r>
                <a:rPr lang="en-US" sz="1600" b="1" i="1" dirty="0" smtClean="0">
                  <a:solidFill>
                    <a:schemeClr val="tx1"/>
                  </a:solidFill>
                </a:rPr>
                <a:t>JTF 77 request)</a:t>
              </a:r>
              <a:endParaRPr lang="en-US" sz="1100" dirty="0">
                <a:solidFill>
                  <a:schemeClr val="accent6"/>
                </a:solidFill>
                <a:cs typeface="Arial" panose="020B0604020202020204" pitchFamily="34" charset="0"/>
              </a:endParaRPr>
            </a:p>
          </p:txBody>
        </p:sp>
        <p:sp>
          <p:nvSpPr>
            <p:cNvPr id="13" name="Rectangle 12">
              <a:extLst>
                <a:ext uri="{FF2B5EF4-FFF2-40B4-BE49-F238E27FC236}">
                  <a16:creationId xmlns:a16="http://schemas.microsoft.com/office/drawing/2014/main" id="{24F12830-B23F-F649-BBA4-7D6A5D68D0D1}"/>
                </a:ext>
              </a:extLst>
            </p:cNvPr>
            <p:cNvSpPr/>
            <p:nvPr/>
          </p:nvSpPr>
          <p:spPr>
            <a:xfrm>
              <a:off x="6540495" y="49028"/>
              <a:ext cx="2465020" cy="6657517"/>
            </a:xfrm>
            <a:prstGeom prst="rect">
              <a:avLst/>
            </a:prstGeom>
          </p:spPr>
          <p:style>
            <a:lnRef idx="1">
              <a:schemeClr val="accent3"/>
            </a:lnRef>
            <a:fillRef idx="2">
              <a:schemeClr val="accent3"/>
            </a:fillRef>
            <a:effectRef idx="1">
              <a:schemeClr val="accent3"/>
            </a:effectRef>
            <a:fontRef idx="minor">
              <a:schemeClr val="dk1"/>
            </a:fontRef>
          </p:style>
          <p:txBody>
            <a:bodyPr rtlCol="0" anchor="t">
              <a:normAutofit lnSpcReduction="10000"/>
            </a:bodyPr>
            <a:lstStyle/>
            <a:p>
              <a:pPr algn="ctr"/>
              <a:r>
                <a:rPr lang="en-US" b="1" u="sng" dirty="0" smtClean="0"/>
                <a:t>Time Sensitive Targets</a:t>
              </a:r>
            </a:p>
            <a:p>
              <a:pPr algn="ctr"/>
              <a:endParaRPr lang="en-US" b="1" u="sng" dirty="0" smtClean="0"/>
            </a:p>
            <a:p>
              <a:pPr algn="ctr"/>
              <a:r>
                <a:rPr lang="en-US" dirty="0" smtClean="0"/>
                <a:t>6</a:t>
              </a:r>
              <a:r>
                <a:rPr lang="en-US" dirty="0">
                  <a:cs typeface="Arial" panose="020B0604020202020204" pitchFamily="34" charset="0"/>
                </a:rPr>
                <a:t>+ fast attack (Type 21)</a:t>
              </a:r>
            </a:p>
            <a:p>
              <a:pPr algn="ctr"/>
              <a:r>
                <a:rPr lang="en-US" dirty="0">
                  <a:cs typeface="Arial" panose="020B0604020202020204" pitchFamily="34" charset="0"/>
                </a:rPr>
                <a:t>4+ attack subs (Kilo, Yuan</a:t>
              </a:r>
              <a:r>
                <a:rPr lang="en-US" dirty="0" smtClean="0">
                  <a:cs typeface="Arial" panose="020B0604020202020204" pitchFamily="34" charset="0"/>
                </a:rPr>
                <a:t>)</a:t>
              </a:r>
              <a:endParaRPr lang="en-US" dirty="0">
                <a:cs typeface="Arial" panose="020B0604020202020204" pitchFamily="34" charset="0"/>
              </a:endParaRPr>
            </a:p>
            <a:p>
              <a:pPr algn="ctr"/>
              <a:endParaRPr lang="en-US" b="1" u="sng" dirty="0" smtClean="0">
                <a:cs typeface="Arial" panose="020B0604020202020204" pitchFamily="34" charset="0"/>
              </a:endParaRPr>
            </a:p>
            <a:p>
              <a:pPr algn="ctr"/>
              <a:r>
                <a:rPr lang="en-US" b="1" u="sng" dirty="0" smtClean="0">
                  <a:cs typeface="Arial" panose="020B0604020202020204" pitchFamily="34" charset="0"/>
                </a:rPr>
                <a:t>JPITL</a:t>
              </a:r>
            </a:p>
            <a:p>
              <a:pPr algn="ctr"/>
              <a:r>
                <a:rPr lang="en-US" dirty="0" smtClean="0">
                  <a:cs typeface="Arial" panose="020B0604020202020204" pitchFamily="34" charset="0"/>
                </a:rPr>
                <a:t>( </a:t>
              </a:r>
              <a:r>
                <a:rPr lang="en-US" b="1" dirty="0" smtClean="0">
                  <a:solidFill>
                    <a:schemeClr val="accent6"/>
                  </a:solidFill>
                  <a:cs typeface="Arial" panose="020B0604020202020204" pitchFamily="34" charset="0"/>
                </a:rPr>
                <a:t>HPT </a:t>
              </a:r>
              <a:r>
                <a:rPr lang="en-US" b="1" dirty="0" smtClean="0">
                  <a:solidFill>
                    <a:schemeClr val="tx1"/>
                  </a:solidFill>
                  <a:cs typeface="Arial" panose="020B0604020202020204" pitchFamily="34" charset="0"/>
                </a:rPr>
                <a:t>|| </a:t>
              </a:r>
              <a:r>
                <a:rPr lang="en-US" b="1" dirty="0" smtClean="0">
                  <a:solidFill>
                    <a:srgbClr val="FF0000"/>
                  </a:solidFill>
                  <a:cs typeface="Arial" panose="020B0604020202020204" pitchFamily="34" charset="0"/>
                </a:rPr>
                <a:t>HVT</a:t>
              </a:r>
              <a:r>
                <a:rPr lang="en-US" dirty="0" smtClean="0">
                  <a:cs typeface="Arial" panose="020B0604020202020204" pitchFamily="34" charset="0"/>
                </a:rPr>
                <a:t>)</a:t>
              </a:r>
            </a:p>
            <a:p>
              <a:pPr algn="ctr"/>
              <a:endParaRPr lang="en-US" dirty="0">
                <a:cs typeface="Arial" panose="020B0604020202020204" pitchFamily="34" charset="0"/>
              </a:endParaRPr>
            </a:p>
            <a:p>
              <a:pPr marL="342900" indent="-342900">
                <a:buFont typeface="+mj-lt"/>
                <a:buAutoNum type="arabicPeriod"/>
              </a:pPr>
              <a:r>
                <a:rPr lang="en-US" dirty="0">
                  <a:solidFill>
                    <a:schemeClr val="accent6"/>
                  </a:solidFill>
                  <a:cs typeface="Arial" panose="020B0604020202020204" pitchFamily="34" charset="0"/>
                </a:rPr>
                <a:t>OTH Radar (Woody)</a:t>
              </a:r>
            </a:p>
            <a:p>
              <a:pPr marL="342900" indent="-342900">
                <a:buFont typeface="+mj-lt"/>
                <a:buAutoNum type="arabicPeriod"/>
              </a:pPr>
              <a:r>
                <a:rPr lang="en-US" dirty="0">
                  <a:solidFill>
                    <a:schemeClr val="accent6"/>
                  </a:solidFill>
                  <a:cs typeface="Arial" panose="020B0604020202020204" pitchFamily="34" charset="0"/>
                </a:rPr>
                <a:t>3+ Radar sites (air, surface) – SCS island</a:t>
              </a:r>
            </a:p>
            <a:p>
              <a:pPr marL="342900" indent="-342900">
                <a:buFont typeface="+mj-lt"/>
                <a:buAutoNum type="arabicPeriod"/>
              </a:pPr>
              <a:r>
                <a:rPr lang="en-US" dirty="0">
                  <a:solidFill>
                    <a:schemeClr val="accent6"/>
                  </a:solidFill>
                  <a:cs typeface="Arial" panose="020B0604020202020204" pitchFamily="34" charset="0"/>
                </a:rPr>
                <a:t>2+ Soar Dragon</a:t>
              </a:r>
            </a:p>
            <a:p>
              <a:pPr marL="342900" indent="-342900">
                <a:buFont typeface="+mj-lt"/>
                <a:buAutoNum type="arabicPeriod"/>
              </a:pPr>
              <a:r>
                <a:rPr lang="en-US" dirty="0">
                  <a:solidFill>
                    <a:srgbClr val="FF0000"/>
                  </a:solidFill>
                  <a:cs typeface="Arial" panose="020B0604020202020204" pitchFamily="34" charset="0"/>
                </a:rPr>
                <a:t>20+ TACAIR (J-10, J-11, JH-7)</a:t>
              </a:r>
            </a:p>
            <a:p>
              <a:pPr marL="342900" indent="-342900">
                <a:buFont typeface="+mj-lt"/>
                <a:buAutoNum type="arabicPeriod"/>
              </a:pPr>
              <a:r>
                <a:rPr lang="en-US" dirty="0">
                  <a:solidFill>
                    <a:schemeClr val="accent6"/>
                  </a:solidFill>
                  <a:cs typeface="Arial" panose="020B0604020202020204" pitchFamily="34" charset="0"/>
                </a:rPr>
                <a:t>1 CG (Type 55)</a:t>
              </a:r>
            </a:p>
            <a:p>
              <a:pPr marL="342900" indent="-342900">
                <a:buFont typeface="+mj-lt"/>
                <a:buAutoNum type="arabicPeriod"/>
              </a:pPr>
              <a:r>
                <a:rPr lang="en-US" dirty="0">
                  <a:solidFill>
                    <a:srgbClr val="FF0000"/>
                  </a:solidFill>
                  <a:cs typeface="Arial" panose="020B0604020202020204" pitchFamily="34" charset="0"/>
                </a:rPr>
                <a:t>2-4 Frigates (Type 54)</a:t>
              </a:r>
            </a:p>
            <a:p>
              <a:pPr marL="342900" indent="-342900">
                <a:buFont typeface="+mj-lt"/>
                <a:buAutoNum type="arabicPeriod"/>
              </a:pPr>
              <a:r>
                <a:rPr lang="en-US" dirty="0">
                  <a:solidFill>
                    <a:srgbClr val="FF0000"/>
                  </a:solidFill>
                  <a:cs typeface="Arial" panose="020B0604020202020204" pitchFamily="34" charset="0"/>
                </a:rPr>
                <a:t>2-4 Destroyers  (Type 52, 54)</a:t>
              </a:r>
            </a:p>
            <a:p>
              <a:pPr marL="342900" indent="-342900">
                <a:buFont typeface="+mj-lt"/>
                <a:buAutoNum type="arabicPeriod"/>
              </a:pPr>
              <a:r>
                <a:rPr lang="en-US" dirty="0">
                  <a:solidFill>
                    <a:schemeClr val="accent6"/>
                  </a:solidFill>
                  <a:cs typeface="Arial" panose="020B0604020202020204" pitchFamily="34" charset="0"/>
                </a:rPr>
                <a:t>5+ SAM BN (HQ-9) – SCS islands</a:t>
              </a:r>
              <a:endParaRPr lang="en-US" dirty="0">
                <a:solidFill>
                  <a:srgbClr val="FF0000"/>
                </a:solidFill>
                <a:cs typeface="Arial" panose="020B0604020202020204" pitchFamily="34" charset="0"/>
              </a:endParaRPr>
            </a:p>
            <a:p>
              <a:pPr marL="342900" indent="-342900">
                <a:buFont typeface="+mj-lt"/>
                <a:buAutoNum type="arabicPeriod"/>
              </a:pPr>
              <a:r>
                <a:rPr lang="en-US" dirty="0">
                  <a:solidFill>
                    <a:srgbClr val="FF0000"/>
                  </a:solidFill>
                  <a:cs typeface="Arial" panose="020B0604020202020204" pitchFamily="34" charset="0"/>
                </a:rPr>
                <a:t>2+ SSM BN (YJ-62)</a:t>
              </a:r>
            </a:p>
            <a:p>
              <a:pPr marL="342900" indent="-342900">
                <a:buFont typeface="+mj-lt"/>
                <a:buAutoNum type="arabicPeriod"/>
              </a:pPr>
              <a:r>
                <a:rPr lang="en-US" dirty="0">
                  <a:solidFill>
                    <a:srgbClr val="FF0000"/>
                  </a:solidFill>
                  <a:cs typeface="Arial" panose="020B0604020202020204" pitchFamily="34" charset="0"/>
                </a:rPr>
                <a:t>SCS island10+ H-6M</a:t>
              </a:r>
            </a:p>
            <a:p>
              <a:pPr marL="342900" indent="-342900">
                <a:buFont typeface="+mj-lt"/>
                <a:buAutoNum type="arabicPeriod"/>
              </a:pPr>
              <a:endParaRPr lang="en-US" sz="2000" dirty="0">
                <a:solidFill>
                  <a:srgbClr val="FF0000"/>
                </a:solidFill>
              </a:endParaRPr>
            </a:p>
            <a:p>
              <a:pPr marL="342900" indent="-342900">
                <a:buFont typeface="+mj-lt"/>
                <a:buAutoNum type="arabicPeriod"/>
              </a:pPr>
              <a:endParaRPr lang="en-US" sz="2000" dirty="0">
                <a:solidFill>
                  <a:schemeClr val="accent6"/>
                </a:solidFill>
              </a:endParaRPr>
            </a:p>
            <a:p>
              <a:pPr marL="342900" indent="-342900">
                <a:buFont typeface="+mj-lt"/>
                <a:buAutoNum type="arabicPeriod"/>
              </a:pPr>
              <a:endParaRPr lang="en-US" sz="2000" dirty="0">
                <a:solidFill>
                  <a:schemeClr val="accent6"/>
                </a:solidFill>
              </a:endParaRPr>
            </a:p>
            <a:p>
              <a:pPr marL="342900" indent="-342900">
                <a:buFont typeface="+mj-lt"/>
                <a:buAutoNum type="arabicPeriod"/>
              </a:pPr>
              <a:endParaRPr lang="en-US" sz="2000" dirty="0">
                <a:solidFill>
                  <a:schemeClr val="accent6"/>
                </a:solidFill>
              </a:endParaRPr>
            </a:p>
            <a:p>
              <a:pPr marL="342900" indent="-342900">
                <a:buFont typeface="+mj-lt"/>
                <a:buAutoNum type="arabicPeriod"/>
              </a:pPr>
              <a:endParaRPr lang="en-US" sz="2000" dirty="0">
                <a:solidFill>
                  <a:schemeClr val="accent6"/>
                </a:solidFill>
              </a:endParaRPr>
            </a:p>
            <a:p>
              <a:pPr marL="342900" indent="-342900">
                <a:buFont typeface="+mj-lt"/>
                <a:buAutoNum type="arabicPeriod"/>
              </a:pPr>
              <a:endParaRPr lang="en-US" sz="2000" dirty="0"/>
            </a:p>
          </p:txBody>
        </p:sp>
        <p:sp>
          <p:nvSpPr>
            <p:cNvPr id="10" name="Rectangle 9"/>
            <p:cNvSpPr/>
            <p:nvPr/>
          </p:nvSpPr>
          <p:spPr>
            <a:xfrm>
              <a:off x="39352" y="4837841"/>
              <a:ext cx="6400800" cy="1868703"/>
            </a:xfrm>
            <a:prstGeom prst="rect">
              <a:avLst/>
            </a:prstGeom>
          </p:spPr>
          <p:style>
            <a:lnRef idx="1">
              <a:schemeClr val="accent2"/>
            </a:lnRef>
            <a:fillRef idx="2">
              <a:schemeClr val="accent2"/>
            </a:fillRef>
            <a:effectRef idx="1">
              <a:schemeClr val="accent2"/>
            </a:effectRef>
            <a:fontRef idx="minor">
              <a:schemeClr val="dk1"/>
            </a:fontRef>
          </p:style>
          <p:txBody>
            <a:bodyPr rtlCol="0" anchor="t">
              <a:noAutofit/>
            </a:bodyPr>
            <a:lstStyle/>
            <a:p>
              <a:pPr algn="ctr"/>
              <a:r>
                <a:rPr lang="en-US" b="1" u="sng" dirty="0"/>
                <a:t>Information</a:t>
              </a:r>
              <a:r>
                <a:rPr lang="en-US" sz="1600" b="1" u="sng" dirty="0"/>
                <a:t> Environment</a:t>
              </a:r>
            </a:p>
            <a:p>
              <a:pPr marL="285750" indent="-285750">
                <a:buFont typeface="Arial" panose="020B0604020202020204" pitchFamily="34" charset="0"/>
                <a:buChar char="•"/>
              </a:pPr>
              <a:r>
                <a:rPr lang="en-US" sz="1600" dirty="0"/>
                <a:t>Can we break into the Chinese Great Firewall?</a:t>
              </a:r>
            </a:p>
            <a:p>
              <a:pPr marL="285750" indent="-285750">
                <a:buFont typeface="Arial" panose="020B0604020202020204" pitchFamily="34" charset="0"/>
                <a:buChar char="•"/>
              </a:pPr>
              <a:r>
                <a:rPr lang="en-US" sz="1600" dirty="0"/>
                <a:t>3d (Russia, France??) party neutral actors evacuate Chinese tourist from the Philippines to ensure they are not harmed as a result of their the Chinese political leaderships rash and belligerent actions</a:t>
              </a:r>
            </a:p>
            <a:p>
              <a:pPr marL="285750" indent="-285750">
                <a:buFont typeface="Arial" panose="020B0604020202020204" pitchFamily="34" charset="0"/>
                <a:buChar char="•"/>
              </a:pPr>
              <a:r>
                <a:rPr lang="en-US" sz="1600" dirty="0"/>
                <a:t>Social media posts highlight the miserable living conditions of the landing forces and Chinese inability to resupply or linkup?</a:t>
              </a:r>
            </a:p>
          </p:txBody>
        </p:sp>
      </p:grpSp>
      <p:grpSp>
        <p:nvGrpSpPr>
          <p:cNvPr id="28" name="Group 27"/>
          <p:cNvGrpSpPr/>
          <p:nvPr/>
        </p:nvGrpSpPr>
        <p:grpSpPr>
          <a:xfrm>
            <a:off x="0" y="1630880"/>
            <a:ext cx="6847078" cy="2967217"/>
            <a:chOff x="-68927" y="1313529"/>
            <a:chExt cx="6847078" cy="2967217"/>
          </a:xfrm>
        </p:grpSpPr>
        <p:grpSp>
          <p:nvGrpSpPr>
            <p:cNvPr id="19" name="Group 18"/>
            <p:cNvGrpSpPr/>
            <p:nvPr/>
          </p:nvGrpSpPr>
          <p:grpSpPr>
            <a:xfrm>
              <a:off x="-68927" y="1313529"/>
              <a:ext cx="6536289" cy="2967217"/>
              <a:chOff x="-12728" y="664103"/>
              <a:chExt cx="6536289" cy="2967217"/>
            </a:xfrm>
          </p:grpSpPr>
          <p:sp>
            <p:nvSpPr>
              <p:cNvPr id="5" name="Cloud 4">
                <a:extLst>
                  <a:ext uri="{FF2B5EF4-FFF2-40B4-BE49-F238E27FC236}">
                    <a16:creationId xmlns:a16="http://schemas.microsoft.com/office/drawing/2014/main" id="{38F47871-EF81-E54C-8379-FBA72996CB71}"/>
                  </a:ext>
                </a:extLst>
              </p:cNvPr>
              <p:cNvSpPr/>
              <p:nvPr/>
            </p:nvSpPr>
            <p:spPr>
              <a:xfrm>
                <a:off x="3035553" y="1839882"/>
                <a:ext cx="1644593" cy="147254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Hold ground units at risk</a:t>
                </a:r>
              </a:p>
            </p:txBody>
          </p:sp>
          <p:sp>
            <p:nvSpPr>
              <p:cNvPr id="14" name="Curved Down Arrow 13">
                <a:extLst>
                  <a:ext uri="{FF2B5EF4-FFF2-40B4-BE49-F238E27FC236}">
                    <a16:creationId xmlns:a16="http://schemas.microsoft.com/office/drawing/2014/main" id="{3C885D9D-6EED-E24F-A99F-CE8624B773FE}"/>
                  </a:ext>
                </a:extLst>
              </p:cNvPr>
              <p:cNvSpPr/>
              <p:nvPr/>
            </p:nvSpPr>
            <p:spPr>
              <a:xfrm>
                <a:off x="901672" y="1285817"/>
                <a:ext cx="4830283" cy="767546"/>
              </a:xfrm>
              <a:prstGeom prst="curvedDownArrow">
                <a:avLst/>
              </a:prstGeom>
              <a:ln/>
              <a:effectLst>
                <a:outerShdw blurRad="139700" dist="241300" dir="8460000" algn="l" rotWithShape="0">
                  <a:prstClr val="black">
                    <a:alpha val="28000"/>
                  </a:prstClr>
                </a:outerShdw>
              </a:effectLst>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TextBox 14"/>
              <p:cNvSpPr txBox="1"/>
              <p:nvPr/>
            </p:nvSpPr>
            <p:spPr>
              <a:xfrm>
                <a:off x="2114972" y="963942"/>
                <a:ext cx="2389363" cy="923330"/>
              </a:xfrm>
              <a:prstGeom prst="rect">
                <a:avLst/>
              </a:prstGeom>
              <a:noFill/>
            </p:spPr>
            <p:txBody>
              <a:bodyPr wrap="square" rtlCol="0">
                <a:spAutoFit/>
              </a:bodyPr>
              <a:lstStyle/>
              <a:p>
                <a:r>
                  <a:rPr lang="en-US" dirty="0"/>
                  <a:t>Phase II – DON’T </a:t>
                </a:r>
                <a:r>
                  <a:rPr lang="en-US" dirty="0" smtClean="0"/>
                  <a:t>SEE</a:t>
                </a:r>
              </a:p>
              <a:p>
                <a:endParaRPr lang="en-US" dirty="0"/>
              </a:p>
              <a:p>
                <a:endParaRPr lang="en-US" dirty="0"/>
              </a:p>
            </p:txBody>
          </p:sp>
          <p:grpSp>
            <p:nvGrpSpPr>
              <p:cNvPr id="11" name="Group 10"/>
              <p:cNvGrpSpPr/>
              <p:nvPr/>
            </p:nvGrpSpPr>
            <p:grpSpPr>
              <a:xfrm>
                <a:off x="4300702" y="1583166"/>
                <a:ext cx="2169085" cy="2029335"/>
                <a:chOff x="8184750" y="1914353"/>
                <a:chExt cx="2169085" cy="2029335"/>
              </a:xfrm>
            </p:grpSpPr>
            <p:sp>
              <p:nvSpPr>
                <p:cNvPr id="7" name="Notched Right Arrow 6">
                  <a:extLst>
                    <a:ext uri="{FF2B5EF4-FFF2-40B4-BE49-F238E27FC236}">
                      <a16:creationId xmlns:a16="http://schemas.microsoft.com/office/drawing/2014/main" id="{4B41AE7B-8866-694B-87C2-DC052C462545}"/>
                    </a:ext>
                  </a:extLst>
                </p:cNvPr>
                <p:cNvSpPr/>
                <p:nvPr/>
              </p:nvSpPr>
              <p:spPr>
                <a:xfrm rot="10800000">
                  <a:off x="8184750" y="1914353"/>
                  <a:ext cx="2169085" cy="2029335"/>
                </a:xfrm>
                <a:prstGeom prst="notchedRightArrow">
                  <a:avLst>
                    <a:gd name="adj1" fmla="val 60533"/>
                    <a:gd name="adj2" fmla="val 33615"/>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style>
                <a:lnRef idx="1">
                  <a:schemeClr val="accent2"/>
                </a:lnRef>
                <a:fillRef idx="2">
                  <a:schemeClr val="accent2"/>
                </a:fillRef>
                <a:effectRef idx="1">
                  <a:schemeClr val="accent2"/>
                </a:effectRef>
                <a:fontRef idx="minor">
                  <a:schemeClr val="dk1"/>
                </a:fontRef>
              </p:style>
              <p:txBody>
                <a:bodyPr vert="horz" rtlCol="0" anchor="ctr"/>
                <a:lstStyle/>
                <a:p>
                  <a:pPr algn="ctr"/>
                  <a:endParaRPr lang="en-US" dirty="0"/>
                </a:p>
              </p:txBody>
            </p:sp>
            <p:sp>
              <p:nvSpPr>
                <p:cNvPr id="16" name="TextBox 15"/>
                <p:cNvSpPr txBox="1"/>
                <p:nvPr/>
              </p:nvSpPr>
              <p:spPr>
                <a:xfrm>
                  <a:off x="9075223" y="2744354"/>
                  <a:ext cx="479618" cy="369332"/>
                </a:xfrm>
                <a:prstGeom prst="rect">
                  <a:avLst/>
                </a:prstGeom>
                <a:noFill/>
              </p:spPr>
              <p:txBody>
                <a:bodyPr wrap="none" rtlCol="0">
                  <a:spAutoFit/>
                </a:bodyPr>
                <a:lstStyle/>
                <a:p>
                  <a:pPr algn="ctr"/>
                  <a:r>
                    <a:rPr lang="en-US" dirty="0"/>
                    <a:t>DO</a:t>
                  </a:r>
                </a:p>
              </p:txBody>
            </p:sp>
          </p:grpSp>
          <p:sp>
            <p:nvSpPr>
              <p:cNvPr id="20" name="Arrow: Pentagon 19">
                <a:extLst>
                  <a:ext uri="{FF2B5EF4-FFF2-40B4-BE49-F238E27FC236}">
                    <a16:creationId xmlns:a16="http://schemas.microsoft.com/office/drawing/2014/main" id="{84D1B04E-8680-6E41-9AF4-B4E664492AD9}"/>
                  </a:ext>
                </a:extLst>
              </p:cNvPr>
              <p:cNvSpPr/>
              <p:nvPr/>
            </p:nvSpPr>
            <p:spPr>
              <a:xfrm>
                <a:off x="39354" y="1973280"/>
                <a:ext cx="1456086" cy="1249108"/>
              </a:xfrm>
              <a:prstGeom prst="homePlate">
                <a:avLst>
                  <a:gd name="adj" fmla="val 3413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Phase </a:t>
                </a:r>
                <a:r>
                  <a:rPr lang="en-US" dirty="0" smtClean="0"/>
                  <a:t>III</a:t>
                </a:r>
                <a:r>
                  <a:rPr lang="en-US" dirty="0"/>
                  <a:t> </a:t>
                </a:r>
                <a:r>
                  <a:rPr lang="en-US" dirty="0" smtClean="0"/>
                  <a:t>- </a:t>
                </a:r>
                <a:endParaRPr lang="en-US" dirty="0"/>
              </a:p>
            </p:txBody>
          </p:sp>
          <p:sp>
            <p:nvSpPr>
              <p:cNvPr id="21" name="TextBox 20">
                <a:extLst>
                  <a:ext uri="{FF2B5EF4-FFF2-40B4-BE49-F238E27FC236}">
                    <a16:creationId xmlns:a16="http://schemas.microsoft.com/office/drawing/2014/main" id="{A0FF7740-F58D-CF44-B74B-7F6AD65D06AC}"/>
                  </a:ext>
                </a:extLst>
              </p:cNvPr>
              <p:cNvSpPr txBox="1"/>
              <p:nvPr/>
            </p:nvSpPr>
            <p:spPr>
              <a:xfrm>
                <a:off x="-12728" y="3200668"/>
                <a:ext cx="2806732" cy="369332"/>
              </a:xfrm>
              <a:prstGeom prst="rect">
                <a:avLst/>
              </a:prstGeom>
              <a:noFill/>
            </p:spPr>
            <p:txBody>
              <a:bodyPr wrap="square" rtlCol="0">
                <a:spAutoFit/>
              </a:bodyPr>
              <a:lstStyle/>
              <a:p>
                <a:pPr algn="l"/>
                <a:r>
                  <a:rPr lang="en-US" dirty="0"/>
                  <a:t>Friendly COG = LHA</a:t>
                </a:r>
              </a:p>
            </p:txBody>
          </p:sp>
          <p:grpSp>
            <p:nvGrpSpPr>
              <p:cNvPr id="8" name="Group 7"/>
              <p:cNvGrpSpPr/>
              <p:nvPr/>
            </p:nvGrpSpPr>
            <p:grpSpPr>
              <a:xfrm>
                <a:off x="1174437" y="1601985"/>
                <a:ext cx="2169085" cy="2029335"/>
                <a:chOff x="-1953884" y="1510367"/>
                <a:chExt cx="2169085" cy="2029335"/>
              </a:xfrm>
            </p:grpSpPr>
            <p:grpSp>
              <p:nvGrpSpPr>
                <p:cNvPr id="4" name="Group 3"/>
                <p:cNvGrpSpPr/>
                <p:nvPr/>
              </p:nvGrpSpPr>
              <p:grpSpPr>
                <a:xfrm>
                  <a:off x="-1953884" y="1510367"/>
                  <a:ext cx="2169085" cy="2029335"/>
                  <a:chOff x="1175129" y="1582591"/>
                  <a:chExt cx="2169085" cy="2029335"/>
                </a:xfrm>
              </p:grpSpPr>
              <p:sp>
                <p:nvSpPr>
                  <p:cNvPr id="3" name="Notched Right Arrow 2">
                    <a:extLst>
                      <a:ext uri="{FF2B5EF4-FFF2-40B4-BE49-F238E27FC236}">
                        <a16:creationId xmlns:a16="http://schemas.microsoft.com/office/drawing/2014/main" id="{EB938557-4203-F24E-ACEC-7732BC79A413}"/>
                      </a:ext>
                    </a:extLst>
                  </p:cNvPr>
                  <p:cNvSpPr/>
                  <p:nvPr/>
                </p:nvSpPr>
                <p:spPr>
                  <a:xfrm>
                    <a:off x="1175129" y="1582591"/>
                    <a:ext cx="2169085" cy="2029335"/>
                  </a:xfrm>
                  <a:prstGeom prst="notchedRightArrow">
                    <a:avLst>
                      <a:gd name="adj1" fmla="val 60533"/>
                      <a:gd name="adj2" fmla="val 33615"/>
                    </a:avLst>
                  </a:prstGeom>
                  <a:gradFill>
                    <a:gsLst>
                      <a:gs pos="0">
                        <a:schemeClr val="accent5">
                          <a:lumMod val="110000"/>
                          <a:satMod val="105000"/>
                          <a:tint val="67000"/>
                          <a:alpha val="48000"/>
                        </a:schemeClr>
                      </a:gs>
                      <a:gs pos="50000">
                        <a:schemeClr val="accent5">
                          <a:lumMod val="105000"/>
                          <a:satMod val="103000"/>
                          <a:tint val="73000"/>
                          <a:alpha val="47000"/>
                        </a:schemeClr>
                      </a:gs>
                      <a:gs pos="100000">
                        <a:schemeClr val="accent5">
                          <a:lumMod val="105000"/>
                          <a:satMod val="109000"/>
                          <a:tint val="81000"/>
                          <a:alpha val="42000"/>
                        </a:schemeClr>
                      </a:gs>
                    </a:gsLst>
                  </a:gradFill>
                  <a:ln w="38100">
                    <a:prstDash val="dash"/>
                  </a:ln>
                </p:spPr>
                <p:style>
                  <a:lnRef idx="1">
                    <a:schemeClr val="accent5"/>
                  </a:lnRef>
                  <a:fillRef idx="2">
                    <a:schemeClr val="accent5"/>
                  </a:fillRef>
                  <a:effectRef idx="1">
                    <a:schemeClr val="accent5"/>
                  </a:effectRef>
                  <a:fontRef idx="minor">
                    <a:schemeClr val="dk1"/>
                  </a:fontRef>
                </p:style>
                <p:txBody>
                  <a:bodyPr rtlCol="0" anchor="b"/>
                  <a:lstStyle/>
                  <a:p>
                    <a:pPr algn="ctr"/>
                    <a:endParaRPr lang="en-US" dirty="0"/>
                  </a:p>
                </p:txBody>
              </p:sp>
              <p:sp>
                <p:nvSpPr>
                  <p:cNvPr id="12" name="Down Arrow 11">
                    <a:extLst>
                      <a:ext uri="{FF2B5EF4-FFF2-40B4-BE49-F238E27FC236}">
                        <a16:creationId xmlns:a16="http://schemas.microsoft.com/office/drawing/2014/main" id="{92A87793-3015-0E49-85C3-FDB49F6B68CF}"/>
                      </a:ext>
                    </a:extLst>
                  </p:cNvPr>
                  <p:cNvSpPr/>
                  <p:nvPr/>
                </p:nvSpPr>
                <p:spPr>
                  <a:xfrm rot="16200000">
                    <a:off x="2025415" y="1923176"/>
                    <a:ext cx="832418" cy="1409272"/>
                  </a:xfrm>
                  <a:prstGeom prst="down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vert="vert" rtlCol="0" anchor="ctr"/>
                  <a:lstStyle/>
                  <a:p>
                    <a:pPr algn="ctr"/>
                    <a:r>
                      <a:rPr lang="en-US" dirty="0"/>
                      <a:t>THINK</a:t>
                    </a:r>
                  </a:p>
                </p:txBody>
              </p:sp>
            </p:grpSp>
            <p:sp>
              <p:nvSpPr>
                <p:cNvPr id="9" name="TextBox 8"/>
                <p:cNvSpPr txBox="1"/>
                <p:nvPr/>
              </p:nvSpPr>
              <p:spPr>
                <a:xfrm>
                  <a:off x="-1737163" y="1924415"/>
                  <a:ext cx="1358064" cy="369332"/>
                </a:xfrm>
                <a:prstGeom prst="rect">
                  <a:avLst/>
                </a:prstGeom>
                <a:noFill/>
              </p:spPr>
              <p:txBody>
                <a:bodyPr wrap="none" rtlCol="0">
                  <a:spAutoFit/>
                </a:bodyPr>
                <a:lstStyle/>
                <a:p>
                  <a:r>
                    <a:rPr lang="en-US" dirty="0"/>
                    <a:t>Phase I - SEE</a:t>
                  </a:r>
                </a:p>
              </p:txBody>
            </p:sp>
          </p:grpSp>
          <p:sp>
            <p:nvSpPr>
              <p:cNvPr id="24" name="TextBox 23"/>
              <p:cNvSpPr txBox="1"/>
              <p:nvPr/>
            </p:nvSpPr>
            <p:spPr>
              <a:xfrm>
                <a:off x="1399582" y="2782499"/>
                <a:ext cx="1574983" cy="461665"/>
              </a:xfrm>
              <a:prstGeom prst="rect">
                <a:avLst/>
              </a:prstGeom>
              <a:noFill/>
            </p:spPr>
            <p:txBody>
              <a:bodyPr wrap="none" rtlCol="0">
                <a:spAutoFit/>
              </a:bodyPr>
              <a:lstStyle/>
              <a:p>
                <a:pPr algn="ctr"/>
                <a:r>
                  <a:rPr lang="en-US" sz="1200" dirty="0" smtClean="0"/>
                  <a:t>Disrupt EN sea control</a:t>
                </a:r>
              </a:p>
              <a:p>
                <a:pPr algn="ctr"/>
                <a:r>
                  <a:rPr lang="en-US" sz="1200" dirty="0" smtClean="0"/>
                  <a:t> </a:t>
                </a:r>
                <a:r>
                  <a:rPr lang="en-US" sz="1200" dirty="0" err="1" smtClean="0"/>
                  <a:t>ivo</a:t>
                </a:r>
                <a:r>
                  <a:rPr lang="en-US" sz="1200" dirty="0" smtClean="0"/>
                  <a:t> SCS</a:t>
                </a:r>
                <a:endParaRPr lang="en-US" sz="1200" dirty="0"/>
              </a:p>
            </p:txBody>
          </p:sp>
          <p:sp>
            <p:nvSpPr>
              <p:cNvPr id="26" name="TextBox 25"/>
              <p:cNvSpPr txBox="1"/>
              <p:nvPr/>
            </p:nvSpPr>
            <p:spPr>
              <a:xfrm>
                <a:off x="2569319" y="1283655"/>
                <a:ext cx="1224311" cy="276999"/>
              </a:xfrm>
              <a:prstGeom prst="rect">
                <a:avLst/>
              </a:prstGeom>
              <a:noFill/>
            </p:spPr>
            <p:txBody>
              <a:bodyPr wrap="none" rtlCol="0">
                <a:spAutoFit/>
              </a:bodyPr>
              <a:lstStyle/>
              <a:p>
                <a:pPr algn="ctr"/>
                <a:r>
                  <a:rPr lang="en-US" sz="1200" dirty="0" smtClean="0"/>
                  <a:t>Gain Sea Control</a:t>
                </a:r>
                <a:endParaRPr lang="en-US" sz="1200" dirty="0"/>
              </a:p>
            </p:txBody>
          </p:sp>
          <p:sp>
            <p:nvSpPr>
              <p:cNvPr id="27" name="TextBox 26"/>
              <p:cNvSpPr txBox="1"/>
              <p:nvPr/>
            </p:nvSpPr>
            <p:spPr>
              <a:xfrm>
                <a:off x="139697" y="2684411"/>
                <a:ext cx="1034257" cy="461665"/>
              </a:xfrm>
              <a:prstGeom prst="rect">
                <a:avLst/>
              </a:prstGeom>
              <a:noFill/>
            </p:spPr>
            <p:txBody>
              <a:bodyPr wrap="none" rtlCol="0">
                <a:spAutoFit/>
              </a:bodyPr>
              <a:lstStyle/>
              <a:p>
                <a:pPr algn="ctr"/>
                <a:r>
                  <a:rPr lang="en-US" sz="1200" dirty="0" smtClean="0"/>
                  <a:t>Seize airfield</a:t>
                </a:r>
              </a:p>
              <a:p>
                <a:pPr algn="ctr"/>
                <a:r>
                  <a:rPr lang="en-US" sz="1200" dirty="0" smtClean="0"/>
                  <a:t>Support allies</a:t>
                </a:r>
                <a:endParaRPr lang="en-US" sz="1200" dirty="0"/>
              </a:p>
            </p:txBody>
          </p:sp>
          <p:sp>
            <p:nvSpPr>
              <p:cNvPr id="18" name="5-Point Star 17"/>
              <p:cNvSpPr/>
              <p:nvPr/>
            </p:nvSpPr>
            <p:spPr>
              <a:xfrm>
                <a:off x="862348" y="1292209"/>
                <a:ext cx="590890" cy="619552"/>
              </a:xfrm>
              <a:prstGeom prst="star5">
                <a:avLst/>
              </a:prstGeom>
              <a:solidFill>
                <a:srgbClr val="FF0000"/>
              </a:solidFill>
              <a:ln>
                <a:solidFill>
                  <a:schemeClr val="accent4"/>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chemeClr val="accent4"/>
                    </a:solidFill>
                  </a:rPr>
                  <a:t>1</a:t>
                </a:r>
              </a:p>
            </p:txBody>
          </p:sp>
          <p:sp>
            <p:nvSpPr>
              <p:cNvPr id="30" name="5-Point Star 29"/>
              <p:cNvSpPr/>
              <p:nvPr/>
            </p:nvSpPr>
            <p:spPr>
              <a:xfrm>
                <a:off x="4055349" y="688878"/>
                <a:ext cx="590890" cy="619552"/>
              </a:xfrm>
              <a:prstGeom prst="star5">
                <a:avLst/>
              </a:prstGeom>
              <a:solidFill>
                <a:srgbClr val="FF0000"/>
              </a:solidFill>
              <a:ln>
                <a:solidFill>
                  <a:schemeClr val="accent4"/>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chemeClr val="accent4"/>
                    </a:solidFill>
                  </a:rPr>
                  <a:t>2</a:t>
                </a:r>
                <a:endParaRPr lang="en-US" sz="2000" b="1" i="1" dirty="0">
                  <a:solidFill>
                    <a:schemeClr val="accent4"/>
                  </a:solidFill>
                </a:endParaRPr>
              </a:p>
            </p:txBody>
          </p:sp>
          <p:sp>
            <p:nvSpPr>
              <p:cNvPr id="31" name="5-Point Star 30"/>
              <p:cNvSpPr/>
              <p:nvPr/>
            </p:nvSpPr>
            <p:spPr>
              <a:xfrm>
                <a:off x="5932671" y="664103"/>
                <a:ext cx="590890" cy="619552"/>
              </a:xfrm>
              <a:prstGeom prst="star5">
                <a:avLst/>
              </a:prstGeom>
              <a:solidFill>
                <a:srgbClr val="FF0000"/>
              </a:solidFill>
              <a:ln>
                <a:solidFill>
                  <a:schemeClr val="accent4"/>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chemeClr val="accent4"/>
                    </a:solidFill>
                  </a:rPr>
                  <a:t>3</a:t>
                </a:r>
                <a:endParaRPr lang="en-US" sz="2000" b="1" i="1" dirty="0">
                  <a:solidFill>
                    <a:schemeClr val="accent4"/>
                  </a:solidFill>
                </a:endParaRPr>
              </a:p>
            </p:txBody>
          </p:sp>
        </p:grpSp>
        <p:sp>
          <p:nvSpPr>
            <p:cNvPr id="23" name="TextBox 22">
              <a:extLst>
                <a:ext uri="{FF2B5EF4-FFF2-40B4-BE49-F238E27FC236}">
                  <a16:creationId xmlns:a16="http://schemas.microsoft.com/office/drawing/2014/main" id="{D9B8CCA8-C43A-074C-89C3-9A1F95A35921}"/>
                </a:ext>
              </a:extLst>
            </p:cNvPr>
            <p:cNvSpPr txBox="1"/>
            <p:nvPr/>
          </p:nvSpPr>
          <p:spPr>
            <a:xfrm>
              <a:off x="3971419" y="3871814"/>
              <a:ext cx="2806732" cy="369332"/>
            </a:xfrm>
            <a:prstGeom prst="rect">
              <a:avLst/>
            </a:prstGeom>
            <a:noFill/>
          </p:spPr>
          <p:txBody>
            <a:bodyPr wrap="square" rtlCol="0">
              <a:spAutoFit/>
            </a:bodyPr>
            <a:lstStyle/>
            <a:p>
              <a:pPr algn="l"/>
              <a:r>
                <a:rPr lang="en-US" dirty="0"/>
                <a:t>Enemy COG = Firepower</a:t>
              </a:r>
            </a:p>
          </p:txBody>
        </p:sp>
      </p:grpSp>
    </p:spTree>
    <p:extLst>
      <p:ext uri="{BB962C8B-B14F-4D97-AF65-F5344CB8AC3E}">
        <p14:creationId xmlns:p14="http://schemas.microsoft.com/office/powerpoint/2010/main" val="68368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65066589"/>
              </p:ext>
            </p:extLst>
          </p:nvPr>
        </p:nvGraphicFramePr>
        <p:xfrm>
          <a:off x="116325" y="183935"/>
          <a:ext cx="8934912" cy="3992880"/>
        </p:xfrm>
        <a:graphic>
          <a:graphicData uri="http://schemas.openxmlformats.org/drawingml/2006/table">
            <a:tbl>
              <a:tblPr firstRow="1" bandRow="1">
                <a:tableStyleId>{9D7B26C5-4107-4FEC-AEDC-1716B250A1EF}</a:tableStyleId>
              </a:tblPr>
              <a:tblGrid>
                <a:gridCol w="1621035">
                  <a:extLst>
                    <a:ext uri="{9D8B030D-6E8A-4147-A177-3AD203B41FA5}">
                      <a16:colId xmlns:a16="http://schemas.microsoft.com/office/drawing/2014/main" val="20000"/>
                    </a:ext>
                  </a:extLst>
                </a:gridCol>
                <a:gridCol w="2437959">
                  <a:extLst>
                    <a:ext uri="{9D8B030D-6E8A-4147-A177-3AD203B41FA5}">
                      <a16:colId xmlns:a16="http://schemas.microsoft.com/office/drawing/2014/main" val="20002"/>
                    </a:ext>
                  </a:extLst>
                </a:gridCol>
                <a:gridCol w="2437959">
                  <a:extLst>
                    <a:ext uri="{9D8B030D-6E8A-4147-A177-3AD203B41FA5}">
                      <a16:colId xmlns:a16="http://schemas.microsoft.com/office/drawing/2014/main" val="20003"/>
                    </a:ext>
                  </a:extLst>
                </a:gridCol>
                <a:gridCol w="2437959">
                  <a:extLst>
                    <a:ext uri="{9D8B030D-6E8A-4147-A177-3AD203B41FA5}">
                      <a16:colId xmlns:a16="http://schemas.microsoft.com/office/drawing/2014/main" val="20004"/>
                    </a:ext>
                  </a:extLst>
                </a:gridCol>
              </a:tblGrid>
              <a:tr h="0">
                <a:tc>
                  <a:txBody>
                    <a:bodyPr/>
                    <a:lstStyle/>
                    <a:p>
                      <a:r>
                        <a:rPr lang="en-US" sz="1400" dirty="0" smtClean="0"/>
                        <a:t>Transition Criteria</a:t>
                      </a:r>
                      <a:endParaRPr lang="en-US" sz="1400" dirty="0"/>
                    </a:p>
                  </a:txBody>
                  <a:tcPr/>
                </a:tc>
                <a:tc>
                  <a:txBody>
                    <a:bodyPr/>
                    <a:lstStyle/>
                    <a:p>
                      <a:pPr algn="ctr"/>
                      <a:r>
                        <a:rPr lang="en-US" sz="1400" dirty="0"/>
                        <a:t>If </a:t>
                      </a:r>
                    </a:p>
                  </a:txBody>
                  <a:tcPr anchor="ctr"/>
                </a:tc>
                <a:tc>
                  <a:txBody>
                    <a:bodyPr/>
                    <a:lstStyle/>
                    <a:p>
                      <a:pPr algn="ctr"/>
                      <a:r>
                        <a:rPr lang="en-US" sz="1400" dirty="0"/>
                        <a:t>And </a:t>
                      </a:r>
                    </a:p>
                  </a:txBody>
                  <a:tcPr anchor="ctr"/>
                </a:tc>
                <a:tc>
                  <a:txBody>
                    <a:bodyPr/>
                    <a:lstStyle/>
                    <a:p>
                      <a:pPr algn="ctr"/>
                      <a:r>
                        <a:rPr lang="en-US" sz="1400" dirty="0"/>
                        <a:t>Then</a:t>
                      </a:r>
                    </a:p>
                  </a:txBody>
                  <a:tcPr anchor="ctr"/>
                </a:tc>
                <a:extLst>
                  <a:ext uri="{0D108BD9-81ED-4DB2-BD59-A6C34878D82A}">
                    <a16:rowId xmlns:a16="http://schemas.microsoft.com/office/drawing/2014/main" val="10000"/>
                  </a:ext>
                </a:extLst>
              </a:tr>
              <a:tr h="0">
                <a:tc>
                  <a:txBody>
                    <a:bodyPr/>
                    <a:lstStyle/>
                    <a:p>
                      <a:pPr algn="ctr"/>
                      <a:r>
                        <a:rPr lang="en-US" sz="1400" dirty="0" smtClean="0"/>
                        <a:t>Phase I (</a:t>
                      </a:r>
                      <a:r>
                        <a:rPr lang="en-US" sz="1400" i="1" dirty="0" smtClean="0"/>
                        <a:t>disrupt sea control</a:t>
                      </a:r>
                      <a:r>
                        <a:rPr lang="en-US" sz="1400" dirty="0" smtClean="0"/>
                        <a:t>)</a:t>
                      </a:r>
                    </a:p>
                    <a:p>
                      <a:pPr algn="ctr"/>
                      <a:r>
                        <a:rPr lang="en-US" sz="1400" dirty="0" smtClean="0"/>
                        <a:t>to</a:t>
                      </a:r>
                    </a:p>
                    <a:p>
                      <a:pPr algn="ctr"/>
                      <a:r>
                        <a:rPr lang="en-US" sz="1400" dirty="0" smtClean="0"/>
                        <a:t>Phase II (</a:t>
                      </a:r>
                      <a:r>
                        <a:rPr lang="en-US" sz="1400" i="1" dirty="0" smtClean="0"/>
                        <a:t>gain sea control</a:t>
                      </a:r>
                      <a:r>
                        <a:rPr lang="en-US" sz="1400" dirty="0" smtClean="0"/>
                        <a:t>)</a:t>
                      </a:r>
                    </a:p>
                    <a:p>
                      <a:pPr algn="ctr"/>
                      <a:endParaRPr lang="en-US" sz="1400" dirty="0"/>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Radar and </a:t>
                      </a:r>
                      <a:r>
                        <a:rPr lang="en-US" sz="1400" baseline="0" dirty="0" smtClean="0"/>
                        <a:t>sonar destroyed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1x Frigate remaining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1x Destroyer  remaining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50% Red </a:t>
                      </a:r>
                      <a:r>
                        <a:rPr lang="en-US" sz="1400" baseline="0" dirty="0" err="1" smtClean="0"/>
                        <a:t>TACAir</a:t>
                      </a:r>
                      <a:r>
                        <a:rPr lang="en-US" sz="1400" baseline="0" dirty="0" smtClean="0"/>
                        <a:t> remaining</a:t>
                      </a:r>
                      <a:endParaRPr lang="en-US" sz="1400" dirty="0" smtClean="0"/>
                    </a:p>
                    <a:p>
                      <a:pPr marL="0" indent="0">
                        <a:buFont typeface="Arial" panose="020B0604020202020204" pitchFamily="34" charset="0"/>
                        <a:buNone/>
                      </a:pPr>
                      <a:endParaRPr lang="en-US" sz="1400" dirty="0"/>
                    </a:p>
                  </a:txBody>
                  <a:tcPr/>
                </a:tc>
                <a:tc>
                  <a:txBody>
                    <a:bodyPr/>
                    <a:lstStyle/>
                    <a:p>
                      <a:pPr marL="285750" indent="-285750">
                        <a:buFont typeface="Arial" panose="020B0604020202020204" pitchFamily="34" charset="0"/>
                        <a:buChar char="•"/>
                      </a:pPr>
                      <a:r>
                        <a:rPr lang="en-US" sz="1400" dirty="0" err="1" smtClean="0"/>
                        <a:t>TACAir</a:t>
                      </a:r>
                      <a:r>
                        <a:rPr lang="en-US" sz="1400" baseline="0" dirty="0" smtClean="0"/>
                        <a:t> overmatch</a:t>
                      </a:r>
                    </a:p>
                    <a:p>
                      <a:pPr marL="285750" indent="-285750">
                        <a:buFont typeface="Arial" panose="020B0604020202020204" pitchFamily="34" charset="0"/>
                        <a:buChar char="•"/>
                      </a:pPr>
                      <a:r>
                        <a:rPr lang="en-US" sz="1400" baseline="0" dirty="0" smtClean="0"/>
                        <a:t>Ammunition  = yellow</a:t>
                      </a:r>
                    </a:p>
                    <a:p>
                      <a:pPr marL="0" indent="0">
                        <a:buFont typeface="Arial" panose="020B0604020202020204" pitchFamily="34" charset="0"/>
                        <a:buNone/>
                      </a:pPr>
                      <a:endParaRPr lang="en-US" sz="1400" baseline="0" dirty="0" smtClean="0"/>
                    </a:p>
                    <a:p>
                      <a:pPr marL="285750" indent="-285750">
                        <a:buFont typeface="Arial" panose="020B0604020202020204" pitchFamily="34" charset="0"/>
                        <a:buChar char="•"/>
                      </a:pPr>
                      <a:r>
                        <a:rPr lang="en-US" sz="1400" baseline="0" dirty="0" smtClean="0">
                          <a:solidFill>
                            <a:srgbClr val="7030A0"/>
                          </a:solidFill>
                        </a:rPr>
                        <a:t>Strategic suppression of DF-26 effective</a:t>
                      </a:r>
                    </a:p>
                    <a:p>
                      <a:pPr marL="285750" indent="-285750">
                        <a:buFont typeface="Arial" panose="020B0604020202020204" pitchFamily="34" charset="0"/>
                        <a:buChar char="•"/>
                      </a:pPr>
                      <a:endParaRPr lang="en-US" sz="1400" baseline="0" dirty="0" smtClean="0">
                        <a:solidFill>
                          <a:srgbClr val="7030A0"/>
                        </a:solidFill>
                      </a:endParaRPr>
                    </a:p>
                    <a:p>
                      <a:pPr marL="0" indent="0">
                        <a:buFont typeface="Arial" panose="020B0604020202020204" pitchFamily="34" charset="0"/>
                        <a:buNone/>
                      </a:pPr>
                      <a:endParaRPr lang="en-US" sz="1400" baseline="0" dirty="0" smtClean="0">
                        <a:solidFill>
                          <a:srgbClr val="7030A0"/>
                        </a:solidFill>
                      </a:endParaRPr>
                    </a:p>
                  </a:txBody>
                  <a:tcPr/>
                </a:tc>
                <a:tc>
                  <a:txBody>
                    <a:bodyPr/>
                    <a:lstStyle/>
                    <a:p>
                      <a:pPr algn="ctr"/>
                      <a:r>
                        <a:rPr lang="en-US" sz="1400" dirty="0" smtClean="0"/>
                        <a:t>Order</a:t>
                      </a:r>
                      <a:r>
                        <a:rPr lang="en-US" sz="1400" baseline="0" dirty="0" smtClean="0"/>
                        <a:t> ESG to waters east of Palawan</a:t>
                      </a:r>
                      <a:endParaRPr lang="en-US" sz="1400" dirty="0"/>
                    </a:p>
                  </a:txBody>
                  <a:tcPr anchor="ctr"/>
                </a:tc>
                <a:extLst>
                  <a:ext uri="{0D108BD9-81ED-4DB2-BD59-A6C34878D82A}">
                    <a16:rowId xmlns:a16="http://schemas.microsoft.com/office/drawing/2014/main" val="10001"/>
                  </a:ext>
                </a:extLst>
              </a:tr>
              <a:tr h="0">
                <a:tc>
                  <a:txBody>
                    <a:bodyPr/>
                    <a:lstStyle/>
                    <a:p>
                      <a:pPr algn="ctr"/>
                      <a:r>
                        <a:rPr lang="en-US" sz="1400" dirty="0" smtClean="0"/>
                        <a:t>Phase</a:t>
                      </a:r>
                      <a:r>
                        <a:rPr lang="en-US" sz="1400" baseline="0" dirty="0" smtClean="0"/>
                        <a:t> II (</a:t>
                      </a:r>
                      <a:r>
                        <a:rPr lang="en-US" sz="1400" i="1" dirty="0" smtClean="0"/>
                        <a:t>gain sea control</a:t>
                      </a:r>
                      <a:endParaRPr lang="en-US" sz="1400" dirty="0" smtClean="0"/>
                    </a:p>
                    <a:p>
                      <a:pPr algn="ctr"/>
                      <a:r>
                        <a:rPr lang="en-US" sz="1400" dirty="0" smtClean="0"/>
                        <a:t>to</a:t>
                      </a:r>
                    </a:p>
                    <a:p>
                      <a:pPr algn="ctr"/>
                      <a:r>
                        <a:rPr lang="en-US" sz="1400" dirty="0" smtClean="0"/>
                        <a:t>Phase</a:t>
                      </a:r>
                      <a:r>
                        <a:rPr lang="en-US" sz="1400" baseline="0" dirty="0" smtClean="0"/>
                        <a:t> III (seize terrain)</a:t>
                      </a:r>
                      <a:endParaRPr lang="en-US" sz="1400" dirty="0"/>
                    </a:p>
                  </a:txBody>
                  <a:tcPr anchor="ctr"/>
                </a:tc>
                <a:tc>
                  <a:txBody>
                    <a:bodyPr/>
                    <a:lstStyle/>
                    <a:p>
                      <a:pPr marL="285750" indent="-285750">
                        <a:buFont typeface="Arial" panose="020B0604020202020204" pitchFamily="34" charset="0"/>
                        <a:buChar char="•"/>
                      </a:pPr>
                      <a:r>
                        <a:rPr lang="en-US" sz="1400" dirty="0" smtClean="0"/>
                        <a:t>Sub</a:t>
                      </a:r>
                      <a:r>
                        <a:rPr lang="en-US" sz="1400" baseline="0" dirty="0" smtClean="0"/>
                        <a:t> threat neutralized</a:t>
                      </a:r>
                      <a:endParaRPr lang="en-US" sz="1400" dirty="0"/>
                    </a:p>
                  </a:txBody>
                  <a:tcPr/>
                </a:tc>
                <a:tc>
                  <a:txBody>
                    <a:bodyPr/>
                    <a:lstStyle/>
                    <a:p>
                      <a:pPr marL="285750" indent="-285750">
                        <a:buFont typeface="Arial" panose="020B0604020202020204" pitchFamily="34" charset="0"/>
                        <a:buChar char="•"/>
                      </a:pPr>
                      <a:r>
                        <a:rPr lang="en-US" sz="1400" baseline="0" dirty="0" smtClean="0">
                          <a:solidFill>
                            <a:schemeClr val="tx1"/>
                          </a:solidFill>
                        </a:rPr>
                        <a:t>Sea control established east Palawan</a:t>
                      </a:r>
                    </a:p>
                    <a:p>
                      <a:pPr marL="285750" indent="-285750">
                        <a:buFont typeface="Arial" panose="020B0604020202020204" pitchFamily="34" charset="0"/>
                        <a:buChar char="•"/>
                      </a:pPr>
                      <a:endParaRPr lang="en-US" sz="1400" baseline="0" dirty="0" smtClean="0">
                        <a:solidFill>
                          <a:schemeClr val="tx1"/>
                        </a:solidFill>
                      </a:endParaRPr>
                    </a:p>
                    <a:p>
                      <a:pPr marL="285750" indent="-285750">
                        <a:buFont typeface="Arial" panose="020B0604020202020204" pitchFamily="34" charset="0"/>
                        <a:buChar char="•"/>
                      </a:pPr>
                      <a:r>
                        <a:rPr lang="en-US" sz="1400" baseline="0" dirty="0" smtClean="0">
                          <a:solidFill>
                            <a:srgbClr val="7030A0"/>
                          </a:solidFill>
                        </a:rPr>
                        <a:t>Strategic suppression of DF-26 effective</a:t>
                      </a:r>
                    </a:p>
                  </a:txBody>
                  <a:tcPr/>
                </a:tc>
                <a:tc>
                  <a:txBody>
                    <a:bodyPr/>
                    <a:lstStyle/>
                    <a:p>
                      <a:pPr algn="ctr"/>
                      <a:r>
                        <a:rPr lang="en-US" sz="1400" dirty="0" smtClean="0"/>
                        <a:t>Establish</a:t>
                      </a:r>
                      <a:r>
                        <a:rPr lang="en-US" sz="1400" baseline="0" dirty="0" smtClean="0"/>
                        <a:t> sea control 100 NM west of Palawan Island</a:t>
                      </a:r>
                      <a:endParaRPr lang="en-US" sz="1400" dirty="0"/>
                    </a:p>
                  </a:txBody>
                  <a:tcPr anchor="ctr"/>
                </a:tc>
                <a:extLst>
                  <a:ext uri="{0D108BD9-81ED-4DB2-BD59-A6C34878D82A}">
                    <a16:rowId xmlns:a16="http://schemas.microsoft.com/office/drawing/2014/main" val="10002"/>
                  </a:ext>
                </a:extLst>
              </a:tr>
              <a:tr h="0">
                <a:tc>
                  <a:txBody>
                    <a:bodyPr/>
                    <a:lstStyle/>
                    <a:p>
                      <a:pPr algn="ctr"/>
                      <a:r>
                        <a:rPr lang="en-US" sz="1400" dirty="0" smtClean="0"/>
                        <a:t>Reframing</a:t>
                      </a:r>
                      <a:endParaRPr lang="en-US" sz="1400" dirty="0"/>
                    </a:p>
                  </a:txBody>
                  <a:tcPr anchor="ctr"/>
                </a:tc>
                <a:tc>
                  <a:txBody>
                    <a:bodyPr/>
                    <a:lstStyle/>
                    <a:p>
                      <a:pPr marL="285750" indent="-285750">
                        <a:buFont typeface="Arial" panose="020B0604020202020204" pitchFamily="34" charset="0"/>
                        <a:buChar char="•"/>
                      </a:pPr>
                      <a:r>
                        <a:rPr lang="en-US" sz="1400" dirty="0" smtClean="0"/>
                        <a:t>Enemy has</a:t>
                      </a:r>
                      <a:r>
                        <a:rPr lang="en-US" sz="1400" baseline="0" dirty="0" smtClean="0"/>
                        <a:t> sea control</a:t>
                      </a:r>
                      <a:endParaRPr lang="en-US" sz="1400" dirty="0"/>
                    </a:p>
                  </a:txBody>
                  <a:tcPr/>
                </a:tc>
                <a:tc>
                  <a:txBody>
                    <a:bodyPr/>
                    <a:lstStyle/>
                    <a:p>
                      <a:pPr marL="285750" indent="-285750">
                        <a:buFont typeface="Arial" panose="020B0604020202020204" pitchFamily="34" charset="0"/>
                        <a:buChar char="•"/>
                      </a:pPr>
                      <a:r>
                        <a:rPr lang="en-US" sz="1400" baseline="0" dirty="0" smtClean="0">
                          <a:solidFill>
                            <a:schemeClr val="tx1"/>
                          </a:solidFill>
                        </a:rPr>
                        <a:t>The LHA is non-mission capable</a:t>
                      </a:r>
                    </a:p>
                  </a:txBody>
                  <a:tcPr/>
                </a:tc>
                <a:tc>
                  <a:txBody>
                    <a:bodyPr/>
                    <a:lstStyle/>
                    <a:p>
                      <a:pPr algn="ctr"/>
                      <a:r>
                        <a:rPr lang="en-US" sz="1400" dirty="0" smtClean="0"/>
                        <a:t>Attrite</a:t>
                      </a:r>
                      <a:r>
                        <a:rPr lang="en-US" sz="1400" baseline="0" dirty="0" smtClean="0"/>
                        <a:t> with CFACC</a:t>
                      </a:r>
                    </a:p>
                    <a:p>
                      <a:pPr algn="ctr"/>
                      <a:r>
                        <a:rPr lang="en-US" sz="1400" baseline="0" dirty="0" smtClean="0"/>
                        <a:t>And </a:t>
                      </a:r>
                    </a:p>
                    <a:p>
                      <a:pPr algn="ctr"/>
                      <a:r>
                        <a:rPr lang="en-US" sz="1400" baseline="0" dirty="0" smtClean="0"/>
                        <a:t>Request support from adjacent naval assets</a:t>
                      </a:r>
                      <a:endParaRPr lang="en-US" sz="1400" dirty="0"/>
                    </a:p>
                  </a:txBody>
                  <a:tcPr anchor="ctr"/>
                </a:tc>
                <a:extLst>
                  <a:ext uri="{0D108BD9-81ED-4DB2-BD59-A6C34878D82A}">
                    <a16:rowId xmlns:a16="http://schemas.microsoft.com/office/drawing/2014/main" val="10003"/>
                  </a:ext>
                </a:extLst>
              </a:tr>
            </a:tbl>
          </a:graphicData>
        </a:graphic>
      </p:graphicFrame>
      <p:sp>
        <p:nvSpPr>
          <p:cNvPr id="4" name="5-Point Star 3"/>
          <p:cNvSpPr/>
          <p:nvPr/>
        </p:nvSpPr>
        <p:spPr>
          <a:xfrm>
            <a:off x="5576127" y="1439808"/>
            <a:ext cx="372998" cy="368743"/>
          </a:xfrm>
          <a:prstGeom prst="star5">
            <a:avLst/>
          </a:prstGeom>
          <a:solidFill>
            <a:srgbClr val="FF0000"/>
          </a:solidFill>
          <a:ln>
            <a:solidFill>
              <a:schemeClr val="accent4"/>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chemeClr val="accent4"/>
                </a:solidFill>
              </a:rPr>
              <a:t>1</a:t>
            </a:r>
          </a:p>
        </p:txBody>
      </p:sp>
      <p:sp>
        <p:nvSpPr>
          <p:cNvPr id="5" name="5-Point Star 4"/>
          <p:cNvSpPr/>
          <p:nvPr/>
        </p:nvSpPr>
        <p:spPr>
          <a:xfrm>
            <a:off x="3577210" y="2228786"/>
            <a:ext cx="372998" cy="368743"/>
          </a:xfrm>
          <a:prstGeom prst="star5">
            <a:avLst/>
          </a:prstGeom>
          <a:solidFill>
            <a:srgbClr val="FF0000"/>
          </a:solidFill>
          <a:ln>
            <a:solidFill>
              <a:schemeClr val="accent4"/>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chemeClr val="accent4"/>
                </a:solidFill>
              </a:rPr>
              <a:t>2</a:t>
            </a:r>
            <a:endParaRPr lang="en-US" sz="2000" b="1" i="1" dirty="0">
              <a:solidFill>
                <a:schemeClr val="accent4"/>
              </a:solidFill>
            </a:endParaRPr>
          </a:p>
        </p:txBody>
      </p:sp>
      <p:sp>
        <p:nvSpPr>
          <p:cNvPr id="7" name="Rectangle 6"/>
          <p:cNvSpPr/>
          <p:nvPr/>
        </p:nvSpPr>
        <p:spPr>
          <a:xfrm>
            <a:off x="116325" y="4251960"/>
            <a:ext cx="8934912" cy="2414016"/>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n-US" b="1" u="sng" dirty="0" smtClean="0"/>
              <a:t>Blue Takeaways</a:t>
            </a:r>
          </a:p>
          <a:p>
            <a:pPr marL="285750" indent="-285750">
              <a:buFont typeface="Arial" panose="020B0604020202020204" pitchFamily="34" charset="0"/>
              <a:buChar char="•"/>
            </a:pPr>
            <a:r>
              <a:rPr lang="en-US" dirty="0" smtClean="0"/>
              <a:t>Protect friendly COG</a:t>
            </a:r>
          </a:p>
          <a:p>
            <a:pPr marL="742950" lvl="1" indent="-285750">
              <a:buFont typeface="Arial" panose="020B0604020202020204" pitchFamily="34" charset="0"/>
              <a:buChar char="•"/>
            </a:pPr>
            <a:r>
              <a:rPr lang="en-US" dirty="0" smtClean="0"/>
              <a:t>Emissions control is not binary, on or off</a:t>
            </a:r>
          </a:p>
          <a:p>
            <a:pPr marL="742950" lvl="1" indent="-285750">
              <a:buFont typeface="Arial" panose="020B0604020202020204" pitchFamily="34" charset="0"/>
              <a:buChar char="•"/>
            </a:pPr>
            <a:r>
              <a:rPr lang="en-US" dirty="0" smtClean="0"/>
              <a:t>Blue counter-firepower v. red firepower</a:t>
            </a:r>
          </a:p>
          <a:p>
            <a:pPr marL="742950" lvl="1" indent="-285750">
              <a:buFont typeface="Arial" panose="020B0604020202020204" pitchFamily="34" charset="0"/>
              <a:buChar char="•"/>
            </a:pPr>
            <a:r>
              <a:rPr lang="en-US" dirty="0" smtClean="0"/>
              <a:t>Surface, subsurface, air, and space</a:t>
            </a:r>
          </a:p>
          <a:p>
            <a:pPr marL="285750" indent="-285750">
              <a:buFont typeface="Arial" panose="020B0604020202020204" pitchFamily="34" charset="0"/>
              <a:buChar char="•"/>
            </a:pPr>
            <a:r>
              <a:rPr lang="en-US" dirty="0" smtClean="0"/>
              <a:t>CFACC airpower in support of sea denial</a:t>
            </a:r>
          </a:p>
          <a:p>
            <a:pPr marL="285750" indent="-285750">
              <a:buFont typeface="Arial" panose="020B0604020202020204" pitchFamily="34" charset="0"/>
              <a:buChar char="•"/>
            </a:pPr>
            <a:r>
              <a:rPr lang="en-US" dirty="0" smtClean="0"/>
              <a:t>Time, space, and purpose of joint assets</a:t>
            </a:r>
          </a:p>
          <a:p>
            <a:pPr marL="285750" indent="-285750">
              <a:buFont typeface="Arial" panose="020B0604020202020204" pitchFamily="34" charset="0"/>
              <a:buChar char="•"/>
            </a:pPr>
            <a:endParaRPr lang="en-US" dirty="0"/>
          </a:p>
        </p:txBody>
      </p:sp>
      <p:sp>
        <p:nvSpPr>
          <p:cNvPr id="6" name="5-Point Star 5"/>
          <p:cNvSpPr/>
          <p:nvPr/>
        </p:nvSpPr>
        <p:spPr>
          <a:xfrm>
            <a:off x="8204074" y="3992443"/>
            <a:ext cx="372998" cy="368743"/>
          </a:xfrm>
          <a:prstGeom prst="star5">
            <a:avLst/>
          </a:prstGeom>
          <a:solidFill>
            <a:srgbClr val="FF0000"/>
          </a:solidFill>
          <a:ln>
            <a:solidFill>
              <a:schemeClr val="accent4"/>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chemeClr val="accent4"/>
                </a:solidFill>
              </a:rPr>
              <a:t>3</a:t>
            </a:r>
            <a:endParaRPr lang="en-US" sz="2000" b="1" i="1" dirty="0">
              <a:solidFill>
                <a:schemeClr val="accent4"/>
              </a:solidFill>
            </a:endParaRPr>
          </a:p>
        </p:txBody>
      </p:sp>
    </p:spTree>
    <p:extLst>
      <p:ext uri="{BB962C8B-B14F-4D97-AF65-F5344CB8AC3E}">
        <p14:creationId xmlns:p14="http://schemas.microsoft.com/office/powerpoint/2010/main" val="1382258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6"/>
          <p:cNvSpPr txBox="1">
            <a:spLocks noGrp="1"/>
          </p:cNvSpPr>
          <p:nvPr>
            <p:ph type="title"/>
          </p:nvPr>
        </p:nvSpPr>
        <p:spPr>
          <a:xfrm>
            <a:off x="628650" y="365127"/>
            <a:ext cx="7886700" cy="54927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959"/>
              <a:buFont typeface="Calibri"/>
              <a:buNone/>
            </a:pPr>
            <a:r>
              <a:rPr lang="en-US" sz="3959"/>
              <a:t>PLA Assessment</a:t>
            </a:r>
            <a:endParaRPr/>
          </a:p>
        </p:txBody>
      </p:sp>
      <p:sp>
        <p:nvSpPr>
          <p:cNvPr id="165" name="Google Shape;165;p6"/>
          <p:cNvSpPr txBox="1">
            <a:spLocks noGrp="1"/>
          </p:cNvSpPr>
          <p:nvPr>
            <p:ph type="body" idx="1"/>
          </p:nvPr>
        </p:nvSpPr>
        <p:spPr>
          <a:xfrm>
            <a:off x="368300" y="1092199"/>
            <a:ext cx="5067300" cy="4927600"/>
          </a:xfrm>
          <a:prstGeom prst="rect">
            <a:avLst/>
          </a:prstGeom>
          <a:noFill/>
          <a:ln>
            <a:noFill/>
          </a:ln>
        </p:spPr>
        <p:txBody>
          <a:bodyPr spcFirstLastPara="1" wrap="square" lIns="91425" tIns="45700" rIns="91425" bIns="45700" anchor="t" anchorCtr="0">
            <a:normAutofit/>
          </a:bodyPr>
          <a:lstStyle/>
          <a:p>
            <a:pPr marL="228600" lvl="0" indent="-228600" algn="l" rtl="0">
              <a:lnSpc>
                <a:spcPct val="70000"/>
              </a:lnSpc>
              <a:spcBef>
                <a:spcPts val="0"/>
              </a:spcBef>
              <a:spcAft>
                <a:spcPts val="0"/>
              </a:spcAft>
              <a:buClr>
                <a:schemeClr val="dk1"/>
              </a:buClr>
              <a:buSzPts val="1330"/>
              <a:buChar char="•"/>
            </a:pPr>
            <a:r>
              <a:rPr lang="en-US" sz="1330"/>
              <a:t>PLAN (SCS)</a:t>
            </a:r>
            <a:endParaRPr/>
          </a:p>
          <a:p>
            <a:pPr marL="685800" lvl="1" indent="-228600" algn="l" rtl="0">
              <a:lnSpc>
                <a:spcPct val="70000"/>
              </a:lnSpc>
              <a:spcBef>
                <a:spcPts val="500"/>
              </a:spcBef>
              <a:spcAft>
                <a:spcPts val="0"/>
              </a:spcAft>
              <a:buClr>
                <a:schemeClr val="dk1"/>
              </a:buClr>
              <a:buSzPts val="1140"/>
              <a:buChar char="•"/>
            </a:pPr>
            <a:r>
              <a:rPr lang="en-US" sz="1140"/>
              <a:t>2-4 Frigates (Type 54)</a:t>
            </a:r>
            <a:endParaRPr/>
          </a:p>
          <a:p>
            <a:pPr marL="685800" lvl="1" indent="-228600" algn="l" rtl="0">
              <a:lnSpc>
                <a:spcPct val="70000"/>
              </a:lnSpc>
              <a:spcBef>
                <a:spcPts val="500"/>
              </a:spcBef>
              <a:spcAft>
                <a:spcPts val="0"/>
              </a:spcAft>
              <a:buClr>
                <a:schemeClr val="dk1"/>
              </a:buClr>
              <a:buSzPts val="1140"/>
              <a:buChar char="•"/>
            </a:pPr>
            <a:r>
              <a:rPr lang="en-US" sz="1140"/>
              <a:t>2-4 Destroyers  (Type 52, 54)</a:t>
            </a:r>
            <a:endParaRPr/>
          </a:p>
          <a:p>
            <a:pPr marL="685800" lvl="1" indent="-228600" algn="l" rtl="0">
              <a:lnSpc>
                <a:spcPct val="70000"/>
              </a:lnSpc>
              <a:spcBef>
                <a:spcPts val="500"/>
              </a:spcBef>
              <a:spcAft>
                <a:spcPts val="0"/>
              </a:spcAft>
              <a:buClr>
                <a:schemeClr val="dk1"/>
              </a:buClr>
              <a:buSzPts val="1140"/>
              <a:buChar char="•"/>
            </a:pPr>
            <a:r>
              <a:rPr lang="en-US" sz="1140"/>
              <a:t>1 CG (Type 55)</a:t>
            </a:r>
            <a:endParaRPr/>
          </a:p>
          <a:p>
            <a:pPr marL="685800" lvl="1" indent="-228600" algn="l" rtl="0">
              <a:lnSpc>
                <a:spcPct val="70000"/>
              </a:lnSpc>
              <a:spcBef>
                <a:spcPts val="500"/>
              </a:spcBef>
              <a:spcAft>
                <a:spcPts val="0"/>
              </a:spcAft>
              <a:buClr>
                <a:schemeClr val="dk1"/>
              </a:buClr>
              <a:buSzPts val="1140"/>
              <a:buChar char="•"/>
            </a:pPr>
            <a:r>
              <a:rPr lang="en-US" sz="1140"/>
              <a:t>6+ fast attack (Type 21)</a:t>
            </a:r>
            <a:endParaRPr/>
          </a:p>
          <a:p>
            <a:pPr marL="685800" lvl="1" indent="-228600" algn="l" rtl="0">
              <a:lnSpc>
                <a:spcPct val="70000"/>
              </a:lnSpc>
              <a:spcBef>
                <a:spcPts val="500"/>
              </a:spcBef>
              <a:spcAft>
                <a:spcPts val="0"/>
              </a:spcAft>
              <a:buClr>
                <a:schemeClr val="dk1"/>
              </a:buClr>
              <a:buSzPts val="1140"/>
              <a:buChar char="•"/>
            </a:pPr>
            <a:r>
              <a:rPr lang="en-US" sz="1140"/>
              <a:t>5+ SAM BN (HQ-9) – SCS islands</a:t>
            </a:r>
            <a:endParaRPr/>
          </a:p>
          <a:p>
            <a:pPr marL="685800" lvl="1" indent="-228600" algn="l" rtl="0">
              <a:lnSpc>
                <a:spcPct val="70000"/>
              </a:lnSpc>
              <a:spcBef>
                <a:spcPts val="500"/>
              </a:spcBef>
              <a:spcAft>
                <a:spcPts val="0"/>
              </a:spcAft>
              <a:buClr>
                <a:schemeClr val="dk1"/>
              </a:buClr>
              <a:buSzPts val="1140"/>
              <a:buChar char="•"/>
            </a:pPr>
            <a:r>
              <a:rPr lang="en-US" sz="1140"/>
              <a:t>2+ SSM BN (YJ-62)  - SCS islands</a:t>
            </a:r>
            <a:endParaRPr/>
          </a:p>
          <a:p>
            <a:pPr marL="685800" lvl="1" indent="-228600" algn="l" rtl="0">
              <a:lnSpc>
                <a:spcPct val="70000"/>
              </a:lnSpc>
              <a:spcBef>
                <a:spcPts val="500"/>
              </a:spcBef>
              <a:spcAft>
                <a:spcPts val="0"/>
              </a:spcAft>
              <a:buClr>
                <a:schemeClr val="dk1"/>
              </a:buClr>
              <a:buSzPts val="1140"/>
              <a:buChar char="•"/>
            </a:pPr>
            <a:r>
              <a:rPr lang="en-US" sz="1140"/>
              <a:t>3+ Radar sites (air, surface) – SCS islands</a:t>
            </a:r>
            <a:endParaRPr/>
          </a:p>
          <a:p>
            <a:pPr marL="685800" lvl="1" indent="-228600" algn="l" rtl="0">
              <a:lnSpc>
                <a:spcPct val="70000"/>
              </a:lnSpc>
              <a:spcBef>
                <a:spcPts val="500"/>
              </a:spcBef>
              <a:spcAft>
                <a:spcPts val="0"/>
              </a:spcAft>
              <a:buClr>
                <a:schemeClr val="dk1"/>
              </a:buClr>
              <a:buSzPts val="1140"/>
              <a:buChar char="•"/>
            </a:pPr>
            <a:r>
              <a:rPr lang="en-US" sz="1140"/>
              <a:t>4+ attack subs (Kilo, Yuan)</a:t>
            </a:r>
            <a:endParaRPr/>
          </a:p>
          <a:p>
            <a:pPr marL="685800" lvl="1" indent="-228600" algn="l" rtl="0">
              <a:lnSpc>
                <a:spcPct val="70000"/>
              </a:lnSpc>
              <a:spcBef>
                <a:spcPts val="500"/>
              </a:spcBef>
              <a:spcAft>
                <a:spcPts val="0"/>
              </a:spcAft>
              <a:buClr>
                <a:schemeClr val="dk1"/>
              </a:buClr>
              <a:buSzPts val="1140"/>
              <a:buChar char="•"/>
            </a:pPr>
            <a:r>
              <a:rPr lang="en-US" sz="1140"/>
              <a:t>1-2 supply (Type 93)</a:t>
            </a:r>
            <a:endParaRPr/>
          </a:p>
          <a:p>
            <a:pPr marL="228600" lvl="0" indent="-228600" algn="l" rtl="0">
              <a:lnSpc>
                <a:spcPct val="70000"/>
              </a:lnSpc>
              <a:spcBef>
                <a:spcPts val="1000"/>
              </a:spcBef>
              <a:spcAft>
                <a:spcPts val="0"/>
              </a:spcAft>
              <a:buClr>
                <a:schemeClr val="dk1"/>
              </a:buClr>
              <a:buSzPts val="1330"/>
              <a:buChar char="•"/>
            </a:pPr>
            <a:r>
              <a:rPr lang="en-US" sz="1330"/>
              <a:t>PLAAF (SCS, Woody Island airbases)</a:t>
            </a:r>
            <a:endParaRPr/>
          </a:p>
          <a:p>
            <a:pPr marL="685800" lvl="1" indent="-228600" algn="l" rtl="0">
              <a:lnSpc>
                <a:spcPct val="70000"/>
              </a:lnSpc>
              <a:spcBef>
                <a:spcPts val="500"/>
              </a:spcBef>
              <a:spcAft>
                <a:spcPts val="0"/>
              </a:spcAft>
              <a:buClr>
                <a:schemeClr val="dk1"/>
              </a:buClr>
              <a:buSzPts val="1140"/>
              <a:buChar char="•"/>
            </a:pPr>
            <a:r>
              <a:rPr lang="en-US" sz="1140"/>
              <a:t>20+ TACAIR (J-10, J-11, JH-7)</a:t>
            </a:r>
            <a:endParaRPr/>
          </a:p>
          <a:p>
            <a:pPr marL="685800" lvl="1" indent="-228600" algn="l" rtl="0">
              <a:lnSpc>
                <a:spcPct val="70000"/>
              </a:lnSpc>
              <a:spcBef>
                <a:spcPts val="500"/>
              </a:spcBef>
              <a:spcAft>
                <a:spcPts val="0"/>
              </a:spcAft>
              <a:buClr>
                <a:schemeClr val="dk1"/>
              </a:buClr>
              <a:buSzPts val="1140"/>
              <a:buChar char="•"/>
            </a:pPr>
            <a:r>
              <a:rPr lang="en-US" sz="1140"/>
              <a:t>10+ H-6M</a:t>
            </a:r>
            <a:endParaRPr/>
          </a:p>
          <a:p>
            <a:pPr marL="685800" lvl="1" indent="-228600" algn="l" rtl="0">
              <a:lnSpc>
                <a:spcPct val="70000"/>
              </a:lnSpc>
              <a:spcBef>
                <a:spcPts val="500"/>
              </a:spcBef>
              <a:spcAft>
                <a:spcPts val="0"/>
              </a:spcAft>
              <a:buClr>
                <a:schemeClr val="dk1"/>
              </a:buClr>
              <a:buSzPts val="1140"/>
              <a:buChar char="•"/>
            </a:pPr>
            <a:r>
              <a:rPr lang="en-US" sz="1140"/>
              <a:t>OTH Radar (Woody)</a:t>
            </a:r>
            <a:endParaRPr/>
          </a:p>
          <a:p>
            <a:pPr marL="685800" lvl="1" indent="-228600" algn="l" rtl="0">
              <a:lnSpc>
                <a:spcPct val="70000"/>
              </a:lnSpc>
              <a:spcBef>
                <a:spcPts val="500"/>
              </a:spcBef>
              <a:spcAft>
                <a:spcPts val="0"/>
              </a:spcAft>
              <a:buClr>
                <a:schemeClr val="dk1"/>
              </a:buClr>
              <a:buSzPts val="1140"/>
              <a:buChar char="•"/>
            </a:pPr>
            <a:r>
              <a:rPr lang="en-US" sz="1140"/>
              <a:t>2+ Soar Dragon</a:t>
            </a:r>
            <a:endParaRPr/>
          </a:p>
          <a:p>
            <a:pPr marL="228600" lvl="0" indent="-228600" algn="l" rtl="0">
              <a:lnSpc>
                <a:spcPct val="70000"/>
              </a:lnSpc>
              <a:spcBef>
                <a:spcPts val="1000"/>
              </a:spcBef>
              <a:spcAft>
                <a:spcPts val="0"/>
              </a:spcAft>
              <a:buClr>
                <a:schemeClr val="dk1"/>
              </a:buClr>
              <a:buSzPts val="1330"/>
              <a:buChar char="•"/>
            </a:pPr>
            <a:r>
              <a:rPr lang="en-US" sz="1330"/>
              <a:t>PLA (Palawan)</a:t>
            </a:r>
            <a:endParaRPr/>
          </a:p>
          <a:p>
            <a:pPr marL="685800" lvl="1" indent="-228600" algn="l" rtl="0">
              <a:lnSpc>
                <a:spcPct val="70000"/>
              </a:lnSpc>
              <a:spcBef>
                <a:spcPts val="500"/>
              </a:spcBef>
              <a:spcAft>
                <a:spcPts val="0"/>
              </a:spcAft>
              <a:buClr>
                <a:schemeClr val="dk1"/>
              </a:buClr>
              <a:buSzPts val="1140"/>
              <a:buChar char="•"/>
            </a:pPr>
            <a:r>
              <a:rPr lang="en-US" sz="1140"/>
              <a:t>Airborne Company Team (1 x Armor PLT ZTQ, 2 x INF PLTs, 1 x artillery platoon, AAA section)</a:t>
            </a:r>
            <a:endParaRPr/>
          </a:p>
          <a:p>
            <a:pPr marL="228600" lvl="0" indent="-228600" algn="l" rtl="0">
              <a:lnSpc>
                <a:spcPct val="70000"/>
              </a:lnSpc>
              <a:spcBef>
                <a:spcPts val="1000"/>
              </a:spcBef>
              <a:spcAft>
                <a:spcPts val="0"/>
              </a:spcAft>
              <a:buClr>
                <a:schemeClr val="dk1"/>
              </a:buClr>
              <a:buSzPts val="1330"/>
              <a:buChar char="•"/>
            </a:pPr>
            <a:r>
              <a:rPr lang="en-US" sz="1330"/>
              <a:t>Rocket Forces (Mainland)</a:t>
            </a:r>
            <a:endParaRPr/>
          </a:p>
          <a:p>
            <a:pPr marL="685800" lvl="1" indent="-228600" algn="l" rtl="0">
              <a:lnSpc>
                <a:spcPct val="70000"/>
              </a:lnSpc>
              <a:spcBef>
                <a:spcPts val="500"/>
              </a:spcBef>
              <a:spcAft>
                <a:spcPts val="0"/>
              </a:spcAft>
              <a:buClr>
                <a:schemeClr val="dk1"/>
              </a:buClr>
              <a:buSzPts val="1140"/>
              <a:buChar char="•"/>
            </a:pPr>
            <a:r>
              <a:rPr lang="en-US" sz="1140"/>
              <a:t>4+ DF-26 BNs</a:t>
            </a:r>
            <a:endParaRPr/>
          </a:p>
          <a:p>
            <a:pPr marL="228600" lvl="0" indent="-228600" algn="l" rtl="0">
              <a:lnSpc>
                <a:spcPct val="70000"/>
              </a:lnSpc>
              <a:spcBef>
                <a:spcPts val="1000"/>
              </a:spcBef>
              <a:spcAft>
                <a:spcPts val="0"/>
              </a:spcAft>
              <a:buClr>
                <a:schemeClr val="dk1"/>
              </a:buClr>
              <a:buSzPts val="1330"/>
              <a:buChar char="•"/>
            </a:pPr>
            <a:r>
              <a:rPr lang="en-US" sz="1330"/>
              <a:t>SSF</a:t>
            </a:r>
            <a:endParaRPr/>
          </a:p>
          <a:p>
            <a:pPr marL="685800" lvl="1" indent="-228600" algn="l" rtl="0">
              <a:lnSpc>
                <a:spcPct val="70000"/>
              </a:lnSpc>
              <a:spcBef>
                <a:spcPts val="500"/>
              </a:spcBef>
              <a:spcAft>
                <a:spcPts val="0"/>
              </a:spcAft>
              <a:buClr>
                <a:schemeClr val="dk1"/>
              </a:buClr>
              <a:buSzPts val="1140"/>
              <a:buChar char="•"/>
            </a:pPr>
            <a:r>
              <a:rPr lang="en-US" sz="1140"/>
              <a:t>Use of OECM from SCS Islands</a:t>
            </a:r>
            <a:endParaRPr/>
          </a:p>
          <a:p>
            <a:pPr marL="685800" lvl="1" indent="-228600" algn="l" rtl="0">
              <a:lnSpc>
                <a:spcPct val="70000"/>
              </a:lnSpc>
              <a:spcBef>
                <a:spcPts val="500"/>
              </a:spcBef>
              <a:spcAft>
                <a:spcPts val="0"/>
              </a:spcAft>
              <a:buClr>
                <a:schemeClr val="dk1"/>
              </a:buClr>
              <a:buSzPts val="1140"/>
              <a:buChar char="•"/>
            </a:pPr>
            <a:r>
              <a:rPr lang="en-US" sz="1140"/>
              <a:t>Limited use of cyber to support targeting </a:t>
            </a:r>
            <a:endParaRPr/>
          </a:p>
          <a:p>
            <a:pPr marL="228600" lvl="0" indent="-144145" algn="l" rtl="0">
              <a:lnSpc>
                <a:spcPct val="70000"/>
              </a:lnSpc>
              <a:spcBef>
                <a:spcPts val="1000"/>
              </a:spcBef>
              <a:spcAft>
                <a:spcPts val="0"/>
              </a:spcAft>
              <a:buClr>
                <a:schemeClr val="dk1"/>
              </a:buClr>
              <a:buSzPts val="1330"/>
              <a:buNone/>
            </a:pPr>
            <a:endParaRPr sz="1330"/>
          </a:p>
        </p:txBody>
      </p:sp>
      <p:sp>
        <p:nvSpPr>
          <p:cNvPr id="166" name="Google Shape;166;p6"/>
          <p:cNvSpPr/>
          <p:nvPr/>
        </p:nvSpPr>
        <p:spPr>
          <a:xfrm>
            <a:off x="0" y="5695359"/>
            <a:ext cx="9144000" cy="116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MLECOA: (PH 1) SAG will conduct sea control vic SCS IOT to secure the area and support an amphibious assault on Palawan.  After PLA forces deploy 2x Marine Battalions to reinforce PLA airborne units holding Palawan airport, (PH2) the SAG and supporting PLAAF forces will transition to conduct sea control in the Sulu Sea IOT deny CJTF forces access to Palawan.  Denying US forces access is the main effort.  PLA/CCP leaders view limiting US forces as the best path to producing a fait accompli.  </a:t>
            </a:r>
            <a:endParaRPr/>
          </a:p>
        </p:txBody>
      </p:sp>
      <p:grpSp>
        <p:nvGrpSpPr>
          <p:cNvPr id="167" name="Google Shape;167;p6"/>
          <p:cNvGrpSpPr/>
          <p:nvPr/>
        </p:nvGrpSpPr>
        <p:grpSpPr>
          <a:xfrm>
            <a:off x="5434167" y="1211945"/>
            <a:ext cx="3349470" cy="4498903"/>
            <a:chOff x="5434167" y="1371599"/>
            <a:chExt cx="3349470" cy="4498903"/>
          </a:xfrm>
        </p:grpSpPr>
        <p:pic>
          <p:nvPicPr>
            <p:cNvPr id="168" name="Google Shape;168;p6" descr="Image result for type 55 cruiser china"/>
            <p:cNvPicPr preferRelativeResize="0"/>
            <p:nvPr/>
          </p:nvPicPr>
          <p:blipFill rotWithShape="1">
            <a:blip r:embed="rId3">
              <a:alphaModFix/>
            </a:blip>
            <a:srcRect t="13941" b="21419"/>
            <a:stretch/>
          </p:blipFill>
          <p:spPr>
            <a:xfrm>
              <a:off x="5435600" y="1371599"/>
              <a:ext cx="3340100" cy="1295401"/>
            </a:xfrm>
            <a:prstGeom prst="rect">
              <a:avLst/>
            </a:prstGeom>
            <a:noFill/>
            <a:ln>
              <a:noFill/>
            </a:ln>
          </p:spPr>
        </p:pic>
        <p:pic>
          <p:nvPicPr>
            <p:cNvPr id="169" name="Google Shape;169;p6" descr="China H-6M carrying two AKD20 missiles"/>
            <p:cNvPicPr preferRelativeResize="0"/>
            <p:nvPr/>
          </p:nvPicPr>
          <p:blipFill rotWithShape="1">
            <a:blip r:embed="rId4">
              <a:alphaModFix/>
            </a:blip>
            <a:srcRect r="10338" b="6866"/>
            <a:stretch/>
          </p:blipFill>
          <p:spPr>
            <a:xfrm>
              <a:off x="7269162" y="3596166"/>
              <a:ext cx="1514475" cy="1047116"/>
            </a:xfrm>
            <a:prstGeom prst="rect">
              <a:avLst/>
            </a:prstGeom>
            <a:noFill/>
            <a:ln>
              <a:noFill/>
            </a:ln>
          </p:spPr>
        </p:pic>
        <p:pic>
          <p:nvPicPr>
            <p:cNvPr id="170" name="Google Shape;170;p6" descr="Image result for J-10"/>
            <p:cNvPicPr preferRelativeResize="0"/>
            <p:nvPr/>
          </p:nvPicPr>
          <p:blipFill rotWithShape="1">
            <a:blip r:embed="rId5">
              <a:alphaModFix/>
            </a:blip>
            <a:srcRect b="8021"/>
            <a:stretch/>
          </p:blipFill>
          <p:spPr>
            <a:xfrm>
              <a:off x="5450734" y="3601084"/>
              <a:ext cx="1826365" cy="1047116"/>
            </a:xfrm>
            <a:prstGeom prst="rect">
              <a:avLst/>
            </a:prstGeom>
            <a:noFill/>
            <a:ln>
              <a:noFill/>
            </a:ln>
          </p:spPr>
        </p:pic>
        <p:pic>
          <p:nvPicPr>
            <p:cNvPr id="171" name="Google Shape;171;p6" descr="Image result for df-26 missile"/>
            <p:cNvPicPr preferRelativeResize="0"/>
            <p:nvPr/>
          </p:nvPicPr>
          <p:blipFill rotWithShape="1">
            <a:blip r:embed="rId6">
              <a:alphaModFix/>
            </a:blip>
            <a:srcRect t="18501" b="10749"/>
            <a:stretch/>
          </p:blipFill>
          <p:spPr>
            <a:xfrm>
              <a:off x="5435600" y="2667000"/>
              <a:ext cx="1975412" cy="931736"/>
            </a:xfrm>
            <a:prstGeom prst="rect">
              <a:avLst/>
            </a:prstGeom>
            <a:noFill/>
            <a:ln>
              <a:noFill/>
            </a:ln>
          </p:spPr>
        </p:pic>
        <p:pic>
          <p:nvPicPr>
            <p:cNvPr id="172" name="Google Shape;172;p6" descr="Image result for HQ-9"/>
            <p:cNvPicPr preferRelativeResize="0"/>
            <p:nvPr/>
          </p:nvPicPr>
          <p:blipFill rotWithShape="1">
            <a:blip r:embed="rId7">
              <a:alphaModFix/>
            </a:blip>
            <a:srcRect/>
            <a:stretch/>
          </p:blipFill>
          <p:spPr>
            <a:xfrm>
              <a:off x="7411012" y="2666999"/>
              <a:ext cx="1364688" cy="931735"/>
            </a:xfrm>
            <a:prstGeom prst="rect">
              <a:avLst/>
            </a:prstGeom>
            <a:noFill/>
            <a:ln>
              <a:noFill/>
            </a:ln>
          </p:spPr>
        </p:pic>
        <p:sp>
          <p:nvSpPr>
            <p:cNvPr id="173" name="Google Shape;173;p6"/>
            <p:cNvSpPr txBox="1"/>
            <p:nvPr/>
          </p:nvSpPr>
          <p:spPr>
            <a:xfrm>
              <a:off x="5441209" y="2418431"/>
              <a:ext cx="596638" cy="24622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Type 55</a:t>
              </a:r>
              <a:endParaRPr/>
            </a:p>
          </p:txBody>
        </p:sp>
        <p:sp>
          <p:nvSpPr>
            <p:cNvPr id="174" name="Google Shape;174;p6"/>
            <p:cNvSpPr txBox="1"/>
            <p:nvPr/>
          </p:nvSpPr>
          <p:spPr>
            <a:xfrm>
              <a:off x="5441209" y="3353514"/>
              <a:ext cx="492443" cy="24622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DF-26</a:t>
              </a:r>
              <a:endParaRPr/>
            </a:p>
          </p:txBody>
        </p:sp>
        <p:sp>
          <p:nvSpPr>
            <p:cNvPr id="175" name="Google Shape;175;p6"/>
            <p:cNvSpPr txBox="1"/>
            <p:nvPr/>
          </p:nvSpPr>
          <p:spPr>
            <a:xfrm>
              <a:off x="7277677" y="3354514"/>
              <a:ext cx="455574" cy="24622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HQ-9</a:t>
              </a:r>
              <a:endParaRPr/>
            </a:p>
          </p:txBody>
        </p:sp>
        <p:sp>
          <p:nvSpPr>
            <p:cNvPr id="176" name="Google Shape;176;p6"/>
            <p:cNvSpPr txBox="1"/>
            <p:nvPr/>
          </p:nvSpPr>
          <p:spPr>
            <a:xfrm>
              <a:off x="5434167" y="4426645"/>
              <a:ext cx="396262" cy="24622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J-10</a:t>
              </a:r>
              <a:endParaRPr/>
            </a:p>
          </p:txBody>
        </p:sp>
        <p:sp>
          <p:nvSpPr>
            <p:cNvPr id="177" name="Google Shape;177;p6"/>
            <p:cNvSpPr txBox="1"/>
            <p:nvPr/>
          </p:nvSpPr>
          <p:spPr>
            <a:xfrm>
              <a:off x="7278264" y="4446195"/>
              <a:ext cx="478016" cy="24622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H-6M</a:t>
              </a:r>
              <a:endParaRPr/>
            </a:p>
          </p:txBody>
        </p:sp>
        <p:pic>
          <p:nvPicPr>
            <p:cNvPr id="178" name="Google Shape;178;p6" descr="Image result for PLA airborne"/>
            <p:cNvPicPr preferRelativeResize="0"/>
            <p:nvPr/>
          </p:nvPicPr>
          <p:blipFill rotWithShape="1">
            <a:blip r:embed="rId8">
              <a:alphaModFix/>
            </a:blip>
            <a:srcRect/>
            <a:stretch/>
          </p:blipFill>
          <p:spPr>
            <a:xfrm>
              <a:off x="5459836" y="4650547"/>
              <a:ext cx="1826365" cy="1219955"/>
            </a:xfrm>
            <a:prstGeom prst="rect">
              <a:avLst/>
            </a:prstGeom>
            <a:noFill/>
            <a:ln>
              <a:noFill/>
            </a:ln>
          </p:spPr>
        </p:pic>
        <p:pic>
          <p:nvPicPr>
            <p:cNvPr id="179" name="Google Shape;179;p6" descr="Image result for soar dragon"/>
            <p:cNvPicPr preferRelativeResize="0"/>
            <p:nvPr/>
          </p:nvPicPr>
          <p:blipFill rotWithShape="1">
            <a:blip r:embed="rId9">
              <a:alphaModFix/>
            </a:blip>
            <a:srcRect l="13283"/>
            <a:stretch/>
          </p:blipFill>
          <p:spPr>
            <a:xfrm>
              <a:off x="7191374" y="4656232"/>
              <a:ext cx="1583759" cy="1214270"/>
            </a:xfrm>
            <a:prstGeom prst="rect">
              <a:avLst/>
            </a:prstGeom>
            <a:noFill/>
            <a:ln>
              <a:noFill/>
            </a:ln>
          </p:spPr>
        </p:pic>
        <p:sp>
          <p:nvSpPr>
            <p:cNvPr id="180" name="Google Shape;180;p6"/>
            <p:cNvSpPr txBox="1"/>
            <p:nvPr/>
          </p:nvSpPr>
          <p:spPr>
            <a:xfrm>
              <a:off x="5444528" y="5624281"/>
              <a:ext cx="660997" cy="24622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PLA ABN</a:t>
              </a:r>
              <a:endParaRPr/>
            </a:p>
          </p:txBody>
        </p:sp>
        <p:sp>
          <p:nvSpPr>
            <p:cNvPr id="181" name="Google Shape;181;p6"/>
            <p:cNvSpPr txBox="1"/>
            <p:nvPr/>
          </p:nvSpPr>
          <p:spPr>
            <a:xfrm>
              <a:off x="7187000" y="5624281"/>
              <a:ext cx="880675" cy="24622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Soar Dragon</a:t>
              </a:r>
              <a:endParaRPr/>
            </a:p>
          </p:txBody>
        </p:sp>
      </p:grpSp>
    </p:spTree>
    <p:extLst>
      <p:ext uri="{BB962C8B-B14F-4D97-AF65-F5344CB8AC3E}">
        <p14:creationId xmlns:p14="http://schemas.microsoft.com/office/powerpoint/2010/main" val="912080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graphicFrame>
        <p:nvGraphicFramePr>
          <p:cNvPr id="187" name="Google Shape;187;p7"/>
          <p:cNvGraphicFramePr/>
          <p:nvPr/>
        </p:nvGraphicFramePr>
        <p:xfrm>
          <a:off x="0" y="3430023"/>
          <a:ext cx="3000000" cy="3000000"/>
        </p:xfrm>
        <a:graphic>
          <a:graphicData uri="http://schemas.openxmlformats.org/drawingml/2006/table">
            <a:tbl>
              <a:tblPr firstRow="1" bandRow="1">
                <a:noFill/>
              </a:tblPr>
              <a:tblGrid>
                <a:gridCol w="965200">
                  <a:extLst>
                    <a:ext uri="{9D8B030D-6E8A-4147-A177-3AD203B41FA5}">
                      <a16:colId xmlns:a16="http://schemas.microsoft.com/office/drawing/2014/main" val="20000"/>
                    </a:ext>
                  </a:extLst>
                </a:gridCol>
                <a:gridCol w="2912325">
                  <a:extLst>
                    <a:ext uri="{9D8B030D-6E8A-4147-A177-3AD203B41FA5}">
                      <a16:colId xmlns:a16="http://schemas.microsoft.com/office/drawing/2014/main" val="20001"/>
                    </a:ext>
                  </a:extLst>
                </a:gridCol>
                <a:gridCol w="1030650">
                  <a:extLst>
                    <a:ext uri="{9D8B030D-6E8A-4147-A177-3AD203B41FA5}">
                      <a16:colId xmlns:a16="http://schemas.microsoft.com/office/drawing/2014/main" val="20002"/>
                    </a:ext>
                  </a:extLst>
                </a:gridCol>
                <a:gridCol w="1156450">
                  <a:extLst>
                    <a:ext uri="{9D8B030D-6E8A-4147-A177-3AD203B41FA5}">
                      <a16:colId xmlns:a16="http://schemas.microsoft.com/office/drawing/2014/main" val="20003"/>
                    </a:ext>
                  </a:extLst>
                </a:gridCol>
                <a:gridCol w="3079375">
                  <a:extLst>
                    <a:ext uri="{9D8B030D-6E8A-4147-A177-3AD203B41FA5}">
                      <a16:colId xmlns:a16="http://schemas.microsoft.com/office/drawing/2014/main" val="20004"/>
                    </a:ext>
                  </a:extLst>
                </a:gridCol>
              </a:tblGrid>
              <a:tr h="381550">
                <a:tc>
                  <a:txBody>
                    <a:bodyPr/>
                    <a:lstStyle/>
                    <a:p>
                      <a:pPr marL="0" marR="0" lvl="0" indent="0" algn="l" rtl="0">
                        <a:spcBef>
                          <a:spcPts val="0"/>
                        </a:spcBef>
                        <a:spcAft>
                          <a:spcPts val="0"/>
                        </a:spcAft>
                        <a:buNone/>
                      </a:pPr>
                      <a:r>
                        <a:rPr lang="en-US" sz="1050">
                          <a:latin typeface="Arial"/>
                          <a:ea typeface="Arial"/>
                          <a:cs typeface="Arial"/>
                          <a:sym typeface="Arial"/>
                        </a:rPr>
                        <a:t>OP</a:t>
                      </a:r>
                      <a:endParaRPr/>
                    </a:p>
                    <a:p>
                      <a:pPr marL="0" marR="0" lvl="0" indent="0" algn="l" rtl="0">
                        <a:spcBef>
                          <a:spcPts val="0"/>
                        </a:spcBef>
                        <a:spcAft>
                          <a:spcPts val="0"/>
                        </a:spcAft>
                        <a:buNone/>
                      </a:pPr>
                      <a:r>
                        <a:rPr lang="en-US" sz="1050">
                          <a:latin typeface="Arial"/>
                          <a:ea typeface="Arial"/>
                          <a:cs typeface="Arial"/>
                          <a:sym typeface="Arial"/>
                        </a:rPr>
                        <a:t>Box</a:t>
                      </a:r>
                      <a:endParaRPr/>
                    </a:p>
                  </a:txBody>
                  <a:tcPr marL="91450" marR="91450" marT="45725" marB="45725">
                    <a:solidFill>
                      <a:srgbClr val="F2F2F2"/>
                    </a:solidFill>
                  </a:tcPr>
                </a:tc>
                <a:tc>
                  <a:txBody>
                    <a:bodyPr/>
                    <a:lstStyle/>
                    <a:p>
                      <a:pPr marL="0" marR="0" lvl="0" indent="0" algn="l" rtl="0">
                        <a:spcBef>
                          <a:spcPts val="0"/>
                        </a:spcBef>
                        <a:spcAft>
                          <a:spcPts val="0"/>
                        </a:spcAft>
                        <a:buNone/>
                      </a:pPr>
                      <a:r>
                        <a:rPr lang="en-US" sz="1050">
                          <a:latin typeface="Arial"/>
                          <a:ea typeface="Arial"/>
                          <a:cs typeface="Arial"/>
                          <a:sym typeface="Arial"/>
                        </a:rPr>
                        <a:t>Mission</a:t>
                      </a:r>
                      <a:endParaRPr/>
                    </a:p>
                  </a:txBody>
                  <a:tcPr marL="91450" marR="91450" marT="45725" marB="45725">
                    <a:solidFill>
                      <a:srgbClr val="F2F2F2"/>
                    </a:solidFill>
                  </a:tcPr>
                </a:tc>
                <a:tc>
                  <a:txBody>
                    <a:bodyPr/>
                    <a:lstStyle/>
                    <a:p>
                      <a:pPr marL="0" marR="0" lvl="0" indent="0" algn="l" rtl="0">
                        <a:spcBef>
                          <a:spcPts val="0"/>
                        </a:spcBef>
                        <a:spcAft>
                          <a:spcPts val="0"/>
                        </a:spcAft>
                        <a:buNone/>
                      </a:pPr>
                      <a:r>
                        <a:rPr lang="en-US" sz="1050">
                          <a:latin typeface="Arial"/>
                          <a:ea typeface="Arial"/>
                          <a:cs typeface="Arial"/>
                          <a:sym typeface="Arial"/>
                        </a:rPr>
                        <a:t>WEAPONS</a:t>
                      </a:r>
                      <a:endParaRPr/>
                    </a:p>
                    <a:p>
                      <a:pPr marL="0" marR="0" lvl="0" indent="0" algn="l" rtl="0">
                        <a:spcBef>
                          <a:spcPts val="0"/>
                        </a:spcBef>
                        <a:spcAft>
                          <a:spcPts val="0"/>
                        </a:spcAft>
                        <a:buNone/>
                      </a:pPr>
                      <a:r>
                        <a:rPr lang="en-US" sz="1050">
                          <a:latin typeface="Arial"/>
                          <a:ea typeface="Arial"/>
                          <a:cs typeface="Arial"/>
                          <a:sym typeface="Arial"/>
                        </a:rPr>
                        <a:t>(tight, free)</a:t>
                      </a:r>
                      <a:endParaRPr/>
                    </a:p>
                  </a:txBody>
                  <a:tcPr marL="91450" marR="91450" marT="45725" marB="45725">
                    <a:solidFill>
                      <a:srgbClr val="F2F2F2"/>
                    </a:solidFill>
                  </a:tcPr>
                </a:tc>
                <a:tc>
                  <a:txBody>
                    <a:bodyPr/>
                    <a:lstStyle/>
                    <a:p>
                      <a:pPr marL="0" marR="0" lvl="0" indent="0" algn="l" rtl="0">
                        <a:spcBef>
                          <a:spcPts val="0"/>
                        </a:spcBef>
                        <a:spcAft>
                          <a:spcPts val="0"/>
                        </a:spcAft>
                        <a:buNone/>
                      </a:pPr>
                      <a:r>
                        <a:rPr lang="en-US" sz="1050">
                          <a:latin typeface="Arial"/>
                          <a:ea typeface="Arial"/>
                          <a:cs typeface="Arial"/>
                          <a:sym typeface="Arial"/>
                        </a:rPr>
                        <a:t>EMCON</a:t>
                      </a:r>
                      <a:endParaRPr/>
                    </a:p>
                    <a:p>
                      <a:pPr marL="0" marR="0" lvl="0" indent="0" algn="l" rtl="0">
                        <a:spcBef>
                          <a:spcPts val="0"/>
                        </a:spcBef>
                        <a:spcAft>
                          <a:spcPts val="0"/>
                        </a:spcAft>
                        <a:buNone/>
                      </a:pPr>
                      <a:r>
                        <a:rPr lang="en-US" sz="1050">
                          <a:latin typeface="Arial"/>
                          <a:ea typeface="Arial"/>
                          <a:cs typeface="Arial"/>
                          <a:sym typeface="Arial"/>
                        </a:rPr>
                        <a:t>(emit, no emit)</a:t>
                      </a:r>
                      <a:endParaRPr/>
                    </a:p>
                  </a:txBody>
                  <a:tcPr marL="91450" marR="91450" marT="45725" marB="45725">
                    <a:solidFill>
                      <a:srgbClr val="F2F2F2"/>
                    </a:solidFill>
                  </a:tcPr>
                </a:tc>
                <a:tc>
                  <a:txBody>
                    <a:bodyPr/>
                    <a:lstStyle/>
                    <a:p>
                      <a:pPr marL="0" marR="0" lvl="0" indent="0" algn="l" rtl="0">
                        <a:spcBef>
                          <a:spcPts val="0"/>
                        </a:spcBef>
                        <a:spcAft>
                          <a:spcPts val="0"/>
                        </a:spcAft>
                        <a:buNone/>
                      </a:pPr>
                      <a:r>
                        <a:rPr lang="en-US" sz="1050">
                          <a:latin typeface="Arial"/>
                          <a:ea typeface="Arial"/>
                          <a:cs typeface="Arial"/>
                          <a:sym typeface="Arial"/>
                        </a:rPr>
                        <a:t>COORDINATING INSTRUCTIONS</a:t>
                      </a:r>
                      <a:endParaRPr/>
                    </a:p>
                  </a:txBody>
                  <a:tcPr marL="91450" marR="91450" marT="45725" marB="45725">
                    <a:solidFill>
                      <a:srgbClr val="F2F2F2"/>
                    </a:solidFill>
                  </a:tcPr>
                </a:tc>
                <a:extLst>
                  <a:ext uri="{0D108BD9-81ED-4DB2-BD59-A6C34878D82A}">
                    <a16:rowId xmlns:a16="http://schemas.microsoft.com/office/drawing/2014/main" val="10000"/>
                  </a:ext>
                </a:extLst>
              </a:tr>
              <a:tr h="791350">
                <a:tc>
                  <a:txBody>
                    <a:bodyPr/>
                    <a:lstStyle/>
                    <a:p>
                      <a:pPr marL="0" marR="0" lvl="0" indent="0" algn="l" rtl="0">
                        <a:spcBef>
                          <a:spcPts val="0"/>
                        </a:spcBef>
                        <a:spcAft>
                          <a:spcPts val="0"/>
                        </a:spcAft>
                        <a:buNone/>
                      </a:pPr>
                      <a:r>
                        <a:rPr lang="en-US" sz="1050">
                          <a:latin typeface="Arial"/>
                          <a:ea typeface="Arial"/>
                          <a:cs typeface="Arial"/>
                          <a:sym typeface="Arial"/>
                        </a:rPr>
                        <a:t>PLAN</a:t>
                      </a:r>
                      <a:endParaRPr/>
                    </a:p>
                    <a:p>
                      <a:pPr marL="0" marR="0" lvl="0" indent="0" algn="l" rtl="0">
                        <a:spcBef>
                          <a:spcPts val="0"/>
                        </a:spcBef>
                        <a:spcAft>
                          <a:spcPts val="0"/>
                        </a:spcAft>
                        <a:buNone/>
                      </a:pPr>
                      <a:r>
                        <a:rPr lang="en-US" sz="1050">
                          <a:latin typeface="Arial"/>
                          <a:ea typeface="Arial"/>
                          <a:cs typeface="Arial"/>
                          <a:sym typeface="Arial"/>
                        </a:rPr>
                        <a:t>-SAGs</a:t>
                      </a:r>
                      <a:endParaRPr/>
                    </a:p>
                    <a:p>
                      <a:pPr marL="0" marR="0" lvl="0" indent="0" algn="l" rtl="0">
                        <a:spcBef>
                          <a:spcPts val="0"/>
                        </a:spcBef>
                        <a:spcAft>
                          <a:spcPts val="0"/>
                        </a:spcAft>
                        <a:buNone/>
                      </a:pPr>
                      <a:r>
                        <a:rPr lang="en-US" sz="1050">
                          <a:latin typeface="Arial"/>
                          <a:ea typeface="Arial"/>
                          <a:cs typeface="Arial"/>
                          <a:sym typeface="Arial"/>
                        </a:rPr>
                        <a:t>-Subs</a:t>
                      </a:r>
                      <a:endParaRPr/>
                    </a:p>
                    <a:p>
                      <a:pPr marL="0" marR="0" lvl="0" indent="0" algn="l" rtl="0">
                        <a:spcBef>
                          <a:spcPts val="0"/>
                        </a:spcBef>
                        <a:spcAft>
                          <a:spcPts val="0"/>
                        </a:spcAft>
                        <a:buNone/>
                      </a:pPr>
                      <a:r>
                        <a:rPr lang="en-US" sz="1050">
                          <a:latin typeface="Arial"/>
                          <a:ea typeface="Arial"/>
                          <a:cs typeface="Arial"/>
                          <a:sym typeface="Arial"/>
                        </a:rPr>
                        <a:t>-Maritime Militia (MM)</a:t>
                      </a:r>
                      <a:endParaRPr sz="105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050" b="0" i="0" u="none" strike="noStrike">
                          <a:solidFill>
                            <a:srgbClr val="000000"/>
                          </a:solidFill>
                          <a:latin typeface="Arial"/>
                          <a:ea typeface="Arial"/>
                          <a:cs typeface="Arial"/>
                          <a:sym typeface="Arial"/>
                        </a:rPr>
                        <a:t>T: SAG-Guard Chinese Interests, Missile Boats- Attack, Subs-Screen and Cover, MM- Disrupt</a:t>
                      </a:r>
                      <a:endParaRPr sz="1050">
                        <a:latin typeface="Arial"/>
                        <a:ea typeface="Arial"/>
                        <a:cs typeface="Arial"/>
                        <a:sym typeface="Arial"/>
                      </a:endParaRPr>
                    </a:p>
                    <a:p>
                      <a:pPr marL="0" marR="0" lvl="0" indent="0" algn="l" rtl="0">
                        <a:spcBef>
                          <a:spcPts val="0"/>
                        </a:spcBef>
                        <a:spcAft>
                          <a:spcPts val="0"/>
                        </a:spcAft>
                        <a:buNone/>
                      </a:pPr>
                      <a:r>
                        <a:rPr lang="en-US" sz="1050" b="0" i="0" u="none" strike="noStrike">
                          <a:solidFill>
                            <a:srgbClr val="000000"/>
                          </a:solidFill>
                          <a:latin typeface="Arial"/>
                          <a:ea typeface="Arial"/>
                          <a:cs typeface="Arial"/>
                          <a:sym typeface="Arial"/>
                        </a:rPr>
                        <a:t>P: Deny key terrain, attrite US forces, and disrupt US ability to seize Palawan.</a:t>
                      </a:r>
                      <a:endParaRPr sz="105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050">
                          <a:latin typeface="Arial"/>
                          <a:ea typeface="Arial"/>
                          <a:cs typeface="Arial"/>
                          <a:sym typeface="Arial"/>
                        </a:rPr>
                        <a:t>free</a:t>
                      </a:r>
                      <a:endParaRPr sz="105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050">
                          <a:latin typeface="Arial"/>
                          <a:ea typeface="Arial"/>
                          <a:cs typeface="Arial"/>
                          <a:sym typeface="Arial"/>
                        </a:rPr>
                        <a:t>SAG-no emit, Missile Boats-emit, Subs-no emit; MM-ambiguous </a:t>
                      </a:r>
                      <a:endParaRPr sz="105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050" b="0" i="0" u="none" strike="noStrike">
                          <a:solidFill>
                            <a:srgbClr val="000000"/>
                          </a:solidFill>
                          <a:latin typeface="Arial"/>
                          <a:ea typeface="Arial"/>
                          <a:cs typeface="Arial"/>
                          <a:sym typeface="Arial"/>
                        </a:rPr>
                        <a:t>-Missile boats attack connectors; SAGs attack ISR and Radars, BPT to strike ARG/DDG at first opportunity; Subs attack ISR and Radars, BPT to strike ARG/DDG at first opportunity.</a:t>
                      </a:r>
                      <a:endParaRPr sz="1050">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r h="791350">
                <a:tc>
                  <a:txBody>
                    <a:bodyPr/>
                    <a:lstStyle/>
                    <a:p>
                      <a:pPr marL="0" marR="0" lvl="0" indent="0" algn="l" rtl="0">
                        <a:spcBef>
                          <a:spcPts val="0"/>
                        </a:spcBef>
                        <a:spcAft>
                          <a:spcPts val="0"/>
                        </a:spcAft>
                        <a:buNone/>
                      </a:pPr>
                      <a:r>
                        <a:rPr lang="en-US" sz="1050">
                          <a:latin typeface="Arial"/>
                          <a:ea typeface="Arial"/>
                          <a:cs typeface="Arial"/>
                          <a:sym typeface="Arial"/>
                        </a:rPr>
                        <a:t>PLAAF</a:t>
                      </a:r>
                      <a:endParaRPr/>
                    </a:p>
                    <a:p>
                      <a:pPr marL="0" marR="0" lvl="0" indent="0" algn="l" rtl="0">
                        <a:spcBef>
                          <a:spcPts val="0"/>
                        </a:spcBef>
                        <a:spcAft>
                          <a:spcPts val="0"/>
                        </a:spcAft>
                        <a:buNone/>
                      </a:pPr>
                      <a:r>
                        <a:rPr lang="en-US" sz="1050">
                          <a:latin typeface="Arial"/>
                          <a:ea typeface="Arial"/>
                          <a:cs typeface="Arial"/>
                          <a:sym typeface="Arial"/>
                        </a:rPr>
                        <a:t>-Bombers</a:t>
                      </a:r>
                      <a:endParaRPr/>
                    </a:p>
                    <a:p>
                      <a:pPr marL="0" marR="0" lvl="0" indent="0" algn="l" rtl="0">
                        <a:spcBef>
                          <a:spcPts val="0"/>
                        </a:spcBef>
                        <a:spcAft>
                          <a:spcPts val="0"/>
                        </a:spcAft>
                        <a:buNone/>
                      </a:pPr>
                      <a:r>
                        <a:rPr lang="en-US" sz="1050">
                          <a:latin typeface="Arial"/>
                          <a:ea typeface="Arial"/>
                          <a:cs typeface="Arial"/>
                          <a:sym typeface="Arial"/>
                        </a:rPr>
                        <a:t>-Fighters</a:t>
                      </a:r>
                      <a:endParaRPr/>
                    </a:p>
                    <a:p>
                      <a:pPr marL="0" marR="0" lvl="0" indent="0" algn="l" rtl="0">
                        <a:spcBef>
                          <a:spcPts val="0"/>
                        </a:spcBef>
                        <a:spcAft>
                          <a:spcPts val="0"/>
                        </a:spcAft>
                        <a:buNone/>
                      </a:pPr>
                      <a:r>
                        <a:rPr lang="en-US" sz="1050">
                          <a:latin typeface="Arial"/>
                          <a:ea typeface="Arial"/>
                          <a:cs typeface="Arial"/>
                          <a:sym typeface="Arial"/>
                        </a:rPr>
                        <a:t>-ISR</a:t>
                      </a:r>
                      <a:endParaRPr sz="105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050" b="0" i="0" u="none" strike="noStrike">
                          <a:solidFill>
                            <a:srgbClr val="000000"/>
                          </a:solidFill>
                          <a:latin typeface="Arial"/>
                          <a:ea typeface="Arial"/>
                          <a:cs typeface="Arial"/>
                          <a:sym typeface="Arial"/>
                        </a:rPr>
                        <a:t>T: Bombers: Strike DDG, ARG, Log nodes, ports/AFs; Fighters-CAP and Air Interdiction; ISR: Surveillance locates HVTs and HPTs</a:t>
                      </a:r>
                      <a:endParaRPr sz="1050" b="0" i="0" u="none" strike="noStrike">
                        <a:solidFill>
                          <a:srgbClr val="000000"/>
                        </a:solidFill>
                        <a:latin typeface="Arial"/>
                        <a:ea typeface="Arial"/>
                        <a:cs typeface="Arial"/>
                        <a:sym typeface="Arial"/>
                      </a:endParaRPr>
                    </a:p>
                    <a:p>
                      <a:pPr marL="0" marR="0" lvl="0" indent="0" algn="l" rtl="0">
                        <a:spcBef>
                          <a:spcPts val="0"/>
                        </a:spcBef>
                        <a:spcAft>
                          <a:spcPts val="0"/>
                        </a:spcAft>
                        <a:buNone/>
                      </a:pPr>
                      <a:r>
                        <a:rPr lang="en-US" sz="1050" b="0" i="0" u="none" strike="noStrike">
                          <a:solidFill>
                            <a:srgbClr val="000000"/>
                          </a:solidFill>
                          <a:latin typeface="Arial"/>
                          <a:ea typeface="Arial"/>
                          <a:cs typeface="Arial"/>
                          <a:sym typeface="Arial"/>
                        </a:rPr>
                        <a:t>P: Defend, Destroy, and Neutralize. US Navy and Aviation assets. Collect on US forces.</a:t>
                      </a:r>
                      <a:endParaRPr sz="105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050">
                          <a:latin typeface="Arial"/>
                          <a:ea typeface="Arial"/>
                          <a:cs typeface="Arial"/>
                          <a:sym typeface="Arial"/>
                        </a:rPr>
                        <a:t>free</a:t>
                      </a:r>
                      <a:endParaRPr sz="105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050">
                          <a:latin typeface="Arial"/>
                          <a:ea typeface="Arial"/>
                          <a:cs typeface="Arial"/>
                          <a:sym typeface="Arial"/>
                        </a:rPr>
                        <a:t>Emit</a:t>
                      </a:r>
                      <a:endParaRPr sz="105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050">
                          <a:latin typeface="Arial"/>
                          <a:ea typeface="Arial"/>
                          <a:cs typeface="Arial"/>
                          <a:sym typeface="Arial"/>
                        </a:rPr>
                        <a:t>-Offensive Strike, CAP, and Air Interdiction: Maintain local air superiority, C2, and disrupt EABs.</a:t>
                      </a:r>
                      <a:endParaRPr sz="1050">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791350">
                <a:tc>
                  <a:txBody>
                    <a:bodyPr/>
                    <a:lstStyle/>
                    <a:p>
                      <a:pPr marL="0" marR="0" lvl="0" indent="0" algn="l" rtl="0">
                        <a:spcBef>
                          <a:spcPts val="0"/>
                        </a:spcBef>
                        <a:spcAft>
                          <a:spcPts val="0"/>
                        </a:spcAft>
                        <a:buNone/>
                      </a:pPr>
                      <a:r>
                        <a:rPr lang="en-US" sz="1050">
                          <a:latin typeface="Arial"/>
                          <a:ea typeface="Arial"/>
                          <a:cs typeface="Arial"/>
                          <a:sym typeface="Arial"/>
                        </a:rPr>
                        <a:t>PLA, SOF &amp; PLAARF</a:t>
                      </a:r>
                      <a:endParaRPr sz="105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050">
                          <a:latin typeface="Arial"/>
                          <a:ea typeface="Arial"/>
                          <a:cs typeface="Arial"/>
                          <a:sym typeface="Arial"/>
                        </a:rPr>
                        <a:t>T: PLA &amp; SOF: </a:t>
                      </a:r>
                      <a:r>
                        <a:rPr lang="en-US" sz="1050" b="0" i="0" u="none" strike="noStrike">
                          <a:solidFill>
                            <a:srgbClr val="000000"/>
                          </a:solidFill>
                          <a:latin typeface="Arial"/>
                          <a:ea typeface="Arial"/>
                          <a:cs typeface="Arial"/>
                          <a:sym typeface="Arial"/>
                        </a:rPr>
                        <a:t>Guard Chinese interests; PLAARF: Prosecute targets according to HVT, HPT.</a:t>
                      </a:r>
                      <a:endParaRPr/>
                    </a:p>
                    <a:p>
                      <a:pPr marL="0" marR="0" lvl="0" indent="0" algn="l" rtl="0">
                        <a:lnSpc>
                          <a:spcPct val="100000"/>
                        </a:lnSpc>
                        <a:spcBef>
                          <a:spcPts val="0"/>
                        </a:spcBef>
                        <a:spcAft>
                          <a:spcPts val="0"/>
                        </a:spcAft>
                        <a:buClr>
                          <a:srgbClr val="000000"/>
                        </a:buClr>
                        <a:buSzPts val="1050"/>
                        <a:buFont typeface="Arial"/>
                        <a:buNone/>
                      </a:pPr>
                      <a:r>
                        <a:rPr lang="en-US" sz="1050" b="0" i="0" u="none" strike="noStrike">
                          <a:solidFill>
                            <a:srgbClr val="000000"/>
                          </a:solidFill>
                          <a:latin typeface="Arial"/>
                          <a:ea typeface="Arial"/>
                          <a:cs typeface="Arial"/>
                          <a:sym typeface="Arial"/>
                        </a:rPr>
                        <a:t>P: PLA &amp; SOF: Defend against US attacks; secure Air Port; PLAARF: Destroy, and Neutralize HVT/HPTs </a:t>
                      </a:r>
                      <a:endParaRPr sz="1050">
                        <a:latin typeface="Arial"/>
                        <a:ea typeface="Arial"/>
                        <a:cs typeface="Arial"/>
                        <a:sym typeface="Arial"/>
                      </a:endParaRPr>
                    </a:p>
                    <a:p>
                      <a:pPr marL="0" marR="0" lvl="0" indent="0" algn="l" rtl="0">
                        <a:spcBef>
                          <a:spcPts val="0"/>
                        </a:spcBef>
                        <a:spcAft>
                          <a:spcPts val="0"/>
                        </a:spcAft>
                        <a:buNone/>
                      </a:pPr>
                      <a:endParaRPr sz="105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050">
                          <a:latin typeface="Arial"/>
                          <a:ea typeface="Arial"/>
                          <a:cs typeface="Arial"/>
                          <a:sym typeface="Arial"/>
                        </a:rPr>
                        <a:t>free</a:t>
                      </a:r>
                      <a:endParaRPr sz="105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050">
                          <a:latin typeface="Arial"/>
                          <a:ea typeface="Arial"/>
                          <a:cs typeface="Arial"/>
                          <a:sym typeface="Arial"/>
                        </a:rPr>
                        <a:t>Emit</a:t>
                      </a:r>
                      <a:endParaRPr sz="1050">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050"/>
                        <a:buFont typeface="Arial"/>
                        <a:buNone/>
                      </a:pPr>
                      <a:r>
                        <a:rPr lang="en-US" sz="1050">
                          <a:latin typeface="Arial"/>
                          <a:ea typeface="Arial"/>
                          <a:cs typeface="Arial"/>
                          <a:sym typeface="Arial"/>
                        </a:rPr>
                        <a:t>-</a:t>
                      </a:r>
                      <a:r>
                        <a:rPr lang="en-US" sz="1050" b="0" i="0" u="none" strike="noStrike">
                          <a:solidFill>
                            <a:srgbClr val="000000"/>
                          </a:solidFill>
                          <a:latin typeface="Arial"/>
                          <a:ea typeface="Arial"/>
                          <a:cs typeface="Arial"/>
                          <a:sym typeface="Arial"/>
                        </a:rPr>
                        <a:t>Prosecute targets according to HVT and HPT.</a:t>
                      </a:r>
                      <a:endParaRPr sz="1050">
                        <a:latin typeface="Arial"/>
                        <a:ea typeface="Arial"/>
                        <a:cs typeface="Arial"/>
                        <a:sym typeface="Arial"/>
                      </a:endParaRPr>
                    </a:p>
                  </a:txBody>
                  <a:tcPr marL="91450" marR="91450" marT="45725" marB="45725"/>
                </a:tc>
                <a:extLst>
                  <a:ext uri="{0D108BD9-81ED-4DB2-BD59-A6C34878D82A}">
                    <a16:rowId xmlns:a16="http://schemas.microsoft.com/office/drawing/2014/main" val="10003"/>
                  </a:ext>
                </a:extLst>
              </a:tr>
            </a:tbl>
          </a:graphicData>
        </a:graphic>
      </p:graphicFrame>
      <p:graphicFrame>
        <p:nvGraphicFramePr>
          <p:cNvPr id="188" name="Google Shape;188;p7"/>
          <p:cNvGraphicFramePr/>
          <p:nvPr/>
        </p:nvGraphicFramePr>
        <p:xfrm>
          <a:off x="3671047" y="1"/>
          <a:ext cx="3000000" cy="3000000"/>
        </p:xfrm>
        <a:graphic>
          <a:graphicData uri="http://schemas.openxmlformats.org/drawingml/2006/table">
            <a:tbl>
              <a:tblPr firstRow="1" bandRow="1">
                <a:noFill/>
              </a:tblPr>
              <a:tblGrid>
                <a:gridCol w="5472950">
                  <a:extLst>
                    <a:ext uri="{9D8B030D-6E8A-4147-A177-3AD203B41FA5}">
                      <a16:colId xmlns:a16="http://schemas.microsoft.com/office/drawing/2014/main" val="20000"/>
                    </a:ext>
                  </a:extLst>
                </a:gridCol>
              </a:tblGrid>
              <a:tr h="578225">
                <a:tc>
                  <a:txBody>
                    <a:bodyPr/>
                    <a:lstStyle/>
                    <a:p>
                      <a:pPr marL="0" marR="0" lvl="0" indent="0" algn="l" rtl="0">
                        <a:lnSpc>
                          <a:spcPct val="100000"/>
                        </a:lnSpc>
                        <a:spcBef>
                          <a:spcPts val="0"/>
                        </a:spcBef>
                        <a:spcAft>
                          <a:spcPts val="0"/>
                        </a:spcAft>
                        <a:buClr>
                          <a:schemeClr val="dk1"/>
                        </a:buClr>
                        <a:buSzPts val="1050"/>
                        <a:buFont typeface="Arial"/>
                        <a:buNone/>
                      </a:pPr>
                      <a:r>
                        <a:rPr lang="en-US" sz="1050">
                          <a:latin typeface="Arial"/>
                          <a:ea typeface="Arial"/>
                          <a:cs typeface="Arial"/>
                          <a:sym typeface="Arial"/>
                        </a:rPr>
                        <a:t>Phase 1 Mission: SAG will conduct sea control vic SCS IOT to secure the area and support an amphibious assault on Palawan.  After PLA forces deploy 2x Marine Battalions to reinforce PLA airborne units holding Palawan airport, </a:t>
                      </a:r>
                      <a:endParaRPr/>
                    </a:p>
                  </a:txBody>
                  <a:tcPr marL="91450" marR="91450" marT="45725" marB="45725"/>
                </a:tc>
                <a:extLst>
                  <a:ext uri="{0D108BD9-81ED-4DB2-BD59-A6C34878D82A}">
                    <a16:rowId xmlns:a16="http://schemas.microsoft.com/office/drawing/2014/main" val="10000"/>
                  </a:ext>
                </a:extLst>
              </a:tr>
              <a:tr h="1496125">
                <a:tc>
                  <a:txBody>
                    <a:bodyPr/>
                    <a:lstStyle/>
                    <a:p>
                      <a:pPr marL="0" marR="0" lvl="0" indent="0" algn="l" rtl="0">
                        <a:spcBef>
                          <a:spcPts val="0"/>
                        </a:spcBef>
                        <a:spcAft>
                          <a:spcPts val="0"/>
                        </a:spcAft>
                        <a:buNone/>
                      </a:pPr>
                      <a:r>
                        <a:rPr lang="en-US" sz="1050">
                          <a:latin typeface="Arial"/>
                          <a:ea typeface="Arial"/>
                          <a:cs typeface="Arial"/>
                          <a:sym typeface="Arial"/>
                        </a:rPr>
                        <a:t>                                            </a:t>
                      </a:r>
                      <a:r>
                        <a:rPr lang="en-US" sz="1050" b="1">
                          <a:latin typeface="Arial"/>
                          <a:ea typeface="Arial"/>
                          <a:cs typeface="Arial"/>
                          <a:sym typeface="Arial"/>
                        </a:rPr>
                        <a:t>Turn Concept</a:t>
                      </a:r>
                      <a:endParaRPr/>
                    </a:p>
                    <a:p>
                      <a:pPr marL="0" marR="0" lvl="0" indent="0" algn="l" rtl="0">
                        <a:spcBef>
                          <a:spcPts val="0"/>
                        </a:spcBef>
                        <a:spcAft>
                          <a:spcPts val="0"/>
                        </a:spcAft>
                        <a:buNone/>
                      </a:pPr>
                      <a:r>
                        <a:rPr lang="en-US" sz="1050" b="1" u="sng">
                          <a:latin typeface="Arial"/>
                          <a:ea typeface="Arial"/>
                          <a:cs typeface="Arial"/>
                          <a:sym typeface="Arial"/>
                        </a:rPr>
                        <a:t>ECOG/CV</a:t>
                      </a:r>
                      <a:r>
                        <a:rPr lang="en-US" sz="1050">
                          <a:latin typeface="Arial"/>
                          <a:ea typeface="Arial"/>
                          <a:cs typeface="Arial"/>
                          <a:sym typeface="Arial"/>
                        </a:rPr>
                        <a:t>:  CC:  Ability to C2, Ability to Deliver Forces and Fires, Ability to Scout, Ability Anti-Scout; CR: Comms, Log Nodes, ISR platforms, EMSO, PGM platforms, ARG offload capability; COG:  DDGs; CV:  Comms, Log reload/Magazine Depth, Radars</a:t>
                      </a:r>
                      <a:endParaRPr sz="1050">
                        <a:latin typeface="Arial"/>
                        <a:ea typeface="Arial"/>
                        <a:cs typeface="Arial"/>
                        <a:sym typeface="Arial"/>
                      </a:endParaRPr>
                    </a:p>
                    <a:p>
                      <a:pPr marL="0" marR="0" lvl="0" indent="0" algn="l" rtl="0">
                        <a:spcBef>
                          <a:spcPts val="0"/>
                        </a:spcBef>
                        <a:spcAft>
                          <a:spcPts val="0"/>
                        </a:spcAft>
                        <a:buNone/>
                      </a:pPr>
                      <a:r>
                        <a:rPr lang="en-US" sz="1050" b="1" u="sng">
                          <a:latin typeface="Arial"/>
                          <a:ea typeface="Arial"/>
                          <a:cs typeface="Arial"/>
                          <a:sym typeface="Arial"/>
                        </a:rPr>
                        <a:t>FCOG/CV</a:t>
                      </a:r>
                      <a:r>
                        <a:rPr lang="en-US" sz="1050" b="0" u="none">
                          <a:latin typeface="Arial"/>
                          <a:ea typeface="Arial"/>
                          <a:cs typeface="Arial"/>
                          <a:sym typeface="Arial"/>
                        </a:rPr>
                        <a:t>: CC</a:t>
                      </a:r>
                      <a:r>
                        <a:rPr lang="en-US" sz="1050">
                          <a:latin typeface="Arial"/>
                          <a:ea typeface="Arial"/>
                          <a:cs typeface="Arial"/>
                          <a:sym typeface="Arial"/>
                        </a:rPr>
                        <a:t>:  Ability to C2, Ability to Deliver Forces and Fires, Ability to Scout, Ability Anti-Scout; CR: Comms, Log Nodes, ISR platforms, EMSO, PGM platforms; COG:  H-6 Badgers w/ associated Radar and LRASM; CV: Comms, Magazine Depth, Air bases, Air Defense umbrella</a:t>
                      </a:r>
                      <a:endParaRPr sz="1050">
                        <a:latin typeface="Arial"/>
                        <a:ea typeface="Arial"/>
                        <a:cs typeface="Arial"/>
                        <a:sym typeface="Arial"/>
                      </a:endParaRPr>
                    </a:p>
                    <a:p>
                      <a:pPr marL="0" marR="0" lvl="0" indent="0" algn="l" rtl="0">
                        <a:spcBef>
                          <a:spcPts val="0"/>
                        </a:spcBef>
                        <a:spcAft>
                          <a:spcPts val="0"/>
                        </a:spcAft>
                        <a:buNone/>
                      </a:pPr>
                      <a:endParaRPr sz="1050">
                        <a:latin typeface="Arial"/>
                        <a:ea typeface="Arial"/>
                        <a:cs typeface="Arial"/>
                        <a:sym typeface="Arial"/>
                      </a:endParaRPr>
                    </a:p>
                    <a:p>
                      <a:pPr marL="0" marR="0" lvl="0" indent="0" algn="l" rtl="0">
                        <a:spcBef>
                          <a:spcPts val="0"/>
                        </a:spcBef>
                        <a:spcAft>
                          <a:spcPts val="0"/>
                        </a:spcAft>
                        <a:buNone/>
                      </a:pPr>
                      <a:r>
                        <a:rPr lang="en-US" sz="1050" b="1">
                          <a:latin typeface="Arial"/>
                          <a:ea typeface="Arial"/>
                          <a:cs typeface="Arial"/>
                          <a:sym typeface="Arial"/>
                        </a:rPr>
                        <a:t>HVT: </a:t>
                      </a:r>
                      <a:r>
                        <a:rPr lang="en-US" sz="1050" b="1" i="0" u="none" strike="noStrike">
                          <a:solidFill>
                            <a:schemeClr val="dk1"/>
                          </a:solidFill>
                          <a:latin typeface="Arial"/>
                          <a:ea typeface="Arial"/>
                          <a:cs typeface="Arial"/>
                          <a:sym typeface="Arial"/>
                        </a:rPr>
                        <a:t> </a:t>
                      </a:r>
                      <a:r>
                        <a:rPr lang="en-US" sz="1050" b="0" i="0" u="none" strike="noStrike">
                          <a:solidFill>
                            <a:schemeClr val="dk1"/>
                          </a:solidFill>
                          <a:latin typeface="Arial"/>
                          <a:ea typeface="Arial"/>
                          <a:cs typeface="Arial"/>
                          <a:sym typeface="Arial"/>
                        </a:rPr>
                        <a:t>C2 Systems, Unmanned ISR platforms, ARG shipping, Radar, EABs, Ports/AFs</a:t>
                      </a:r>
                      <a:endParaRPr sz="1050" b="1">
                        <a:latin typeface="Arial"/>
                        <a:ea typeface="Arial"/>
                        <a:cs typeface="Arial"/>
                        <a:sym typeface="Arial"/>
                      </a:endParaRPr>
                    </a:p>
                    <a:p>
                      <a:pPr marL="0" marR="0" lvl="0" indent="0" algn="l" rtl="0">
                        <a:lnSpc>
                          <a:spcPct val="100000"/>
                        </a:lnSpc>
                        <a:spcBef>
                          <a:spcPts val="0"/>
                        </a:spcBef>
                        <a:spcAft>
                          <a:spcPts val="0"/>
                        </a:spcAft>
                        <a:buClr>
                          <a:schemeClr val="dk1"/>
                        </a:buClr>
                        <a:buSzPts val="1050"/>
                        <a:buFont typeface="Arial"/>
                        <a:buNone/>
                      </a:pPr>
                      <a:r>
                        <a:rPr lang="en-US" sz="1050" b="1">
                          <a:latin typeface="Arial"/>
                          <a:ea typeface="Arial"/>
                          <a:cs typeface="Arial"/>
                          <a:sym typeface="Arial"/>
                        </a:rPr>
                        <a:t>HPT</a:t>
                      </a:r>
                      <a:r>
                        <a:rPr lang="en-US" sz="1050">
                          <a:latin typeface="Arial"/>
                          <a:ea typeface="Arial"/>
                          <a:cs typeface="Arial"/>
                          <a:sym typeface="Arial"/>
                        </a:rPr>
                        <a:t>:  </a:t>
                      </a:r>
                      <a:r>
                        <a:rPr lang="en-US" sz="1050" b="0" i="0" u="none" strike="noStrike">
                          <a:solidFill>
                            <a:schemeClr val="dk1"/>
                          </a:solidFill>
                          <a:latin typeface="Arial"/>
                          <a:ea typeface="Arial"/>
                          <a:cs typeface="Arial"/>
                          <a:sym typeface="Arial"/>
                        </a:rPr>
                        <a:t>C2 Systems, Unmanned ISR platforms, ARG shipping</a:t>
                      </a:r>
                      <a:endParaRPr sz="1050" b="1">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r h="595100">
                <a:tc>
                  <a:txBody>
                    <a:bodyPr/>
                    <a:lstStyle/>
                    <a:p>
                      <a:pPr marL="0" marR="0" lvl="0" indent="0" algn="l" rtl="0">
                        <a:spcBef>
                          <a:spcPts val="0"/>
                        </a:spcBef>
                        <a:spcAft>
                          <a:spcPts val="0"/>
                        </a:spcAft>
                        <a:buNone/>
                      </a:pPr>
                      <a:r>
                        <a:rPr lang="en-US" sz="1050" b="1" u="sng">
                          <a:latin typeface="Arial"/>
                          <a:ea typeface="Arial"/>
                          <a:cs typeface="Arial"/>
                          <a:sym typeface="Arial"/>
                        </a:rPr>
                        <a:t>Decisions</a:t>
                      </a:r>
                      <a:r>
                        <a:rPr lang="en-US" sz="1050">
                          <a:latin typeface="Arial"/>
                          <a:ea typeface="Arial"/>
                          <a:cs typeface="Arial"/>
                          <a:sym typeface="Arial"/>
                        </a:rPr>
                        <a:t>: Strike once US breaches screening force and enters contact layer.</a:t>
                      </a:r>
                      <a:endParaRPr sz="1050">
                        <a:latin typeface="Arial"/>
                        <a:ea typeface="Arial"/>
                        <a:cs typeface="Arial"/>
                        <a:sym typeface="Arial"/>
                      </a:endParaRPr>
                    </a:p>
                    <a:p>
                      <a:pPr marL="0" marR="0" lvl="0" indent="0" algn="l" rtl="0">
                        <a:spcBef>
                          <a:spcPts val="0"/>
                        </a:spcBef>
                        <a:spcAft>
                          <a:spcPts val="0"/>
                        </a:spcAft>
                        <a:buNone/>
                      </a:pPr>
                      <a:r>
                        <a:rPr lang="en-US" sz="1050" b="1" u="sng">
                          <a:latin typeface="Arial"/>
                          <a:ea typeface="Arial"/>
                          <a:cs typeface="Arial"/>
                          <a:sym typeface="Arial"/>
                        </a:rPr>
                        <a:t>Risks/Opportunities</a:t>
                      </a:r>
                      <a:r>
                        <a:rPr lang="en-US" sz="1050">
                          <a:latin typeface="Arial"/>
                          <a:ea typeface="Arial"/>
                          <a:cs typeface="Arial"/>
                          <a:sym typeface="Arial"/>
                        </a:rPr>
                        <a:t>:  Strategic Risk: International Escalation (draw in support from other US partners); Opportunities: Place US in land grab fait accompli (Ex: Russia in Ukraine); Striking Japan, Guam, and Hawaii too escalatory as it risks drawing in more partners</a:t>
                      </a:r>
                      <a:endParaRPr sz="1050">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bl>
          </a:graphicData>
        </a:graphic>
      </p:graphicFrame>
      <p:pic>
        <p:nvPicPr>
          <p:cNvPr id="189" name="Google Shape;189;p7"/>
          <p:cNvPicPr preferRelativeResize="0"/>
          <p:nvPr/>
        </p:nvPicPr>
        <p:blipFill rotWithShape="1">
          <a:blip r:embed="rId3">
            <a:alphaModFix/>
          </a:blip>
          <a:srcRect/>
          <a:stretch/>
        </p:blipFill>
        <p:spPr>
          <a:xfrm>
            <a:off x="1" y="1"/>
            <a:ext cx="3671046" cy="3412459"/>
          </a:xfrm>
          <a:prstGeom prst="rect">
            <a:avLst/>
          </a:prstGeom>
          <a:noFill/>
          <a:ln>
            <a:noFill/>
          </a:ln>
        </p:spPr>
      </p:pic>
      <p:grpSp>
        <p:nvGrpSpPr>
          <p:cNvPr id="190" name="Google Shape;190;p7"/>
          <p:cNvGrpSpPr/>
          <p:nvPr/>
        </p:nvGrpSpPr>
        <p:grpSpPr>
          <a:xfrm>
            <a:off x="-2209800" y="2082800"/>
            <a:ext cx="1133475" cy="214313"/>
            <a:chOff x="1514" y="2747"/>
            <a:chExt cx="714" cy="135"/>
          </a:xfrm>
        </p:grpSpPr>
        <p:sp>
          <p:nvSpPr>
            <p:cNvPr id="191" name="Google Shape;191;p7"/>
            <p:cNvSpPr/>
            <p:nvPr/>
          </p:nvSpPr>
          <p:spPr>
            <a:xfrm>
              <a:off x="1988" y="2818"/>
              <a:ext cx="240" cy="48"/>
            </a:xfrm>
            <a:custGeom>
              <a:avLst/>
              <a:gdLst/>
              <a:ahLst/>
              <a:cxnLst/>
              <a:rect l="l" t="t" r="r" b="b"/>
              <a:pathLst>
                <a:path w="144" h="48" extrusionOk="0">
                  <a:moveTo>
                    <a:pt x="0" y="0"/>
                  </a:moveTo>
                  <a:lnTo>
                    <a:pt x="96" y="0"/>
                  </a:lnTo>
                  <a:lnTo>
                    <a:pt x="48" y="48"/>
                  </a:lnTo>
                  <a:lnTo>
                    <a:pt x="144" y="48"/>
                  </a:lnTo>
                </a:path>
              </a:pathLst>
            </a:custGeom>
            <a:noFill/>
            <a:ln w="12700" cap="flat" cmpd="sng">
              <a:solidFill>
                <a:srgbClr val="FF0000"/>
              </a:solidFill>
              <a:prstDash val="solid"/>
              <a:round/>
              <a:headEnd type="none" w="med" len="med"/>
              <a:tailEnd type="stealth"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92" name="Google Shape;192;p7"/>
            <p:cNvGrpSpPr/>
            <p:nvPr/>
          </p:nvGrpSpPr>
          <p:grpSpPr>
            <a:xfrm>
              <a:off x="1700" y="2747"/>
              <a:ext cx="342" cy="135"/>
              <a:chOff x="1700" y="2747"/>
              <a:chExt cx="342" cy="135"/>
            </a:xfrm>
          </p:grpSpPr>
          <p:sp>
            <p:nvSpPr>
              <p:cNvPr id="193" name="Google Shape;193;p7"/>
              <p:cNvSpPr/>
              <p:nvPr/>
            </p:nvSpPr>
            <p:spPr>
              <a:xfrm>
                <a:off x="1823" y="2766"/>
                <a:ext cx="96" cy="96"/>
              </a:xfrm>
              <a:prstGeom prst="rect">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 name="Google Shape;194;p7"/>
              <p:cNvSpPr txBox="1"/>
              <p:nvPr/>
            </p:nvSpPr>
            <p:spPr>
              <a:xfrm>
                <a:off x="1864" y="2747"/>
                <a:ext cx="178" cy="1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1">
                    <a:solidFill>
                      <a:srgbClr val="FF0000"/>
                    </a:solidFill>
                    <a:latin typeface="Calibri"/>
                    <a:ea typeface="Calibri"/>
                    <a:cs typeface="Calibri"/>
                    <a:sym typeface="Calibri"/>
                  </a:rPr>
                  <a:t>G</a:t>
                </a:r>
                <a:endParaRPr/>
              </a:p>
            </p:txBody>
          </p:sp>
          <p:sp>
            <p:nvSpPr>
              <p:cNvPr id="195" name="Google Shape;195;p7"/>
              <p:cNvSpPr txBox="1"/>
              <p:nvPr/>
            </p:nvSpPr>
            <p:spPr>
              <a:xfrm>
                <a:off x="1700" y="2747"/>
                <a:ext cx="178" cy="1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1">
                    <a:solidFill>
                      <a:srgbClr val="FF0000"/>
                    </a:solidFill>
                    <a:latin typeface="Calibri"/>
                    <a:ea typeface="Calibri"/>
                    <a:cs typeface="Calibri"/>
                    <a:sym typeface="Calibri"/>
                  </a:rPr>
                  <a:t>G</a:t>
                </a:r>
                <a:endParaRPr/>
              </a:p>
            </p:txBody>
          </p:sp>
        </p:grpSp>
        <p:sp>
          <p:nvSpPr>
            <p:cNvPr id="196" name="Google Shape;196;p7"/>
            <p:cNvSpPr/>
            <p:nvPr/>
          </p:nvSpPr>
          <p:spPr>
            <a:xfrm flipH="1">
              <a:off x="1514" y="2814"/>
              <a:ext cx="240" cy="48"/>
            </a:xfrm>
            <a:custGeom>
              <a:avLst/>
              <a:gdLst/>
              <a:ahLst/>
              <a:cxnLst/>
              <a:rect l="l" t="t" r="r" b="b"/>
              <a:pathLst>
                <a:path w="144" h="48" extrusionOk="0">
                  <a:moveTo>
                    <a:pt x="0" y="0"/>
                  </a:moveTo>
                  <a:lnTo>
                    <a:pt x="96" y="0"/>
                  </a:lnTo>
                  <a:lnTo>
                    <a:pt x="48" y="48"/>
                  </a:lnTo>
                  <a:lnTo>
                    <a:pt x="144" y="48"/>
                  </a:lnTo>
                </a:path>
              </a:pathLst>
            </a:custGeom>
            <a:noFill/>
            <a:ln w="12700" cap="flat" cmpd="sng">
              <a:solidFill>
                <a:srgbClr val="FF0000"/>
              </a:solidFill>
              <a:prstDash val="solid"/>
              <a:round/>
              <a:headEnd type="none" w="med" len="med"/>
              <a:tailEnd type="stealth"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97" name="Google Shape;197;p7"/>
          <p:cNvGrpSpPr/>
          <p:nvPr/>
        </p:nvGrpSpPr>
        <p:grpSpPr>
          <a:xfrm>
            <a:off x="-2220913" y="2565400"/>
            <a:ext cx="1133475" cy="214313"/>
            <a:chOff x="1514" y="2747"/>
            <a:chExt cx="714" cy="135"/>
          </a:xfrm>
        </p:grpSpPr>
        <p:sp>
          <p:nvSpPr>
            <p:cNvPr id="198" name="Google Shape;198;p7"/>
            <p:cNvSpPr/>
            <p:nvPr/>
          </p:nvSpPr>
          <p:spPr>
            <a:xfrm>
              <a:off x="1988" y="2818"/>
              <a:ext cx="240" cy="48"/>
            </a:xfrm>
            <a:custGeom>
              <a:avLst/>
              <a:gdLst/>
              <a:ahLst/>
              <a:cxnLst/>
              <a:rect l="l" t="t" r="r" b="b"/>
              <a:pathLst>
                <a:path w="144" h="48" extrusionOk="0">
                  <a:moveTo>
                    <a:pt x="0" y="0"/>
                  </a:moveTo>
                  <a:lnTo>
                    <a:pt x="96" y="0"/>
                  </a:lnTo>
                  <a:lnTo>
                    <a:pt x="48" y="48"/>
                  </a:lnTo>
                  <a:lnTo>
                    <a:pt x="144" y="48"/>
                  </a:lnTo>
                </a:path>
              </a:pathLst>
            </a:custGeom>
            <a:noFill/>
            <a:ln w="12700" cap="flat" cmpd="sng">
              <a:solidFill>
                <a:srgbClr val="FF0000"/>
              </a:solidFill>
              <a:prstDash val="solid"/>
              <a:round/>
              <a:headEnd type="none" w="med" len="med"/>
              <a:tailEnd type="stealth"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99" name="Google Shape;199;p7"/>
            <p:cNvGrpSpPr/>
            <p:nvPr/>
          </p:nvGrpSpPr>
          <p:grpSpPr>
            <a:xfrm>
              <a:off x="1700" y="2747"/>
              <a:ext cx="342" cy="135"/>
              <a:chOff x="1700" y="2747"/>
              <a:chExt cx="342" cy="135"/>
            </a:xfrm>
          </p:grpSpPr>
          <p:sp>
            <p:nvSpPr>
              <p:cNvPr id="200" name="Google Shape;200;p7"/>
              <p:cNvSpPr/>
              <p:nvPr/>
            </p:nvSpPr>
            <p:spPr>
              <a:xfrm>
                <a:off x="1823" y="2766"/>
                <a:ext cx="96" cy="96"/>
              </a:xfrm>
              <a:prstGeom prst="rect">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201;p7"/>
              <p:cNvSpPr txBox="1"/>
              <p:nvPr/>
            </p:nvSpPr>
            <p:spPr>
              <a:xfrm>
                <a:off x="1864" y="2747"/>
                <a:ext cx="178" cy="1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1">
                    <a:solidFill>
                      <a:srgbClr val="FF0000"/>
                    </a:solidFill>
                    <a:latin typeface="Calibri"/>
                    <a:ea typeface="Calibri"/>
                    <a:cs typeface="Calibri"/>
                    <a:sym typeface="Calibri"/>
                  </a:rPr>
                  <a:t>S</a:t>
                </a:r>
                <a:endParaRPr/>
              </a:p>
            </p:txBody>
          </p:sp>
          <p:sp>
            <p:nvSpPr>
              <p:cNvPr id="202" name="Google Shape;202;p7"/>
              <p:cNvSpPr txBox="1"/>
              <p:nvPr/>
            </p:nvSpPr>
            <p:spPr>
              <a:xfrm>
                <a:off x="1700" y="2747"/>
                <a:ext cx="178" cy="1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1">
                    <a:solidFill>
                      <a:srgbClr val="FF0000"/>
                    </a:solidFill>
                    <a:latin typeface="Calibri"/>
                    <a:ea typeface="Calibri"/>
                    <a:cs typeface="Calibri"/>
                    <a:sym typeface="Calibri"/>
                  </a:rPr>
                  <a:t>S</a:t>
                </a:r>
                <a:endParaRPr/>
              </a:p>
            </p:txBody>
          </p:sp>
        </p:grpSp>
        <p:sp>
          <p:nvSpPr>
            <p:cNvPr id="203" name="Google Shape;203;p7"/>
            <p:cNvSpPr/>
            <p:nvPr/>
          </p:nvSpPr>
          <p:spPr>
            <a:xfrm flipH="1">
              <a:off x="1514" y="2814"/>
              <a:ext cx="240" cy="48"/>
            </a:xfrm>
            <a:custGeom>
              <a:avLst/>
              <a:gdLst/>
              <a:ahLst/>
              <a:cxnLst/>
              <a:rect l="l" t="t" r="r" b="b"/>
              <a:pathLst>
                <a:path w="144" h="48" extrusionOk="0">
                  <a:moveTo>
                    <a:pt x="0" y="0"/>
                  </a:moveTo>
                  <a:lnTo>
                    <a:pt x="96" y="0"/>
                  </a:lnTo>
                  <a:lnTo>
                    <a:pt x="48" y="48"/>
                  </a:lnTo>
                  <a:lnTo>
                    <a:pt x="144" y="48"/>
                  </a:lnTo>
                </a:path>
              </a:pathLst>
            </a:custGeom>
            <a:noFill/>
            <a:ln w="12700" cap="flat" cmpd="sng">
              <a:solidFill>
                <a:srgbClr val="FF0000"/>
              </a:solidFill>
              <a:prstDash val="solid"/>
              <a:round/>
              <a:headEnd type="none" w="med" len="med"/>
              <a:tailEnd type="stealth"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04" name="Google Shape;204;p7"/>
          <p:cNvGrpSpPr/>
          <p:nvPr/>
        </p:nvGrpSpPr>
        <p:grpSpPr>
          <a:xfrm rot="-1880886">
            <a:off x="1330566" y="2353779"/>
            <a:ext cx="1133475" cy="214313"/>
            <a:chOff x="1514" y="2747"/>
            <a:chExt cx="714" cy="135"/>
          </a:xfrm>
        </p:grpSpPr>
        <p:sp>
          <p:nvSpPr>
            <p:cNvPr id="205" name="Google Shape;205;p7"/>
            <p:cNvSpPr/>
            <p:nvPr/>
          </p:nvSpPr>
          <p:spPr>
            <a:xfrm>
              <a:off x="1988" y="2818"/>
              <a:ext cx="240" cy="48"/>
            </a:xfrm>
            <a:custGeom>
              <a:avLst/>
              <a:gdLst/>
              <a:ahLst/>
              <a:cxnLst/>
              <a:rect l="l" t="t" r="r" b="b"/>
              <a:pathLst>
                <a:path w="144" h="48" extrusionOk="0">
                  <a:moveTo>
                    <a:pt x="0" y="0"/>
                  </a:moveTo>
                  <a:lnTo>
                    <a:pt x="96" y="0"/>
                  </a:lnTo>
                  <a:lnTo>
                    <a:pt x="48" y="48"/>
                  </a:lnTo>
                  <a:lnTo>
                    <a:pt x="144" y="48"/>
                  </a:lnTo>
                </a:path>
              </a:pathLst>
            </a:custGeom>
            <a:noFill/>
            <a:ln w="12700" cap="flat" cmpd="sng">
              <a:solidFill>
                <a:srgbClr val="FF0000"/>
              </a:solidFill>
              <a:prstDash val="solid"/>
              <a:round/>
              <a:headEnd type="none" w="med" len="med"/>
              <a:tailEnd type="stealth"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06" name="Google Shape;206;p7"/>
            <p:cNvGrpSpPr/>
            <p:nvPr/>
          </p:nvGrpSpPr>
          <p:grpSpPr>
            <a:xfrm>
              <a:off x="1700" y="2747"/>
              <a:ext cx="342" cy="135"/>
              <a:chOff x="1700" y="2747"/>
              <a:chExt cx="342" cy="135"/>
            </a:xfrm>
          </p:grpSpPr>
          <p:sp>
            <p:nvSpPr>
              <p:cNvPr id="207" name="Google Shape;207;p7"/>
              <p:cNvSpPr/>
              <p:nvPr/>
            </p:nvSpPr>
            <p:spPr>
              <a:xfrm>
                <a:off x="1823" y="2766"/>
                <a:ext cx="96" cy="96"/>
              </a:xfrm>
              <a:prstGeom prst="rect">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 name="Google Shape;208;p7"/>
              <p:cNvSpPr txBox="1"/>
              <p:nvPr/>
            </p:nvSpPr>
            <p:spPr>
              <a:xfrm>
                <a:off x="1864" y="2747"/>
                <a:ext cx="178" cy="1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1">
                    <a:solidFill>
                      <a:srgbClr val="FF0000"/>
                    </a:solidFill>
                    <a:latin typeface="Calibri"/>
                    <a:ea typeface="Calibri"/>
                    <a:cs typeface="Calibri"/>
                    <a:sym typeface="Calibri"/>
                  </a:rPr>
                  <a:t>C</a:t>
                </a:r>
                <a:endParaRPr/>
              </a:p>
            </p:txBody>
          </p:sp>
          <p:sp>
            <p:nvSpPr>
              <p:cNvPr id="209" name="Google Shape;209;p7"/>
              <p:cNvSpPr txBox="1"/>
              <p:nvPr/>
            </p:nvSpPr>
            <p:spPr>
              <a:xfrm>
                <a:off x="1700" y="2747"/>
                <a:ext cx="178" cy="1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1">
                    <a:solidFill>
                      <a:srgbClr val="FF0000"/>
                    </a:solidFill>
                    <a:latin typeface="Calibri"/>
                    <a:ea typeface="Calibri"/>
                    <a:cs typeface="Calibri"/>
                    <a:sym typeface="Calibri"/>
                  </a:rPr>
                  <a:t>C</a:t>
                </a:r>
                <a:endParaRPr/>
              </a:p>
            </p:txBody>
          </p:sp>
        </p:grpSp>
        <p:sp>
          <p:nvSpPr>
            <p:cNvPr id="210" name="Google Shape;210;p7"/>
            <p:cNvSpPr/>
            <p:nvPr/>
          </p:nvSpPr>
          <p:spPr>
            <a:xfrm flipH="1">
              <a:off x="1514" y="2814"/>
              <a:ext cx="240" cy="48"/>
            </a:xfrm>
            <a:custGeom>
              <a:avLst/>
              <a:gdLst/>
              <a:ahLst/>
              <a:cxnLst/>
              <a:rect l="l" t="t" r="r" b="b"/>
              <a:pathLst>
                <a:path w="144" h="48" extrusionOk="0">
                  <a:moveTo>
                    <a:pt x="0" y="0"/>
                  </a:moveTo>
                  <a:lnTo>
                    <a:pt x="96" y="0"/>
                  </a:lnTo>
                  <a:lnTo>
                    <a:pt x="48" y="48"/>
                  </a:lnTo>
                  <a:lnTo>
                    <a:pt x="144" y="48"/>
                  </a:lnTo>
                </a:path>
              </a:pathLst>
            </a:custGeom>
            <a:noFill/>
            <a:ln w="12700" cap="flat" cmpd="sng">
              <a:solidFill>
                <a:srgbClr val="FF0000"/>
              </a:solidFill>
              <a:prstDash val="solid"/>
              <a:round/>
              <a:headEnd type="none" w="med" len="med"/>
              <a:tailEnd type="stealth"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11" name="Google Shape;211;p7"/>
          <p:cNvGrpSpPr/>
          <p:nvPr/>
        </p:nvGrpSpPr>
        <p:grpSpPr>
          <a:xfrm rot="4646102">
            <a:off x="862920" y="1146619"/>
            <a:ext cx="1232976" cy="1511246"/>
            <a:chOff x="2291" y="1870"/>
            <a:chExt cx="589" cy="722"/>
          </a:xfrm>
        </p:grpSpPr>
        <p:sp>
          <p:nvSpPr>
            <p:cNvPr id="212" name="Google Shape;212;p7"/>
            <p:cNvSpPr/>
            <p:nvPr/>
          </p:nvSpPr>
          <p:spPr>
            <a:xfrm rot="1824298">
              <a:off x="2568" y="2052"/>
              <a:ext cx="264" cy="264"/>
            </a:xfrm>
            <a:custGeom>
              <a:avLst/>
              <a:gdLst/>
              <a:ahLst/>
              <a:cxnLst/>
              <a:rect l="l" t="t" r="r" b="b"/>
              <a:pathLst>
                <a:path w="21600" h="21600" fill="none" extrusionOk="0">
                  <a:moveTo>
                    <a:pt x="-1" y="0"/>
                  </a:moveTo>
                  <a:cubicBezTo>
                    <a:pt x="11929" y="0"/>
                    <a:pt x="21600" y="9670"/>
                    <a:pt x="21600" y="21600"/>
                  </a:cubicBezTo>
                </a:path>
                <a:path w="21600" h="21600" extrusionOk="0">
                  <a:moveTo>
                    <a:pt x="-1" y="0"/>
                  </a:moveTo>
                  <a:cubicBezTo>
                    <a:pt x="11929" y="0"/>
                    <a:pt x="21600" y="9670"/>
                    <a:pt x="21600" y="21600"/>
                  </a:cubicBezTo>
                  <a:lnTo>
                    <a:pt x="0" y="21600"/>
                  </a:lnTo>
                  <a:close/>
                </a:path>
              </a:pathLst>
            </a:custGeom>
            <a:noFill/>
            <a:ln w="127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 name="Google Shape;213;p7"/>
            <p:cNvSpPr/>
            <p:nvPr/>
          </p:nvSpPr>
          <p:spPr>
            <a:xfrm rot="7224298">
              <a:off x="2435" y="2280"/>
              <a:ext cx="264" cy="264"/>
            </a:xfrm>
            <a:custGeom>
              <a:avLst/>
              <a:gdLst/>
              <a:ahLst/>
              <a:cxnLst/>
              <a:rect l="l" t="t" r="r" b="b"/>
              <a:pathLst>
                <a:path w="21600" h="21600" fill="none" extrusionOk="0">
                  <a:moveTo>
                    <a:pt x="-1" y="0"/>
                  </a:moveTo>
                  <a:cubicBezTo>
                    <a:pt x="11929" y="0"/>
                    <a:pt x="21600" y="9670"/>
                    <a:pt x="21600" y="21600"/>
                  </a:cubicBezTo>
                </a:path>
                <a:path w="21600" h="21600" extrusionOk="0">
                  <a:moveTo>
                    <a:pt x="-1" y="0"/>
                  </a:moveTo>
                  <a:cubicBezTo>
                    <a:pt x="11929" y="0"/>
                    <a:pt x="21600" y="9670"/>
                    <a:pt x="21600" y="21600"/>
                  </a:cubicBezTo>
                  <a:lnTo>
                    <a:pt x="0" y="21600"/>
                  </a:lnTo>
                  <a:close/>
                </a:path>
              </a:pathLst>
            </a:custGeom>
            <a:noFill/>
            <a:ln w="127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4" name="Google Shape;214;p7"/>
            <p:cNvSpPr/>
            <p:nvPr/>
          </p:nvSpPr>
          <p:spPr>
            <a:xfrm rot="-3575702">
              <a:off x="2340" y="1919"/>
              <a:ext cx="264" cy="264"/>
            </a:xfrm>
            <a:custGeom>
              <a:avLst/>
              <a:gdLst/>
              <a:ahLst/>
              <a:cxnLst/>
              <a:rect l="l" t="t" r="r" b="b"/>
              <a:pathLst>
                <a:path w="21600" h="21600" fill="none" extrusionOk="0">
                  <a:moveTo>
                    <a:pt x="-1" y="0"/>
                  </a:moveTo>
                  <a:cubicBezTo>
                    <a:pt x="11929" y="0"/>
                    <a:pt x="21600" y="9670"/>
                    <a:pt x="21600" y="21600"/>
                  </a:cubicBezTo>
                </a:path>
                <a:path w="21600" h="21600" extrusionOk="0">
                  <a:moveTo>
                    <a:pt x="-1" y="0"/>
                  </a:moveTo>
                  <a:cubicBezTo>
                    <a:pt x="11929" y="0"/>
                    <a:pt x="21600" y="9670"/>
                    <a:pt x="21600" y="21600"/>
                  </a:cubicBezTo>
                  <a:lnTo>
                    <a:pt x="0" y="21600"/>
                  </a:lnTo>
                  <a:close/>
                </a:path>
              </a:pathLst>
            </a:custGeom>
            <a:noFill/>
            <a:ln w="127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15" name="Google Shape;215;p7"/>
          <p:cNvGrpSpPr/>
          <p:nvPr/>
        </p:nvGrpSpPr>
        <p:grpSpPr>
          <a:xfrm>
            <a:off x="-2100108" y="3539030"/>
            <a:ext cx="838200" cy="381000"/>
            <a:chOff x="2352" y="1392"/>
            <a:chExt cx="528" cy="240"/>
          </a:xfrm>
        </p:grpSpPr>
        <p:cxnSp>
          <p:nvCxnSpPr>
            <p:cNvPr id="216" name="Google Shape;216;p7"/>
            <p:cNvCxnSpPr/>
            <p:nvPr/>
          </p:nvCxnSpPr>
          <p:spPr>
            <a:xfrm>
              <a:off x="2352" y="1536"/>
              <a:ext cx="528" cy="0"/>
            </a:xfrm>
            <a:prstGeom prst="straightConnector1">
              <a:avLst/>
            </a:prstGeom>
            <a:noFill/>
            <a:ln w="12700" cap="flat" cmpd="sng">
              <a:solidFill>
                <a:srgbClr val="FF0000"/>
              </a:solidFill>
              <a:prstDash val="solid"/>
              <a:round/>
              <a:headEnd type="none" w="med" len="med"/>
              <a:tailEnd type="stealth" w="lg" len="lg"/>
            </a:ln>
          </p:spPr>
        </p:cxnSp>
        <p:cxnSp>
          <p:nvCxnSpPr>
            <p:cNvPr id="217" name="Google Shape;217;p7"/>
            <p:cNvCxnSpPr/>
            <p:nvPr/>
          </p:nvCxnSpPr>
          <p:spPr>
            <a:xfrm rot="10800000" flipH="1">
              <a:off x="2448" y="1392"/>
              <a:ext cx="288" cy="240"/>
            </a:xfrm>
            <a:prstGeom prst="straightConnector1">
              <a:avLst/>
            </a:prstGeom>
            <a:noFill/>
            <a:ln w="12700" cap="flat" cmpd="sng">
              <a:solidFill>
                <a:srgbClr val="FF0000"/>
              </a:solidFill>
              <a:prstDash val="solid"/>
              <a:round/>
              <a:headEnd type="none" w="med" len="med"/>
              <a:tailEnd type="stealth" w="lg" len="lg"/>
            </a:ln>
          </p:spPr>
        </p:cxnSp>
      </p:grpSp>
      <p:grpSp>
        <p:nvGrpSpPr>
          <p:cNvPr id="218" name="Google Shape;218;p7"/>
          <p:cNvGrpSpPr/>
          <p:nvPr/>
        </p:nvGrpSpPr>
        <p:grpSpPr>
          <a:xfrm rot="-2063482">
            <a:off x="1093413" y="1936232"/>
            <a:ext cx="1133475" cy="214313"/>
            <a:chOff x="1514" y="2747"/>
            <a:chExt cx="714" cy="135"/>
          </a:xfrm>
        </p:grpSpPr>
        <p:sp>
          <p:nvSpPr>
            <p:cNvPr id="219" name="Google Shape;219;p7"/>
            <p:cNvSpPr/>
            <p:nvPr/>
          </p:nvSpPr>
          <p:spPr>
            <a:xfrm>
              <a:off x="1988" y="2818"/>
              <a:ext cx="240" cy="48"/>
            </a:xfrm>
            <a:custGeom>
              <a:avLst/>
              <a:gdLst/>
              <a:ahLst/>
              <a:cxnLst/>
              <a:rect l="l" t="t" r="r" b="b"/>
              <a:pathLst>
                <a:path w="144" h="48" extrusionOk="0">
                  <a:moveTo>
                    <a:pt x="0" y="0"/>
                  </a:moveTo>
                  <a:lnTo>
                    <a:pt x="96" y="0"/>
                  </a:lnTo>
                  <a:lnTo>
                    <a:pt x="48" y="48"/>
                  </a:lnTo>
                  <a:lnTo>
                    <a:pt x="144" y="48"/>
                  </a:lnTo>
                </a:path>
              </a:pathLst>
            </a:custGeom>
            <a:noFill/>
            <a:ln w="12700" cap="flat" cmpd="sng">
              <a:solidFill>
                <a:srgbClr val="FF0000"/>
              </a:solidFill>
              <a:prstDash val="solid"/>
              <a:round/>
              <a:headEnd type="none" w="med" len="med"/>
              <a:tailEnd type="stealth"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20" name="Google Shape;220;p7"/>
            <p:cNvGrpSpPr/>
            <p:nvPr/>
          </p:nvGrpSpPr>
          <p:grpSpPr>
            <a:xfrm>
              <a:off x="1700" y="2747"/>
              <a:ext cx="342" cy="135"/>
              <a:chOff x="1700" y="2747"/>
              <a:chExt cx="342" cy="135"/>
            </a:xfrm>
          </p:grpSpPr>
          <p:sp>
            <p:nvSpPr>
              <p:cNvPr id="221" name="Google Shape;221;p7"/>
              <p:cNvSpPr/>
              <p:nvPr/>
            </p:nvSpPr>
            <p:spPr>
              <a:xfrm>
                <a:off x="1823" y="2766"/>
                <a:ext cx="96" cy="96"/>
              </a:xfrm>
              <a:prstGeom prst="rect">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 name="Google Shape;222;p7"/>
              <p:cNvSpPr txBox="1"/>
              <p:nvPr/>
            </p:nvSpPr>
            <p:spPr>
              <a:xfrm>
                <a:off x="1864" y="2747"/>
                <a:ext cx="178" cy="1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1">
                    <a:solidFill>
                      <a:srgbClr val="FF0000"/>
                    </a:solidFill>
                    <a:latin typeface="Calibri"/>
                    <a:ea typeface="Calibri"/>
                    <a:cs typeface="Calibri"/>
                    <a:sym typeface="Calibri"/>
                  </a:rPr>
                  <a:t>G</a:t>
                </a:r>
                <a:endParaRPr/>
              </a:p>
            </p:txBody>
          </p:sp>
          <p:sp>
            <p:nvSpPr>
              <p:cNvPr id="223" name="Google Shape;223;p7"/>
              <p:cNvSpPr txBox="1"/>
              <p:nvPr/>
            </p:nvSpPr>
            <p:spPr>
              <a:xfrm>
                <a:off x="1700" y="2747"/>
                <a:ext cx="178" cy="1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1">
                    <a:solidFill>
                      <a:srgbClr val="FF0000"/>
                    </a:solidFill>
                    <a:latin typeface="Calibri"/>
                    <a:ea typeface="Calibri"/>
                    <a:cs typeface="Calibri"/>
                    <a:sym typeface="Calibri"/>
                  </a:rPr>
                  <a:t>G</a:t>
                </a:r>
                <a:endParaRPr/>
              </a:p>
            </p:txBody>
          </p:sp>
        </p:grpSp>
        <p:sp>
          <p:nvSpPr>
            <p:cNvPr id="224" name="Google Shape;224;p7"/>
            <p:cNvSpPr/>
            <p:nvPr/>
          </p:nvSpPr>
          <p:spPr>
            <a:xfrm flipH="1">
              <a:off x="1514" y="2814"/>
              <a:ext cx="240" cy="48"/>
            </a:xfrm>
            <a:custGeom>
              <a:avLst/>
              <a:gdLst/>
              <a:ahLst/>
              <a:cxnLst/>
              <a:rect l="l" t="t" r="r" b="b"/>
              <a:pathLst>
                <a:path w="144" h="48" extrusionOk="0">
                  <a:moveTo>
                    <a:pt x="0" y="0"/>
                  </a:moveTo>
                  <a:lnTo>
                    <a:pt x="96" y="0"/>
                  </a:lnTo>
                  <a:lnTo>
                    <a:pt x="48" y="48"/>
                  </a:lnTo>
                  <a:lnTo>
                    <a:pt x="144" y="48"/>
                  </a:lnTo>
                </a:path>
              </a:pathLst>
            </a:custGeom>
            <a:noFill/>
            <a:ln w="12700" cap="flat" cmpd="sng">
              <a:solidFill>
                <a:srgbClr val="FF0000"/>
              </a:solidFill>
              <a:prstDash val="solid"/>
              <a:round/>
              <a:headEnd type="none" w="med" len="med"/>
              <a:tailEnd type="stealth"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25" name="Google Shape;225;p7"/>
          <p:cNvGrpSpPr/>
          <p:nvPr/>
        </p:nvGrpSpPr>
        <p:grpSpPr>
          <a:xfrm rot="1621744">
            <a:off x="751511" y="2275044"/>
            <a:ext cx="552109" cy="236337"/>
            <a:chOff x="2352" y="1392"/>
            <a:chExt cx="528" cy="240"/>
          </a:xfrm>
        </p:grpSpPr>
        <p:cxnSp>
          <p:nvCxnSpPr>
            <p:cNvPr id="226" name="Google Shape;226;p7"/>
            <p:cNvCxnSpPr/>
            <p:nvPr/>
          </p:nvCxnSpPr>
          <p:spPr>
            <a:xfrm>
              <a:off x="2352" y="1536"/>
              <a:ext cx="528" cy="0"/>
            </a:xfrm>
            <a:prstGeom prst="straightConnector1">
              <a:avLst/>
            </a:prstGeom>
            <a:noFill/>
            <a:ln w="12700" cap="flat" cmpd="sng">
              <a:solidFill>
                <a:srgbClr val="FF0000"/>
              </a:solidFill>
              <a:prstDash val="solid"/>
              <a:round/>
              <a:headEnd type="none" w="med" len="med"/>
              <a:tailEnd type="stealth" w="lg" len="lg"/>
            </a:ln>
          </p:spPr>
        </p:cxnSp>
        <p:cxnSp>
          <p:nvCxnSpPr>
            <p:cNvPr id="227" name="Google Shape;227;p7"/>
            <p:cNvCxnSpPr/>
            <p:nvPr/>
          </p:nvCxnSpPr>
          <p:spPr>
            <a:xfrm rot="10800000" flipH="1">
              <a:off x="2448" y="1392"/>
              <a:ext cx="288" cy="240"/>
            </a:xfrm>
            <a:prstGeom prst="straightConnector1">
              <a:avLst/>
            </a:prstGeom>
            <a:noFill/>
            <a:ln w="12700" cap="flat" cmpd="sng">
              <a:solidFill>
                <a:srgbClr val="FF0000"/>
              </a:solidFill>
              <a:prstDash val="solid"/>
              <a:round/>
              <a:headEnd type="none" w="med" len="med"/>
              <a:tailEnd type="stealth" w="lg" len="lg"/>
            </a:ln>
          </p:spPr>
        </p:cxnSp>
      </p:grpSp>
      <p:grpSp>
        <p:nvGrpSpPr>
          <p:cNvPr id="228" name="Google Shape;228;p7"/>
          <p:cNvGrpSpPr/>
          <p:nvPr/>
        </p:nvGrpSpPr>
        <p:grpSpPr>
          <a:xfrm rot="1621744">
            <a:off x="1651848" y="1043111"/>
            <a:ext cx="552109" cy="236337"/>
            <a:chOff x="2352" y="1392"/>
            <a:chExt cx="528" cy="240"/>
          </a:xfrm>
        </p:grpSpPr>
        <p:cxnSp>
          <p:nvCxnSpPr>
            <p:cNvPr id="229" name="Google Shape;229;p7"/>
            <p:cNvCxnSpPr/>
            <p:nvPr/>
          </p:nvCxnSpPr>
          <p:spPr>
            <a:xfrm>
              <a:off x="2352" y="1536"/>
              <a:ext cx="528" cy="0"/>
            </a:xfrm>
            <a:prstGeom prst="straightConnector1">
              <a:avLst/>
            </a:prstGeom>
            <a:noFill/>
            <a:ln w="12700" cap="flat" cmpd="sng">
              <a:solidFill>
                <a:srgbClr val="FF0000"/>
              </a:solidFill>
              <a:prstDash val="solid"/>
              <a:round/>
              <a:headEnd type="none" w="med" len="med"/>
              <a:tailEnd type="stealth" w="lg" len="lg"/>
            </a:ln>
          </p:spPr>
        </p:cxnSp>
        <p:cxnSp>
          <p:nvCxnSpPr>
            <p:cNvPr id="230" name="Google Shape;230;p7"/>
            <p:cNvCxnSpPr/>
            <p:nvPr/>
          </p:nvCxnSpPr>
          <p:spPr>
            <a:xfrm rot="10800000" flipH="1">
              <a:off x="2448" y="1392"/>
              <a:ext cx="288" cy="240"/>
            </a:xfrm>
            <a:prstGeom prst="straightConnector1">
              <a:avLst/>
            </a:prstGeom>
            <a:noFill/>
            <a:ln w="12700" cap="flat" cmpd="sng">
              <a:solidFill>
                <a:srgbClr val="FF0000"/>
              </a:solidFill>
              <a:prstDash val="solid"/>
              <a:round/>
              <a:headEnd type="none" w="med" len="med"/>
              <a:tailEnd type="stealth" w="lg" len="lg"/>
            </a:ln>
          </p:spPr>
        </p:cxnSp>
      </p:grpSp>
      <p:grpSp>
        <p:nvGrpSpPr>
          <p:cNvPr id="231" name="Google Shape;231;p7"/>
          <p:cNvGrpSpPr/>
          <p:nvPr/>
        </p:nvGrpSpPr>
        <p:grpSpPr>
          <a:xfrm>
            <a:off x="-2154083" y="3067296"/>
            <a:ext cx="914400" cy="309563"/>
            <a:chOff x="1008" y="3000"/>
            <a:chExt cx="576" cy="195"/>
          </a:xfrm>
        </p:grpSpPr>
        <p:cxnSp>
          <p:nvCxnSpPr>
            <p:cNvPr id="232" name="Google Shape;232;p7"/>
            <p:cNvCxnSpPr/>
            <p:nvPr/>
          </p:nvCxnSpPr>
          <p:spPr>
            <a:xfrm>
              <a:off x="1152" y="3000"/>
              <a:ext cx="192" cy="0"/>
            </a:xfrm>
            <a:prstGeom prst="straightConnector1">
              <a:avLst/>
            </a:prstGeom>
            <a:noFill/>
            <a:ln w="12700" cap="flat" cmpd="sng">
              <a:solidFill>
                <a:srgbClr val="FF0000"/>
              </a:solidFill>
              <a:prstDash val="solid"/>
              <a:round/>
              <a:headEnd type="none" w="med" len="med"/>
              <a:tailEnd type="stealth" w="lg" len="lg"/>
            </a:ln>
          </p:spPr>
        </p:cxnSp>
        <p:cxnSp>
          <p:nvCxnSpPr>
            <p:cNvPr id="233" name="Google Shape;233;p7"/>
            <p:cNvCxnSpPr/>
            <p:nvPr/>
          </p:nvCxnSpPr>
          <p:spPr>
            <a:xfrm>
              <a:off x="1008" y="3096"/>
              <a:ext cx="450" cy="0"/>
            </a:xfrm>
            <a:prstGeom prst="straightConnector1">
              <a:avLst/>
            </a:prstGeom>
            <a:noFill/>
            <a:ln w="12700" cap="flat" cmpd="sng">
              <a:solidFill>
                <a:srgbClr val="FF0000"/>
              </a:solidFill>
              <a:prstDash val="solid"/>
              <a:round/>
              <a:headEnd type="none" w="med" len="med"/>
              <a:tailEnd type="stealth" w="lg" len="lg"/>
            </a:ln>
          </p:spPr>
        </p:cxnSp>
        <p:cxnSp>
          <p:nvCxnSpPr>
            <p:cNvPr id="234" name="Google Shape;234;p7"/>
            <p:cNvCxnSpPr/>
            <p:nvPr/>
          </p:nvCxnSpPr>
          <p:spPr>
            <a:xfrm>
              <a:off x="1152" y="3192"/>
              <a:ext cx="432" cy="0"/>
            </a:xfrm>
            <a:prstGeom prst="straightConnector1">
              <a:avLst/>
            </a:prstGeom>
            <a:noFill/>
            <a:ln w="12700" cap="flat" cmpd="sng">
              <a:solidFill>
                <a:srgbClr val="FF0000"/>
              </a:solidFill>
              <a:prstDash val="solid"/>
              <a:round/>
              <a:headEnd type="none" w="med" len="med"/>
              <a:tailEnd type="stealth" w="lg" len="lg"/>
            </a:ln>
          </p:spPr>
        </p:cxnSp>
        <p:sp>
          <p:nvSpPr>
            <p:cNvPr id="235" name="Google Shape;235;p7"/>
            <p:cNvSpPr/>
            <p:nvPr/>
          </p:nvSpPr>
          <p:spPr>
            <a:xfrm>
              <a:off x="1152" y="3000"/>
              <a:ext cx="1" cy="195"/>
            </a:xfrm>
            <a:custGeom>
              <a:avLst/>
              <a:gdLst/>
              <a:ahLst/>
              <a:cxnLst/>
              <a:rect l="l" t="t" r="r" b="b"/>
              <a:pathLst>
                <a:path w="1" h="195" extrusionOk="0">
                  <a:moveTo>
                    <a:pt x="0" y="0"/>
                  </a:moveTo>
                  <a:lnTo>
                    <a:pt x="0" y="195"/>
                  </a:lnTo>
                </a:path>
              </a:pathLst>
            </a:custGeom>
            <a:noFill/>
            <a:ln w="127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36" name="Google Shape;236;p7"/>
          <p:cNvGrpSpPr/>
          <p:nvPr/>
        </p:nvGrpSpPr>
        <p:grpSpPr>
          <a:xfrm rot="4646102">
            <a:off x="-2129376" y="4127658"/>
            <a:ext cx="1232976" cy="1511246"/>
            <a:chOff x="2291" y="1870"/>
            <a:chExt cx="589" cy="722"/>
          </a:xfrm>
        </p:grpSpPr>
        <p:sp>
          <p:nvSpPr>
            <p:cNvPr id="237" name="Google Shape;237;p7"/>
            <p:cNvSpPr/>
            <p:nvPr/>
          </p:nvSpPr>
          <p:spPr>
            <a:xfrm rot="1824298">
              <a:off x="2568" y="2052"/>
              <a:ext cx="264" cy="264"/>
            </a:xfrm>
            <a:custGeom>
              <a:avLst/>
              <a:gdLst/>
              <a:ahLst/>
              <a:cxnLst/>
              <a:rect l="l" t="t" r="r" b="b"/>
              <a:pathLst>
                <a:path w="21600" h="21600" fill="none" extrusionOk="0">
                  <a:moveTo>
                    <a:pt x="-1" y="0"/>
                  </a:moveTo>
                  <a:cubicBezTo>
                    <a:pt x="11929" y="0"/>
                    <a:pt x="21600" y="9670"/>
                    <a:pt x="21600" y="21600"/>
                  </a:cubicBezTo>
                </a:path>
                <a:path w="21600" h="21600" extrusionOk="0">
                  <a:moveTo>
                    <a:pt x="-1" y="0"/>
                  </a:moveTo>
                  <a:cubicBezTo>
                    <a:pt x="11929" y="0"/>
                    <a:pt x="21600" y="9670"/>
                    <a:pt x="21600" y="21600"/>
                  </a:cubicBezTo>
                  <a:lnTo>
                    <a:pt x="0" y="21600"/>
                  </a:lnTo>
                  <a:close/>
                </a:path>
              </a:pathLst>
            </a:custGeom>
            <a:noFill/>
            <a:ln w="127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 name="Google Shape;238;p7"/>
            <p:cNvSpPr/>
            <p:nvPr/>
          </p:nvSpPr>
          <p:spPr>
            <a:xfrm rot="7224298">
              <a:off x="2435" y="2280"/>
              <a:ext cx="264" cy="264"/>
            </a:xfrm>
            <a:custGeom>
              <a:avLst/>
              <a:gdLst/>
              <a:ahLst/>
              <a:cxnLst/>
              <a:rect l="l" t="t" r="r" b="b"/>
              <a:pathLst>
                <a:path w="21600" h="21600" fill="none" extrusionOk="0">
                  <a:moveTo>
                    <a:pt x="-1" y="0"/>
                  </a:moveTo>
                  <a:cubicBezTo>
                    <a:pt x="11929" y="0"/>
                    <a:pt x="21600" y="9670"/>
                    <a:pt x="21600" y="21600"/>
                  </a:cubicBezTo>
                </a:path>
                <a:path w="21600" h="21600" extrusionOk="0">
                  <a:moveTo>
                    <a:pt x="-1" y="0"/>
                  </a:moveTo>
                  <a:cubicBezTo>
                    <a:pt x="11929" y="0"/>
                    <a:pt x="21600" y="9670"/>
                    <a:pt x="21600" y="21600"/>
                  </a:cubicBezTo>
                  <a:lnTo>
                    <a:pt x="0" y="21600"/>
                  </a:lnTo>
                  <a:close/>
                </a:path>
              </a:pathLst>
            </a:custGeom>
            <a:noFill/>
            <a:ln w="127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 name="Google Shape;239;p7"/>
            <p:cNvSpPr/>
            <p:nvPr/>
          </p:nvSpPr>
          <p:spPr>
            <a:xfrm rot="-3575702">
              <a:off x="2340" y="1919"/>
              <a:ext cx="264" cy="264"/>
            </a:xfrm>
            <a:custGeom>
              <a:avLst/>
              <a:gdLst/>
              <a:ahLst/>
              <a:cxnLst/>
              <a:rect l="l" t="t" r="r" b="b"/>
              <a:pathLst>
                <a:path w="21600" h="21600" fill="none" extrusionOk="0">
                  <a:moveTo>
                    <a:pt x="-1" y="0"/>
                  </a:moveTo>
                  <a:cubicBezTo>
                    <a:pt x="11929" y="0"/>
                    <a:pt x="21600" y="9670"/>
                    <a:pt x="21600" y="21600"/>
                  </a:cubicBezTo>
                </a:path>
                <a:path w="21600" h="21600" extrusionOk="0">
                  <a:moveTo>
                    <a:pt x="-1" y="0"/>
                  </a:moveTo>
                  <a:cubicBezTo>
                    <a:pt x="11929" y="0"/>
                    <a:pt x="21600" y="9670"/>
                    <a:pt x="21600" y="21600"/>
                  </a:cubicBezTo>
                  <a:lnTo>
                    <a:pt x="0" y="21600"/>
                  </a:lnTo>
                  <a:close/>
                </a:path>
              </a:pathLst>
            </a:custGeom>
            <a:noFill/>
            <a:ln w="127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40" name="Google Shape;240;p7"/>
          <p:cNvGrpSpPr/>
          <p:nvPr/>
        </p:nvGrpSpPr>
        <p:grpSpPr>
          <a:xfrm rot="-2101717">
            <a:off x="1659702" y="2903290"/>
            <a:ext cx="1133475" cy="214313"/>
            <a:chOff x="1514" y="2747"/>
            <a:chExt cx="714" cy="135"/>
          </a:xfrm>
        </p:grpSpPr>
        <p:sp>
          <p:nvSpPr>
            <p:cNvPr id="241" name="Google Shape;241;p7"/>
            <p:cNvSpPr/>
            <p:nvPr/>
          </p:nvSpPr>
          <p:spPr>
            <a:xfrm>
              <a:off x="1988" y="2818"/>
              <a:ext cx="240" cy="48"/>
            </a:xfrm>
            <a:custGeom>
              <a:avLst/>
              <a:gdLst/>
              <a:ahLst/>
              <a:cxnLst/>
              <a:rect l="l" t="t" r="r" b="b"/>
              <a:pathLst>
                <a:path w="144" h="48" extrusionOk="0">
                  <a:moveTo>
                    <a:pt x="0" y="0"/>
                  </a:moveTo>
                  <a:lnTo>
                    <a:pt x="96" y="0"/>
                  </a:lnTo>
                  <a:lnTo>
                    <a:pt x="48" y="48"/>
                  </a:lnTo>
                  <a:lnTo>
                    <a:pt x="144" y="48"/>
                  </a:lnTo>
                </a:path>
              </a:pathLst>
            </a:custGeom>
            <a:noFill/>
            <a:ln w="12700" cap="flat" cmpd="sng">
              <a:solidFill>
                <a:srgbClr val="FF0000"/>
              </a:solidFill>
              <a:prstDash val="solid"/>
              <a:round/>
              <a:headEnd type="none" w="med" len="med"/>
              <a:tailEnd type="stealth"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2" name="Google Shape;242;p7"/>
            <p:cNvGrpSpPr/>
            <p:nvPr/>
          </p:nvGrpSpPr>
          <p:grpSpPr>
            <a:xfrm>
              <a:off x="1700" y="2747"/>
              <a:ext cx="342" cy="135"/>
              <a:chOff x="1700" y="2747"/>
              <a:chExt cx="342" cy="135"/>
            </a:xfrm>
          </p:grpSpPr>
          <p:sp>
            <p:nvSpPr>
              <p:cNvPr id="243" name="Google Shape;243;p7"/>
              <p:cNvSpPr/>
              <p:nvPr/>
            </p:nvSpPr>
            <p:spPr>
              <a:xfrm>
                <a:off x="1823" y="2766"/>
                <a:ext cx="96" cy="96"/>
              </a:xfrm>
              <a:prstGeom prst="rect">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 name="Google Shape;244;p7"/>
              <p:cNvSpPr txBox="1"/>
              <p:nvPr/>
            </p:nvSpPr>
            <p:spPr>
              <a:xfrm>
                <a:off x="1864" y="2747"/>
                <a:ext cx="178" cy="1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1">
                    <a:solidFill>
                      <a:srgbClr val="FF0000"/>
                    </a:solidFill>
                    <a:latin typeface="Calibri"/>
                    <a:ea typeface="Calibri"/>
                    <a:cs typeface="Calibri"/>
                    <a:sym typeface="Calibri"/>
                  </a:rPr>
                  <a:t>S</a:t>
                </a:r>
                <a:endParaRPr/>
              </a:p>
            </p:txBody>
          </p:sp>
          <p:sp>
            <p:nvSpPr>
              <p:cNvPr id="245" name="Google Shape;245;p7"/>
              <p:cNvSpPr txBox="1"/>
              <p:nvPr/>
            </p:nvSpPr>
            <p:spPr>
              <a:xfrm>
                <a:off x="1700" y="2747"/>
                <a:ext cx="178" cy="1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1">
                    <a:solidFill>
                      <a:srgbClr val="FF0000"/>
                    </a:solidFill>
                    <a:latin typeface="Calibri"/>
                    <a:ea typeface="Calibri"/>
                    <a:cs typeface="Calibri"/>
                    <a:sym typeface="Calibri"/>
                  </a:rPr>
                  <a:t>S</a:t>
                </a:r>
                <a:endParaRPr/>
              </a:p>
            </p:txBody>
          </p:sp>
        </p:grpSp>
        <p:sp>
          <p:nvSpPr>
            <p:cNvPr id="246" name="Google Shape;246;p7"/>
            <p:cNvSpPr/>
            <p:nvPr/>
          </p:nvSpPr>
          <p:spPr>
            <a:xfrm flipH="1">
              <a:off x="1514" y="2814"/>
              <a:ext cx="240" cy="48"/>
            </a:xfrm>
            <a:custGeom>
              <a:avLst/>
              <a:gdLst/>
              <a:ahLst/>
              <a:cxnLst/>
              <a:rect l="l" t="t" r="r" b="b"/>
              <a:pathLst>
                <a:path w="144" h="48" extrusionOk="0">
                  <a:moveTo>
                    <a:pt x="0" y="0"/>
                  </a:moveTo>
                  <a:lnTo>
                    <a:pt x="96" y="0"/>
                  </a:lnTo>
                  <a:lnTo>
                    <a:pt x="48" y="48"/>
                  </a:lnTo>
                  <a:lnTo>
                    <a:pt x="144" y="48"/>
                  </a:lnTo>
                </a:path>
              </a:pathLst>
            </a:custGeom>
            <a:noFill/>
            <a:ln w="12700" cap="flat" cmpd="sng">
              <a:solidFill>
                <a:srgbClr val="FF0000"/>
              </a:solidFill>
              <a:prstDash val="solid"/>
              <a:round/>
              <a:headEnd type="none" w="med" len="med"/>
              <a:tailEnd type="stealth"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47" name="Google Shape;247;p7"/>
          <p:cNvGrpSpPr/>
          <p:nvPr/>
        </p:nvGrpSpPr>
        <p:grpSpPr>
          <a:xfrm rot="-2545579">
            <a:off x="76001" y="1234876"/>
            <a:ext cx="1618719" cy="278590"/>
            <a:chOff x="1514" y="2747"/>
            <a:chExt cx="714" cy="135"/>
          </a:xfrm>
        </p:grpSpPr>
        <p:sp>
          <p:nvSpPr>
            <p:cNvPr id="248" name="Google Shape;248;p7"/>
            <p:cNvSpPr/>
            <p:nvPr/>
          </p:nvSpPr>
          <p:spPr>
            <a:xfrm>
              <a:off x="1988" y="2818"/>
              <a:ext cx="240" cy="48"/>
            </a:xfrm>
            <a:custGeom>
              <a:avLst/>
              <a:gdLst/>
              <a:ahLst/>
              <a:cxnLst/>
              <a:rect l="l" t="t" r="r" b="b"/>
              <a:pathLst>
                <a:path w="144" h="48" extrusionOk="0">
                  <a:moveTo>
                    <a:pt x="0" y="0"/>
                  </a:moveTo>
                  <a:lnTo>
                    <a:pt x="96" y="0"/>
                  </a:lnTo>
                  <a:lnTo>
                    <a:pt x="48" y="48"/>
                  </a:lnTo>
                  <a:lnTo>
                    <a:pt x="144" y="48"/>
                  </a:lnTo>
                </a:path>
              </a:pathLst>
            </a:custGeom>
            <a:noFill/>
            <a:ln w="12700" cap="flat" cmpd="sng">
              <a:solidFill>
                <a:srgbClr val="FF0000"/>
              </a:solidFill>
              <a:prstDash val="solid"/>
              <a:round/>
              <a:headEnd type="none" w="med" len="med"/>
              <a:tailEnd type="stealth"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7"/>
            <p:cNvGrpSpPr/>
            <p:nvPr/>
          </p:nvGrpSpPr>
          <p:grpSpPr>
            <a:xfrm>
              <a:off x="1700" y="2747"/>
              <a:ext cx="342" cy="135"/>
              <a:chOff x="1700" y="2747"/>
              <a:chExt cx="342" cy="135"/>
            </a:xfrm>
          </p:grpSpPr>
          <p:sp>
            <p:nvSpPr>
              <p:cNvPr id="250" name="Google Shape;250;p7"/>
              <p:cNvSpPr/>
              <p:nvPr/>
            </p:nvSpPr>
            <p:spPr>
              <a:xfrm>
                <a:off x="1823" y="2766"/>
                <a:ext cx="96" cy="96"/>
              </a:xfrm>
              <a:prstGeom prst="rect">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7"/>
              <p:cNvSpPr txBox="1"/>
              <p:nvPr/>
            </p:nvSpPr>
            <p:spPr>
              <a:xfrm>
                <a:off x="1864" y="2747"/>
                <a:ext cx="178" cy="1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1">
                    <a:solidFill>
                      <a:srgbClr val="FF0000"/>
                    </a:solidFill>
                    <a:latin typeface="Calibri"/>
                    <a:ea typeface="Calibri"/>
                    <a:cs typeface="Calibri"/>
                    <a:sym typeface="Calibri"/>
                  </a:rPr>
                  <a:t>G</a:t>
                </a:r>
                <a:endParaRPr/>
              </a:p>
            </p:txBody>
          </p:sp>
          <p:sp>
            <p:nvSpPr>
              <p:cNvPr id="252" name="Google Shape;252;p7"/>
              <p:cNvSpPr txBox="1"/>
              <p:nvPr/>
            </p:nvSpPr>
            <p:spPr>
              <a:xfrm>
                <a:off x="1700" y="2747"/>
                <a:ext cx="178" cy="1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1">
                    <a:solidFill>
                      <a:srgbClr val="FF0000"/>
                    </a:solidFill>
                    <a:latin typeface="Calibri"/>
                    <a:ea typeface="Calibri"/>
                    <a:cs typeface="Calibri"/>
                    <a:sym typeface="Calibri"/>
                  </a:rPr>
                  <a:t>G</a:t>
                </a:r>
                <a:endParaRPr/>
              </a:p>
            </p:txBody>
          </p:sp>
        </p:grpSp>
        <p:sp>
          <p:nvSpPr>
            <p:cNvPr id="253" name="Google Shape;253;p7"/>
            <p:cNvSpPr/>
            <p:nvPr/>
          </p:nvSpPr>
          <p:spPr>
            <a:xfrm flipH="1">
              <a:off x="1514" y="2814"/>
              <a:ext cx="240" cy="48"/>
            </a:xfrm>
            <a:custGeom>
              <a:avLst/>
              <a:gdLst/>
              <a:ahLst/>
              <a:cxnLst/>
              <a:rect l="l" t="t" r="r" b="b"/>
              <a:pathLst>
                <a:path w="144" h="48" extrusionOk="0">
                  <a:moveTo>
                    <a:pt x="0" y="0"/>
                  </a:moveTo>
                  <a:lnTo>
                    <a:pt x="96" y="0"/>
                  </a:lnTo>
                  <a:lnTo>
                    <a:pt x="48" y="48"/>
                  </a:lnTo>
                  <a:lnTo>
                    <a:pt x="144" y="48"/>
                  </a:lnTo>
                </a:path>
              </a:pathLst>
            </a:custGeom>
            <a:noFill/>
            <a:ln w="12700" cap="flat" cmpd="sng">
              <a:solidFill>
                <a:srgbClr val="FF0000"/>
              </a:solidFill>
              <a:prstDash val="solid"/>
              <a:round/>
              <a:headEnd type="none" w="med" len="med"/>
              <a:tailEnd type="stealth"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54" name="Google Shape;254;p7"/>
          <p:cNvGrpSpPr/>
          <p:nvPr/>
        </p:nvGrpSpPr>
        <p:grpSpPr>
          <a:xfrm>
            <a:off x="-2278243" y="1427121"/>
            <a:ext cx="1133475" cy="214313"/>
            <a:chOff x="1514" y="2747"/>
            <a:chExt cx="714" cy="135"/>
          </a:xfrm>
        </p:grpSpPr>
        <p:sp>
          <p:nvSpPr>
            <p:cNvPr id="255" name="Google Shape;255;p7"/>
            <p:cNvSpPr/>
            <p:nvPr/>
          </p:nvSpPr>
          <p:spPr>
            <a:xfrm>
              <a:off x="1988" y="2818"/>
              <a:ext cx="240" cy="48"/>
            </a:xfrm>
            <a:custGeom>
              <a:avLst/>
              <a:gdLst/>
              <a:ahLst/>
              <a:cxnLst/>
              <a:rect l="l" t="t" r="r" b="b"/>
              <a:pathLst>
                <a:path w="144" h="48" extrusionOk="0">
                  <a:moveTo>
                    <a:pt x="0" y="0"/>
                  </a:moveTo>
                  <a:lnTo>
                    <a:pt x="96" y="0"/>
                  </a:lnTo>
                  <a:lnTo>
                    <a:pt x="48" y="48"/>
                  </a:lnTo>
                  <a:lnTo>
                    <a:pt x="144" y="48"/>
                  </a:lnTo>
                </a:path>
              </a:pathLst>
            </a:custGeom>
            <a:noFill/>
            <a:ln w="12700" cap="flat" cmpd="sng">
              <a:solidFill>
                <a:srgbClr val="FF0000"/>
              </a:solidFill>
              <a:prstDash val="solid"/>
              <a:round/>
              <a:headEnd type="none" w="med" len="med"/>
              <a:tailEnd type="stealth"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56" name="Google Shape;256;p7"/>
            <p:cNvGrpSpPr/>
            <p:nvPr/>
          </p:nvGrpSpPr>
          <p:grpSpPr>
            <a:xfrm>
              <a:off x="1700" y="2747"/>
              <a:ext cx="342" cy="135"/>
              <a:chOff x="1700" y="2747"/>
              <a:chExt cx="342" cy="135"/>
            </a:xfrm>
          </p:grpSpPr>
          <p:sp>
            <p:nvSpPr>
              <p:cNvPr id="257" name="Google Shape;257;p7"/>
              <p:cNvSpPr/>
              <p:nvPr/>
            </p:nvSpPr>
            <p:spPr>
              <a:xfrm>
                <a:off x="1823" y="2766"/>
                <a:ext cx="96" cy="96"/>
              </a:xfrm>
              <a:prstGeom prst="rect">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7"/>
              <p:cNvSpPr txBox="1"/>
              <p:nvPr/>
            </p:nvSpPr>
            <p:spPr>
              <a:xfrm>
                <a:off x="1864" y="2747"/>
                <a:ext cx="178" cy="1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1">
                    <a:solidFill>
                      <a:srgbClr val="FF0000"/>
                    </a:solidFill>
                    <a:latin typeface="Calibri"/>
                    <a:ea typeface="Calibri"/>
                    <a:cs typeface="Calibri"/>
                    <a:sym typeface="Calibri"/>
                  </a:rPr>
                  <a:t>C</a:t>
                </a:r>
                <a:endParaRPr/>
              </a:p>
            </p:txBody>
          </p:sp>
          <p:sp>
            <p:nvSpPr>
              <p:cNvPr id="259" name="Google Shape;259;p7"/>
              <p:cNvSpPr txBox="1"/>
              <p:nvPr/>
            </p:nvSpPr>
            <p:spPr>
              <a:xfrm>
                <a:off x="1700" y="2747"/>
                <a:ext cx="178" cy="1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1">
                    <a:solidFill>
                      <a:srgbClr val="FF0000"/>
                    </a:solidFill>
                    <a:latin typeface="Calibri"/>
                    <a:ea typeface="Calibri"/>
                    <a:cs typeface="Calibri"/>
                    <a:sym typeface="Calibri"/>
                  </a:rPr>
                  <a:t>C</a:t>
                </a:r>
                <a:endParaRPr/>
              </a:p>
            </p:txBody>
          </p:sp>
        </p:grpSp>
        <p:sp>
          <p:nvSpPr>
            <p:cNvPr id="260" name="Google Shape;260;p7"/>
            <p:cNvSpPr/>
            <p:nvPr/>
          </p:nvSpPr>
          <p:spPr>
            <a:xfrm flipH="1">
              <a:off x="1514" y="2814"/>
              <a:ext cx="240" cy="48"/>
            </a:xfrm>
            <a:custGeom>
              <a:avLst/>
              <a:gdLst/>
              <a:ahLst/>
              <a:cxnLst/>
              <a:rect l="l" t="t" r="r" b="b"/>
              <a:pathLst>
                <a:path w="144" h="48" extrusionOk="0">
                  <a:moveTo>
                    <a:pt x="0" y="0"/>
                  </a:moveTo>
                  <a:lnTo>
                    <a:pt x="96" y="0"/>
                  </a:lnTo>
                  <a:lnTo>
                    <a:pt x="48" y="48"/>
                  </a:lnTo>
                  <a:lnTo>
                    <a:pt x="144" y="48"/>
                  </a:lnTo>
                </a:path>
              </a:pathLst>
            </a:custGeom>
            <a:noFill/>
            <a:ln w="12700" cap="flat" cmpd="sng">
              <a:solidFill>
                <a:srgbClr val="FF0000"/>
              </a:solidFill>
              <a:prstDash val="solid"/>
              <a:round/>
              <a:headEnd type="none" w="med" len="med"/>
              <a:tailEnd type="stealth"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61" name="Google Shape;261;p7"/>
          <p:cNvGrpSpPr/>
          <p:nvPr/>
        </p:nvGrpSpPr>
        <p:grpSpPr>
          <a:xfrm>
            <a:off x="296965" y="347591"/>
            <a:ext cx="1133475" cy="214313"/>
            <a:chOff x="1514" y="2747"/>
            <a:chExt cx="714" cy="135"/>
          </a:xfrm>
        </p:grpSpPr>
        <p:sp>
          <p:nvSpPr>
            <p:cNvPr id="262" name="Google Shape;262;p7"/>
            <p:cNvSpPr/>
            <p:nvPr/>
          </p:nvSpPr>
          <p:spPr>
            <a:xfrm>
              <a:off x="1988" y="2818"/>
              <a:ext cx="240" cy="48"/>
            </a:xfrm>
            <a:custGeom>
              <a:avLst/>
              <a:gdLst/>
              <a:ahLst/>
              <a:cxnLst/>
              <a:rect l="l" t="t" r="r" b="b"/>
              <a:pathLst>
                <a:path w="144" h="48" extrusionOk="0">
                  <a:moveTo>
                    <a:pt x="0" y="0"/>
                  </a:moveTo>
                  <a:lnTo>
                    <a:pt x="96" y="0"/>
                  </a:lnTo>
                  <a:lnTo>
                    <a:pt x="48" y="48"/>
                  </a:lnTo>
                  <a:lnTo>
                    <a:pt x="144" y="48"/>
                  </a:lnTo>
                </a:path>
              </a:pathLst>
            </a:custGeom>
            <a:noFill/>
            <a:ln w="12700" cap="flat" cmpd="sng">
              <a:solidFill>
                <a:srgbClr val="FF0000"/>
              </a:solidFill>
              <a:prstDash val="solid"/>
              <a:round/>
              <a:headEnd type="none" w="med" len="med"/>
              <a:tailEnd type="stealth"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63" name="Google Shape;263;p7"/>
            <p:cNvGrpSpPr/>
            <p:nvPr/>
          </p:nvGrpSpPr>
          <p:grpSpPr>
            <a:xfrm>
              <a:off x="1700" y="2747"/>
              <a:ext cx="342" cy="135"/>
              <a:chOff x="1700" y="2747"/>
              <a:chExt cx="342" cy="135"/>
            </a:xfrm>
          </p:grpSpPr>
          <p:sp>
            <p:nvSpPr>
              <p:cNvPr id="264" name="Google Shape;264;p7"/>
              <p:cNvSpPr/>
              <p:nvPr/>
            </p:nvSpPr>
            <p:spPr>
              <a:xfrm>
                <a:off x="1823" y="2766"/>
                <a:ext cx="96" cy="96"/>
              </a:xfrm>
              <a:prstGeom prst="rect">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 name="Google Shape;265;p7"/>
              <p:cNvSpPr txBox="1"/>
              <p:nvPr/>
            </p:nvSpPr>
            <p:spPr>
              <a:xfrm>
                <a:off x="1864" y="2747"/>
                <a:ext cx="178" cy="1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1">
                    <a:solidFill>
                      <a:srgbClr val="FF0000"/>
                    </a:solidFill>
                    <a:latin typeface="Calibri"/>
                    <a:ea typeface="Calibri"/>
                    <a:cs typeface="Calibri"/>
                    <a:sym typeface="Calibri"/>
                  </a:rPr>
                  <a:t>C</a:t>
                </a:r>
                <a:endParaRPr/>
              </a:p>
            </p:txBody>
          </p:sp>
          <p:sp>
            <p:nvSpPr>
              <p:cNvPr id="266" name="Google Shape;266;p7"/>
              <p:cNvSpPr txBox="1"/>
              <p:nvPr/>
            </p:nvSpPr>
            <p:spPr>
              <a:xfrm>
                <a:off x="1700" y="2747"/>
                <a:ext cx="178" cy="1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1">
                    <a:solidFill>
                      <a:srgbClr val="FF0000"/>
                    </a:solidFill>
                    <a:latin typeface="Calibri"/>
                    <a:ea typeface="Calibri"/>
                    <a:cs typeface="Calibri"/>
                    <a:sym typeface="Calibri"/>
                  </a:rPr>
                  <a:t>C</a:t>
                </a:r>
                <a:endParaRPr/>
              </a:p>
            </p:txBody>
          </p:sp>
        </p:grpSp>
        <p:sp>
          <p:nvSpPr>
            <p:cNvPr id="267" name="Google Shape;267;p7"/>
            <p:cNvSpPr/>
            <p:nvPr/>
          </p:nvSpPr>
          <p:spPr>
            <a:xfrm flipH="1">
              <a:off x="1514" y="2814"/>
              <a:ext cx="240" cy="48"/>
            </a:xfrm>
            <a:custGeom>
              <a:avLst/>
              <a:gdLst/>
              <a:ahLst/>
              <a:cxnLst/>
              <a:rect l="l" t="t" r="r" b="b"/>
              <a:pathLst>
                <a:path w="144" h="48" extrusionOk="0">
                  <a:moveTo>
                    <a:pt x="0" y="0"/>
                  </a:moveTo>
                  <a:lnTo>
                    <a:pt x="96" y="0"/>
                  </a:lnTo>
                  <a:lnTo>
                    <a:pt x="48" y="48"/>
                  </a:lnTo>
                  <a:lnTo>
                    <a:pt x="144" y="48"/>
                  </a:lnTo>
                </a:path>
              </a:pathLst>
            </a:custGeom>
            <a:noFill/>
            <a:ln w="12700" cap="flat" cmpd="sng">
              <a:solidFill>
                <a:srgbClr val="FF0000"/>
              </a:solidFill>
              <a:prstDash val="solid"/>
              <a:round/>
              <a:headEnd type="none" w="med" len="med"/>
              <a:tailEnd type="stealth"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674225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11"/>
          <p:cNvPicPr preferRelativeResize="0"/>
          <p:nvPr/>
        </p:nvPicPr>
        <p:blipFill rotWithShape="1">
          <a:blip r:embed="rId3">
            <a:alphaModFix/>
          </a:blip>
          <a:srcRect/>
          <a:stretch/>
        </p:blipFill>
        <p:spPr>
          <a:xfrm>
            <a:off x="749300" y="0"/>
            <a:ext cx="7434303" cy="6858000"/>
          </a:xfrm>
          <a:prstGeom prst="rect">
            <a:avLst/>
          </a:prstGeom>
          <a:noFill/>
          <a:ln w="9525" cap="flat" cmpd="sng">
            <a:solidFill>
              <a:schemeClr val="dk1"/>
            </a:solidFill>
            <a:prstDash val="solid"/>
            <a:round/>
            <a:headEnd type="none" w="sm" len="sm"/>
            <a:tailEnd type="none" w="sm" len="sm"/>
          </a:ln>
        </p:spPr>
      </p:pic>
    </p:spTree>
    <p:extLst>
      <p:ext uri="{BB962C8B-B14F-4D97-AF65-F5344CB8AC3E}">
        <p14:creationId xmlns:p14="http://schemas.microsoft.com/office/powerpoint/2010/main" val="932413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9"/>
          <p:cNvSpPr/>
          <p:nvPr/>
        </p:nvSpPr>
        <p:spPr>
          <a:xfrm>
            <a:off x="430306" y="667888"/>
            <a:ext cx="4572000" cy="72009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0000"/>
                </a:solidFill>
                <a:latin typeface="Arial"/>
                <a:ea typeface="Arial"/>
                <a:cs typeface="Arial"/>
                <a:sym typeface="Arial"/>
              </a:rPr>
              <a:t>HVT List</a:t>
            </a:r>
            <a:endParaRPr/>
          </a:p>
          <a:p>
            <a:pPr marL="0" marR="0" lvl="0" indent="0" algn="l" rtl="0">
              <a:spcBef>
                <a:spcPts val="0"/>
              </a:spcBef>
              <a:spcAft>
                <a:spcPts val="0"/>
              </a:spcAft>
              <a:buNone/>
            </a:pPr>
            <a:endParaRPr sz="2800" b="1">
              <a:solidFill>
                <a:srgbClr val="000000"/>
              </a:solidFill>
              <a:latin typeface="Arial"/>
              <a:ea typeface="Arial"/>
              <a:cs typeface="Arial"/>
              <a:sym typeface="Arial"/>
            </a:endParaRPr>
          </a:p>
          <a:p>
            <a:pPr marL="0" marR="0" lvl="0" indent="-137795" algn="l" rtl="0">
              <a:spcBef>
                <a:spcPts val="0"/>
              </a:spcBef>
              <a:spcAft>
                <a:spcPts val="0"/>
              </a:spcAft>
              <a:buClr>
                <a:srgbClr val="000000"/>
              </a:buClr>
              <a:buSzPts val="2170"/>
              <a:buFont typeface="Calibri"/>
              <a:buAutoNum type="arabicPeriod"/>
            </a:pPr>
            <a:r>
              <a:rPr lang="en-US" sz="2170">
                <a:solidFill>
                  <a:srgbClr val="000000"/>
                </a:solidFill>
                <a:latin typeface="Calibri"/>
                <a:ea typeface="Calibri"/>
                <a:cs typeface="Calibri"/>
                <a:sym typeface="Calibri"/>
              </a:rPr>
              <a:t>C2 Systems</a:t>
            </a:r>
            <a:endParaRPr/>
          </a:p>
          <a:p>
            <a:pPr marL="742950" marR="0" lvl="1" indent="-285750" algn="l" rtl="0">
              <a:spcBef>
                <a:spcPts val="500"/>
              </a:spcBef>
              <a:spcAft>
                <a:spcPts val="0"/>
              </a:spcAft>
              <a:buClr>
                <a:srgbClr val="000000"/>
              </a:buClr>
              <a:buSzPts val="1860"/>
              <a:buFont typeface="Calibri"/>
              <a:buAutoNum type="arabicPeriod"/>
            </a:pPr>
            <a:r>
              <a:rPr lang="en-US" sz="1860" b="0" i="0" u="none" strike="noStrike" cap="none">
                <a:solidFill>
                  <a:srgbClr val="000000"/>
                </a:solidFill>
                <a:latin typeface="Calibri"/>
                <a:ea typeface="Calibri"/>
                <a:cs typeface="Calibri"/>
                <a:sym typeface="Calibri"/>
              </a:rPr>
              <a:t>Jamming</a:t>
            </a:r>
            <a:endParaRPr/>
          </a:p>
          <a:p>
            <a:pPr marL="742950" marR="0" lvl="1" indent="-285750" algn="l" rtl="0">
              <a:spcBef>
                <a:spcPts val="500"/>
              </a:spcBef>
              <a:spcAft>
                <a:spcPts val="0"/>
              </a:spcAft>
              <a:buClr>
                <a:srgbClr val="000000"/>
              </a:buClr>
              <a:buSzPts val="1860"/>
              <a:buFont typeface="Calibri"/>
              <a:buAutoNum type="arabicPeriod"/>
            </a:pPr>
            <a:r>
              <a:rPr lang="en-US" sz="1860" b="0" i="0" u="none" strike="noStrike" cap="none">
                <a:solidFill>
                  <a:srgbClr val="000000"/>
                </a:solidFill>
                <a:latin typeface="Calibri"/>
                <a:ea typeface="Calibri"/>
                <a:cs typeface="Calibri"/>
                <a:sym typeface="Calibri"/>
              </a:rPr>
              <a:t>Cyber Intrusions</a:t>
            </a:r>
            <a:endParaRPr/>
          </a:p>
          <a:p>
            <a:pPr marL="742950" marR="0" lvl="1" indent="-285750" algn="l" rtl="0">
              <a:spcBef>
                <a:spcPts val="500"/>
              </a:spcBef>
              <a:spcAft>
                <a:spcPts val="0"/>
              </a:spcAft>
              <a:buClr>
                <a:srgbClr val="000000"/>
              </a:buClr>
              <a:buSzPts val="1860"/>
              <a:buFont typeface="Calibri"/>
              <a:buAutoNum type="arabicPeriod"/>
            </a:pPr>
            <a:r>
              <a:rPr lang="en-US" sz="1860" b="0" i="0" u="none" strike="noStrike" cap="none">
                <a:solidFill>
                  <a:srgbClr val="000000"/>
                </a:solidFill>
                <a:latin typeface="Calibri"/>
                <a:ea typeface="Calibri"/>
                <a:cs typeface="Calibri"/>
                <a:sym typeface="Calibri"/>
              </a:rPr>
              <a:t>Spoofing and Deception</a:t>
            </a:r>
            <a:endParaRPr/>
          </a:p>
          <a:p>
            <a:pPr marL="0" marR="0" lvl="0" indent="-137795" algn="l" rtl="0">
              <a:spcBef>
                <a:spcPts val="1000"/>
              </a:spcBef>
              <a:spcAft>
                <a:spcPts val="0"/>
              </a:spcAft>
              <a:buClr>
                <a:srgbClr val="000000"/>
              </a:buClr>
              <a:buSzPts val="2170"/>
              <a:buFont typeface="Calibri"/>
              <a:buAutoNum type="arabicPeriod"/>
            </a:pPr>
            <a:r>
              <a:rPr lang="en-US" sz="2170">
                <a:solidFill>
                  <a:srgbClr val="000000"/>
                </a:solidFill>
                <a:latin typeface="Calibri"/>
                <a:ea typeface="Calibri"/>
                <a:cs typeface="Calibri"/>
                <a:sym typeface="Calibri"/>
              </a:rPr>
              <a:t>Unmanned ISR platforms</a:t>
            </a:r>
            <a:endParaRPr/>
          </a:p>
          <a:p>
            <a:pPr marL="0" marR="0" lvl="0" indent="-137795" algn="l" rtl="0">
              <a:spcBef>
                <a:spcPts val="1000"/>
              </a:spcBef>
              <a:spcAft>
                <a:spcPts val="0"/>
              </a:spcAft>
              <a:buClr>
                <a:srgbClr val="000000"/>
              </a:buClr>
              <a:buSzPts val="2170"/>
              <a:buFont typeface="Calibri"/>
              <a:buAutoNum type="arabicPeriod"/>
            </a:pPr>
            <a:r>
              <a:rPr lang="en-US" sz="2170">
                <a:solidFill>
                  <a:srgbClr val="000000"/>
                </a:solidFill>
                <a:latin typeface="Calibri"/>
                <a:ea typeface="Calibri"/>
                <a:cs typeface="Calibri"/>
                <a:sym typeface="Calibri"/>
              </a:rPr>
              <a:t>LHA, other ARG Ships, DDGs</a:t>
            </a:r>
            <a:endParaRPr/>
          </a:p>
          <a:p>
            <a:pPr marL="0" marR="0" lvl="0" indent="-137795" algn="l" rtl="0">
              <a:spcBef>
                <a:spcPts val="1000"/>
              </a:spcBef>
              <a:spcAft>
                <a:spcPts val="0"/>
              </a:spcAft>
              <a:buClr>
                <a:srgbClr val="000000"/>
              </a:buClr>
              <a:buSzPts val="2170"/>
              <a:buFont typeface="Calibri"/>
              <a:buAutoNum type="arabicPeriod"/>
            </a:pPr>
            <a:r>
              <a:rPr lang="en-US" sz="2170">
                <a:solidFill>
                  <a:srgbClr val="000000"/>
                </a:solidFill>
                <a:latin typeface="Calibri"/>
                <a:ea typeface="Calibri"/>
                <a:cs typeface="Calibri"/>
                <a:sym typeface="Calibri"/>
              </a:rPr>
              <a:t>EABs</a:t>
            </a:r>
            <a:endParaRPr/>
          </a:p>
          <a:p>
            <a:pPr marL="0" marR="0" lvl="0" indent="-137795" algn="l" rtl="0">
              <a:spcBef>
                <a:spcPts val="1000"/>
              </a:spcBef>
              <a:spcAft>
                <a:spcPts val="0"/>
              </a:spcAft>
              <a:buClr>
                <a:srgbClr val="000000"/>
              </a:buClr>
              <a:buSzPts val="2170"/>
              <a:buFont typeface="Calibri"/>
              <a:buAutoNum type="arabicPeriod"/>
            </a:pPr>
            <a:r>
              <a:rPr lang="en-US" sz="2170">
                <a:solidFill>
                  <a:srgbClr val="000000"/>
                </a:solidFill>
                <a:latin typeface="Calibri"/>
                <a:ea typeface="Calibri"/>
                <a:cs typeface="Calibri"/>
                <a:sym typeface="Calibri"/>
              </a:rPr>
              <a:t>Key airfields</a:t>
            </a:r>
            <a:endParaRPr/>
          </a:p>
          <a:p>
            <a:pPr marL="0" marR="0" lvl="0" indent="-137795" algn="l" rtl="0">
              <a:spcBef>
                <a:spcPts val="1000"/>
              </a:spcBef>
              <a:spcAft>
                <a:spcPts val="0"/>
              </a:spcAft>
              <a:buClr>
                <a:srgbClr val="000000"/>
              </a:buClr>
              <a:buSzPts val="2170"/>
              <a:buFont typeface="Calibri"/>
              <a:buAutoNum type="arabicPeriod"/>
            </a:pPr>
            <a:r>
              <a:rPr lang="en-US" sz="2170">
                <a:solidFill>
                  <a:srgbClr val="000000"/>
                </a:solidFill>
                <a:latin typeface="Calibri"/>
                <a:ea typeface="Calibri"/>
                <a:cs typeface="Calibri"/>
                <a:sym typeface="Calibri"/>
              </a:rPr>
              <a:t>Key ports</a:t>
            </a:r>
            <a:endParaRPr/>
          </a:p>
          <a:p>
            <a:pPr marL="0" marR="0" lvl="0" indent="-137795" algn="l" rtl="0">
              <a:spcBef>
                <a:spcPts val="1000"/>
              </a:spcBef>
              <a:spcAft>
                <a:spcPts val="0"/>
              </a:spcAft>
              <a:buClr>
                <a:srgbClr val="000000"/>
              </a:buClr>
              <a:buSzPts val="2170"/>
              <a:buFont typeface="Calibri"/>
              <a:buAutoNum type="arabicPeriod"/>
            </a:pPr>
            <a:r>
              <a:rPr lang="en-US" sz="2170">
                <a:solidFill>
                  <a:srgbClr val="000000"/>
                </a:solidFill>
                <a:latin typeface="Calibri"/>
                <a:ea typeface="Calibri"/>
                <a:cs typeface="Calibri"/>
                <a:sym typeface="Calibri"/>
              </a:rPr>
              <a:t>Underway Replenishment ships</a:t>
            </a:r>
            <a:endParaRPr/>
          </a:p>
          <a:p>
            <a:pPr marL="0" marR="0" lvl="0" indent="-137795" algn="l" rtl="0">
              <a:spcBef>
                <a:spcPts val="1000"/>
              </a:spcBef>
              <a:spcAft>
                <a:spcPts val="0"/>
              </a:spcAft>
              <a:buClr>
                <a:srgbClr val="000000"/>
              </a:buClr>
              <a:buSzPts val="2170"/>
              <a:buFont typeface="Calibri"/>
              <a:buAutoNum type="arabicPeriod"/>
            </a:pPr>
            <a:r>
              <a:rPr lang="en-US" sz="2170">
                <a:solidFill>
                  <a:srgbClr val="000000"/>
                </a:solidFill>
                <a:latin typeface="Calibri"/>
                <a:ea typeface="Calibri"/>
                <a:cs typeface="Calibri"/>
                <a:sym typeface="Calibri"/>
              </a:rPr>
              <a:t>Fuel storage tanks (aviation and ship) </a:t>
            </a:r>
            <a:endParaRPr/>
          </a:p>
          <a:p>
            <a:pPr marL="0" marR="0" lvl="0" indent="0" algn="l" rtl="0">
              <a:spcBef>
                <a:spcPts val="0"/>
              </a:spcBef>
              <a:spcAft>
                <a:spcPts val="0"/>
              </a:spcAft>
              <a:buNone/>
            </a:pPr>
            <a:endParaRPr sz="2800" b="1">
              <a:solidFill>
                <a:schemeClr val="dk1"/>
              </a:solidFill>
              <a:latin typeface="Arial"/>
              <a:ea typeface="Arial"/>
              <a:cs typeface="Arial"/>
              <a:sym typeface="Arial"/>
            </a:endParaRPr>
          </a:p>
          <a:p>
            <a:pPr marL="0" marR="0" lvl="0" indent="0" algn="l" rtl="0">
              <a:spcBef>
                <a:spcPts val="0"/>
              </a:spcBef>
              <a:spcAft>
                <a:spcPts val="0"/>
              </a:spcAft>
              <a:buNone/>
            </a:pPr>
            <a:r>
              <a:rPr lang="en-US" sz="2800" b="1">
                <a:solidFill>
                  <a:schemeClr val="dk1"/>
                </a:solidFill>
                <a:latin typeface="Arial"/>
                <a:ea typeface="Arial"/>
                <a:cs typeface="Arial"/>
                <a:sym typeface="Arial"/>
              </a:rPr>
              <a:t/>
            </a:r>
            <a:br>
              <a:rPr lang="en-US" sz="2800" b="1">
                <a:solidFill>
                  <a:schemeClr val="dk1"/>
                </a:solidFill>
                <a:latin typeface="Arial"/>
                <a:ea typeface="Arial"/>
                <a:cs typeface="Arial"/>
                <a:sym typeface="Arial"/>
              </a:rPr>
            </a:br>
            <a:endParaRPr sz="2800" b="1">
              <a:solidFill>
                <a:schemeClr val="dk1"/>
              </a:solidFill>
              <a:latin typeface="Arial"/>
              <a:ea typeface="Arial"/>
              <a:cs typeface="Arial"/>
              <a:sym typeface="Arial"/>
            </a:endParaRPr>
          </a:p>
        </p:txBody>
      </p:sp>
      <p:sp>
        <p:nvSpPr>
          <p:cNvPr id="284" name="Google Shape;284;p9"/>
          <p:cNvSpPr/>
          <p:nvPr/>
        </p:nvSpPr>
        <p:spPr>
          <a:xfrm>
            <a:off x="4666129" y="667887"/>
            <a:ext cx="4572000" cy="4549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0000"/>
                </a:solidFill>
                <a:latin typeface="Arial"/>
                <a:ea typeface="Arial"/>
                <a:cs typeface="Arial"/>
                <a:sym typeface="Arial"/>
              </a:rPr>
              <a:t>HPT List</a:t>
            </a:r>
            <a:endParaRPr/>
          </a:p>
          <a:p>
            <a:pPr marL="0" marR="0" lvl="0" indent="0" algn="l" rtl="0">
              <a:spcBef>
                <a:spcPts val="0"/>
              </a:spcBef>
              <a:spcAft>
                <a:spcPts val="0"/>
              </a:spcAft>
              <a:buNone/>
            </a:pPr>
            <a:endParaRPr sz="2800" b="1">
              <a:solidFill>
                <a:srgbClr val="000000"/>
              </a:solidFill>
              <a:latin typeface="Arial"/>
              <a:ea typeface="Arial"/>
              <a:cs typeface="Arial"/>
              <a:sym typeface="Arial"/>
            </a:endParaRPr>
          </a:p>
          <a:p>
            <a:pPr marL="0" marR="0" lvl="0" indent="-114300" algn="l" rtl="0">
              <a:spcBef>
                <a:spcPts val="0"/>
              </a:spcBef>
              <a:spcAft>
                <a:spcPts val="0"/>
              </a:spcAft>
              <a:buClr>
                <a:srgbClr val="000000"/>
              </a:buClr>
              <a:buSzPts val="1800"/>
              <a:buFont typeface="Calibri"/>
              <a:buAutoNum type="arabicPeriod"/>
            </a:pPr>
            <a:r>
              <a:rPr lang="en-US" sz="1800">
                <a:solidFill>
                  <a:srgbClr val="000000"/>
                </a:solidFill>
                <a:latin typeface="Calibri"/>
                <a:ea typeface="Calibri"/>
                <a:cs typeface="Calibri"/>
                <a:sym typeface="Calibri"/>
              </a:rPr>
              <a:t>C2 Systems</a:t>
            </a:r>
            <a:endParaRPr/>
          </a:p>
          <a:p>
            <a:pPr marL="0" marR="0" lvl="0" indent="-114300" algn="l" rtl="0">
              <a:spcBef>
                <a:spcPts val="1000"/>
              </a:spcBef>
              <a:spcAft>
                <a:spcPts val="0"/>
              </a:spcAft>
              <a:buClr>
                <a:srgbClr val="000000"/>
              </a:buClr>
              <a:buSzPts val="1800"/>
              <a:buFont typeface="Calibri"/>
              <a:buAutoNum type="arabicPeriod"/>
            </a:pPr>
            <a:r>
              <a:rPr lang="en-US" sz="1800">
                <a:solidFill>
                  <a:srgbClr val="000000"/>
                </a:solidFill>
                <a:latin typeface="Calibri"/>
                <a:ea typeface="Calibri"/>
                <a:cs typeface="Calibri"/>
                <a:sym typeface="Calibri"/>
              </a:rPr>
              <a:t>Unmanned ISR platforms</a:t>
            </a:r>
            <a:endParaRPr/>
          </a:p>
          <a:p>
            <a:pPr marL="0" marR="0" lvl="0" indent="-114300" algn="l" rtl="0">
              <a:spcBef>
                <a:spcPts val="1000"/>
              </a:spcBef>
              <a:spcAft>
                <a:spcPts val="0"/>
              </a:spcAft>
              <a:buClr>
                <a:srgbClr val="000000"/>
              </a:buClr>
              <a:buSzPts val="1800"/>
              <a:buFont typeface="Calibri"/>
              <a:buAutoNum type="arabicPeriod"/>
            </a:pPr>
            <a:r>
              <a:rPr lang="en-US" sz="1800">
                <a:solidFill>
                  <a:srgbClr val="000000"/>
                </a:solidFill>
                <a:latin typeface="Calibri"/>
                <a:ea typeface="Calibri"/>
                <a:cs typeface="Calibri"/>
                <a:sym typeface="Calibri"/>
              </a:rPr>
              <a:t>LHA, other ARG Ships, DDGs</a:t>
            </a:r>
            <a:endParaRPr/>
          </a:p>
          <a:p>
            <a:pPr marL="0" marR="0" lvl="0" indent="-114300" algn="l" rtl="0">
              <a:spcBef>
                <a:spcPts val="1000"/>
              </a:spcBef>
              <a:spcAft>
                <a:spcPts val="0"/>
              </a:spcAft>
              <a:buClr>
                <a:srgbClr val="000000"/>
              </a:buClr>
              <a:buSzPts val="1800"/>
              <a:buFont typeface="Calibri"/>
              <a:buAutoNum type="arabicPeriod"/>
            </a:pPr>
            <a:r>
              <a:rPr lang="en-US" sz="1800">
                <a:solidFill>
                  <a:srgbClr val="000000"/>
                </a:solidFill>
                <a:latin typeface="Calibri"/>
                <a:ea typeface="Calibri"/>
                <a:cs typeface="Calibri"/>
                <a:sym typeface="Calibri"/>
              </a:rPr>
              <a:t>EABs</a:t>
            </a:r>
            <a:endParaRPr/>
          </a:p>
          <a:p>
            <a:pPr marL="0" marR="0" lvl="0" indent="-114300" algn="l" rtl="0">
              <a:spcBef>
                <a:spcPts val="1000"/>
              </a:spcBef>
              <a:spcAft>
                <a:spcPts val="0"/>
              </a:spcAft>
              <a:buClr>
                <a:srgbClr val="000000"/>
              </a:buClr>
              <a:buSzPts val="1800"/>
              <a:buFont typeface="Calibri"/>
              <a:buAutoNum type="arabicPeriod"/>
            </a:pPr>
            <a:r>
              <a:rPr lang="en-US" sz="1800">
                <a:solidFill>
                  <a:srgbClr val="000000"/>
                </a:solidFill>
                <a:latin typeface="Calibri"/>
                <a:ea typeface="Calibri"/>
                <a:cs typeface="Calibri"/>
                <a:sym typeface="Calibri"/>
              </a:rPr>
              <a:t>Key ports</a:t>
            </a:r>
            <a:endParaRPr/>
          </a:p>
          <a:p>
            <a:pPr marL="0" marR="0" lvl="0" indent="-114300" algn="l" rtl="0">
              <a:spcBef>
                <a:spcPts val="1000"/>
              </a:spcBef>
              <a:spcAft>
                <a:spcPts val="0"/>
              </a:spcAft>
              <a:buClr>
                <a:srgbClr val="000000"/>
              </a:buClr>
              <a:buSzPts val="1800"/>
              <a:buFont typeface="Calibri"/>
              <a:buAutoNum type="arabicPeriod"/>
            </a:pPr>
            <a:r>
              <a:rPr lang="en-US" sz="1800">
                <a:solidFill>
                  <a:srgbClr val="000000"/>
                </a:solidFill>
                <a:latin typeface="Calibri"/>
                <a:ea typeface="Calibri"/>
                <a:cs typeface="Calibri"/>
                <a:sym typeface="Calibri"/>
              </a:rPr>
              <a:t>Key airfields</a:t>
            </a:r>
            <a:endParaRPr/>
          </a:p>
          <a:p>
            <a:pPr marL="0" marR="0" lvl="0" indent="0" algn="l" rtl="0">
              <a:spcBef>
                <a:spcPts val="0"/>
              </a:spcBef>
              <a:spcAft>
                <a:spcPts val="0"/>
              </a:spcAft>
              <a:buNone/>
            </a:pPr>
            <a:endParaRPr sz="2800" b="1">
              <a:solidFill>
                <a:schemeClr val="dk1"/>
              </a:solidFill>
              <a:latin typeface="Arial"/>
              <a:ea typeface="Arial"/>
              <a:cs typeface="Arial"/>
              <a:sym typeface="Arial"/>
            </a:endParaRPr>
          </a:p>
          <a:p>
            <a:pPr marL="0" marR="0" lvl="0" indent="0" algn="l" rtl="0">
              <a:spcBef>
                <a:spcPts val="0"/>
              </a:spcBef>
              <a:spcAft>
                <a:spcPts val="0"/>
              </a:spcAft>
              <a:buNone/>
            </a:pPr>
            <a:r>
              <a:rPr lang="en-US" sz="2800" b="1">
                <a:solidFill>
                  <a:schemeClr val="dk1"/>
                </a:solidFill>
                <a:latin typeface="Arial"/>
                <a:ea typeface="Arial"/>
                <a:cs typeface="Arial"/>
                <a:sym typeface="Arial"/>
              </a:rPr>
              <a:t/>
            </a:r>
            <a:br>
              <a:rPr lang="en-US" sz="2800" b="1">
                <a:solidFill>
                  <a:schemeClr val="dk1"/>
                </a:solidFill>
                <a:latin typeface="Arial"/>
                <a:ea typeface="Arial"/>
                <a:cs typeface="Arial"/>
                <a:sym typeface="Arial"/>
              </a:rPr>
            </a:br>
            <a:endParaRPr sz="2800" b="1">
              <a:solidFill>
                <a:schemeClr val="dk1"/>
              </a:solidFill>
              <a:latin typeface="Arial"/>
              <a:ea typeface="Arial"/>
              <a:cs typeface="Arial"/>
              <a:sym typeface="Arial"/>
            </a:endParaRPr>
          </a:p>
        </p:txBody>
      </p:sp>
      <p:cxnSp>
        <p:nvCxnSpPr>
          <p:cNvPr id="285" name="Google Shape;285;p9"/>
          <p:cNvCxnSpPr/>
          <p:nvPr/>
        </p:nvCxnSpPr>
        <p:spPr>
          <a:xfrm>
            <a:off x="4316505" y="0"/>
            <a:ext cx="53789" cy="6858000"/>
          </a:xfrm>
          <a:prstGeom prst="straightConnector1">
            <a:avLst/>
          </a:prstGeom>
          <a:noFill/>
          <a:ln w="9525"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642444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0"/>
          <p:cNvSpPr txBox="1"/>
          <p:nvPr/>
        </p:nvSpPr>
        <p:spPr>
          <a:xfrm>
            <a:off x="628650" y="365127"/>
            <a:ext cx="7886700" cy="549274"/>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chemeClr val="dk1"/>
              </a:buClr>
              <a:buSzPts val="3959"/>
              <a:buFont typeface="Calibri"/>
              <a:buNone/>
            </a:pPr>
            <a:r>
              <a:rPr lang="en-US" sz="3959" u="sng">
                <a:solidFill>
                  <a:schemeClr val="dk1"/>
                </a:solidFill>
                <a:latin typeface="Calibri"/>
                <a:ea typeface="Calibri"/>
                <a:cs typeface="Calibri"/>
                <a:sym typeface="Calibri"/>
              </a:rPr>
              <a:t>PLA Wargame Findings</a:t>
            </a:r>
            <a:endParaRPr/>
          </a:p>
        </p:txBody>
      </p:sp>
      <p:sp>
        <p:nvSpPr>
          <p:cNvPr id="291" name="Google Shape;291;p10"/>
          <p:cNvSpPr txBox="1"/>
          <p:nvPr/>
        </p:nvSpPr>
        <p:spPr>
          <a:xfrm>
            <a:off x="368300" y="1092198"/>
            <a:ext cx="8293100" cy="5664202"/>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U.S. Anti-Scouting operations against Soar Dragon high-altitude/long-duration ISR severed and impeded Chinese kill chain</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U.S. Counterforce operations against radar sites disrupted accuracy and precision of PGMs</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U.S. Counterforce decoys effective; PLA expended resources on what appeared to be an LPD on JPG2, while also illuminating position</a:t>
            </a:r>
            <a:endParaRPr sz="280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PLA underestimated the effectiveness of U.S. airpower and LRASM to sea control</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U.S. fighters superior to Chinese fighters when sequenced </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Massing Tomahawk salvos effective against PLA defenses</a:t>
            </a:r>
            <a:endParaRPr/>
          </a:p>
          <a:p>
            <a:pPr marL="228600" marR="0" lvl="0" indent="-50800" algn="l" rtl="0">
              <a:lnSpc>
                <a:spcPct val="9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88629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7107</TotalTime>
  <Words>3301</Words>
  <Application>Microsoft Office PowerPoint</Application>
  <PresentationFormat>Letter Paper (8.5x11 in)</PresentationFormat>
  <Paragraphs>405</Paragraphs>
  <Slides>13</Slides>
  <Notes>9</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PLA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Jensen</dc:creator>
  <cp:lastModifiedBy>Dmochowski LtCol Nathan P</cp:lastModifiedBy>
  <cp:revision>105</cp:revision>
  <cp:lastPrinted>2020-03-27T15:18:36Z</cp:lastPrinted>
  <dcterms:created xsi:type="dcterms:W3CDTF">2019-10-17T17:52:54Z</dcterms:created>
  <dcterms:modified xsi:type="dcterms:W3CDTF">2020-03-27T15:31:09Z</dcterms:modified>
</cp:coreProperties>
</file>