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9" r:id="rId3"/>
    <p:sldId id="260" r:id="rId4"/>
    <p:sldId id="257" r:id="rId5"/>
    <p:sldId id="279" r:id="rId6"/>
    <p:sldId id="283" r:id="rId7"/>
    <p:sldId id="284" r:id="rId8"/>
    <p:sldId id="288" r:id="rId9"/>
    <p:sldId id="285" r:id="rId10"/>
    <p:sldId id="287" r:id="rId1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5604" autoAdjust="0"/>
  </p:normalViewPr>
  <p:slideViewPr>
    <p:cSldViewPr snapToGrid="0">
      <p:cViewPr varScale="1">
        <p:scale>
          <a:sx n="93" d="100"/>
          <a:sy n="93" d="100"/>
        </p:scale>
        <p:origin x="19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BAFA4-1612-49F7-B137-B1E2B1C5F78D}" type="datetimeFigureOut">
              <a:rPr lang="en-US" smtClean="0"/>
              <a:t>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FAF60-BD27-4475-A26D-2483944944CA}" type="slidenum">
              <a:rPr lang="en-US" smtClean="0"/>
              <a:t>‹#›</a:t>
            </a:fld>
            <a:endParaRPr lang="en-US"/>
          </a:p>
        </p:txBody>
      </p:sp>
    </p:spTree>
    <p:extLst>
      <p:ext uri="{BB962C8B-B14F-4D97-AF65-F5344CB8AC3E}">
        <p14:creationId xmlns:p14="http://schemas.microsoft.com/office/powerpoint/2010/main" val="251604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read “The Crisis” in </a:t>
            </a:r>
            <a:r>
              <a:rPr lang="en-US" i="1" dirty="0"/>
              <a:t>The Marine Corps Gazette </a:t>
            </a:r>
            <a:r>
              <a:rPr lang="en-US" dirty="0"/>
              <a:t>February 2020.</a:t>
            </a:r>
          </a:p>
        </p:txBody>
      </p:sp>
      <p:sp>
        <p:nvSpPr>
          <p:cNvPr id="4" name="Slide Number Placeholder 3"/>
          <p:cNvSpPr>
            <a:spLocks noGrp="1"/>
          </p:cNvSpPr>
          <p:nvPr>
            <p:ph type="sldNum" sz="quarter" idx="5"/>
          </p:nvPr>
        </p:nvSpPr>
        <p:spPr/>
        <p:txBody>
          <a:bodyPr/>
          <a:lstStyle/>
          <a:p>
            <a:fld id="{D42FAF60-BD27-4475-A26D-2483944944CA}" type="slidenum">
              <a:rPr lang="en-US" smtClean="0"/>
              <a:t>1</a:t>
            </a:fld>
            <a:endParaRPr lang="en-US"/>
          </a:p>
        </p:txBody>
      </p:sp>
    </p:spTree>
    <p:extLst>
      <p:ext uri="{BB962C8B-B14F-4D97-AF65-F5344CB8AC3E}">
        <p14:creationId xmlns:p14="http://schemas.microsoft.com/office/powerpoint/2010/main" val="69322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B = 12 ashore modified 3a25nov19test (1)</a:t>
            </a:r>
          </a:p>
          <a:p>
            <a:r>
              <a:rPr lang="en-US" dirty="0"/>
              <a:t>PACAF ACE</a:t>
            </a:r>
          </a:p>
          <a:p>
            <a:pPr marL="171450" indent="-171450">
              <a:buFontTx/>
              <a:buChar char="-"/>
            </a:pPr>
            <a:r>
              <a:rPr lang="en-US" b="1" dirty="0"/>
              <a:t>6 x F-22</a:t>
            </a:r>
          </a:p>
          <a:p>
            <a:pPr marL="171450" indent="-171450">
              <a:buFontTx/>
              <a:buChar char="-"/>
            </a:pPr>
            <a:r>
              <a:rPr lang="en-US" b="1" dirty="0"/>
              <a:t>6 x F-15C</a:t>
            </a:r>
          </a:p>
          <a:p>
            <a:pPr marL="171450" indent="-171450">
              <a:buFontTx/>
              <a:buChar char="-"/>
            </a:pPr>
            <a:r>
              <a:rPr lang="en-US" b="1" dirty="0"/>
              <a:t>6 x B-1</a:t>
            </a:r>
          </a:p>
          <a:p>
            <a:pPr marL="171450" indent="-171450">
              <a:buFontTx/>
              <a:buChar char="-"/>
            </a:pPr>
            <a:r>
              <a:rPr lang="en-US" b="1" dirty="0">
                <a:highlight>
                  <a:srgbClr val="FFFF00"/>
                </a:highlight>
              </a:rPr>
              <a:t>ADVANCED BASE ASSETS (think red horse)</a:t>
            </a:r>
          </a:p>
          <a:p>
            <a:pPr marL="171450" indent="-171450">
              <a:buFontTx/>
              <a:buChar char="-"/>
            </a:pPr>
            <a:r>
              <a:rPr lang="en-US" dirty="0"/>
              <a:t>2 x E3</a:t>
            </a:r>
          </a:p>
          <a:p>
            <a:pPr marL="171450" indent="-171450">
              <a:buFontTx/>
              <a:buChar char="-"/>
            </a:pPr>
            <a:r>
              <a:rPr lang="en-US" dirty="0"/>
              <a:t>8 x KC</a:t>
            </a:r>
          </a:p>
          <a:p>
            <a:pPr marL="171450" indent="-171450">
              <a:buFontTx/>
              <a:buChar char="-"/>
            </a:pPr>
            <a:r>
              <a:rPr lang="en-US" dirty="0"/>
              <a:t>4 x Global Hawk</a:t>
            </a:r>
          </a:p>
          <a:p>
            <a:pPr marL="171450" indent="-171450">
              <a:buFontTx/>
              <a:buChar char="-"/>
            </a:pPr>
            <a:r>
              <a:rPr lang="en-US" dirty="0"/>
              <a:t>2 x RQ-180</a:t>
            </a:r>
          </a:p>
          <a:p>
            <a:pPr marL="171450" indent="-171450">
              <a:buFontTx/>
              <a:buChar char="-"/>
            </a:pPr>
            <a:r>
              <a:rPr lang="en-US" dirty="0"/>
              <a:t>6 x C-17</a:t>
            </a:r>
          </a:p>
          <a:p>
            <a:pPr marL="171450" indent="-171450">
              <a:buFontTx/>
              <a:buChar char="-"/>
            </a:pPr>
            <a:endParaRPr lang="en-US" dirty="0"/>
          </a:p>
          <a:p>
            <a:pPr marL="0" indent="0">
              <a:buFontTx/>
              <a:buNone/>
            </a:pPr>
            <a:r>
              <a:rPr lang="en-US" dirty="0"/>
              <a:t>MDTF (3)</a:t>
            </a:r>
          </a:p>
          <a:p>
            <a:pPr marL="171450" indent="-171450">
              <a:buFontTx/>
              <a:buChar char="-"/>
            </a:pPr>
            <a:r>
              <a:rPr lang="en-US" dirty="0"/>
              <a:t>Patriot Battery</a:t>
            </a:r>
          </a:p>
          <a:p>
            <a:pPr marL="171450" indent="-171450">
              <a:buFontTx/>
              <a:buChar char="-"/>
            </a:pPr>
            <a:r>
              <a:rPr lang="en-US" dirty="0"/>
              <a:t>IFPC (hellfire, SHORAD)</a:t>
            </a:r>
          </a:p>
          <a:p>
            <a:pPr marL="171450" indent="-171450">
              <a:buFontTx/>
              <a:buChar char="-"/>
            </a:pPr>
            <a:r>
              <a:rPr lang="en-US" dirty="0"/>
              <a:t>Stryker Company (-)</a:t>
            </a:r>
          </a:p>
          <a:p>
            <a:pPr marL="628650" lvl="1" indent="-171450">
              <a:buFontTx/>
              <a:buChar char="-"/>
            </a:pPr>
            <a:r>
              <a:rPr lang="en-US" dirty="0"/>
              <a:t>IFPC section (hellfire, SHORAD, 50K)</a:t>
            </a:r>
          </a:p>
          <a:p>
            <a:pPr marL="628650" lvl="1" indent="-171450">
              <a:buFontTx/>
              <a:buChar char="-"/>
            </a:pPr>
            <a:r>
              <a:rPr lang="en-US" dirty="0"/>
              <a:t>EW Assets</a:t>
            </a:r>
          </a:p>
          <a:p>
            <a:pPr marL="171450" indent="-171450">
              <a:buFontTx/>
              <a:buChar char="-"/>
            </a:pPr>
            <a:r>
              <a:rPr lang="en-US" dirty="0"/>
              <a:t>MLRS PLT</a:t>
            </a:r>
          </a:p>
          <a:p>
            <a:pPr marL="171450" indent="-171450">
              <a:buFontTx/>
              <a:buChar char="-"/>
            </a:pPr>
            <a:r>
              <a:rPr lang="en-US" dirty="0"/>
              <a:t>2 x LRPF PLT (so post INF long-range)</a:t>
            </a:r>
          </a:p>
          <a:p>
            <a:pPr marL="171450" indent="-171450">
              <a:buFontTx/>
              <a:buChar char="-"/>
            </a:pPr>
            <a:r>
              <a:rPr lang="en-US" dirty="0"/>
              <a:t>LCU (ship-to-shore; connector – Runnymede – or - JHSV)</a:t>
            </a:r>
          </a:p>
          <a:p>
            <a:pPr marL="0" indent="0">
              <a:buFontTx/>
              <a:buNone/>
            </a:pPr>
            <a:endParaRPr lang="en-US" dirty="0"/>
          </a:p>
          <a:p>
            <a:pPr marL="0" indent="0">
              <a:buFontTx/>
              <a:buNone/>
            </a:pPr>
            <a:r>
              <a:rPr lang="en-US" dirty="0"/>
              <a:t>JFMCC</a:t>
            </a:r>
          </a:p>
          <a:p>
            <a:pPr marL="171450" indent="-171450">
              <a:buFontTx/>
              <a:buChar char="-"/>
            </a:pPr>
            <a:r>
              <a:rPr lang="en-US" dirty="0"/>
              <a:t>ESG (LHA, LST, CG, DDG, LCS)</a:t>
            </a:r>
          </a:p>
          <a:p>
            <a:pPr marL="171450" indent="-171450">
              <a:buFontTx/>
              <a:buChar char="-"/>
            </a:pPr>
            <a:r>
              <a:rPr lang="en-US" dirty="0"/>
              <a:t>LCG (LPD, LCS, DDG, 2 x unmanned RHIB with swarming munitions - coyote)</a:t>
            </a:r>
          </a:p>
          <a:p>
            <a:pPr marL="628650" lvl="1" indent="-171450">
              <a:buFontTx/>
              <a:buChar char="-"/>
            </a:pPr>
            <a:r>
              <a:rPr lang="en-US" dirty="0"/>
              <a:t>LPD air det = 2 x MV-22</a:t>
            </a:r>
          </a:p>
          <a:p>
            <a:pPr marL="628650" lvl="1" indent="-171450">
              <a:buFontTx/>
              <a:buChar char="-"/>
            </a:pPr>
            <a:r>
              <a:rPr lang="en-US" dirty="0"/>
              <a:t>HMH (4 x CH-53K)</a:t>
            </a:r>
          </a:p>
          <a:p>
            <a:pPr marL="628650" lvl="1" indent="-171450">
              <a:buFontTx/>
              <a:buChar char="-"/>
            </a:pPr>
            <a:r>
              <a:rPr lang="en-US" dirty="0"/>
              <a:t>VMU (4 x MQ-9, 4 x RQ-180)</a:t>
            </a:r>
          </a:p>
          <a:p>
            <a:pPr marL="628650" lvl="1" indent="-171450">
              <a:buFontTx/>
              <a:buChar char="-"/>
            </a:pPr>
            <a:r>
              <a:rPr lang="en-US" b="1" dirty="0"/>
              <a:t>2 x HIMARs PLTs (but with coyote/rogue and NSM as well)</a:t>
            </a:r>
          </a:p>
          <a:p>
            <a:pPr marL="628650" lvl="1" indent="-171450">
              <a:buFontTx/>
              <a:buChar char="-"/>
            </a:pPr>
            <a:r>
              <a:rPr lang="en-US" b="1" dirty="0"/>
              <a:t>4 x MWSS (think teams constructing and moving EABs)</a:t>
            </a:r>
          </a:p>
          <a:p>
            <a:pPr marL="628650" lvl="1" indent="-171450">
              <a:buFontTx/>
              <a:buChar char="-"/>
            </a:pPr>
            <a:r>
              <a:rPr lang="en-US" dirty="0"/>
              <a:t>1 x Recon Team</a:t>
            </a:r>
          </a:p>
          <a:p>
            <a:pPr marL="628650" lvl="1" indent="-171450">
              <a:buFontTx/>
              <a:buChar char="-"/>
            </a:pPr>
            <a:r>
              <a:rPr lang="en-US" dirty="0"/>
              <a:t>1 Infantry Company (LPD)</a:t>
            </a:r>
          </a:p>
          <a:p>
            <a:pPr marL="628650" lvl="1" indent="-171450">
              <a:buFontTx/>
              <a:buChar char="-"/>
            </a:pPr>
            <a:r>
              <a:rPr lang="en-US" b="1" dirty="0"/>
              <a:t>2 HIMARs PLT (LPD) </a:t>
            </a:r>
          </a:p>
          <a:p>
            <a:pPr marL="628650" lvl="1" indent="-171450">
              <a:buFontTx/>
              <a:buChar char="-"/>
            </a:pPr>
            <a:r>
              <a:rPr lang="en-US" b="1" dirty="0"/>
              <a:t>FARP TEAMS</a:t>
            </a:r>
          </a:p>
          <a:p>
            <a:pPr marL="628650" lvl="1" indent="-171450">
              <a:buFontTx/>
              <a:buChar char="-"/>
            </a:pPr>
            <a:r>
              <a:rPr lang="en-US" b="1" dirty="0"/>
              <a:t>2 x Unmanned RHIBs (coyote/rogue)</a:t>
            </a:r>
          </a:p>
          <a:p>
            <a:pPr marL="628650" lvl="1" indent="-171450">
              <a:buFontTx/>
              <a:buChar char="-"/>
            </a:pPr>
            <a:r>
              <a:rPr lang="en-US" b="1" dirty="0"/>
              <a:t>Deception Package (2 x fake EAB, 2 x fake LPD signatures)</a:t>
            </a:r>
          </a:p>
          <a:p>
            <a:pPr marL="628650" lvl="1" indent="-171450">
              <a:buFontTx/>
              <a:buChar char="-"/>
            </a:pPr>
            <a:r>
              <a:rPr lang="en-US" b="1" dirty="0"/>
              <a:t>UGF at EAB (can hold some aircraft, ammunition, fuel, troops)</a:t>
            </a:r>
          </a:p>
          <a:p>
            <a:pPr marL="1085850" lvl="2" indent="-171450">
              <a:buFontTx/>
              <a:buChar char="-"/>
            </a:pPr>
            <a:r>
              <a:rPr lang="en-US" b="1" dirty="0"/>
              <a:t>2 x F-35B at one (with 1 platoon infantry)</a:t>
            </a:r>
          </a:p>
          <a:p>
            <a:pPr marL="1085850" lvl="2" indent="-171450">
              <a:buFontTx/>
              <a:buChar char="-"/>
            </a:pPr>
            <a:r>
              <a:rPr lang="en-US" b="1" dirty="0"/>
              <a:t>4 x CH-53K at another (with 1 platoon infantry)</a:t>
            </a:r>
          </a:p>
          <a:p>
            <a:pPr marL="628650" lvl="1" indent="-171450">
              <a:buFontTx/>
              <a:buChar char="-"/>
            </a:pPr>
            <a:r>
              <a:rPr lang="en-US" b="1" dirty="0"/>
              <a:t>EMSO capabilities at EAB (so EA, jamming as well)</a:t>
            </a:r>
          </a:p>
          <a:p>
            <a:pPr marL="628650" lvl="1" indent="-171450">
              <a:buFontTx/>
              <a:buChar char="-"/>
            </a:pPr>
            <a:r>
              <a:rPr lang="en-US" b="1" dirty="0"/>
              <a:t>AD at EABs (SLAMRAMs, Iron Dome, 50k laser)</a:t>
            </a:r>
          </a:p>
          <a:p>
            <a:pPr marL="171450" indent="-171450">
              <a:buFontTx/>
              <a:buChar char="-"/>
            </a:pPr>
            <a:r>
              <a:rPr lang="en-US" dirty="0"/>
              <a:t>1 x attack sub</a:t>
            </a:r>
          </a:p>
          <a:p>
            <a:pPr marL="171450" indent="-171450">
              <a:buFontTx/>
              <a:buChar char="-"/>
            </a:pPr>
            <a:r>
              <a:rPr lang="en-US" dirty="0"/>
              <a:t>4 x P8</a:t>
            </a:r>
          </a:p>
          <a:p>
            <a:pPr marL="171450" indent="-171450">
              <a:buFontTx/>
              <a:buChar char="-"/>
            </a:pPr>
            <a:r>
              <a:rPr lang="en-US" dirty="0"/>
              <a:t>2 x E-2D</a:t>
            </a:r>
          </a:p>
          <a:p>
            <a:pPr marL="171450" indent="-171450">
              <a:buFontTx/>
              <a:buChar char="-"/>
            </a:pPr>
            <a:endParaRPr lang="en-US" dirty="0"/>
          </a:p>
          <a:p>
            <a:pPr marL="0" indent="0">
              <a:buFontTx/>
              <a:buNone/>
            </a:pPr>
            <a:r>
              <a:rPr lang="en-US" dirty="0"/>
              <a:t>TSOC</a:t>
            </a:r>
          </a:p>
          <a:p>
            <a:pPr marL="171450" indent="-171450">
              <a:buFontTx/>
              <a:buChar char="-"/>
            </a:pPr>
            <a:r>
              <a:rPr lang="en-US" dirty="0"/>
              <a:t>2 x ODAs (partnered with HN SOF PLTs)</a:t>
            </a:r>
          </a:p>
          <a:p>
            <a:pPr marL="171450" indent="-171450">
              <a:buFontTx/>
              <a:buChar char="-"/>
            </a:pPr>
            <a:r>
              <a:rPr lang="en-US" dirty="0"/>
              <a:t>1 x MSOR</a:t>
            </a:r>
          </a:p>
          <a:p>
            <a:pPr marL="171450" indent="-171450">
              <a:buFontTx/>
              <a:buChar char="-"/>
            </a:pPr>
            <a:endParaRPr lang="en-US" dirty="0"/>
          </a:p>
          <a:p>
            <a:pPr marL="0" indent="0">
              <a:buFontTx/>
              <a:buNone/>
            </a:pPr>
            <a:r>
              <a:rPr lang="en-US" dirty="0"/>
              <a:t>FILMAR</a:t>
            </a:r>
          </a:p>
          <a:p>
            <a:pPr marL="171450" indent="-171450">
              <a:buFontTx/>
              <a:buChar char="-"/>
            </a:pPr>
            <a:r>
              <a:rPr lang="en-US" dirty="0"/>
              <a:t>2 companies</a:t>
            </a:r>
          </a:p>
          <a:p>
            <a:pPr marL="171450" indent="-171450">
              <a:buFontTx/>
              <a:buChar char="-"/>
            </a:pPr>
            <a:r>
              <a:rPr lang="en-US" dirty="0"/>
              <a:t>1 x artillery battery</a:t>
            </a:r>
          </a:p>
          <a:p>
            <a:pPr marL="171450" indent="-171450">
              <a:buFontTx/>
              <a:buChar char="-"/>
            </a:pPr>
            <a:endParaRPr lang="en-US" dirty="0"/>
          </a:p>
          <a:p>
            <a:pPr marL="0" indent="0">
              <a:buFontTx/>
              <a:buNone/>
            </a:pPr>
            <a:endParaRPr lang="en-US" sz="1200" dirty="0">
              <a:solidFill>
                <a:schemeClr val="tx1"/>
              </a:solidFill>
              <a:latin typeface="Arial" panose="020B0604020202020204" pitchFamily="34" charset="0"/>
              <a:cs typeface="Arial" panose="020B0604020202020204" pitchFamily="34" charset="0"/>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D42FAF60-BD27-4475-A26D-2483944944CA}" type="slidenum">
              <a:rPr lang="en-US" smtClean="0"/>
              <a:t>4</a:t>
            </a:fld>
            <a:endParaRPr lang="en-US"/>
          </a:p>
        </p:txBody>
      </p:sp>
    </p:spTree>
    <p:extLst>
      <p:ext uri="{BB962C8B-B14F-4D97-AF65-F5344CB8AC3E}">
        <p14:creationId xmlns:p14="http://schemas.microsoft.com/office/powerpoint/2010/main" val="289181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2FAF60-BD27-4475-A26D-2483944944CA}" type="slidenum">
              <a:rPr lang="en-US" smtClean="0"/>
              <a:t>5</a:t>
            </a:fld>
            <a:endParaRPr lang="en-US"/>
          </a:p>
        </p:txBody>
      </p:sp>
    </p:spTree>
    <p:extLst>
      <p:ext uri="{BB962C8B-B14F-4D97-AF65-F5344CB8AC3E}">
        <p14:creationId xmlns:p14="http://schemas.microsoft.com/office/powerpoint/2010/main" val="338941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defRPr/>
            </a:pPr>
            <a:r>
              <a:rPr lang="en-US" dirty="0"/>
              <a:t>Command by Negation (JP 3-32, NWP-3-56)</a:t>
            </a:r>
          </a:p>
          <a:p>
            <a:pPr>
              <a:buFont typeface="Arial" charset="0"/>
              <a:buChar char="•"/>
              <a:defRPr/>
            </a:pPr>
            <a:r>
              <a:rPr lang="en-US" sz="1200" b="0" dirty="0"/>
              <a:t>OTC pre-planned responses delegated to subordinate commanders. </a:t>
            </a:r>
          </a:p>
          <a:p>
            <a:pPr>
              <a:buFont typeface="Arial" charset="0"/>
              <a:buChar char="•"/>
              <a:defRPr/>
            </a:pPr>
            <a:r>
              <a:rPr lang="en-US" sz="1200" b="0" dirty="0"/>
              <a:t>Subordinates takes action, keeping the OTC informed</a:t>
            </a:r>
          </a:p>
          <a:p>
            <a:pPr>
              <a:buFont typeface="Arial" charset="0"/>
              <a:buChar char="•"/>
              <a:defRPr/>
            </a:pPr>
            <a:r>
              <a:rPr lang="en-US" sz="1200" b="0" dirty="0"/>
              <a:t>Allows control of different capabilities on a single platform by multiple commanders </a:t>
            </a:r>
          </a:p>
          <a:p>
            <a:pPr>
              <a:buFont typeface="Arial" charset="0"/>
              <a:buChar char="•"/>
              <a:defRPr/>
            </a:pPr>
            <a:r>
              <a:rPr lang="en-US" sz="1200" b="0" dirty="0"/>
              <a:t>Only one commander may exercise TACON for the ship’s movements and maneuver.</a:t>
            </a:r>
            <a:r>
              <a:rPr lang="en-US" sz="1200" dirty="0"/>
              <a:t> </a:t>
            </a:r>
          </a:p>
          <a:p>
            <a:pPr>
              <a:buFont typeface="Arial" charset="0"/>
              <a:buChar char="•"/>
              <a:defRPr/>
            </a:pPr>
            <a:r>
              <a:rPr lang="en-US" sz="1200" b="0" dirty="0"/>
              <a:t>The OTC and/or assigning commander retains the power to negate any particular action. </a:t>
            </a:r>
          </a:p>
          <a:p>
            <a:endParaRPr lang="en-US" dirty="0"/>
          </a:p>
        </p:txBody>
      </p:sp>
      <p:sp>
        <p:nvSpPr>
          <p:cNvPr id="4" name="Slide Number Placeholder 3"/>
          <p:cNvSpPr>
            <a:spLocks noGrp="1"/>
          </p:cNvSpPr>
          <p:nvPr>
            <p:ph type="sldNum" sz="quarter" idx="5"/>
          </p:nvPr>
        </p:nvSpPr>
        <p:spPr/>
        <p:txBody>
          <a:bodyPr/>
          <a:lstStyle/>
          <a:p>
            <a:fld id="{066C8AF3-8AB5-47EB-964A-2CB0EDC037FA}" type="slidenum">
              <a:rPr lang="en-US" smtClean="0"/>
              <a:t>6</a:t>
            </a:fld>
            <a:endParaRPr lang="en-US"/>
          </a:p>
        </p:txBody>
      </p:sp>
    </p:spTree>
    <p:extLst>
      <p:ext uri="{BB962C8B-B14F-4D97-AF65-F5344CB8AC3E}">
        <p14:creationId xmlns:p14="http://schemas.microsoft.com/office/powerpoint/2010/main" val="238033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defRPr/>
            </a:pPr>
            <a:r>
              <a:rPr lang="en-US" dirty="0"/>
              <a:t>Command by Negation (JP 3-32, NWP-3-56)</a:t>
            </a:r>
          </a:p>
          <a:p>
            <a:pPr>
              <a:buFont typeface="Arial" charset="0"/>
              <a:buChar char="•"/>
              <a:defRPr/>
            </a:pPr>
            <a:r>
              <a:rPr lang="en-US" sz="1200" b="0" dirty="0"/>
              <a:t>OTC pre-planned responses delegated to subordinate commanders. </a:t>
            </a:r>
          </a:p>
          <a:p>
            <a:pPr>
              <a:buFont typeface="Arial" charset="0"/>
              <a:buChar char="•"/>
              <a:defRPr/>
            </a:pPr>
            <a:r>
              <a:rPr lang="en-US" sz="1200" b="0" dirty="0"/>
              <a:t>Subordinates takes action, keeping the OTC informed</a:t>
            </a:r>
          </a:p>
          <a:p>
            <a:pPr>
              <a:buFont typeface="Arial" charset="0"/>
              <a:buChar char="•"/>
              <a:defRPr/>
            </a:pPr>
            <a:r>
              <a:rPr lang="en-US" sz="1200" b="0" dirty="0"/>
              <a:t>Allows control of different capabilities on a single platform by multiple commanders </a:t>
            </a:r>
          </a:p>
          <a:p>
            <a:pPr>
              <a:buFont typeface="Arial" charset="0"/>
              <a:buChar char="•"/>
              <a:defRPr/>
            </a:pPr>
            <a:r>
              <a:rPr lang="en-US" sz="1200" b="0" dirty="0"/>
              <a:t>Only one commander may exercise TACON for the ship’s movements and maneuver.</a:t>
            </a:r>
            <a:r>
              <a:rPr lang="en-US" sz="1200" dirty="0"/>
              <a:t> </a:t>
            </a:r>
          </a:p>
          <a:p>
            <a:pPr>
              <a:buFont typeface="Arial" charset="0"/>
              <a:buChar char="•"/>
              <a:defRPr/>
            </a:pPr>
            <a:r>
              <a:rPr lang="en-US" sz="1200" b="0" dirty="0"/>
              <a:t>The OTC and/or assigning commander retains the power to negate any particular action. </a:t>
            </a:r>
          </a:p>
          <a:p>
            <a:endParaRPr lang="en-US" dirty="0"/>
          </a:p>
        </p:txBody>
      </p:sp>
      <p:sp>
        <p:nvSpPr>
          <p:cNvPr id="4" name="Slide Number Placeholder 3"/>
          <p:cNvSpPr>
            <a:spLocks noGrp="1"/>
          </p:cNvSpPr>
          <p:nvPr>
            <p:ph type="sldNum" sz="quarter" idx="5"/>
          </p:nvPr>
        </p:nvSpPr>
        <p:spPr/>
        <p:txBody>
          <a:bodyPr/>
          <a:lstStyle/>
          <a:p>
            <a:fld id="{066C8AF3-8AB5-47EB-964A-2CB0EDC037FA}" type="slidenum">
              <a:rPr lang="en-US" smtClean="0"/>
              <a:t>7</a:t>
            </a:fld>
            <a:endParaRPr lang="en-US"/>
          </a:p>
        </p:txBody>
      </p:sp>
    </p:spTree>
    <p:extLst>
      <p:ext uri="{BB962C8B-B14F-4D97-AF65-F5344CB8AC3E}">
        <p14:creationId xmlns:p14="http://schemas.microsoft.com/office/powerpoint/2010/main" val="97014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OP boxes assign forces </a:t>
            </a:r>
          </a:p>
        </p:txBody>
      </p:sp>
      <p:sp>
        <p:nvSpPr>
          <p:cNvPr id="4" name="Slide Number Placeholder 3"/>
          <p:cNvSpPr>
            <a:spLocks noGrp="1"/>
          </p:cNvSpPr>
          <p:nvPr>
            <p:ph type="sldNum" sz="quarter" idx="5"/>
          </p:nvPr>
        </p:nvSpPr>
        <p:spPr/>
        <p:txBody>
          <a:bodyPr/>
          <a:lstStyle/>
          <a:p>
            <a:fld id="{066C8AF3-8AB5-47EB-964A-2CB0EDC037FA}" type="slidenum">
              <a:rPr lang="en-US" smtClean="0"/>
              <a:t>9</a:t>
            </a:fld>
            <a:endParaRPr lang="en-US"/>
          </a:p>
        </p:txBody>
      </p:sp>
    </p:spTree>
    <p:extLst>
      <p:ext uri="{BB962C8B-B14F-4D97-AF65-F5344CB8AC3E}">
        <p14:creationId xmlns:p14="http://schemas.microsoft.com/office/powerpoint/2010/main" val="84380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6C8AF3-8AB5-47EB-964A-2CB0EDC037FA}" type="slidenum">
              <a:rPr lang="en-US" smtClean="0"/>
              <a:t>10</a:t>
            </a:fld>
            <a:endParaRPr lang="en-US"/>
          </a:p>
        </p:txBody>
      </p:sp>
    </p:spTree>
    <p:extLst>
      <p:ext uri="{BB962C8B-B14F-4D97-AF65-F5344CB8AC3E}">
        <p14:creationId xmlns:p14="http://schemas.microsoft.com/office/powerpoint/2010/main" val="56928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83105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84562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286808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96601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3A12C-9E60-49BC-A474-08A353B25C65}"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79051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3A12C-9E60-49BC-A474-08A353B25C65}"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12521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3A12C-9E60-49BC-A474-08A353B25C65}"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125115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3A12C-9E60-49BC-A474-08A353B25C65}"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165882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3A12C-9E60-49BC-A474-08A353B25C65}"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02118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3A12C-9E60-49BC-A474-08A353B25C65}"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9164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3A12C-9E60-49BC-A474-08A353B25C65}"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56393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3A12C-9E60-49BC-A474-08A353B25C65}" type="datetimeFigureOut">
              <a:rPr lang="en-US" smtClean="0"/>
              <a:t>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3CC9F-9BD4-40B9-B1B0-7041A10900F7}" type="slidenum">
              <a:rPr lang="en-US" smtClean="0"/>
              <a:t>‹#›</a:t>
            </a:fld>
            <a:endParaRPr lang="en-US"/>
          </a:p>
        </p:txBody>
      </p:sp>
    </p:spTree>
    <p:extLst>
      <p:ext uri="{BB962C8B-B14F-4D97-AF65-F5344CB8AC3E}">
        <p14:creationId xmlns:p14="http://schemas.microsoft.com/office/powerpoint/2010/main" val="206037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hinese Surface action group">
            <a:extLst>
              <a:ext uri="{FF2B5EF4-FFF2-40B4-BE49-F238E27FC236}">
                <a16:creationId xmlns:a16="http://schemas.microsoft.com/office/drawing/2014/main" id="{B9D9E852-CB33-44E7-91CE-55310CCC036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16311"/>
            <a:ext cx="3881628" cy="56416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6FD056-1CEF-40F4-B0B8-8E059344EAA9}"/>
              </a:ext>
            </a:extLst>
          </p:cNvPr>
          <p:cNvSpPr txBox="1">
            <a:spLocks/>
          </p:cNvSpPr>
          <p:nvPr/>
        </p:nvSpPr>
        <p:spPr>
          <a:xfrm>
            <a:off x="3881628" y="1216312"/>
            <a:ext cx="5262372" cy="5650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latin typeface="Arial" panose="020B0604020202020204" pitchFamily="34" charset="0"/>
                <a:cs typeface="Arial" panose="020B0604020202020204" pitchFamily="34" charset="0"/>
              </a:rPr>
              <a:t>During a diplomatic standoff over maritime boundaries, Chinese fishing vessels and maritime militia crowd the area. In response, a Filipino P-1 maritime patrol aircraft donated by the Japanese Maritime Self Defense Forces (JMSDF), attacks two maritime militia vessels. The Philippines claim they were acting in self-defense. Chinese news reports the attack was unprovoked, leading to a social media protests and spiraling unrest. A wave of cyber-attacks hits the Philippines.  In addition, mobs attack the Filipino embassy in China and rival mobs attacked ethnic Chinese citizens in Manilla. Chinese media outlets blame the Philippines and countries supporting Manilla’s armed forces including the United States, Japan, and Taiwan.</a:t>
            </a:r>
          </a:p>
          <a:p>
            <a:pPr marL="0" indent="0">
              <a:buFont typeface="Arial" panose="020B0604020202020204" pitchFamily="34" charset="0"/>
              <a:buNone/>
            </a:pPr>
            <a:r>
              <a:rPr lang="en-US" sz="1500" dirty="0">
                <a:latin typeface="Arial" panose="020B0604020202020204" pitchFamily="34" charset="0"/>
                <a:cs typeface="Arial" panose="020B0604020202020204" pitchFamily="34" charset="0"/>
              </a:rPr>
              <a:t>China deploys two surface action groups (SAG) into the South China Sea (SCS) and begins conducting anti-surface/anti-air drills at facilities in </a:t>
            </a:r>
            <a:r>
              <a:rPr lang="en-US" sz="1500" dirty="0" err="1">
                <a:latin typeface="Arial" panose="020B0604020202020204" pitchFamily="34" charset="0"/>
                <a:cs typeface="Arial" panose="020B0604020202020204" pitchFamily="34" charset="0"/>
              </a:rPr>
              <a:t>Subi</a:t>
            </a:r>
            <a:r>
              <a:rPr lang="en-US" sz="1500" dirty="0">
                <a:latin typeface="Arial" panose="020B0604020202020204" pitchFamily="34" charset="0"/>
                <a:cs typeface="Arial" panose="020B0604020202020204" pitchFamily="34" charset="0"/>
              </a:rPr>
              <a:t>, Mischief and Cross Reefs and establishes a large air defense identification zone. Using YJ-9 anti-ship missiles fired from the militarized reefs, Chinese forces sink Filipino Navy PS-15 and 16 (both modernized Hamilton class cutters from the USCG) and three multi-purpose attack craft (all built in Taiwan) while enforcing the ADIZ with combat air patrols.  On the diplomatic and economic front, China is using debt obligations across the region linked to the Belt Road Initiative (BRI) to keep Southeast Asian countries on the sidelines.</a:t>
            </a:r>
          </a:p>
        </p:txBody>
      </p:sp>
      <p:sp>
        <p:nvSpPr>
          <p:cNvPr id="4" name="Title 3">
            <a:extLst>
              <a:ext uri="{FF2B5EF4-FFF2-40B4-BE49-F238E27FC236}">
                <a16:creationId xmlns:a16="http://schemas.microsoft.com/office/drawing/2014/main" id="{CEACAC32-138D-4775-B1F0-1EE26B428340}"/>
              </a:ext>
            </a:extLst>
          </p:cNvPr>
          <p:cNvSpPr>
            <a:spLocks noGrp="1"/>
          </p:cNvSpPr>
          <p:nvPr>
            <p:ph type="title"/>
          </p:nvPr>
        </p:nvSpPr>
        <p:spPr>
          <a:xfrm>
            <a:off x="628650" y="365126"/>
            <a:ext cx="7886700" cy="649481"/>
          </a:xfrm>
        </p:spPr>
        <p:txBody>
          <a:bodyPr>
            <a:normAutofit fontScale="90000"/>
          </a:bodyPr>
          <a:lstStyle/>
          <a:p>
            <a:r>
              <a:rPr lang="en-US" dirty="0"/>
              <a:t>January 2028</a:t>
            </a:r>
          </a:p>
        </p:txBody>
      </p:sp>
    </p:spTree>
    <p:extLst>
      <p:ext uri="{BB962C8B-B14F-4D97-AF65-F5344CB8AC3E}">
        <p14:creationId xmlns:p14="http://schemas.microsoft.com/office/powerpoint/2010/main" val="2486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67B22-EBFC-4F4C-9F3D-3A6F9BD8A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4153360" cy="3860799"/>
          </a:xfrm>
          <a:prstGeom prst="rect">
            <a:avLst/>
          </a:prstGeom>
        </p:spPr>
      </p:pic>
      <p:graphicFrame>
        <p:nvGraphicFramePr>
          <p:cNvPr id="3" name="Table 3">
            <a:extLst>
              <a:ext uri="{FF2B5EF4-FFF2-40B4-BE49-F238E27FC236}">
                <a16:creationId xmlns:a16="http://schemas.microsoft.com/office/drawing/2014/main" id="{E228FE2C-9E92-4536-BB92-19823C73019A}"/>
              </a:ext>
            </a:extLst>
          </p:cNvPr>
          <p:cNvGraphicFramePr>
            <a:graphicFrameLocks noGrp="1"/>
          </p:cNvGraphicFramePr>
          <p:nvPr>
            <p:extLst>
              <p:ext uri="{D42A27DB-BD31-4B8C-83A1-F6EECF244321}">
                <p14:modId xmlns:p14="http://schemas.microsoft.com/office/powerpoint/2010/main" val="2500181563"/>
              </p:ext>
            </p:extLst>
          </p:nvPr>
        </p:nvGraphicFramePr>
        <p:xfrm>
          <a:off x="0" y="3811684"/>
          <a:ext cx="9144000" cy="3076320"/>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506935529"/>
                    </a:ext>
                  </a:extLst>
                </a:gridCol>
                <a:gridCol w="2912337">
                  <a:extLst>
                    <a:ext uri="{9D8B030D-6E8A-4147-A177-3AD203B41FA5}">
                      <a16:colId xmlns:a16="http://schemas.microsoft.com/office/drawing/2014/main" val="3016870727"/>
                    </a:ext>
                  </a:extLst>
                </a:gridCol>
                <a:gridCol w="1030639">
                  <a:extLst>
                    <a:ext uri="{9D8B030D-6E8A-4147-A177-3AD203B41FA5}">
                      <a16:colId xmlns:a16="http://schemas.microsoft.com/office/drawing/2014/main" val="3534977878"/>
                    </a:ext>
                  </a:extLst>
                </a:gridCol>
                <a:gridCol w="1156448">
                  <a:extLst>
                    <a:ext uri="{9D8B030D-6E8A-4147-A177-3AD203B41FA5}">
                      <a16:colId xmlns:a16="http://schemas.microsoft.com/office/drawing/2014/main" val="615856765"/>
                    </a:ext>
                  </a:extLst>
                </a:gridCol>
                <a:gridCol w="3079376">
                  <a:extLst>
                    <a:ext uri="{9D8B030D-6E8A-4147-A177-3AD203B41FA5}">
                      <a16:colId xmlns:a16="http://schemas.microsoft.com/office/drawing/2014/main" val="3330012487"/>
                    </a:ext>
                  </a:extLst>
                </a:gridCol>
              </a:tblGrid>
              <a:tr h="455507">
                <a:tc>
                  <a:txBody>
                    <a:bodyPr/>
                    <a:lstStyle/>
                    <a:p>
                      <a:r>
                        <a:rPr lang="en-US" sz="1200" dirty="0">
                          <a:latin typeface="Arial" panose="020B0604020202020204" pitchFamily="34" charset="0"/>
                          <a:cs typeface="Arial" panose="020B0604020202020204" pitchFamily="34" charset="0"/>
                        </a:rPr>
                        <a:t>OP</a:t>
                      </a:r>
                    </a:p>
                    <a:p>
                      <a:r>
                        <a:rPr lang="en-US" sz="1200" dirty="0">
                          <a:latin typeface="Arial" panose="020B0604020202020204" pitchFamily="34" charset="0"/>
                          <a:cs typeface="Arial" panose="020B0604020202020204" pitchFamily="34" charset="0"/>
                        </a:rPr>
                        <a:t>Box</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Forces</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WEAPONS</a:t>
                      </a:r>
                    </a:p>
                    <a:p>
                      <a:r>
                        <a:rPr lang="en-US" sz="1200" dirty="0">
                          <a:latin typeface="Arial" panose="020B0604020202020204" pitchFamily="34" charset="0"/>
                          <a:cs typeface="Arial" panose="020B0604020202020204" pitchFamily="34" charset="0"/>
                        </a:rPr>
                        <a:t>(tight, free)</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EMCON</a:t>
                      </a:r>
                    </a:p>
                    <a:p>
                      <a:r>
                        <a:rPr lang="en-US" sz="1200" dirty="0">
                          <a:latin typeface="Arial" panose="020B0604020202020204" pitchFamily="34" charset="0"/>
                          <a:cs typeface="Arial" panose="020B0604020202020204" pitchFamily="34" charset="0"/>
                        </a:rPr>
                        <a:t>(emit, no emit)</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COORDINATING INSTRUCTIONS</a:t>
                      </a:r>
                    </a:p>
                  </a:txBody>
                  <a:tcPr>
                    <a:solidFill>
                      <a:schemeClr val="bg1">
                        <a:lumMod val="95000"/>
                      </a:schemeClr>
                    </a:solidFill>
                  </a:tcPr>
                </a:tc>
                <a:extLst>
                  <a:ext uri="{0D108BD9-81ED-4DB2-BD59-A6C34878D82A}">
                    <a16:rowId xmlns:a16="http://schemas.microsoft.com/office/drawing/2014/main" val="3143330298"/>
                  </a:ext>
                </a:extLst>
              </a:tr>
              <a:tr h="225163">
                <a:tc rowSpan="2">
                  <a:txBody>
                    <a:bodyPr/>
                    <a:lstStyle/>
                    <a:p>
                      <a:r>
                        <a:rPr lang="en-US" sz="1000" dirty="0">
                          <a:latin typeface="Arial" panose="020B0604020202020204" pitchFamily="34" charset="0"/>
                          <a:cs typeface="Arial" panose="020B0604020202020204" pitchFamily="34" charset="0"/>
                        </a:rPr>
                        <a:t>1.Surface</a:t>
                      </a:r>
                    </a:p>
                  </a:txBody>
                  <a:tcPr/>
                </a:tc>
                <a:tc>
                  <a:txBody>
                    <a:bodyPr/>
                    <a:lstStyle/>
                    <a:p>
                      <a:r>
                        <a:rPr lang="en-US" sz="1000" dirty="0">
                          <a:latin typeface="Arial" panose="020B0604020202020204" pitchFamily="34" charset="0"/>
                          <a:cs typeface="Arial" panose="020B0604020202020204" pitchFamily="34" charset="0"/>
                        </a:rPr>
                        <a:t>1a. B-1, 4 x F-35</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no emit</a:t>
                      </a:r>
                    </a:p>
                  </a:txBody>
                  <a:tcPr/>
                </a:tc>
                <a:tc>
                  <a:txBody>
                    <a:bodyPr/>
                    <a:lstStyle/>
                    <a:p>
                      <a:r>
                        <a:rPr lang="en-US" sz="1000" dirty="0">
                          <a:latin typeface="Arial" panose="020B0604020202020204" pitchFamily="34" charset="0"/>
                          <a:cs typeface="Arial" panose="020B0604020202020204" pitchFamily="34" charset="0"/>
                        </a:rPr>
                        <a:t> B-1 support sea control; F-35 escort and ISR</a:t>
                      </a:r>
                    </a:p>
                  </a:txBody>
                  <a:tcPr/>
                </a:tc>
                <a:extLst>
                  <a:ext uri="{0D108BD9-81ED-4DB2-BD59-A6C34878D82A}">
                    <a16:rowId xmlns:a16="http://schemas.microsoft.com/office/drawing/2014/main" val="1424561553"/>
                  </a:ext>
                </a:extLst>
              </a:tr>
              <a:tr h="36589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1b. ESG, LCG, SSN</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No emit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Amphibious assault seized the airfield (3); B-1s support sea control</a:t>
                      </a:r>
                    </a:p>
                  </a:txBody>
                  <a:tcPr/>
                </a:tc>
                <a:extLst>
                  <a:ext uri="{0D108BD9-81ED-4DB2-BD59-A6C34878D82A}">
                    <a16:rowId xmlns:a16="http://schemas.microsoft.com/office/drawing/2014/main" val="3320354770"/>
                  </a:ext>
                </a:extLst>
              </a:tr>
              <a:tr h="258000">
                <a:tc rowSpan="2">
                  <a:txBody>
                    <a:bodyPr/>
                    <a:lstStyle/>
                    <a:p>
                      <a:r>
                        <a:rPr lang="en-US" sz="1000" dirty="0">
                          <a:latin typeface="Arial" panose="020B0604020202020204" pitchFamily="34" charset="0"/>
                          <a:cs typeface="Arial" panose="020B0604020202020204" pitchFamily="34" charset="0"/>
                        </a:rPr>
                        <a:t>2. Subsurface</a:t>
                      </a:r>
                    </a:p>
                  </a:txBody>
                  <a:tcPr/>
                </a:tc>
                <a:tc>
                  <a:txBody>
                    <a:bodyPr/>
                    <a:lstStyle/>
                    <a:p>
                      <a:r>
                        <a:rPr lang="en-US" sz="1000" dirty="0">
                          <a:latin typeface="Arial" panose="020B0604020202020204" pitchFamily="34" charset="0"/>
                          <a:cs typeface="Arial" panose="020B0604020202020204" pitchFamily="34" charset="0"/>
                        </a:rPr>
                        <a:t>2a. MH-60, P-8</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Conduct ASW</a:t>
                      </a:r>
                    </a:p>
                  </a:txBody>
                  <a:tcPr/>
                </a:tc>
                <a:extLst>
                  <a:ext uri="{0D108BD9-81ED-4DB2-BD59-A6C34878D82A}">
                    <a16:rowId xmlns:a16="http://schemas.microsoft.com/office/drawing/2014/main" val="2617452075"/>
                  </a:ext>
                </a:extLst>
              </a:tr>
              <a:tr h="25800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762280820"/>
                  </a:ext>
                </a:extLst>
              </a:tr>
              <a:tr h="234545">
                <a:tc rowSpan="2">
                  <a:txBody>
                    <a:bodyPr/>
                    <a:lstStyle/>
                    <a:p>
                      <a:r>
                        <a:rPr lang="en-US" sz="1000" dirty="0">
                          <a:latin typeface="Arial" panose="020B0604020202020204" pitchFamily="34" charset="0"/>
                          <a:cs typeface="Arial" panose="020B0604020202020204" pitchFamily="34" charset="0"/>
                        </a:rPr>
                        <a:t>3. Strike</a:t>
                      </a:r>
                    </a:p>
                  </a:txBody>
                  <a:tcPr/>
                </a:tc>
                <a:tc>
                  <a:txBody>
                    <a:bodyPr/>
                    <a:lstStyle/>
                    <a:p>
                      <a:r>
                        <a:rPr lang="en-US" sz="1000" dirty="0">
                          <a:latin typeface="Arial" panose="020B0604020202020204" pitchFamily="34" charset="0"/>
                          <a:cs typeface="Arial" panose="020B0604020202020204" pitchFamily="34" charset="0"/>
                        </a:rPr>
                        <a:t>3a. MDTF</a:t>
                      </a:r>
                    </a:p>
                  </a:txBody>
                  <a:tcPr/>
                </a:tc>
                <a:tc>
                  <a:txBody>
                    <a:bodyPr/>
                    <a:lstStyle/>
                    <a:p>
                      <a:r>
                        <a:rPr lang="en-US" sz="1000" dirty="0">
                          <a:latin typeface="Arial" panose="020B0604020202020204" pitchFamily="34" charset="0"/>
                          <a:cs typeface="Arial" panose="020B0604020202020204" pitchFamily="34" charset="0"/>
                        </a:rPr>
                        <a:t>tight</a:t>
                      </a:r>
                    </a:p>
                  </a:txBody>
                  <a:tcPr/>
                </a:tc>
                <a:tc>
                  <a:txBody>
                    <a:bodyPr/>
                    <a:lstStyle/>
                    <a:p>
                      <a:r>
                        <a:rPr lang="en-US" sz="1000" dirty="0">
                          <a:latin typeface="Arial" panose="020B0604020202020204" pitchFamily="34" charset="0"/>
                          <a:cs typeface="Arial" panose="020B0604020202020204" pitchFamily="34" charset="0"/>
                        </a:rPr>
                        <a:t>No emit</a:t>
                      </a:r>
                    </a:p>
                  </a:txBody>
                  <a:tcPr/>
                </a:tc>
                <a:tc>
                  <a:txBody>
                    <a:bodyPr/>
                    <a:lstStyle/>
                    <a:p>
                      <a:r>
                        <a:rPr lang="en-US" sz="1000" dirty="0">
                          <a:latin typeface="Arial" panose="020B0604020202020204" pitchFamily="34" charset="0"/>
                          <a:cs typeface="Arial" panose="020B0604020202020204" pitchFamily="34" charset="0"/>
                        </a:rPr>
                        <a:t>Support </a:t>
                      </a:r>
                      <a:r>
                        <a:rPr lang="en-US" sz="1000" dirty="0" err="1">
                          <a:latin typeface="Arial" panose="020B0604020202020204" pitchFamily="34" charset="0"/>
                          <a:cs typeface="Arial" panose="020B0604020202020204" pitchFamily="34" charset="0"/>
                        </a:rPr>
                        <a:t>Amph</a:t>
                      </a:r>
                      <a:r>
                        <a:rPr lang="en-US" sz="1000" dirty="0">
                          <a:latin typeface="Arial" panose="020B0604020202020204" pitchFamily="34" charset="0"/>
                          <a:cs typeface="Arial" panose="020B0604020202020204" pitchFamily="34" charset="0"/>
                        </a:rPr>
                        <a:t> Assault </a:t>
                      </a:r>
                    </a:p>
                  </a:txBody>
                  <a:tcPr/>
                </a:tc>
                <a:extLst>
                  <a:ext uri="{0D108BD9-81ED-4DB2-BD59-A6C34878D82A}">
                    <a16:rowId xmlns:a16="http://schemas.microsoft.com/office/drawing/2014/main" val="598571240"/>
                  </a:ext>
                </a:extLst>
              </a:tr>
              <a:tr h="234545">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5349295"/>
                  </a:ext>
                </a:extLst>
              </a:tr>
              <a:tr h="234545">
                <a:tc rowSpan="2">
                  <a:txBody>
                    <a:bodyPr/>
                    <a:lstStyle/>
                    <a:p>
                      <a:r>
                        <a:rPr lang="en-US" sz="1000" dirty="0">
                          <a:latin typeface="Arial" panose="020B0604020202020204" pitchFamily="34" charset="0"/>
                          <a:cs typeface="Arial" panose="020B0604020202020204" pitchFamily="34" charset="0"/>
                        </a:rPr>
                        <a:t>4. Air </a:t>
                      </a:r>
                    </a:p>
                  </a:txBody>
                  <a:tcPr/>
                </a:tc>
                <a:tc>
                  <a:txBody>
                    <a:bodyPr/>
                    <a:lstStyle/>
                    <a:p>
                      <a:r>
                        <a:rPr lang="en-US" sz="1000" dirty="0">
                          <a:latin typeface="Arial" panose="020B0604020202020204" pitchFamily="34" charset="0"/>
                          <a:cs typeface="Arial" panose="020B0604020202020204" pitchFamily="34" charset="0"/>
                        </a:rPr>
                        <a:t>4a. TACAIR</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Establish air superiority </a:t>
                      </a:r>
                    </a:p>
                  </a:txBody>
                  <a:tcPr/>
                </a:tc>
                <a:extLst>
                  <a:ext uri="{0D108BD9-81ED-4DB2-BD59-A6C34878D82A}">
                    <a16:rowId xmlns:a16="http://schemas.microsoft.com/office/drawing/2014/main" val="1174131313"/>
                  </a:ext>
                </a:extLst>
              </a:tr>
              <a:tr h="234545">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4b. Refuelers, E-3</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Establish C2 and refueling </a:t>
                      </a:r>
                    </a:p>
                  </a:txBody>
                  <a:tcPr/>
                </a:tc>
                <a:extLst>
                  <a:ext uri="{0D108BD9-81ED-4DB2-BD59-A6C34878D82A}">
                    <a16:rowId xmlns:a16="http://schemas.microsoft.com/office/drawing/2014/main" val="3518006295"/>
                  </a:ext>
                </a:extLst>
              </a:tr>
              <a:tr h="225163">
                <a:tc rowSpan="2">
                  <a:txBody>
                    <a:bodyPr/>
                    <a:lstStyle/>
                    <a:p>
                      <a:r>
                        <a:rPr lang="en-US" sz="1000" dirty="0">
                          <a:latin typeface="Arial" panose="020B0604020202020204" pitchFamily="34" charset="0"/>
                          <a:cs typeface="Arial" panose="020B0604020202020204" pitchFamily="34" charset="0"/>
                        </a:rPr>
                        <a:t>5. Info</a:t>
                      </a:r>
                    </a:p>
                  </a:txBody>
                  <a:tcPr/>
                </a:tc>
                <a:tc>
                  <a:txBody>
                    <a:bodyPr/>
                    <a:lstStyle/>
                    <a:p>
                      <a:r>
                        <a:rPr lang="en-US" sz="1000" dirty="0">
                          <a:latin typeface="Arial" panose="020B0604020202020204" pitchFamily="34" charset="0"/>
                          <a:cs typeface="Arial" panose="020B0604020202020204" pitchFamily="34" charset="0"/>
                        </a:rPr>
                        <a:t>5a.  Decoys</a:t>
                      </a:r>
                    </a:p>
                  </a:txBody>
                  <a:tcPr/>
                </a:tc>
                <a:tc rowSpan="2">
                  <a:txBody>
                    <a:bodyPr/>
                    <a:lstStyle/>
                    <a:p>
                      <a:r>
                        <a:rPr lang="en-US" sz="1000" dirty="0">
                          <a:latin typeface="Arial" panose="020B0604020202020204" pitchFamily="34" charset="0"/>
                          <a:cs typeface="Arial" panose="020B0604020202020204" pitchFamily="34" charset="0"/>
                        </a:rPr>
                        <a:t>Free</a:t>
                      </a:r>
                    </a:p>
                  </a:txBody>
                  <a:tcPr/>
                </a:tc>
                <a:tc rowSpan="2">
                  <a:txBody>
                    <a:bodyPr/>
                    <a:lstStyle/>
                    <a:p>
                      <a:r>
                        <a:rPr lang="en-US" sz="1000" dirty="0">
                          <a:latin typeface="Arial" panose="020B0604020202020204" pitchFamily="34" charset="0"/>
                          <a:cs typeface="Arial" panose="020B0604020202020204" pitchFamily="34" charset="0"/>
                        </a:rPr>
                        <a:t>Emit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Deceive PLA sensors/shooters</a:t>
                      </a:r>
                    </a:p>
                  </a:txBody>
                  <a:tcPr/>
                </a:tc>
                <a:extLst>
                  <a:ext uri="{0D108BD9-81ED-4DB2-BD59-A6C34878D82A}">
                    <a16:rowId xmlns:a16="http://schemas.microsoft.com/office/drawing/2014/main" val="2880424501"/>
                  </a:ext>
                </a:extLst>
              </a:tr>
              <a:tr h="225163">
                <a:tc vMerge="1">
                  <a:txBody>
                    <a:bodyPr/>
                    <a:lstStyle/>
                    <a:p>
                      <a:endParaRPr lang="en-US"/>
                    </a:p>
                  </a:txBody>
                  <a:tcPr/>
                </a:tc>
                <a:tc>
                  <a:txBody>
                    <a:bodyPr/>
                    <a:lstStyle/>
                    <a:p>
                      <a:r>
                        <a:rPr lang="en-US" sz="1000" dirty="0">
                          <a:latin typeface="Arial" panose="020B0604020202020204" pitchFamily="34" charset="0"/>
                          <a:cs typeface="Arial" panose="020B0604020202020204" pitchFamily="34" charset="0"/>
                        </a:rPr>
                        <a:t>5b. OECM</a:t>
                      </a:r>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Disrupt C2 and sensors for PLA</a:t>
                      </a:r>
                    </a:p>
                  </a:txBody>
                  <a:tcPr/>
                </a:tc>
                <a:extLst>
                  <a:ext uri="{0D108BD9-81ED-4DB2-BD59-A6C34878D82A}">
                    <a16:rowId xmlns:a16="http://schemas.microsoft.com/office/drawing/2014/main" val="654987076"/>
                  </a:ext>
                </a:extLst>
              </a:tr>
            </a:tbl>
          </a:graphicData>
        </a:graphic>
      </p:graphicFrame>
      <p:graphicFrame>
        <p:nvGraphicFramePr>
          <p:cNvPr id="5" name="Table 5">
            <a:extLst>
              <a:ext uri="{FF2B5EF4-FFF2-40B4-BE49-F238E27FC236}">
                <a16:creationId xmlns:a16="http://schemas.microsoft.com/office/drawing/2014/main" id="{7A908D67-AB87-46B5-9F5F-DDF546F98230}"/>
              </a:ext>
            </a:extLst>
          </p:cNvPr>
          <p:cNvGraphicFramePr>
            <a:graphicFrameLocks noGrp="1"/>
          </p:cNvGraphicFramePr>
          <p:nvPr>
            <p:extLst>
              <p:ext uri="{D42A27DB-BD31-4B8C-83A1-F6EECF244321}">
                <p14:modId xmlns:p14="http://schemas.microsoft.com/office/powerpoint/2010/main" val="4167952725"/>
              </p:ext>
            </p:extLst>
          </p:nvPr>
        </p:nvGraphicFramePr>
        <p:xfrm>
          <a:off x="4153361" y="0"/>
          <a:ext cx="4990640" cy="3811684"/>
        </p:xfrm>
        <a:graphic>
          <a:graphicData uri="http://schemas.openxmlformats.org/drawingml/2006/table">
            <a:tbl>
              <a:tblPr firstRow="1" bandRow="1">
                <a:tableStyleId>{5940675A-B579-460E-94D1-54222C63F5DA}</a:tableStyleId>
              </a:tblPr>
              <a:tblGrid>
                <a:gridCol w="4990640">
                  <a:extLst>
                    <a:ext uri="{9D8B030D-6E8A-4147-A177-3AD203B41FA5}">
                      <a16:colId xmlns:a16="http://schemas.microsoft.com/office/drawing/2014/main" val="3924162133"/>
                    </a:ext>
                  </a:extLst>
                </a:gridCol>
              </a:tblGrid>
              <a:tr h="540378">
                <a:tc>
                  <a:txBody>
                    <a:bodyPr/>
                    <a:lstStyle/>
                    <a:p>
                      <a:r>
                        <a:rPr lang="en-US" sz="1200" dirty="0">
                          <a:latin typeface="Arial" panose="020B0604020202020204" pitchFamily="34" charset="0"/>
                          <a:cs typeface="Arial" panose="020B0604020202020204" pitchFamily="34" charset="0"/>
                        </a:rPr>
                        <a:t>Phase 2 Mission:  </a:t>
                      </a:r>
                    </a:p>
                  </a:txBody>
                  <a:tcPr/>
                </a:tc>
                <a:extLst>
                  <a:ext uri="{0D108BD9-81ED-4DB2-BD59-A6C34878D82A}">
                    <a16:rowId xmlns:a16="http://schemas.microsoft.com/office/drawing/2014/main" val="3665629636"/>
                  </a:ext>
                </a:extLst>
              </a:tr>
              <a:tr h="2437612">
                <a:tc>
                  <a:txBody>
                    <a:bodyPr/>
                    <a:lstStyle/>
                    <a:p>
                      <a:r>
                        <a:rPr lang="en-US" sz="1200" dirty="0">
                          <a:latin typeface="Arial" panose="020B0604020202020204" pitchFamily="34" charset="0"/>
                          <a:cs typeface="Arial" panose="020B0604020202020204" pitchFamily="34" charset="0"/>
                        </a:rPr>
                        <a:t>                                            Turn Concept</a:t>
                      </a:r>
                    </a:p>
                    <a:p>
                      <a:r>
                        <a:rPr lang="en-US" sz="1200" dirty="0">
                          <a:latin typeface="Arial" panose="020B0604020202020204" pitchFamily="34" charset="0"/>
                          <a:cs typeface="Arial" panose="020B0604020202020204" pitchFamily="34" charset="0"/>
                        </a:rPr>
                        <a:t>ECOG/CV: </a:t>
                      </a:r>
                    </a:p>
                    <a:p>
                      <a:r>
                        <a:rPr lang="en-US" sz="1200" dirty="0">
                          <a:latin typeface="Arial" panose="020B0604020202020204" pitchFamily="34" charset="0"/>
                          <a:cs typeface="Arial" panose="020B0604020202020204" pitchFamily="34" charset="0"/>
                        </a:rPr>
                        <a:t>FCOG/CV:</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P/M/E:</a:t>
                      </a:r>
                    </a:p>
                    <a:p>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HVT: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HPT:  </a:t>
                      </a:r>
                    </a:p>
                  </a:txBody>
                  <a:tcPr/>
                </a:tc>
                <a:extLst>
                  <a:ext uri="{0D108BD9-81ED-4DB2-BD59-A6C34878D82A}">
                    <a16:rowId xmlns:a16="http://schemas.microsoft.com/office/drawing/2014/main" val="1615574411"/>
                  </a:ext>
                </a:extLst>
              </a:tr>
              <a:tr h="833694">
                <a:tc>
                  <a:txBody>
                    <a:bodyPr/>
                    <a:lstStyle/>
                    <a:p>
                      <a:r>
                        <a:rPr lang="en-US" sz="1200" dirty="0">
                          <a:latin typeface="Arial" panose="020B0604020202020204" pitchFamily="34" charset="0"/>
                          <a:cs typeface="Arial" panose="020B0604020202020204" pitchFamily="34" charset="0"/>
                        </a:rPr>
                        <a:t>Decisions:</a:t>
                      </a:r>
                    </a:p>
                    <a:p>
                      <a:r>
                        <a:rPr lang="en-US" sz="1200" dirty="0">
                          <a:latin typeface="Arial" panose="020B0604020202020204" pitchFamily="34" charset="0"/>
                          <a:cs typeface="Arial" panose="020B0604020202020204" pitchFamily="34" charset="0"/>
                        </a:rPr>
                        <a:t>Risks/Opportunities:</a:t>
                      </a:r>
                    </a:p>
                  </a:txBody>
                  <a:tcPr/>
                </a:tc>
                <a:extLst>
                  <a:ext uri="{0D108BD9-81ED-4DB2-BD59-A6C34878D82A}">
                    <a16:rowId xmlns:a16="http://schemas.microsoft.com/office/drawing/2014/main" val="1680792123"/>
                  </a:ext>
                </a:extLst>
              </a:tr>
            </a:tbl>
          </a:graphicData>
        </a:graphic>
      </p:graphicFrame>
      <p:sp>
        <p:nvSpPr>
          <p:cNvPr id="6" name="Rectangle 5">
            <a:extLst>
              <a:ext uri="{FF2B5EF4-FFF2-40B4-BE49-F238E27FC236}">
                <a16:creationId xmlns:a16="http://schemas.microsoft.com/office/drawing/2014/main" id="{D28613A6-80D1-40D4-BED7-A9BA787B3412}"/>
              </a:ext>
            </a:extLst>
          </p:cNvPr>
          <p:cNvSpPr/>
          <p:nvPr/>
        </p:nvSpPr>
        <p:spPr>
          <a:xfrm rot="18775196">
            <a:off x="53612" y="1797339"/>
            <a:ext cx="2378542" cy="46315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Rectangle 6">
            <a:extLst>
              <a:ext uri="{FF2B5EF4-FFF2-40B4-BE49-F238E27FC236}">
                <a16:creationId xmlns:a16="http://schemas.microsoft.com/office/drawing/2014/main" id="{76F8593A-9CE7-43EB-8218-432BE90ECE36}"/>
              </a:ext>
            </a:extLst>
          </p:cNvPr>
          <p:cNvSpPr/>
          <p:nvPr/>
        </p:nvSpPr>
        <p:spPr>
          <a:xfrm rot="18782678">
            <a:off x="479315" y="893838"/>
            <a:ext cx="1789148" cy="179477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4</a:t>
            </a:r>
          </a:p>
        </p:txBody>
      </p:sp>
      <p:sp>
        <p:nvSpPr>
          <p:cNvPr id="9" name="Rectangle 8">
            <a:extLst>
              <a:ext uri="{FF2B5EF4-FFF2-40B4-BE49-F238E27FC236}">
                <a16:creationId xmlns:a16="http://schemas.microsoft.com/office/drawing/2014/main" id="{C811B9C0-13DE-44AE-8391-B086C75BA436}"/>
              </a:ext>
            </a:extLst>
          </p:cNvPr>
          <p:cNvSpPr/>
          <p:nvPr/>
        </p:nvSpPr>
        <p:spPr>
          <a:xfrm rot="18734865">
            <a:off x="353756" y="2585850"/>
            <a:ext cx="658906" cy="53788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5</a:t>
            </a:r>
          </a:p>
        </p:txBody>
      </p:sp>
      <p:sp>
        <p:nvSpPr>
          <p:cNvPr id="11" name="Rectangle 10">
            <a:extLst>
              <a:ext uri="{FF2B5EF4-FFF2-40B4-BE49-F238E27FC236}">
                <a16:creationId xmlns:a16="http://schemas.microsoft.com/office/drawing/2014/main" id="{55F072E3-2CD5-42F3-9A26-AA21DC35F990}"/>
              </a:ext>
            </a:extLst>
          </p:cNvPr>
          <p:cNvSpPr/>
          <p:nvPr/>
        </p:nvSpPr>
        <p:spPr>
          <a:xfrm rot="18823477">
            <a:off x="209814" y="1214131"/>
            <a:ext cx="1441995" cy="1175355"/>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 5b</a:t>
            </a:r>
          </a:p>
        </p:txBody>
      </p:sp>
      <p:sp>
        <p:nvSpPr>
          <p:cNvPr id="12" name="Rectangle 11">
            <a:extLst>
              <a:ext uri="{FF2B5EF4-FFF2-40B4-BE49-F238E27FC236}">
                <a16:creationId xmlns:a16="http://schemas.microsoft.com/office/drawing/2014/main" id="{0826F969-1F64-475C-B03A-B3767D19D511}"/>
              </a:ext>
            </a:extLst>
          </p:cNvPr>
          <p:cNvSpPr/>
          <p:nvPr/>
        </p:nvSpPr>
        <p:spPr>
          <a:xfrm rot="18812015">
            <a:off x="1532169" y="2040783"/>
            <a:ext cx="658906" cy="53788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1b</a:t>
            </a:r>
          </a:p>
        </p:txBody>
      </p:sp>
      <p:sp>
        <p:nvSpPr>
          <p:cNvPr id="13" name="Rectangle 12">
            <a:extLst>
              <a:ext uri="{FF2B5EF4-FFF2-40B4-BE49-F238E27FC236}">
                <a16:creationId xmlns:a16="http://schemas.microsoft.com/office/drawing/2014/main" id="{9F0B36B0-E2EC-413A-B6F3-05D7D42FBCA3}"/>
              </a:ext>
            </a:extLst>
          </p:cNvPr>
          <p:cNvSpPr/>
          <p:nvPr/>
        </p:nvSpPr>
        <p:spPr>
          <a:xfrm rot="18734865">
            <a:off x="2017222" y="1553827"/>
            <a:ext cx="658906" cy="53788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4b</a:t>
            </a:r>
          </a:p>
        </p:txBody>
      </p:sp>
    </p:spTree>
    <p:extLst>
      <p:ext uri="{BB962C8B-B14F-4D97-AF65-F5344CB8AC3E}">
        <p14:creationId xmlns:p14="http://schemas.microsoft.com/office/powerpoint/2010/main" val="3647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ACAC32-138D-4775-B1F0-1EE26B428340}"/>
              </a:ext>
            </a:extLst>
          </p:cNvPr>
          <p:cNvSpPr>
            <a:spLocks noGrp="1"/>
          </p:cNvSpPr>
          <p:nvPr>
            <p:ph type="title"/>
          </p:nvPr>
        </p:nvSpPr>
        <p:spPr>
          <a:xfrm>
            <a:off x="628650" y="365126"/>
            <a:ext cx="7886700" cy="649481"/>
          </a:xfrm>
        </p:spPr>
        <p:txBody>
          <a:bodyPr>
            <a:normAutofit fontScale="90000"/>
          </a:bodyPr>
          <a:lstStyle/>
          <a:p>
            <a:r>
              <a:rPr lang="en-US" dirty="0"/>
              <a:t>February 2028</a:t>
            </a:r>
          </a:p>
        </p:txBody>
      </p:sp>
      <p:pic>
        <p:nvPicPr>
          <p:cNvPr id="5" name="Picture 2" descr="Image result for chinese airborne troops">
            <a:extLst>
              <a:ext uri="{FF2B5EF4-FFF2-40B4-BE49-F238E27FC236}">
                <a16:creationId xmlns:a16="http://schemas.microsoft.com/office/drawing/2014/main" id="{8039E88B-EEED-4938-8EBF-C89CCD37597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596406"/>
            <a:ext cx="3477006" cy="52615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3A1A6AA-19DD-48E1-A181-9ED4B37F7B65}"/>
              </a:ext>
            </a:extLst>
          </p:cNvPr>
          <p:cNvSpPr>
            <a:spLocks noGrp="1"/>
          </p:cNvSpPr>
          <p:nvPr>
            <p:ph idx="1"/>
          </p:nvPr>
        </p:nvSpPr>
        <p:spPr>
          <a:xfrm>
            <a:off x="3477006" y="1658318"/>
            <a:ext cx="5666994" cy="5199681"/>
          </a:xfrm>
        </p:spPr>
        <p:txBody>
          <a:bodyPr>
            <a:normAutofit lnSpcReduction="10000"/>
          </a:bodyPr>
          <a:lstStyle/>
          <a:p>
            <a:pPr marL="0" indent="0">
              <a:buNone/>
            </a:pPr>
            <a:r>
              <a:rPr lang="en-US" sz="1500" dirty="0">
                <a:latin typeface="Arial" panose="020B0604020202020204" pitchFamily="34" charset="0"/>
                <a:cs typeface="Arial" panose="020B0604020202020204" pitchFamily="34" charset="0"/>
              </a:rPr>
              <a:t>In response, the INDOPACOM stands up JTF 77, consisting of a Littoral Combat Group (LCG) already forward deployed in Palawan, an ESG, a PACAF ACE and Army Multi-Domain Task Force (MDTF). There are additional TSOC elements in Palawan. No additional forces are available given additional Chinese task forces operating near Taiwan and Japan and the threat of a larger “Pacific war.” </a:t>
            </a:r>
          </a:p>
          <a:p>
            <a:pPr marL="0" indent="0">
              <a:buNone/>
            </a:pPr>
            <a:r>
              <a:rPr lang="en-US" sz="1500" dirty="0">
                <a:latin typeface="Arial" panose="020B0604020202020204" pitchFamily="34" charset="0"/>
                <a:cs typeface="Arial" panose="020B0604020202020204" pitchFamily="34" charset="0"/>
              </a:rPr>
              <a:t>In the early hours of February 28, 2025 power goes out at the main international airport in Palawan and a series of cyber attacks disrupt local communications.  There are initial reports that a PLA Airborne TF seized the airfield. The ODAs report interdicting Chinese SOF forces surveying sites along </a:t>
            </a:r>
            <a:r>
              <a:rPr lang="en-US" sz="1500" dirty="0" err="1">
                <a:latin typeface="Arial" panose="020B0604020202020204" pitchFamily="34" charset="0"/>
                <a:cs typeface="Arial" panose="020B0604020202020204" pitchFamily="34" charset="0"/>
              </a:rPr>
              <a:t>Nagtabon</a:t>
            </a:r>
            <a:r>
              <a:rPr lang="en-US" sz="1500" dirty="0">
                <a:latin typeface="Arial" panose="020B0604020202020204" pitchFamily="34" charset="0"/>
                <a:cs typeface="Arial" panose="020B0604020202020204" pitchFamily="34" charset="0"/>
              </a:rPr>
              <a:t> Beach Filipino. Social media reports Chinese military vehicles vicinity </a:t>
            </a:r>
            <a:r>
              <a:rPr lang="en-US" sz="1500" dirty="0" err="1">
                <a:latin typeface="Arial" panose="020B0604020202020204" pitchFamily="34" charset="0"/>
                <a:cs typeface="Arial" panose="020B0604020202020204" pitchFamily="34" charset="0"/>
              </a:rPr>
              <a:t>Urugan</a:t>
            </a:r>
            <a:r>
              <a:rPr lang="en-US" sz="1500" dirty="0">
                <a:latin typeface="Arial" panose="020B0604020202020204" pitchFamily="34" charset="0"/>
                <a:cs typeface="Arial" panose="020B0604020202020204" pitchFamily="34" charset="0"/>
              </a:rPr>
              <a:t> Bay. China has not declared war and reports "sympathetic elements" may be conducting a NEO to save Chinese tourists. </a:t>
            </a:r>
          </a:p>
          <a:p>
            <a:pPr marL="0" indent="0">
              <a:buNone/>
            </a:pPr>
            <a:r>
              <a:rPr lang="en-US" sz="1500" dirty="0">
                <a:latin typeface="Arial" panose="020B0604020202020204" pitchFamily="34" charset="0"/>
                <a:cs typeface="Arial" panose="020B0604020202020204" pitchFamily="34" charset="0"/>
              </a:rPr>
              <a:t>There is no change to Chinese nuclear posture and their road mobile missiles and subs remain at a low alert level.  Intelligence reports indicate this posture is signaling a desire to avoid nuclear escalation. Chinese forces have not attacked space-based assets and there is no change in the posture of facilities associated with counter-space activity. At the same time, there are indications and warnings of strategic mobilization activities indicative of a possible large-scale attack against Taiwan.</a:t>
            </a:r>
          </a:p>
          <a:p>
            <a:pPr marL="0" indent="0">
              <a:buNone/>
            </a:pPr>
            <a:r>
              <a:rPr lang="en-US" sz="1500" dirty="0">
                <a:latin typeface="Arial" panose="020B0604020202020204" pitchFamily="34" charset="0"/>
                <a:cs typeface="Arial" panose="020B0604020202020204" pitchFamily="34" charset="0"/>
              </a:rPr>
              <a:t>Global stock markets plunge and the price of gold skyrockets. </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22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us navy expeditionary strike group">
            <a:extLst>
              <a:ext uri="{FF2B5EF4-FFF2-40B4-BE49-F238E27FC236}">
                <a16:creationId xmlns:a16="http://schemas.microsoft.com/office/drawing/2014/main" id="{EACF9486-AB26-4E41-A92B-FC0DCD0A90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014607"/>
            <a:ext cx="3477006" cy="58433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7BEB82-8615-43ED-B415-0E9C436B421F}"/>
              </a:ext>
            </a:extLst>
          </p:cNvPr>
          <p:cNvSpPr txBox="1">
            <a:spLocks/>
          </p:cNvSpPr>
          <p:nvPr/>
        </p:nvSpPr>
        <p:spPr>
          <a:xfrm>
            <a:off x="3477006" y="1014607"/>
            <a:ext cx="5666994" cy="584339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During an NSC meeting, POTUS stresses that he/she wants viable military options for countering Chinese aggression that demonstrate US capability and resolve, reassures treaty partners in the region and avoids nuclear escalation.  Following the meeting SECDEF contacts INDOPACOM Commander.  In consultation with the Joint Chiefs, they determine that countering the Chinese through conventional operations in and around Palawan is the only viable military option to manage escalation. They stress that the operation must involve limited military objectives that do not signal a threat against mainland China and avoids striking dual use nuclear facilities.</a:t>
            </a:r>
          </a:p>
          <a:p>
            <a:pPr marL="0" indent="0">
              <a:buNone/>
            </a:pPr>
            <a:r>
              <a:rPr lang="en-US" sz="2100" dirty="0"/>
              <a:t>INDOPACOM Commander works with the J55 and adapts portions of a key contingency plan.  The plan calls for using flexible response options – with an emphasis on diplomacy to build the counter-China coalition and economic pressure – while conducting a limited military operation to demonstrate capability and resolve and signal the risk of further conventional military escalation.  With multiple carrier strike groups and larger portions of the USAF tied up with separate plans to defend Japan and Taiwan, the task falls on JTF 77.  INDOPACOM orders JTF 77 to support Filipino forces clearing Palawan of Chinese military forces. The purpose is to ensure the Chinese forces don’t use Palawan as a lodgment to threaten the Sulu Sea and other islands in the Philippines, that the conflict is contained and China has crisis offramp options while US treaty commitments are upheld. INDOPACOM orders JTF 77 to:</a:t>
            </a:r>
          </a:p>
          <a:p>
            <a:pPr marL="457200" indent="-457200">
              <a:buFont typeface="+mj-lt"/>
              <a:buAutoNum type="arabicPeriod"/>
            </a:pPr>
            <a:r>
              <a:rPr lang="en-US" sz="2100" dirty="0"/>
              <a:t>Seize the Palawan International Airfield in order to establish a secure lodgment for follow-on forces</a:t>
            </a:r>
          </a:p>
          <a:p>
            <a:pPr marL="457200" indent="-457200">
              <a:buFont typeface="+mj-lt"/>
              <a:buAutoNum type="arabicPeriod"/>
            </a:pPr>
            <a:r>
              <a:rPr lang="en-US" sz="2100" dirty="0"/>
              <a:t>Establish sea control at least 100 km west of Palawan in order to secure SLOCs in the Sulu Sea</a:t>
            </a:r>
          </a:p>
          <a:p>
            <a:pPr marL="0" indent="0">
              <a:buNone/>
            </a:pPr>
            <a:endParaRPr lang="en-US" sz="2100" dirty="0"/>
          </a:p>
          <a:p>
            <a:pPr marL="0" indent="0">
              <a:buFont typeface="Arial" panose="020B0604020202020204" pitchFamily="34" charset="0"/>
              <a:buNone/>
            </a:pPr>
            <a:endParaRPr lang="en-US" sz="21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0C55D42-EA9A-402E-8841-4A1467E923A7}"/>
              </a:ext>
            </a:extLst>
          </p:cNvPr>
          <p:cNvSpPr txBox="1">
            <a:spLocks/>
          </p:cNvSpPr>
          <p:nvPr/>
        </p:nvSpPr>
        <p:spPr>
          <a:xfrm>
            <a:off x="628650" y="365126"/>
            <a:ext cx="7886700" cy="64948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Crisis Management </a:t>
            </a:r>
          </a:p>
        </p:txBody>
      </p:sp>
    </p:spTree>
    <p:extLst>
      <p:ext uri="{BB962C8B-B14F-4D97-AF65-F5344CB8AC3E}">
        <p14:creationId xmlns:p14="http://schemas.microsoft.com/office/powerpoint/2010/main" val="78700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3247FD5-5A9E-49DC-A888-61DC1D795E60}"/>
              </a:ext>
            </a:extLst>
          </p:cNvPr>
          <p:cNvGraphicFramePr>
            <a:graphicFrameLocks noGrp="1"/>
          </p:cNvGraphicFramePr>
          <p:nvPr>
            <p:extLst>
              <p:ext uri="{D42A27DB-BD31-4B8C-83A1-F6EECF244321}">
                <p14:modId xmlns:p14="http://schemas.microsoft.com/office/powerpoint/2010/main" val="2576945007"/>
              </p:ext>
            </p:extLst>
          </p:nvPr>
        </p:nvGraphicFramePr>
        <p:xfrm>
          <a:off x="139700" y="5974443"/>
          <a:ext cx="8877301" cy="822960"/>
        </p:xfrm>
        <a:graphic>
          <a:graphicData uri="http://schemas.openxmlformats.org/drawingml/2006/table">
            <a:tbl>
              <a:tblPr firstRow="1" bandRow="1">
                <a:tableStyleId>{2D5ABB26-0587-4C30-8999-92F81FD0307C}</a:tableStyleId>
              </a:tblPr>
              <a:tblGrid>
                <a:gridCol w="3328988">
                  <a:extLst>
                    <a:ext uri="{9D8B030D-6E8A-4147-A177-3AD203B41FA5}">
                      <a16:colId xmlns:a16="http://schemas.microsoft.com/office/drawing/2014/main" val="581479728"/>
                    </a:ext>
                  </a:extLst>
                </a:gridCol>
                <a:gridCol w="2589213">
                  <a:extLst>
                    <a:ext uri="{9D8B030D-6E8A-4147-A177-3AD203B41FA5}">
                      <a16:colId xmlns:a16="http://schemas.microsoft.com/office/drawing/2014/main" val="1269302066"/>
                    </a:ext>
                  </a:extLst>
                </a:gridCol>
                <a:gridCol w="2959100">
                  <a:extLst>
                    <a:ext uri="{9D8B030D-6E8A-4147-A177-3AD203B41FA5}">
                      <a16:colId xmlns:a16="http://schemas.microsoft.com/office/drawing/2014/main" val="652474005"/>
                    </a:ext>
                  </a:extLst>
                </a:gridCol>
              </a:tblGrid>
              <a:tr h="197757">
                <a:tc>
                  <a:txBody>
                    <a:bodyPr/>
                    <a:lstStyle/>
                    <a:p>
                      <a:r>
                        <a:rPr lang="en-US" sz="1200" dirty="0"/>
                        <a:t>Hawaii (ACE package)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Australia (Darwin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Japan (Multiple Bases)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905700"/>
                  </a:ext>
                </a:extLst>
              </a:tr>
              <a:tr h="197757">
                <a:tc gridSpan="3">
                  <a:txBody>
                    <a:bodyPr/>
                    <a:lstStyle/>
                    <a:p>
                      <a:r>
                        <a:rPr lang="en-US" sz="1200" dirty="0"/>
                        <a:t>1 = ODAs; 2 = EAB (HMH, HIMARs, LAAD); 3 = EAB (VMU, MWSS, FILMAR); (MDTF); 4 = RQ-180s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171857"/>
                  </a:ext>
                </a:extLst>
              </a:tr>
              <a:tr h="197757">
                <a:tc gridSpan="3">
                  <a:txBody>
                    <a:bodyPr/>
                    <a:lstStyle/>
                    <a:p>
                      <a:r>
                        <a:rPr lang="en-US" sz="1200" dirty="0"/>
                        <a:t>Treatment B = Less strike and more enablers &amp; bases (decoys included); </a:t>
                      </a:r>
                      <a:r>
                        <a:rPr lang="en-US" sz="1200" b="1" dirty="0"/>
                        <a:t>Mosaic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977404"/>
                  </a:ext>
                </a:extLst>
              </a:tr>
            </a:tbl>
          </a:graphicData>
        </a:graphic>
      </p:graphicFrame>
      <p:pic>
        <p:nvPicPr>
          <p:cNvPr id="7" name="Picture 6">
            <a:extLst>
              <a:ext uri="{FF2B5EF4-FFF2-40B4-BE49-F238E27FC236}">
                <a16:creationId xmlns:a16="http://schemas.microsoft.com/office/drawing/2014/main" id="{B88387E7-DAEE-436F-8C94-B0EE7A1E90BB}"/>
              </a:ext>
            </a:extLst>
          </p:cNvPr>
          <p:cNvPicPr>
            <a:picLocks noChangeAspect="1"/>
          </p:cNvPicPr>
          <p:nvPr/>
        </p:nvPicPr>
        <p:blipFill>
          <a:blip r:embed="rId3"/>
          <a:stretch>
            <a:fillRect/>
          </a:stretch>
        </p:blipFill>
        <p:spPr>
          <a:xfrm>
            <a:off x="0" y="0"/>
            <a:ext cx="9144000" cy="5823045"/>
          </a:xfrm>
          <a:prstGeom prst="rect">
            <a:avLst/>
          </a:prstGeom>
        </p:spPr>
      </p:pic>
      <p:sp>
        <p:nvSpPr>
          <p:cNvPr id="8" name="TextBox 7">
            <a:extLst>
              <a:ext uri="{FF2B5EF4-FFF2-40B4-BE49-F238E27FC236}">
                <a16:creationId xmlns:a16="http://schemas.microsoft.com/office/drawing/2014/main" id="{E224B182-D05D-43B8-931A-71241D7C11E8}"/>
              </a:ext>
            </a:extLst>
          </p:cNvPr>
          <p:cNvSpPr txBox="1"/>
          <p:nvPr/>
        </p:nvSpPr>
        <p:spPr>
          <a:xfrm>
            <a:off x="3943581" y="3026792"/>
            <a:ext cx="822661"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PLAN SAG</a:t>
            </a:r>
          </a:p>
        </p:txBody>
      </p:sp>
      <p:sp>
        <p:nvSpPr>
          <p:cNvPr id="9" name="TextBox 8">
            <a:extLst>
              <a:ext uri="{FF2B5EF4-FFF2-40B4-BE49-F238E27FC236}">
                <a16:creationId xmlns:a16="http://schemas.microsoft.com/office/drawing/2014/main" id="{0BE32A07-71D8-4907-B0F6-7EC0E9E0A2AE}"/>
              </a:ext>
            </a:extLst>
          </p:cNvPr>
          <p:cNvSpPr txBox="1"/>
          <p:nvPr/>
        </p:nvSpPr>
        <p:spPr>
          <a:xfrm>
            <a:off x="7642660" y="5124251"/>
            <a:ext cx="453970"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ESG</a:t>
            </a:r>
          </a:p>
        </p:txBody>
      </p:sp>
      <p:sp>
        <p:nvSpPr>
          <p:cNvPr id="10" name="TextBox 9">
            <a:extLst>
              <a:ext uri="{FF2B5EF4-FFF2-40B4-BE49-F238E27FC236}">
                <a16:creationId xmlns:a16="http://schemas.microsoft.com/office/drawing/2014/main" id="{856D22BE-BBE6-4E01-8836-57341619F0E0}"/>
              </a:ext>
            </a:extLst>
          </p:cNvPr>
          <p:cNvSpPr txBox="1"/>
          <p:nvPr/>
        </p:nvSpPr>
        <p:spPr>
          <a:xfrm>
            <a:off x="7015190" y="4847251"/>
            <a:ext cx="447558"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SSN</a:t>
            </a:r>
          </a:p>
        </p:txBody>
      </p:sp>
      <p:sp>
        <p:nvSpPr>
          <p:cNvPr id="12" name="TextBox 11">
            <a:extLst>
              <a:ext uri="{FF2B5EF4-FFF2-40B4-BE49-F238E27FC236}">
                <a16:creationId xmlns:a16="http://schemas.microsoft.com/office/drawing/2014/main" id="{B32F7864-F533-45CF-8E04-67B0C1118CBA}"/>
              </a:ext>
            </a:extLst>
          </p:cNvPr>
          <p:cNvSpPr txBox="1"/>
          <p:nvPr/>
        </p:nvSpPr>
        <p:spPr>
          <a:xfrm>
            <a:off x="4444401" y="3720619"/>
            <a:ext cx="151413" cy="246221"/>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9A7C2872-7F2B-4D0F-8F05-531FC7C8A8D7}"/>
              </a:ext>
            </a:extLst>
          </p:cNvPr>
          <p:cNvSpPr txBox="1"/>
          <p:nvPr/>
        </p:nvSpPr>
        <p:spPr>
          <a:xfrm>
            <a:off x="4292988" y="4276967"/>
            <a:ext cx="151413" cy="246221"/>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D47469D3-09AF-49F8-B2FC-60922153075B}"/>
              </a:ext>
            </a:extLst>
          </p:cNvPr>
          <p:cNvSpPr txBox="1"/>
          <p:nvPr/>
        </p:nvSpPr>
        <p:spPr>
          <a:xfrm>
            <a:off x="5064178" y="3182779"/>
            <a:ext cx="151413" cy="246221"/>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BAD66D9E-9C09-49DE-B991-770C7F199903}"/>
              </a:ext>
            </a:extLst>
          </p:cNvPr>
          <p:cNvSpPr txBox="1"/>
          <p:nvPr/>
        </p:nvSpPr>
        <p:spPr>
          <a:xfrm>
            <a:off x="5683955" y="3059668"/>
            <a:ext cx="151413" cy="246221"/>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DBF61B7D-2541-467A-8235-C1925D1F5215}"/>
              </a:ext>
            </a:extLst>
          </p:cNvPr>
          <p:cNvSpPr txBox="1"/>
          <p:nvPr/>
        </p:nvSpPr>
        <p:spPr>
          <a:xfrm>
            <a:off x="4912765" y="3934565"/>
            <a:ext cx="151413" cy="246221"/>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id="{B85DF804-0CB0-4DE1-8C41-9551A9854565}"/>
              </a:ext>
            </a:extLst>
          </p:cNvPr>
          <p:cNvSpPr txBox="1"/>
          <p:nvPr/>
        </p:nvSpPr>
        <p:spPr>
          <a:xfrm>
            <a:off x="5891214" y="2513903"/>
            <a:ext cx="151413" cy="246221"/>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3</a:t>
            </a:r>
          </a:p>
        </p:txBody>
      </p:sp>
      <p:sp>
        <p:nvSpPr>
          <p:cNvPr id="18" name="TextBox 17">
            <a:extLst>
              <a:ext uri="{FF2B5EF4-FFF2-40B4-BE49-F238E27FC236}">
                <a16:creationId xmlns:a16="http://schemas.microsoft.com/office/drawing/2014/main" id="{1419DDC2-C657-4000-9296-5AD81BBDB4D8}"/>
              </a:ext>
            </a:extLst>
          </p:cNvPr>
          <p:cNvSpPr txBox="1"/>
          <p:nvPr/>
        </p:nvSpPr>
        <p:spPr>
          <a:xfrm>
            <a:off x="5372488" y="2637013"/>
            <a:ext cx="151413" cy="246221"/>
          </a:xfrm>
          <a:prstGeom prst="rect">
            <a:avLst/>
          </a:prstGeom>
          <a:solidFill>
            <a:schemeClr val="bg1"/>
          </a:solidFill>
        </p:spPr>
        <p:txBody>
          <a:bodyPr wrap="square" rtlCol="0">
            <a:spAutoFit/>
          </a:bodyPr>
          <a:lstStyle/>
          <a:p>
            <a:pPr algn="ctr"/>
            <a:r>
              <a:rPr lang="en-US" sz="1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14C6388B-DF8C-43E5-AF16-5340B7A415EA}"/>
              </a:ext>
            </a:extLst>
          </p:cNvPr>
          <p:cNvSpPr txBox="1"/>
          <p:nvPr/>
        </p:nvSpPr>
        <p:spPr>
          <a:xfrm>
            <a:off x="5588657" y="3922253"/>
            <a:ext cx="447558"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LCG</a:t>
            </a:r>
          </a:p>
        </p:txBody>
      </p:sp>
      <p:sp>
        <p:nvSpPr>
          <p:cNvPr id="20" name="Rectangle 19">
            <a:extLst>
              <a:ext uri="{FF2B5EF4-FFF2-40B4-BE49-F238E27FC236}">
                <a16:creationId xmlns:a16="http://schemas.microsoft.com/office/drawing/2014/main" id="{4FD7904B-7A2D-4415-8F34-B21512BC6AE4}"/>
              </a:ext>
            </a:extLst>
          </p:cNvPr>
          <p:cNvSpPr/>
          <p:nvPr/>
        </p:nvSpPr>
        <p:spPr>
          <a:xfrm>
            <a:off x="5372487" y="3359193"/>
            <a:ext cx="151413" cy="1396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3BB11D9-D2EA-422F-81BC-A99586BAB07E}"/>
              </a:ext>
            </a:extLst>
          </p:cNvPr>
          <p:cNvSpPr txBox="1"/>
          <p:nvPr/>
        </p:nvSpPr>
        <p:spPr>
          <a:xfrm>
            <a:off x="5588657" y="3305371"/>
            <a:ext cx="1000595"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Seized Airfield</a:t>
            </a:r>
          </a:p>
        </p:txBody>
      </p:sp>
      <p:sp>
        <p:nvSpPr>
          <p:cNvPr id="22" name="Rectangle 21">
            <a:extLst>
              <a:ext uri="{FF2B5EF4-FFF2-40B4-BE49-F238E27FC236}">
                <a16:creationId xmlns:a16="http://schemas.microsoft.com/office/drawing/2014/main" id="{6835606D-16CC-4FAA-97BF-1F9A8F8F9C54}"/>
              </a:ext>
            </a:extLst>
          </p:cNvPr>
          <p:cNvSpPr/>
          <p:nvPr/>
        </p:nvSpPr>
        <p:spPr>
          <a:xfrm>
            <a:off x="4766242" y="4485259"/>
            <a:ext cx="449349" cy="2010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95AE31B-1AD2-42B5-AD75-FA455DBA589A}"/>
              </a:ext>
            </a:extLst>
          </p:cNvPr>
          <p:cNvSpPr txBox="1"/>
          <p:nvPr/>
        </p:nvSpPr>
        <p:spPr>
          <a:xfrm>
            <a:off x="2690904" y="4970362"/>
            <a:ext cx="990977" cy="400110"/>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Suspected</a:t>
            </a:r>
          </a:p>
          <a:p>
            <a:r>
              <a:rPr lang="en-US" sz="1000" dirty="0">
                <a:latin typeface="Arial" panose="020B0604020202020204" pitchFamily="34" charset="0"/>
                <a:cs typeface="Arial" panose="020B0604020202020204" pitchFamily="34" charset="0"/>
              </a:rPr>
              <a:t>Sub Locations</a:t>
            </a:r>
          </a:p>
        </p:txBody>
      </p:sp>
      <p:sp>
        <p:nvSpPr>
          <p:cNvPr id="24" name="Rectangle 23">
            <a:extLst>
              <a:ext uri="{FF2B5EF4-FFF2-40B4-BE49-F238E27FC236}">
                <a16:creationId xmlns:a16="http://schemas.microsoft.com/office/drawing/2014/main" id="{FEFBF222-0E3B-4A77-A823-FD8B83AE2D3A}"/>
              </a:ext>
            </a:extLst>
          </p:cNvPr>
          <p:cNvSpPr/>
          <p:nvPr/>
        </p:nvSpPr>
        <p:spPr>
          <a:xfrm>
            <a:off x="3186392" y="4168474"/>
            <a:ext cx="449349" cy="2010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FE301F-9E8F-4EB0-9247-B41080231366}"/>
              </a:ext>
            </a:extLst>
          </p:cNvPr>
          <p:cNvSpPr/>
          <p:nvPr/>
        </p:nvSpPr>
        <p:spPr>
          <a:xfrm>
            <a:off x="1904135" y="3498806"/>
            <a:ext cx="449349" cy="2010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BC65B2A2-70A4-4EF6-9B22-1B990406446A}"/>
              </a:ext>
            </a:extLst>
          </p:cNvPr>
          <p:cNvCxnSpPr/>
          <p:nvPr/>
        </p:nvCxnSpPr>
        <p:spPr>
          <a:xfrm flipV="1">
            <a:off x="3186392" y="4400077"/>
            <a:ext cx="224674" cy="570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AD8B47-E470-4321-A24D-2CD6BB3FEE21}"/>
              </a:ext>
            </a:extLst>
          </p:cNvPr>
          <p:cNvCxnSpPr>
            <a:cxnSpLocks/>
            <a:stCxn id="23" idx="0"/>
            <a:endCxn id="22" idx="1"/>
          </p:cNvCxnSpPr>
          <p:nvPr/>
        </p:nvCxnSpPr>
        <p:spPr>
          <a:xfrm flipV="1">
            <a:off x="3186393" y="4585805"/>
            <a:ext cx="1579849" cy="38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A54245A-680F-4AA1-9CA5-5E4E7E0ADF9F}"/>
              </a:ext>
            </a:extLst>
          </p:cNvPr>
          <p:cNvCxnSpPr>
            <a:cxnSpLocks/>
            <a:stCxn id="23" idx="0"/>
            <a:endCxn id="25" idx="2"/>
          </p:cNvCxnSpPr>
          <p:nvPr/>
        </p:nvCxnSpPr>
        <p:spPr>
          <a:xfrm flipH="1" flipV="1">
            <a:off x="2128810" y="3699898"/>
            <a:ext cx="1057583" cy="1270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A2A0144-9AA7-4A2B-ABD5-55A5C5EC2736}"/>
              </a:ext>
            </a:extLst>
          </p:cNvPr>
          <p:cNvSpPr txBox="1"/>
          <p:nvPr/>
        </p:nvSpPr>
        <p:spPr>
          <a:xfrm>
            <a:off x="2401309" y="1961127"/>
            <a:ext cx="1064715" cy="246221"/>
          </a:xfrm>
          <a:prstGeom prst="rect">
            <a:avLst/>
          </a:prstGeom>
          <a:solidFill>
            <a:schemeClr val="bg1"/>
          </a:solidFill>
        </p:spPr>
        <p:txBody>
          <a:bodyPr wrap="none" rtlCol="0">
            <a:spAutoFit/>
          </a:bodyPr>
          <a:lstStyle/>
          <a:p>
            <a:r>
              <a:rPr lang="en-US" sz="1000" dirty="0">
                <a:latin typeface="Arial" panose="020B0604020202020204" pitchFamily="34" charset="0"/>
                <a:cs typeface="Arial" panose="020B0604020202020204" pitchFamily="34" charset="0"/>
              </a:rPr>
              <a:t>Active Airbases</a:t>
            </a:r>
          </a:p>
        </p:txBody>
      </p:sp>
      <p:cxnSp>
        <p:nvCxnSpPr>
          <p:cNvPr id="30" name="Straight Arrow Connector 29">
            <a:extLst>
              <a:ext uri="{FF2B5EF4-FFF2-40B4-BE49-F238E27FC236}">
                <a16:creationId xmlns:a16="http://schemas.microsoft.com/office/drawing/2014/main" id="{6F754ED6-3B27-4D6C-A249-9C8FB83847B6}"/>
              </a:ext>
            </a:extLst>
          </p:cNvPr>
          <p:cNvCxnSpPr>
            <a:cxnSpLocks/>
            <a:stCxn id="29" idx="2"/>
          </p:cNvCxnSpPr>
          <p:nvPr/>
        </p:nvCxnSpPr>
        <p:spPr>
          <a:xfrm flipH="1">
            <a:off x="2890442" y="2207348"/>
            <a:ext cx="43225" cy="975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D2038B3-F6DC-4E40-91DE-0ECEC23B9F95}"/>
              </a:ext>
            </a:extLst>
          </p:cNvPr>
          <p:cNvCxnSpPr>
            <a:cxnSpLocks/>
            <a:stCxn id="29" idx="2"/>
          </p:cNvCxnSpPr>
          <p:nvPr/>
        </p:nvCxnSpPr>
        <p:spPr>
          <a:xfrm>
            <a:off x="2933667" y="2207348"/>
            <a:ext cx="365062" cy="7363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0B0533B-06F7-40BC-A927-8B5AE1D32F8D}"/>
              </a:ext>
            </a:extLst>
          </p:cNvPr>
          <p:cNvCxnSpPr>
            <a:cxnSpLocks/>
          </p:cNvCxnSpPr>
          <p:nvPr/>
        </p:nvCxnSpPr>
        <p:spPr>
          <a:xfrm>
            <a:off x="2933666" y="2217266"/>
            <a:ext cx="883848" cy="1181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4F3A1A-ED9B-404A-8ECB-1F152A9FEE75}"/>
              </a:ext>
            </a:extLst>
          </p:cNvPr>
          <p:cNvCxnSpPr>
            <a:cxnSpLocks/>
            <a:stCxn id="29" idx="0"/>
          </p:cNvCxnSpPr>
          <p:nvPr/>
        </p:nvCxnSpPr>
        <p:spPr>
          <a:xfrm flipH="1" flipV="1">
            <a:off x="2128811" y="255495"/>
            <a:ext cx="804856" cy="1705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9589B62-1F84-493F-862C-631C8D912CE2}"/>
              </a:ext>
            </a:extLst>
          </p:cNvPr>
          <p:cNvCxnSpPr>
            <a:cxnSpLocks/>
          </p:cNvCxnSpPr>
          <p:nvPr/>
        </p:nvCxnSpPr>
        <p:spPr>
          <a:xfrm>
            <a:off x="6898341" y="5728446"/>
            <a:ext cx="176156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AB47F5-7C31-4242-8F19-1A7DFF1F8B09}"/>
              </a:ext>
            </a:extLst>
          </p:cNvPr>
          <p:cNvCxnSpPr/>
          <p:nvPr/>
        </p:nvCxnSpPr>
        <p:spPr>
          <a:xfrm flipV="1">
            <a:off x="6910065" y="5642708"/>
            <a:ext cx="0" cy="857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F64522-0F63-44EF-B543-9B180E4ED078}"/>
              </a:ext>
            </a:extLst>
          </p:cNvPr>
          <p:cNvCxnSpPr/>
          <p:nvPr/>
        </p:nvCxnSpPr>
        <p:spPr>
          <a:xfrm flipV="1">
            <a:off x="8648990" y="5654429"/>
            <a:ext cx="0" cy="857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70DA6-83F2-4462-8386-53979F592C69}"/>
              </a:ext>
            </a:extLst>
          </p:cNvPr>
          <p:cNvCxnSpPr/>
          <p:nvPr/>
        </p:nvCxnSpPr>
        <p:spPr>
          <a:xfrm>
            <a:off x="2128809" y="123986"/>
            <a:ext cx="3086782" cy="268415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29800C7-B041-49E5-BD4B-1D14020FE632}"/>
              </a:ext>
            </a:extLst>
          </p:cNvPr>
          <p:cNvSpPr txBox="1"/>
          <p:nvPr/>
        </p:nvSpPr>
        <p:spPr>
          <a:xfrm rot="2478667">
            <a:off x="2211855" y="554526"/>
            <a:ext cx="1595886" cy="276999"/>
          </a:xfrm>
          <a:prstGeom prst="rect">
            <a:avLst/>
          </a:prstGeom>
          <a:noFill/>
        </p:spPr>
        <p:txBody>
          <a:bodyPr wrap="none" rtlCol="0">
            <a:spAutoFit/>
          </a:bodyPr>
          <a:lstStyle/>
          <a:p>
            <a:r>
              <a:rPr lang="en-US" sz="1200" dirty="0">
                <a:solidFill>
                  <a:srgbClr val="FF0000"/>
                </a:solidFill>
              </a:rPr>
              <a:t>750 km (H-6M 1-2 </a:t>
            </a:r>
            <a:r>
              <a:rPr lang="en-US" sz="1200" dirty="0" err="1">
                <a:solidFill>
                  <a:srgbClr val="FF0000"/>
                </a:solidFill>
              </a:rPr>
              <a:t>hrs</a:t>
            </a:r>
            <a:r>
              <a:rPr lang="en-US" sz="1200" dirty="0">
                <a:solidFill>
                  <a:srgbClr val="FF0000"/>
                </a:solidFill>
              </a:rPr>
              <a:t>)</a:t>
            </a:r>
          </a:p>
        </p:txBody>
      </p:sp>
      <p:cxnSp>
        <p:nvCxnSpPr>
          <p:cNvPr id="44" name="Straight Connector 43">
            <a:extLst>
              <a:ext uri="{FF2B5EF4-FFF2-40B4-BE49-F238E27FC236}">
                <a16:creationId xmlns:a16="http://schemas.microsoft.com/office/drawing/2014/main" id="{D49653F3-9F49-4072-9AFC-2341F8F98E2A}"/>
              </a:ext>
            </a:extLst>
          </p:cNvPr>
          <p:cNvCxnSpPr>
            <a:cxnSpLocks/>
          </p:cNvCxnSpPr>
          <p:nvPr/>
        </p:nvCxnSpPr>
        <p:spPr>
          <a:xfrm>
            <a:off x="6718251" y="1002143"/>
            <a:ext cx="2425749" cy="3177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A856F7C-AD15-4F40-B0EB-CBB1E0540A0B}"/>
              </a:ext>
            </a:extLst>
          </p:cNvPr>
          <p:cNvSpPr txBox="1"/>
          <p:nvPr/>
        </p:nvSpPr>
        <p:spPr>
          <a:xfrm>
            <a:off x="7117517" y="744771"/>
            <a:ext cx="1791773" cy="276999"/>
          </a:xfrm>
          <a:prstGeom prst="rect">
            <a:avLst/>
          </a:prstGeom>
          <a:noFill/>
        </p:spPr>
        <p:txBody>
          <a:bodyPr wrap="none" rtlCol="0">
            <a:spAutoFit/>
          </a:bodyPr>
          <a:lstStyle/>
          <a:p>
            <a:r>
              <a:rPr lang="en-US" sz="1200" dirty="0">
                <a:solidFill>
                  <a:schemeClr val="bg1"/>
                </a:solidFill>
              </a:rPr>
              <a:t>Flight Time to Guam 3 </a:t>
            </a:r>
            <a:r>
              <a:rPr lang="en-US" sz="1200" dirty="0" err="1">
                <a:solidFill>
                  <a:schemeClr val="bg1"/>
                </a:solidFill>
              </a:rPr>
              <a:t>hrs</a:t>
            </a:r>
            <a:endParaRPr lang="en-US" sz="1200" dirty="0">
              <a:solidFill>
                <a:schemeClr val="bg1"/>
              </a:solidFill>
            </a:endParaRPr>
          </a:p>
        </p:txBody>
      </p:sp>
    </p:spTree>
    <p:extLst>
      <p:ext uri="{BB962C8B-B14F-4D97-AF65-F5344CB8AC3E}">
        <p14:creationId xmlns:p14="http://schemas.microsoft.com/office/powerpoint/2010/main" val="199665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E06B-39C6-4AEA-8E8D-D5C972635041}"/>
              </a:ext>
            </a:extLst>
          </p:cNvPr>
          <p:cNvSpPr>
            <a:spLocks noGrp="1"/>
          </p:cNvSpPr>
          <p:nvPr>
            <p:ph type="title"/>
          </p:nvPr>
        </p:nvSpPr>
        <p:spPr>
          <a:xfrm>
            <a:off x="628650" y="365127"/>
            <a:ext cx="7886700" cy="549274"/>
          </a:xfrm>
        </p:spPr>
        <p:txBody>
          <a:bodyPr>
            <a:normAutofit fontScale="90000"/>
          </a:bodyPr>
          <a:lstStyle/>
          <a:p>
            <a:r>
              <a:rPr lang="en-US" dirty="0"/>
              <a:t>PLA Assessment</a:t>
            </a:r>
          </a:p>
        </p:txBody>
      </p:sp>
      <p:sp>
        <p:nvSpPr>
          <p:cNvPr id="3" name="Content Placeholder 2">
            <a:extLst>
              <a:ext uri="{FF2B5EF4-FFF2-40B4-BE49-F238E27FC236}">
                <a16:creationId xmlns:a16="http://schemas.microsoft.com/office/drawing/2014/main" id="{6D3E782E-D791-459B-9EE6-591EB32DF2E2}"/>
              </a:ext>
            </a:extLst>
          </p:cNvPr>
          <p:cNvSpPr>
            <a:spLocks noGrp="1"/>
          </p:cNvSpPr>
          <p:nvPr>
            <p:ph idx="1"/>
          </p:nvPr>
        </p:nvSpPr>
        <p:spPr>
          <a:xfrm>
            <a:off x="368300" y="1092199"/>
            <a:ext cx="5067300" cy="4927600"/>
          </a:xfrm>
        </p:spPr>
        <p:txBody>
          <a:bodyPr>
            <a:normAutofit fontScale="47500" lnSpcReduction="20000"/>
          </a:bodyPr>
          <a:lstStyle/>
          <a:p>
            <a:r>
              <a:rPr lang="en-US" dirty="0"/>
              <a:t>PLAN (SCS)</a:t>
            </a:r>
          </a:p>
          <a:p>
            <a:pPr lvl="1"/>
            <a:r>
              <a:rPr lang="en-US" dirty="0"/>
              <a:t>2-4 Frigates (Type 54)</a:t>
            </a:r>
          </a:p>
          <a:p>
            <a:pPr lvl="1"/>
            <a:r>
              <a:rPr lang="en-US" dirty="0"/>
              <a:t>2-4 Destroyers  (Type 52, 54)</a:t>
            </a:r>
          </a:p>
          <a:p>
            <a:pPr lvl="1"/>
            <a:r>
              <a:rPr lang="en-US" dirty="0"/>
              <a:t>1 CG (Type 55)</a:t>
            </a:r>
          </a:p>
          <a:p>
            <a:pPr lvl="1"/>
            <a:r>
              <a:rPr lang="en-US" dirty="0"/>
              <a:t>6+ fast attack (Type 21)</a:t>
            </a:r>
          </a:p>
          <a:p>
            <a:pPr lvl="1"/>
            <a:r>
              <a:rPr lang="en-US" dirty="0"/>
              <a:t>5+ SAM BN (HQ-9) – SCS islands</a:t>
            </a:r>
          </a:p>
          <a:p>
            <a:pPr lvl="1"/>
            <a:r>
              <a:rPr lang="en-US" dirty="0"/>
              <a:t>2+ SSM BN (YJ-62)  - SCS islands</a:t>
            </a:r>
          </a:p>
          <a:p>
            <a:pPr lvl="1"/>
            <a:r>
              <a:rPr lang="en-US" dirty="0"/>
              <a:t>3+ Radar sites (air, surface) – SCS islands</a:t>
            </a:r>
          </a:p>
          <a:p>
            <a:pPr lvl="1"/>
            <a:r>
              <a:rPr lang="en-US" dirty="0"/>
              <a:t>4+ attack subs (Kilo, Yuan)</a:t>
            </a:r>
          </a:p>
          <a:p>
            <a:pPr lvl="1"/>
            <a:r>
              <a:rPr lang="en-US" dirty="0"/>
              <a:t>1-2 supply (Type 93)</a:t>
            </a:r>
          </a:p>
          <a:p>
            <a:r>
              <a:rPr lang="en-US" dirty="0"/>
              <a:t>PLAAF (SCS, Woody Island airbases)</a:t>
            </a:r>
          </a:p>
          <a:p>
            <a:pPr lvl="1"/>
            <a:r>
              <a:rPr lang="en-US" dirty="0"/>
              <a:t>20+ TACAIR (J-10, J-11, JH-7)</a:t>
            </a:r>
          </a:p>
          <a:p>
            <a:pPr lvl="1"/>
            <a:r>
              <a:rPr lang="en-US" dirty="0"/>
              <a:t>10+ H-6M</a:t>
            </a:r>
          </a:p>
          <a:p>
            <a:pPr lvl="1"/>
            <a:r>
              <a:rPr lang="en-US" dirty="0"/>
              <a:t>OTH Radar (Woody)</a:t>
            </a:r>
          </a:p>
          <a:p>
            <a:pPr lvl="1"/>
            <a:r>
              <a:rPr lang="en-US" dirty="0"/>
              <a:t>2+ Soar Dragon</a:t>
            </a:r>
          </a:p>
          <a:p>
            <a:r>
              <a:rPr lang="en-US" dirty="0"/>
              <a:t>PLA (Palawan)</a:t>
            </a:r>
          </a:p>
          <a:p>
            <a:pPr lvl="1"/>
            <a:r>
              <a:rPr lang="en-US" dirty="0"/>
              <a:t>Airborne Company Team (1 x Armor PLT ZTQ, 2 x INF PLTs, 1 x artillery platoon, AAA section)</a:t>
            </a:r>
          </a:p>
          <a:p>
            <a:r>
              <a:rPr lang="en-US" dirty="0"/>
              <a:t>Rocket Forces (Mainland)</a:t>
            </a:r>
          </a:p>
          <a:p>
            <a:pPr lvl="1"/>
            <a:r>
              <a:rPr lang="en-US" dirty="0"/>
              <a:t>4 DF-26 BNs</a:t>
            </a:r>
          </a:p>
          <a:p>
            <a:r>
              <a:rPr lang="en-US" dirty="0"/>
              <a:t>SSF</a:t>
            </a:r>
          </a:p>
          <a:p>
            <a:pPr lvl="1"/>
            <a:r>
              <a:rPr lang="en-US" dirty="0"/>
              <a:t>Use of OECM from SCS Islands</a:t>
            </a:r>
          </a:p>
          <a:p>
            <a:pPr lvl="1"/>
            <a:r>
              <a:rPr lang="en-US" dirty="0"/>
              <a:t>Limited use of cyber to support targeting </a:t>
            </a:r>
          </a:p>
          <a:p>
            <a:endParaRPr lang="en-US" dirty="0"/>
          </a:p>
        </p:txBody>
      </p:sp>
      <p:sp>
        <p:nvSpPr>
          <p:cNvPr id="4" name="Rectangle 3">
            <a:extLst>
              <a:ext uri="{FF2B5EF4-FFF2-40B4-BE49-F238E27FC236}">
                <a16:creationId xmlns:a16="http://schemas.microsoft.com/office/drawing/2014/main" id="{93897254-2B6B-4441-A564-AA50C94D30F3}"/>
              </a:ext>
            </a:extLst>
          </p:cNvPr>
          <p:cNvSpPr/>
          <p:nvPr/>
        </p:nvSpPr>
        <p:spPr>
          <a:xfrm>
            <a:off x="0" y="5695359"/>
            <a:ext cx="9144000" cy="1169551"/>
          </a:xfrm>
          <a:prstGeom prst="rect">
            <a:avLst/>
          </a:prstGeom>
        </p:spPr>
        <p:txBody>
          <a:bodyPr wrap="square">
            <a:spAutoFit/>
          </a:bodyPr>
          <a:lstStyle/>
          <a:p>
            <a:r>
              <a:rPr lang="en-US" sz="1400" dirty="0"/>
              <a:t>MLECOA: (PH 1) SAG will conduct sea control </a:t>
            </a:r>
            <a:r>
              <a:rPr lang="en-US" sz="1400" dirty="0" err="1"/>
              <a:t>vic</a:t>
            </a:r>
            <a:r>
              <a:rPr lang="en-US" sz="1400" dirty="0"/>
              <a:t> SCS IOT to secure the area and support an amphibious assault on Palawan.  After PLA forces deploy 2x Marine Battalions to reinforce PLA airborne units holding Palawan airport, (PH2) the SAG and supporting PLAAF forces will transition to conduct sea control in the Sulu Sea IOT deny CJTF forces access to Palawan.  Denying US forces access is the main effort.  PLA/CCP leaders view limiting US forces as the best path to producing a fait accompli.  </a:t>
            </a:r>
          </a:p>
        </p:txBody>
      </p:sp>
      <p:grpSp>
        <p:nvGrpSpPr>
          <p:cNvPr id="8" name="Group 7">
            <a:extLst>
              <a:ext uri="{FF2B5EF4-FFF2-40B4-BE49-F238E27FC236}">
                <a16:creationId xmlns:a16="http://schemas.microsoft.com/office/drawing/2014/main" id="{558734A6-8330-47FF-A087-F2512D8ACA21}"/>
              </a:ext>
            </a:extLst>
          </p:cNvPr>
          <p:cNvGrpSpPr/>
          <p:nvPr/>
        </p:nvGrpSpPr>
        <p:grpSpPr>
          <a:xfrm>
            <a:off x="5434167" y="1211945"/>
            <a:ext cx="3349470" cy="4498903"/>
            <a:chOff x="5434167" y="1371599"/>
            <a:chExt cx="3349470" cy="4498903"/>
          </a:xfrm>
        </p:grpSpPr>
        <p:pic>
          <p:nvPicPr>
            <p:cNvPr id="1026" name="Picture 2" descr="Image result for type 55 cruiser china">
              <a:extLst>
                <a:ext uri="{FF2B5EF4-FFF2-40B4-BE49-F238E27FC236}">
                  <a16:creationId xmlns:a16="http://schemas.microsoft.com/office/drawing/2014/main" id="{2E796E02-3551-4332-A65A-875CAA1770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41" b="21419"/>
            <a:stretch/>
          </p:blipFill>
          <p:spPr bwMode="auto">
            <a:xfrm>
              <a:off x="5435600" y="1371599"/>
              <a:ext cx="334010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na H-6M carrying two AKD20 missiles">
              <a:extLst>
                <a:ext uri="{FF2B5EF4-FFF2-40B4-BE49-F238E27FC236}">
                  <a16:creationId xmlns:a16="http://schemas.microsoft.com/office/drawing/2014/main" id="{450475FF-39A2-4186-99BE-13817A99728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r="10338" b="6866"/>
            <a:stretch/>
          </p:blipFill>
          <p:spPr bwMode="auto">
            <a:xfrm>
              <a:off x="7269162" y="3596166"/>
              <a:ext cx="1514475" cy="1047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10">
              <a:extLst>
                <a:ext uri="{FF2B5EF4-FFF2-40B4-BE49-F238E27FC236}">
                  <a16:creationId xmlns:a16="http://schemas.microsoft.com/office/drawing/2014/main" id="{8F133FB8-9DC5-41A0-AD1C-868B499193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021"/>
            <a:stretch/>
          </p:blipFill>
          <p:spPr bwMode="auto">
            <a:xfrm>
              <a:off x="5450734" y="3601084"/>
              <a:ext cx="1826365" cy="1047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f-26 missile">
              <a:extLst>
                <a:ext uri="{FF2B5EF4-FFF2-40B4-BE49-F238E27FC236}">
                  <a16:creationId xmlns:a16="http://schemas.microsoft.com/office/drawing/2014/main" id="{D86FCCEB-655E-471D-92E4-BCD8507C155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501" b="10749"/>
            <a:stretch/>
          </p:blipFill>
          <p:spPr bwMode="auto">
            <a:xfrm>
              <a:off x="5435600" y="2667000"/>
              <a:ext cx="1975412" cy="9317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Q-9">
              <a:extLst>
                <a:ext uri="{FF2B5EF4-FFF2-40B4-BE49-F238E27FC236}">
                  <a16:creationId xmlns:a16="http://schemas.microsoft.com/office/drawing/2014/main" id="{DD89BE7F-79BC-48AB-825A-F3433818D77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411012" y="2666999"/>
              <a:ext cx="1364688" cy="9317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E08FE0-F216-49C2-BC33-ABCBAE46E042}"/>
                </a:ext>
              </a:extLst>
            </p:cNvPr>
            <p:cNvSpPr txBox="1"/>
            <p:nvPr/>
          </p:nvSpPr>
          <p:spPr>
            <a:xfrm>
              <a:off x="5441209" y="2418431"/>
              <a:ext cx="596638" cy="246221"/>
            </a:xfrm>
            <a:prstGeom prst="rect">
              <a:avLst/>
            </a:prstGeom>
            <a:solidFill>
              <a:schemeClr val="bg1"/>
            </a:solidFill>
          </p:spPr>
          <p:txBody>
            <a:bodyPr wrap="none" rtlCol="0">
              <a:spAutoFit/>
            </a:bodyPr>
            <a:lstStyle/>
            <a:p>
              <a:r>
                <a:rPr lang="en-US" sz="1000" dirty="0"/>
                <a:t>Type 55</a:t>
              </a:r>
            </a:p>
          </p:txBody>
        </p:sp>
        <p:sp>
          <p:nvSpPr>
            <p:cNvPr id="13" name="TextBox 12">
              <a:extLst>
                <a:ext uri="{FF2B5EF4-FFF2-40B4-BE49-F238E27FC236}">
                  <a16:creationId xmlns:a16="http://schemas.microsoft.com/office/drawing/2014/main" id="{64403FAA-7555-425B-95B0-B515E7716627}"/>
                </a:ext>
              </a:extLst>
            </p:cNvPr>
            <p:cNvSpPr txBox="1"/>
            <p:nvPr/>
          </p:nvSpPr>
          <p:spPr>
            <a:xfrm>
              <a:off x="5441209" y="3353514"/>
              <a:ext cx="492443" cy="246221"/>
            </a:xfrm>
            <a:prstGeom prst="rect">
              <a:avLst/>
            </a:prstGeom>
            <a:solidFill>
              <a:schemeClr val="bg1"/>
            </a:solidFill>
          </p:spPr>
          <p:txBody>
            <a:bodyPr wrap="none" rtlCol="0">
              <a:spAutoFit/>
            </a:bodyPr>
            <a:lstStyle/>
            <a:p>
              <a:r>
                <a:rPr lang="en-US" sz="1000" dirty="0"/>
                <a:t>DF-26</a:t>
              </a:r>
            </a:p>
          </p:txBody>
        </p:sp>
        <p:sp>
          <p:nvSpPr>
            <p:cNvPr id="14" name="TextBox 13">
              <a:extLst>
                <a:ext uri="{FF2B5EF4-FFF2-40B4-BE49-F238E27FC236}">
                  <a16:creationId xmlns:a16="http://schemas.microsoft.com/office/drawing/2014/main" id="{A5200A0F-372A-4A66-86D9-BEFE05DDCDB8}"/>
                </a:ext>
              </a:extLst>
            </p:cNvPr>
            <p:cNvSpPr txBox="1"/>
            <p:nvPr/>
          </p:nvSpPr>
          <p:spPr>
            <a:xfrm>
              <a:off x="7277677" y="3354514"/>
              <a:ext cx="455574" cy="246221"/>
            </a:xfrm>
            <a:prstGeom prst="rect">
              <a:avLst/>
            </a:prstGeom>
            <a:solidFill>
              <a:schemeClr val="bg1"/>
            </a:solidFill>
          </p:spPr>
          <p:txBody>
            <a:bodyPr wrap="none" rtlCol="0">
              <a:spAutoFit/>
            </a:bodyPr>
            <a:lstStyle/>
            <a:p>
              <a:r>
                <a:rPr lang="en-US" sz="1000" dirty="0"/>
                <a:t>HQ-9</a:t>
              </a:r>
            </a:p>
          </p:txBody>
        </p:sp>
        <p:sp>
          <p:nvSpPr>
            <p:cNvPr id="15" name="TextBox 14">
              <a:extLst>
                <a:ext uri="{FF2B5EF4-FFF2-40B4-BE49-F238E27FC236}">
                  <a16:creationId xmlns:a16="http://schemas.microsoft.com/office/drawing/2014/main" id="{267701E5-C2B2-41EB-A403-38764E0E7250}"/>
                </a:ext>
              </a:extLst>
            </p:cNvPr>
            <p:cNvSpPr txBox="1"/>
            <p:nvPr/>
          </p:nvSpPr>
          <p:spPr>
            <a:xfrm>
              <a:off x="5434167" y="4426645"/>
              <a:ext cx="396262" cy="246221"/>
            </a:xfrm>
            <a:prstGeom prst="rect">
              <a:avLst/>
            </a:prstGeom>
            <a:solidFill>
              <a:schemeClr val="bg1"/>
            </a:solidFill>
          </p:spPr>
          <p:txBody>
            <a:bodyPr wrap="none" rtlCol="0">
              <a:spAutoFit/>
            </a:bodyPr>
            <a:lstStyle/>
            <a:p>
              <a:r>
                <a:rPr lang="en-US" sz="1000" dirty="0"/>
                <a:t>J-10</a:t>
              </a:r>
            </a:p>
          </p:txBody>
        </p:sp>
        <p:sp>
          <p:nvSpPr>
            <p:cNvPr id="16" name="TextBox 15">
              <a:extLst>
                <a:ext uri="{FF2B5EF4-FFF2-40B4-BE49-F238E27FC236}">
                  <a16:creationId xmlns:a16="http://schemas.microsoft.com/office/drawing/2014/main" id="{359AC074-14F9-4D37-8797-DD0AE31A91E4}"/>
                </a:ext>
              </a:extLst>
            </p:cNvPr>
            <p:cNvSpPr txBox="1"/>
            <p:nvPr/>
          </p:nvSpPr>
          <p:spPr>
            <a:xfrm>
              <a:off x="7278264" y="4446195"/>
              <a:ext cx="478016" cy="246221"/>
            </a:xfrm>
            <a:prstGeom prst="rect">
              <a:avLst/>
            </a:prstGeom>
            <a:solidFill>
              <a:schemeClr val="bg1"/>
            </a:solidFill>
          </p:spPr>
          <p:txBody>
            <a:bodyPr wrap="none" rtlCol="0">
              <a:spAutoFit/>
            </a:bodyPr>
            <a:lstStyle/>
            <a:p>
              <a:r>
                <a:rPr lang="en-US" sz="1000" dirty="0"/>
                <a:t>H-6M</a:t>
              </a:r>
            </a:p>
          </p:txBody>
        </p:sp>
        <p:pic>
          <p:nvPicPr>
            <p:cNvPr id="1036" name="Picture 12" descr="Image result for PLA airborne">
              <a:extLst>
                <a:ext uri="{FF2B5EF4-FFF2-40B4-BE49-F238E27FC236}">
                  <a16:creationId xmlns:a16="http://schemas.microsoft.com/office/drawing/2014/main" id="{93FE3F18-B79E-4BA8-8ABA-DF333A131D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836" y="4650547"/>
              <a:ext cx="1826365" cy="12199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oar dragon">
              <a:extLst>
                <a:ext uri="{FF2B5EF4-FFF2-40B4-BE49-F238E27FC236}">
                  <a16:creationId xmlns:a16="http://schemas.microsoft.com/office/drawing/2014/main" id="{A5539F8C-7D5F-4B1A-9E40-CFA0A9F5AB55}"/>
                </a:ext>
              </a:extLst>
            </p:cNvPr>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13283"/>
            <a:stretch/>
          </p:blipFill>
          <p:spPr bwMode="auto">
            <a:xfrm>
              <a:off x="7191374" y="4656232"/>
              <a:ext cx="1583759" cy="12142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6DD3AE3-C075-4C77-BAE4-BBAAE9A63E8D}"/>
                </a:ext>
              </a:extLst>
            </p:cNvPr>
            <p:cNvSpPr txBox="1"/>
            <p:nvPr/>
          </p:nvSpPr>
          <p:spPr>
            <a:xfrm>
              <a:off x="5444528" y="5624281"/>
              <a:ext cx="660997" cy="246221"/>
            </a:xfrm>
            <a:prstGeom prst="rect">
              <a:avLst/>
            </a:prstGeom>
            <a:solidFill>
              <a:schemeClr val="bg1"/>
            </a:solidFill>
          </p:spPr>
          <p:txBody>
            <a:bodyPr wrap="square" rtlCol="0">
              <a:spAutoFit/>
            </a:bodyPr>
            <a:lstStyle/>
            <a:p>
              <a:r>
                <a:rPr lang="en-US" sz="1000" dirty="0"/>
                <a:t>PLA ABN</a:t>
              </a:r>
            </a:p>
          </p:txBody>
        </p:sp>
        <p:sp>
          <p:nvSpPr>
            <p:cNvPr id="20" name="TextBox 19">
              <a:extLst>
                <a:ext uri="{FF2B5EF4-FFF2-40B4-BE49-F238E27FC236}">
                  <a16:creationId xmlns:a16="http://schemas.microsoft.com/office/drawing/2014/main" id="{9D94DFDD-24F1-45BF-82EE-36A9F5056C05}"/>
                </a:ext>
              </a:extLst>
            </p:cNvPr>
            <p:cNvSpPr txBox="1"/>
            <p:nvPr/>
          </p:nvSpPr>
          <p:spPr>
            <a:xfrm>
              <a:off x="7187000" y="5624281"/>
              <a:ext cx="880675" cy="246221"/>
            </a:xfrm>
            <a:prstGeom prst="rect">
              <a:avLst/>
            </a:prstGeom>
            <a:solidFill>
              <a:schemeClr val="bg1"/>
            </a:solidFill>
          </p:spPr>
          <p:txBody>
            <a:bodyPr wrap="square" rtlCol="0">
              <a:spAutoFit/>
            </a:bodyPr>
            <a:lstStyle/>
            <a:p>
              <a:r>
                <a:rPr lang="en-US" sz="1000" dirty="0"/>
                <a:t>Soar Dragon</a:t>
              </a:r>
            </a:p>
          </p:txBody>
        </p:sp>
      </p:grpSp>
    </p:spTree>
    <p:extLst>
      <p:ext uri="{BB962C8B-B14F-4D97-AF65-F5344CB8AC3E}">
        <p14:creationId xmlns:p14="http://schemas.microsoft.com/office/powerpoint/2010/main" val="305836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67B22-EBFC-4F4C-9F3D-3A6F9BD8A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4153360" cy="3860799"/>
          </a:xfrm>
          <a:prstGeom prst="rect">
            <a:avLst/>
          </a:prstGeom>
        </p:spPr>
      </p:pic>
      <p:graphicFrame>
        <p:nvGraphicFramePr>
          <p:cNvPr id="3" name="Table 3">
            <a:extLst>
              <a:ext uri="{FF2B5EF4-FFF2-40B4-BE49-F238E27FC236}">
                <a16:creationId xmlns:a16="http://schemas.microsoft.com/office/drawing/2014/main" id="{E228FE2C-9E92-4536-BB92-19823C73019A}"/>
              </a:ext>
            </a:extLst>
          </p:cNvPr>
          <p:cNvGraphicFramePr>
            <a:graphicFrameLocks noGrp="1"/>
          </p:cNvGraphicFramePr>
          <p:nvPr>
            <p:extLst>
              <p:ext uri="{D42A27DB-BD31-4B8C-83A1-F6EECF244321}">
                <p14:modId xmlns:p14="http://schemas.microsoft.com/office/powerpoint/2010/main" val="2983919629"/>
              </p:ext>
            </p:extLst>
          </p:nvPr>
        </p:nvGraphicFramePr>
        <p:xfrm>
          <a:off x="0" y="3811684"/>
          <a:ext cx="9144000" cy="3043450"/>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506935529"/>
                    </a:ext>
                  </a:extLst>
                </a:gridCol>
                <a:gridCol w="2912337">
                  <a:extLst>
                    <a:ext uri="{9D8B030D-6E8A-4147-A177-3AD203B41FA5}">
                      <a16:colId xmlns:a16="http://schemas.microsoft.com/office/drawing/2014/main" val="3016870727"/>
                    </a:ext>
                  </a:extLst>
                </a:gridCol>
                <a:gridCol w="1030639">
                  <a:extLst>
                    <a:ext uri="{9D8B030D-6E8A-4147-A177-3AD203B41FA5}">
                      <a16:colId xmlns:a16="http://schemas.microsoft.com/office/drawing/2014/main" val="3534977878"/>
                    </a:ext>
                  </a:extLst>
                </a:gridCol>
                <a:gridCol w="1156448">
                  <a:extLst>
                    <a:ext uri="{9D8B030D-6E8A-4147-A177-3AD203B41FA5}">
                      <a16:colId xmlns:a16="http://schemas.microsoft.com/office/drawing/2014/main" val="615856765"/>
                    </a:ext>
                  </a:extLst>
                </a:gridCol>
                <a:gridCol w="3079376">
                  <a:extLst>
                    <a:ext uri="{9D8B030D-6E8A-4147-A177-3AD203B41FA5}">
                      <a16:colId xmlns:a16="http://schemas.microsoft.com/office/drawing/2014/main" val="3330012487"/>
                    </a:ext>
                  </a:extLst>
                </a:gridCol>
              </a:tblGrid>
              <a:tr h="493290">
                <a:tc>
                  <a:txBody>
                    <a:bodyPr/>
                    <a:lstStyle/>
                    <a:p>
                      <a:r>
                        <a:rPr lang="en-US" sz="1200" dirty="0">
                          <a:latin typeface="Arial" panose="020B0604020202020204" pitchFamily="34" charset="0"/>
                          <a:cs typeface="Arial" panose="020B0604020202020204" pitchFamily="34" charset="0"/>
                        </a:rPr>
                        <a:t>OP</a:t>
                      </a:r>
                    </a:p>
                    <a:p>
                      <a:r>
                        <a:rPr lang="en-US" sz="1200" dirty="0">
                          <a:latin typeface="Arial" panose="020B0604020202020204" pitchFamily="34" charset="0"/>
                          <a:cs typeface="Arial" panose="020B0604020202020204" pitchFamily="34" charset="0"/>
                        </a:rPr>
                        <a:t>Box</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Forces</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WEAPONS</a:t>
                      </a:r>
                    </a:p>
                    <a:p>
                      <a:r>
                        <a:rPr lang="en-US" sz="1200" dirty="0">
                          <a:latin typeface="Arial" panose="020B0604020202020204" pitchFamily="34" charset="0"/>
                          <a:cs typeface="Arial" panose="020B0604020202020204" pitchFamily="34" charset="0"/>
                        </a:rPr>
                        <a:t>(tight, free)</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EMCON</a:t>
                      </a:r>
                    </a:p>
                    <a:p>
                      <a:r>
                        <a:rPr lang="en-US" sz="1200" dirty="0">
                          <a:latin typeface="Arial" panose="020B0604020202020204" pitchFamily="34" charset="0"/>
                          <a:cs typeface="Arial" panose="020B0604020202020204" pitchFamily="34" charset="0"/>
                        </a:rPr>
                        <a:t>(emit, no emit)</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COORDINATING INSTRUCTIONS</a:t>
                      </a:r>
                    </a:p>
                  </a:txBody>
                  <a:tcPr>
                    <a:solidFill>
                      <a:schemeClr val="bg1">
                        <a:lumMod val="95000"/>
                      </a:schemeClr>
                    </a:solidFill>
                  </a:tcPr>
                </a:tc>
                <a:extLst>
                  <a:ext uri="{0D108BD9-81ED-4DB2-BD59-A6C34878D82A}">
                    <a16:rowId xmlns:a16="http://schemas.microsoft.com/office/drawing/2014/main" val="3143330298"/>
                  </a:ext>
                </a:extLst>
              </a:tr>
              <a:tr h="216226">
                <a:tc rowSpan="2">
                  <a:txBody>
                    <a:bodyPr/>
                    <a:lstStyle/>
                    <a:p>
                      <a:r>
                        <a:rPr lang="en-US" sz="1000" dirty="0">
                          <a:latin typeface="Arial" panose="020B0604020202020204" pitchFamily="34" charset="0"/>
                          <a:cs typeface="Arial" panose="020B0604020202020204" pitchFamily="34" charset="0"/>
                        </a:rPr>
                        <a:t>1.Surface</a:t>
                      </a:r>
                    </a:p>
                  </a:txBody>
                  <a:tcPr/>
                </a:tc>
                <a:tc>
                  <a:txBody>
                    <a:bodyPr/>
                    <a:lstStyle/>
                    <a:p>
                      <a:r>
                        <a:rPr lang="en-US" sz="1000" dirty="0">
                          <a:latin typeface="Arial" panose="020B0604020202020204" pitchFamily="34" charset="0"/>
                          <a:cs typeface="Arial" panose="020B0604020202020204" pitchFamily="34" charset="0"/>
                        </a:rPr>
                        <a:t>1a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4561553"/>
                  </a:ext>
                </a:extLst>
              </a:tr>
              <a:tr h="216226">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1b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354770"/>
                  </a:ext>
                </a:extLst>
              </a:tr>
              <a:tr h="279400">
                <a:tc rowSpan="2">
                  <a:txBody>
                    <a:bodyPr/>
                    <a:lstStyle/>
                    <a:p>
                      <a:r>
                        <a:rPr lang="en-US" sz="1000" dirty="0">
                          <a:latin typeface="Arial" panose="020B0604020202020204" pitchFamily="34" charset="0"/>
                          <a:cs typeface="Arial" panose="020B0604020202020204" pitchFamily="34" charset="0"/>
                        </a:rPr>
                        <a:t>2. Subsurface</a:t>
                      </a:r>
                    </a:p>
                  </a:txBody>
                  <a:tcPr/>
                </a:tc>
                <a:tc>
                  <a:txBody>
                    <a:bodyPr/>
                    <a:lstStyle/>
                    <a:p>
                      <a:r>
                        <a:rPr lang="en-US" sz="1000" dirty="0">
                          <a:latin typeface="Arial" panose="020B0604020202020204" pitchFamily="34" charset="0"/>
                          <a:cs typeface="Arial" panose="020B0604020202020204" pitchFamily="34" charset="0"/>
                        </a:rPr>
                        <a:t>2a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7452075"/>
                  </a:ext>
                </a:extLst>
              </a:tr>
              <a:tr h="27940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2b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2280820"/>
                  </a:ext>
                </a:extLst>
              </a:tr>
              <a:tr h="254000">
                <a:tc rowSpan="2">
                  <a:txBody>
                    <a:bodyPr/>
                    <a:lstStyle/>
                    <a:p>
                      <a:r>
                        <a:rPr lang="en-US" sz="1000" dirty="0">
                          <a:latin typeface="Arial" panose="020B0604020202020204" pitchFamily="34" charset="0"/>
                          <a:cs typeface="Arial" panose="020B0604020202020204" pitchFamily="34" charset="0"/>
                        </a:rPr>
                        <a:t>3. Strike</a:t>
                      </a:r>
                    </a:p>
                  </a:txBody>
                  <a:tcPr/>
                </a:tc>
                <a:tc>
                  <a:txBody>
                    <a:bodyPr/>
                    <a:lstStyle/>
                    <a:p>
                      <a:r>
                        <a:rPr lang="en-US" sz="1000" dirty="0">
                          <a:latin typeface="Arial" panose="020B0604020202020204" pitchFamily="34" charset="0"/>
                          <a:cs typeface="Arial" panose="020B0604020202020204" pitchFamily="34" charset="0"/>
                        </a:rPr>
                        <a:t>3a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8571240"/>
                  </a:ext>
                </a:extLst>
              </a:tr>
              <a:tr h="25400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3b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5349295"/>
                  </a:ext>
                </a:extLst>
              </a:tr>
              <a:tr h="254000">
                <a:tc rowSpan="2">
                  <a:txBody>
                    <a:bodyPr/>
                    <a:lstStyle/>
                    <a:p>
                      <a:r>
                        <a:rPr lang="en-US" sz="1000" dirty="0">
                          <a:latin typeface="Arial" panose="020B0604020202020204" pitchFamily="34" charset="0"/>
                          <a:cs typeface="Arial" panose="020B0604020202020204" pitchFamily="34" charset="0"/>
                        </a:rPr>
                        <a:t>4. Air </a:t>
                      </a:r>
                    </a:p>
                  </a:txBody>
                  <a:tcPr/>
                </a:tc>
                <a:tc>
                  <a:txBody>
                    <a:bodyPr/>
                    <a:lstStyle/>
                    <a:p>
                      <a:r>
                        <a:rPr lang="en-US" sz="1000" dirty="0">
                          <a:latin typeface="Arial" panose="020B0604020202020204" pitchFamily="34" charset="0"/>
                          <a:cs typeface="Arial" panose="020B0604020202020204" pitchFamily="34" charset="0"/>
                        </a:rPr>
                        <a:t>4a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4131313"/>
                  </a:ext>
                </a:extLst>
              </a:tr>
              <a:tr h="25400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4b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8006295"/>
                  </a:ext>
                </a:extLst>
              </a:tr>
              <a:tr h="228601">
                <a:tc rowSpan="2">
                  <a:txBody>
                    <a:bodyPr/>
                    <a:lstStyle/>
                    <a:p>
                      <a:r>
                        <a:rPr lang="en-US" sz="1000" dirty="0">
                          <a:latin typeface="Arial" panose="020B0604020202020204" pitchFamily="34" charset="0"/>
                          <a:cs typeface="Arial" panose="020B0604020202020204" pitchFamily="34" charset="0"/>
                        </a:rPr>
                        <a:t>5. Info</a:t>
                      </a:r>
                    </a:p>
                  </a:txBody>
                  <a:tcPr/>
                </a:tc>
                <a:tc>
                  <a:txBody>
                    <a:bodyPr/>
                    <a:lstStyle/>
                    <a:p>
                      <a:r>
                        <a:rPr lang="en-US" sz="1000" dirty="0">
                          <a:latin typeface="Arial" panose="020B0604020202020204" pitchFamily="34" charset="0"/>
                          <a:cs typeface="Arial" panose="020B0604020202020204" pitchFamily="34" charset="0"/>
                        </a:rPr>
                        <a:t>5a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0424501"/>
                  </a:ext>
                </a:extLst>
              </a:tr>
              <a:tr h="228601">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5b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7489051"/>
                  </a:ext>
                </a:extLst>
              </a:tr>
            </a:tbl>
          </a:graphicData>
        </a:graphic>
      </p:graphicFrame>
      <p:graphicFrame>
        <p:nvGraphicFramePr>
          <p:cNvPr id="5" name="Table 5">
            <a:extLst>
              <a:ext uri="{FF2B5EF4-FFF2-40B4-BE49-F238E27FC236}">
                <a16:creationId xmlns:a16="http://schemas.microsoft.com/office/drawing/2014/main" id="{7A908D67-AB87-46B5-9F5F-DDF546F98230}"/>
              </a:ext>
            </a:extLst>
          </p:cNvPr>
          <p:cNvGraphicFramePr>
            <a:graphicFrameLocks noGrp="1"/>
          </p:cNvGraphicFramePr>
          <p:nvPr>
            <p:extLst>
              <p:ext uri="{D42A27DB-BD31-4B8C-83A1-F6EECF244321}">
                <p14:modId xmlns:p14="http://schemas.microsoft.com/office/powerpoint/2010/main" val="2692670955"/>
              </p:ext>
            </p:extLst>
          </p:nvPr>
        </p:nvGraphicFramePr>
        <p:xfrm>
          <a:off x="4153361" y="0"/>
          <a:ext cx="4990640" cy="3811684"/>
        </p:xfrm>
        <a:graphic>
          <a:graphicData uri="http://schemas.openxmlformats.org/drawingml/2006/table">
            <a:tbl>
              <a:tblPr firstRow="1" bandRow="1">
                <a:tableStyleId>{5940675A-B579-460E-94D1-54222C63F5DA}</a:tableStyleId>
              </a:tblPr>
              <a:tblGrid>
                <a:gridCol w="4990640">
                  <a:extLst>
                    <a:ext uri="{9D8B030D-6E8A-4147-A177-3AD203B41FA5}">
                      <a16:colId xmlns:a16="http://schemas.microsoft.com/office/drawing/2014/main" val="3924162133"/>
                    </a:ext>
                  </a:extLst>
                </a:gridCol>
              </a:tblGrid>
              <a:tr h="540378">
                <a:tc>
                  <a:txBody>
                    <a:bodyPr/>
                    <a:lstStyle/>
                    <a:p>
                      <a:r>
                        <a:rPr lang="en-US" sz="1200" dirty="0">
                          <a:latin typeface="Arial" panose="020B0604020202020204" pitchFamily="34" charset="0"/>
                          <a:cs typeface="Arial" panose="020B0604020202020204" pitchFamily="34" charset="0"/>
                        </a:rPr>
                        <a:t>Phase 1 Mission:  </a:t>
                      </a:r>
                    </a:p>
                  </a:txBody>
                  <a:tcPr/>
                </a:tc>
                <a:extLst>
                  <a:ext uri="{0D108BD9-81ED-4DB2-BD59-A6C34878D82A}">
                    <a16:rowId xmlns:a16="http://schemas.microsoft.com/office/drawing/2014/main" val="3665629636"/>
                  </a:ext>
                </a:extLst>
              </a:tr>
              <a:tr h="2437612">
                <a:tc>
                  <a:txBody>
                    <a:bodyPr/>
                    <a:lstStyle/>
                    <a:p>
                      <a:r>
                        <a:rPr lang="en-US" sz="1200" dirty="0">
                          <a:latin typeface="Arial" panose="020B0604020202020204" pitchFamily="34" charset="0"/>
                          <a:cs typeface="Arial" panose="020B0604020202020204" pitchFamily="34" charset="0"/>
                        </a:rPr>
                        <a:t>                                            Turn Concept</a:t>
                      </a:r>
                    </a:p>
                    <a:p>
                      <a:r>
                        <a:rPr lang="en-US" sz="1200" dirty="0">
                          <a:latin typeface="Arial" panose="020B0604020202020204" pitchFamily="34" charset="0"/>
                          <a:cs typeface="Arial" panose="020B0604020202020204" pitchFamily="34" charset="0"/>
                        </a:rPr>
                        <a:t>ECOG/CV:</a:t>
                      </a:r>
                    </a:p>
                    <a:p>
                      <a:r>
                        <a:rPr lang="en-US" sz="1200" dirty="0">
                          <a:latin typeface="Arial" panose="020B0604020202020204" pitchFamily="34" charset="0"/>
                          <a:cs typeface="Arial" panose="020B0604020202020204" pitchFamily="34" charset="0"/>
                        </a:rPr>
                        <a:t>FCOG/CV: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P/M/E:</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HVT: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HPT:</a:t>
                      </a:r>
                    </a:p>
                  </a:txBody>
                  <a:tcPr/>
                </a:tc>
                <a:extLst>
                  <a:ext uri="{0D108BD9-81ED-4DB2-BD59-A6C34878D82A}">
                    <a16:rowId xmlns:a16="http://schemas.microsoft.com/office/drawing/2014/main" val="1615574411"/>
                  </a:ext>
                </a:extLst>
              </a:tr>
              <a:tr h="833694">
                <a:tc>
                  <a:txBody>
                    <a:bodyPr/>
                    <a:lstStyle/>
                    <a:p>
                      <a:r>
                        <a:rPr lang="en-US" sz="1200" dirty="0">
                          <a:latin typeface="Arial" panose="020B0604020202020204" pitchFamily="34" charset="0"/>
                          <a:cs typeface="Arial" panose="020B0604020202020204" pitchFamily="34" charset="0"/>
                        </a:rPr>
                        <a:t>Decisions:</a:t>
                      </a:r>
                    </a:p>
                    <a:p>
                      <a:r>
                        <a:rPr lang="en-US" sz="1200" dirty="0">
                          <a:latin typeface="Arial" panose="020B0604020202020204" pitchFamily="34" charset="0"/>
                          <a:cs typeface="Arial" panose="020B0604020202020204" pitchFamily="34" charset="0"/>
                        </a:rPr>
                        <a:t>Risks/Opportunities:</a:t>
                      </a:r>
                    </a:p>
                  </a:txBody>
                  <a:tcPr/>
                </a:tc>
                <a:extLst>
                  <a:ext uri="{0D108BD9-81ED-4DB2-BD59-A6C34878D82A}">
                    <a16:rowId xmlns:a16="http://schemas.microsoft.com/office/drawing/2014/main" val="1680792123"/>
                  </a:ext>
                </a:extLst>
              </a:tr>
            </a:tbl>
          </a:graphicData>
        </a:graphic>
      </p:graphicFrame>
    </p:spTree>
    <p:extLst>
      <p:ext uri="{BB962C8B-B14F-4D97-AF65-F5344CB8AC3E}">
        <p14:creationId xmlns:p14="http://schemas.microsoft.com/office/powerpoint/2010/main" val="267112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67B22-EBFC-4F4C-9F3D-3A6F9BD8A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4153360" cy="3860799"/>
          </a:xfrm>
          <a:prstGeom prst="rect">
            <a:avLst/>
          </a:prstGeom>
        </p:spPr>
      </p:pic>
      <p:graphicFrame>
        <p:nvGraphicFramePr>
          <p:cNvPr id="3" name="Table 3">
            <a:extLst>
              <a:ext uri="{FF2B5EF4-FFF2-40B4-BE49-F238E27FC236}">
                <a16:creationId xmlns:a16="http://schemas.microsoft.com/office/drawing/2014/main" id="{E228FE2C-9E92-4536-BB92-19823C73019A}"/>
              </a:ext>
            </a:extLst>
          </p:cNvPr>
          <p:cNvGraphicFramePr>
            <a:graphicFrameLocks noGrp="1"/>
          </p:cNvGraphicFramePr>
          <p:nvPr>
            <p:extLst>
              <p:ext uri="{D42A27DB-BD31-4B8C-83A1-F6EECF244321}">
                <p14:modId xmlns:p14="http://schemas.microsoft.com/office/powerpoint/2010/main" val="3179068757"/>
              </p:ext>
            </p:extLst>
          </p:nvPr>
        </p:nvGraphicFramePr>
        <p:xfrm>
          <a:off x="0" y="3811684"/>
          <a:ext cx="9144000" cy="3043450"/>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506935529"/>
                    </a:ext>
                  </a:extLst>
                </a:gridCol>
                <a:gridCol w="2912337">
                  <a:extLst>
                    <a:ext uri="{9D8B030D-6E8A-4147-A177-3AD203B41FA5}">
                      <a16:colId xmlns:a16="http://schemas.microsoft.com/office/drawing/2014/main" val="3016870727"/>
                    </a:ext>
                  </a:extLst>
                </a:gridCol>
                <a:gridCol w="1030639">
                  <a:extLst>
                    <a:ext uri="{9D8B030D-6E8A-4147-A177-3AD203B41FA5}">
                      <a16:colId xmlns:a16="http://schemas.microsoft.com/office/drawing/2014/main" val="3534977878"/>
                    </a:ext>
                  </a:extLst>
                </a:gridCol>
                <a:gridCol w="1156448">
                  <a:extLst>
                    <a:ext uri="{9D8B030D-6E8A-4147-A177-3AD203B41FA5}">
                      <a16:colId xmlns:a16="http://schemas.microsoft.com/office/drawing/2014/main" val="615856765"/>
                    </a:ext>
                  </a:extLst>
                </a:gridCol>
                <a:gridCol w="3079376">
                  <a:extLst>
                    <a:ext uri="{9D8B030D-6E8A-4147-A177-3AD203B41FA5}">
                      <a16:colId xmlns:a16="http://schemas.microsoft.com/office/drawing/2014/main" val="3330012487"/>
                    </a:ext>
                  </a:extLst>
                </a:gridCol>
              </a:tblGrid>
              <a:tr h="493290">
                <a:tc>
                  <a:txBody>
                    <a:bodyPr/>
                    <a:lstStyle/>
                    <a:p>
                      <a:r>
                        <a:rPr lang="en-US" sz="1200" dirty="0">
                          <a:latin typeface="Arial" panose="020B0604020202020204" pitchFamily="34" charset="0"/>
                          <a:cs typeface="Arial" panose="020B0604020202020204" pitchFamily="34" charset="0"/>
                        </a:rPr>
                        <a:t>OP</a:t>
                      </a:r>
                    </a:p>
                    <a:p>
                      <a:r>
                        <a:rPr lang="en-US" sz="1200" dirty="0">
                          <a:latin typeface="Arial" panose="020B0604020202020204" pitchFamily="34" charset="0"/>
                          <a:cs typeface="Arial" panose="020B0604020202020204" pitchFamily="34" charset="0"/>
                        </a:rPr>
                        <a:t>Box</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Forces</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WEAPONS</a:t>
                      </a:r>
                    </a:p>
                    <a:p>
                      <a:r>
                        <a:rPr lang="en-US" sz="1200" dirty="0">
                          <a:latin typeface="Arial" panose="020B0604020202020204" pitchFamily="34" charset="0"/>
                          <a:cs typeface="Arial" panose="020B0604020202020204" pitchFamily="34" charset="0"/>
                        </a:rPr>
                        <a:t>(tight, free)</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EMCON</a:t>
                      </a:r>
                    </a:p>
                    <a:p>
                      <a:r>
                        <a:rPr lang="en-US" sz="1200" dirty="0">
                          <a:latin typeface="Arial" panose="020B0604020202020204" pitchFamily="34" charset="0"/>
                          <a:cs typeface="Arial" panose="020B0604020202020204" pitchFamily="34" charset="0"/>
                        </a:rPr>
                        <a:t>(emit, no emit)</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COORDINATING INSTRUCTIONS</a:t>
                      </a:r>
                    </a:p>
                  </a:txBody>
                  <a:tcPr>
                    <a:solidFill>
                      <a:schemeClr val="bg1">
                        <a:lumMod val="95000"/>
                      </a:schemeClr>
                    </a:solidFill>
                  </a:tcPr>
                </a:tc>
                <a:extLst>
                  <a:ext uri="{0D108BD9-81ED-4DB2-BD59-A6C34878D82A}">
                    <a16:rowId xmlns:a16="http://schemas.microsoft.com/office/drawing/2014/main" val="3143330298"/>
                  </a:ext>
                </a:extLst>
              </a:tr>
              <a:tr h="216226">
                <a:tc rowSpan="2">
                  <a:txBody>
                    <a:bodyPr/>
                    <a:lstStyle/>
                    <a:p>
                      <a:r>
                        <a:rPr lang="en-US" sz="1000" dirty="0">
                          <a:latin typeface="Arial" panose="020B0604020202020204" pitchFamily="34" charset="0"/>
                          <a:cs typeface="Arial" panose="020B0604020202020204" pitchFamily="34" charset="0"/>
                        </a:rPr>
                        <a:t>1.Surface</a:t>
                      </a:r>
                    </a:p>
                  </a:txBody>
                  <a:tcPr/>
                </a:tc>
                <a:tc>
                  <a:txBody>
                    <a:bodyPr/>
                    <a:lstStyle/>
                    <a:p>
                      <a:r>
                        <a:rPr lang="en-US" sz="1000" dirty="0">
                          <a:latin typeface="Arial" panose="020B0604020202020204" pitchFamily="34" charset="0"/>
                          <a:cs typeface="Arial" panose="020B0604020202020204" pitchFamily="34" charset="0"/>
                        </a:rPr>
                        <a:t>1a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4561553"/>
                  </a:ext>
                </a:extLst>
              </a:tr>
              <a:tr h="216226">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1b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354770"/>
                  </a:ext>
                </a:extLst>
              </a:tr>
              <a:tr h="279400">
                <a:tc rowSpan="2">
                  <a:txBody>
                    <a:bodyPr/>
                    <a:lstStyle/>
                    <a:p>
                      <a:r>
                        <a:rPr lang="en-US" sz="1000" dirty="0">
                          <a:latin typeface="Arial" panose="020B0604020202020204" pitchFamily="34" charset="0"/>
                          <a:cs typeface="Arial" panose="020B0604020202020204" pitchFamily="34" charset="0"/>
                        </a:rPr>
                        <a:t>2. Subsurface</a:t>
                      </a:r>
                    </a:p>
                  </a:txBody>
                  <a:tcPr/>
                </a:tc>
                <a:tc>
                  <a:txBody>
                    <a:bodyPr/>
                    <a:lstStyle/>
                    <a:p>
                      <a:r>
                        <a:rPr lang="en-US" sz="1000" dirty="0">
                          <a:latin typeface="Arial" panose="020B0604020202020204" pitchFamily="34" charset="0"/>
                          <a:cs typeface="Arial" panose="020B0604020202020204" pitchFamily="34" charset="0"/>
                        </a:rPr>
                        <a:t>2a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7452075"/>
                  </a:ext>
                </a:extLst>
              </a:tr>
              <a:tr h="27940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2b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2280820"/>
                  </a:ext>
                </a:extLst>
              </a:tr>
              <a:tr h="254000">
                <a:tc rowSpan="2">
                  <a:txBody>
                    <a:bodyPr/>
                    <a:lstStyle/>
                    <a:p>
                      <a:r>
                        <a:rPr lang="en-US" sz="1000" dirty="0">
                          <a:latin typeface="Arial" panose="020B0604020202020204" pitchFamily="34" charset="0"/>
                          <a:cs typeface="Arial" panose="020B0604020202020204" pitchFamily="34" charset="0"/>
                        </a:rPr>
                        <a:t>3. Strike</a:t>
                      </a:r>
                    </a:p>
                  </a:txBody>
                  <a:tcPr/>
                </a:tc>
                <a:tc>
                  <a:txBody>
                    <a:bodyPr/>
                    <a:lstStyle/>
                    <a:p>
                      <a:r>
                        <a:rPr lang="en-US" sz="1000" dirty="0">
                          <a:latin typeface="Arial" panose="020B0604020202020204" pitchFamily="34" charset="0"/>
                          <a:cs typeface="Arial" panose="020B0604020202020204" pitchFamily="34" charset="0"/>
                        </a:rPr>
                        <a:t>3a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8571240"/>
                  </a:ext>
                </a:extLst>
              </a:tr>
              <a:tr h="25400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3b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5349295"/>
                  </a:ext>
                </a:extLst>
              </a:tr>
              <a:tr h="254000">
                <a:tc rowSpan="2">
                  <a:txBody>
                    <a:bodyPr/>
                    <a:lstStyle/>
                    <a:p>
                      <a:r>
                        <a:rPr lang="en-US" sz="1000" dirty="0">
                          <a:latin typeface="Arial" panose="020B0604020202020204" pitchFamily="34" charset="0"/>
                          <a:cs typeface="Arial" panose="020B0604020202020204" pitchFamily="34" charset="0"/>
                        </a:rPr>
                        <a:t>4. Air </a:t>
                      </a:r>
                    </a:p>
                  </a:txBody>
                  <a:tcPr/>
                </a:tc>
                <a:tc>
                  <a:txBody>
                    <a:bodyPr/>
                    <a:lstStyle/>
                    <a:p>
                      <a:r>
                        <a:rPr lang="en-US" sz="1000" dirty="0">
                          <a:latin typeface="Arial" panose="020B0604020202020204" pitchFamily="34" charset="0"/>
                          <a:cs typeface="Arial" panose="020B0604020202020204" pitchFamily="34" charset="0"/>
                        </a:rPr>
                        <a:t>4a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4131313"/>
                  </a:ext>
                </a:extLst>
              </a:tr>
              <a:tr h="25400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4b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8006295"/>
                  </a:ext>
                </a:extLst>
              </a:tr>
              <a:tr h="228601">
                <a:tc rowSpan="2">
                  <a:txBody>
                    <a:bodyPr/>
                    <a:lstStyle/>
                    <a:p>
                      <a:r>
                        <a:rPr lang="en-US" sz="1000" dirty="0">
                          <a:latin typeface="Arial" panose="020B0604020202020204" pitchFamily="34" charset="0"/>
                          <a:cs typeface="Arial" panose="020B0604020202020204" pitchFamily="34" charset="0"/>
                        </a:rPr>
                        <a:t>5. Info</a:t>
                      </a:r>
                    </a:p>
                  </a:txBody>
                  <a:tcPr/>
                </a:tc>
                <a:tc>
                  <a:txBody>
                    <a:bodyPr/>
                    <a:lstStyle/>
                    <a:p>
                      <a:r>
                        <a:rPr lang="en-US" sz="1000" dirty="0">
                          <a:latin typeface="Arial" panose="020B0604020202020204" pitchFamily="34" charset="0"/>
                          <a:cs typeface="Arial" panose="020B0604020202020204" pitchFamily="34" charset="0"/>
                        </a:rPr>
                        <a:t>5a</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0424501"/>
                  </a:ext>
                </a:extLst>
              </a:tr>
              <a:tr h="228601">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5b</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7489051"/>
                  </a:ext>
                </a:extLst>
              </a:tr>
            </a:tbl>
          </a:graphicData>
        </a:graphic>
      </p:graphicFrame>
      <p:graphicFrame>
        <p:nvGraphicFramePr>
          <p:cNvPr id="5" name="Table 5">
            <a:extLst>
              <a:ext uri="{FF2B5EF4-FFF2-40B4-BE49-F238E27FC236}">
                <a16:creationId xmlns:a16="http://schemas.microsoft.com/office/drawing/2014/main" id="{7A908D67-AB87-46B5-9F5F-DDF546F98230}"/>
              </a:ext>
            </a:extLst>
          </p:cNvPr>
          <p:cNvGraphicFramePr>
            <a:graphicFrameLocks noGrp="1"/>
          </p:cNvGraphicFramePr>
          <p:nvPr>
            <p:extLst>
              <p:ext uri="{D42A27DB-BD31-4B8C-83A1-F6EECF244321}">
                <p14:modId xmlns:p14="http://schemas.microsoft.com/office/powerpoint/2010/main" val="2407495345"/>
              </p:ext>
            </p:extLst>
          </p:nvPr>
        </p:nvGraphicFramePr>
        <p:xfrm>
          <a:off x="4153361" y="0"/>
          <a:ext cx="4990640" cy="3811684"/>
        </p:xfrm>
        <a:graphic>
          <a:graphicData uri="http://schemas.openxmlformats.org/drawingml/2006/table">
            <a:tbl>
              <a:tblPr firstRow="1" bandRow="1">
                <a:tableStyleId>{5940675A-B579-460E-94D1-54222C63F5DA}</a:tableStyleId>
              </a:tblPr>
              <a:tblGrid>
                <a:gridCol w="4990640">
                  <a:extLst>
                    <a:ext uri="{9D8B030D-6E8A-4147-A177-3AD203B41FA5}">
                      <a16:colId xmlns:a16="http://schemas.microsoft.com/office/drawing/2014/main" val="3924162133"/>
                    </a:ext>
                  </a:extLst>
                </a:gridCol>
              </a:tblGrid>
              <a:tr h="540378">
                <a:tc>
                  <a:txBody>
                    <a:bodyPr/>
                    <a:lstStyle/>
                    <a:p>
                      <a:r>
                        <a:rPr lang="en-US" sz="1200" dirty="0">
                          <a:latin typeface="Arial" panose="020B0604020202020204" pitchFamily="34" charset="0"/>
                          <a:cs typeface="Arial" panose="020B0604020202020204" pitchFamily="34" charset="0"/>
                        </a:rPr>
                        <a:t>Phase 2 Mission:  </a:t>
                      </a:r>
                    </a:p>
                  </a:txBody>
                  <a:tcPr/>
                </a:tc>
                <a:extLst>
                  <a:ext uri="{0D108BD9-81ED-4DB2-BD59-A6C34878D82A}">
                    <a16:rowId xmlns:a16="http://schemas.microsoft.com/office/drawing/2014/main" val="3665629636"/>
                  </a:ext>
                </a:extLst>
              </a:tr>
              <a:tr h="2437612">
                <a:tc>
                  <a:txBody>
                    <a:bodyPr/>
                    <a:lstStyle/>
                    <a:p>
                      <a:r>
                        <a:rPr lang="en-US" sz="1200" dirty="0">
                          <a:latin typeface="Arial" panose="020B0604020202020204" pitchFamily="34" charset="0"/>
                          <a:cs typeface="Arial" panose="020B0604020202020204" pitchFamily="34" charset="0"/>
                        </a:rPr>
                        <a:t>                                            Turn Concept</a:t>
                      </a:r>
                    </a:p>
                    <a:p>
                      <a:r>
                        <a:rPr lang="en-US" sz="1200" dirty="0">
                          <a:latin typeface="Arial" panose="020B0604020202020204" pitchFamily="34" charset="0"/>
                          <a:cs typeface="Arial" panose="020B0604020202020204" pitchFamily="34" charset="0"/>
                        </a:rPr>
                        <a:t>ECOG/CV:</a:t>
                      </a:r>
                    </a:p>
                    <a:p>
                      <a:r>
                        <a:rPr lang="en-US" sz="1200" dirty="0">
                          <a:latin typeface="Arial" panose="020B0604020202020204" pitchFamily="34" charset="0"/>
                          <a:cs typeface="Arial" panose="020B0604020202020204" pitchFamily="34" charset="0"/>
                        </a:rPr>
                        <a:t>FCOG/CV:</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P/M/E:</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HVT: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HPT:</a:t>
                      </a:r>
                    </a:p>
                  </a:txBody>
                  <a:tcPr/>
                </a:tc>
                <a:extLst>
                  <a:ext uri="{0D108BD9-81ED-4DB2-BD59-A6C34878D82A}">
                    <a16:rowId xmlns:a16="http://schemas.microsoft.com/office/drawing/2014/main" val="1615574411"/>
                  </a:ext>
                </a:extLst>
              </a:tr>
              <a:tr h="833694">
                <a:tc>
                  <a:txBody>
                    <a:bodyPr/>
                    <a:lstStyle/>
                    <a:p>
                      <a:r>
                        <a:rPr lang="en-US" sz="1200" dirty="0">
                          <a:latin typeface="Arial" panose="020B0604020202020204" pitchFamily="34" charset="0"/>
                          <a:cs typeface="Arial" panose="020B0604020202020204" pitchFamily="34" charset="0"/>
                        </a:rPr>
                        <a:t>Decisions:</a:t>
                      </a:r>
                    </a:p>
                    <a:p>
                      <a:r>
                        <a:rPr lang="en-US" sz="1200" dirty="0">
                          <a:latin typeface="Arial" panose="020B0604020202020204" pitchFamily="34" charset="0"/>
                          <a:cs typeface="Arial" panose="020B0604020202020204" pitchFamily="34" charset="0"/>
                        </a:rPr>
                        <a:t>Risks/Opportunities:</a:t>
                      </a:r>
                    </a:p>
                  </a:txBody>
                  <a:tcPr/>
                </a:tc>
                <a:extLst>
                  <a:ext uri="{0D108BD9-81ED-4DB2-BD59-A6C34878D82A}">
                    <a16:rowId xmlns:a16="http://schemas.microsoft.com/office/drawing/2014/main" val="1680792123"/>
                  </a:ext>
                </a:extLst>
              </a:tr>
            </a:tbl>
          </a:graphicData>
        </a:graphic>
      </p:graphicFrame>
    </p:spTree>
    <p:extLst>
      <p:ext uri="{BB962C8B-B14F-4D97-AF65-F5344CB8AC3E}">
        <p14:creationId xmlns:p14="http://schemas.microsoft.com/office/powerpoint/2010/main" val="333312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57C1-A268-4D6F-8275-6177930152C0}"/>
              </a:ext>
            </a:extLst>
          </p:cNvPr>
          <p:cNvSpPr>
            <a:spLocks noGrp="1"/>
          </p:cNvSpPr>
          <p:nvPr>
            <p:ph type="ctrTitle"/>
          </p:nvPr>
        </p:nvSpPr>
        <p:spPr/>
        <p:txBody>
          <a:bodyPr/>
          <a:lstStyle/>
          <a:p>
            <a:r>
              <a:rPr lang="en-US" dirty="0"/>
              <a:t>Examples</a:t>
            </a:r>
          </a:p>
        </p:txBody>
      </p:sp>
    </p:spTree>
    <p:extLst>
      <p:ext uri="{BB962C8B-B14F-4D97-AF65-F5344CB8AC3E}">
        <p14:creationId xmlns:p14="http://schemas.microsoft.com/office/powerpoint/2010/main" val="339194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67B22-EBFC-4F4C-9F3D-3A6F9BD8A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4153360" cy="3860799"/>
          </a:xfrm>
          <a:prstGeom prst="rect">
            <a:avLst/>
          </a:prstGeom>
        </p:spPr>
      </p:pic>
      <p:graphicFrame>
        <p:nvGraphicFramePr>
          <p:cNvPr id="3" name="Table 3">
            <a:extLst>
              <a:ext uri="{FF2B5EF4-FFF2-40B4-BE49-F238E27FC236}">
                <a16:creationId xmlns:a16="http://schemas.microsoft.com/office/drawing/2014/main" id="{E228FE2C-9E92-4536-BB92-19823C73019A}"/>
              </a:ext>
            </a:extLst>
          </p:cNvPr>
          <p:cNvGraphicFramePr>
            <a:graphicFrameLocks noGrp="1"/>
          </p:cNvGraphicFramePr>
          <p:nvPr>
            <p:extLst>
              <p:ext uri="{D42A27DB-BD31-4B8C-83A1-F6EECF244321}">
                <p14:modId xmlns:p14="http://schemas.microsoft.com/office/powerpoint/2010/main" val="1162267106"/>
              </p:ext>
            </p:extLst>
          </p:nvPr>
        </p:nvGraphicFramePr>
        <p:xfrm>
          <a:off x="0" y="3811684"/>
          <a:ext cx="9144000" cy="3057950"/>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506935529"/>
                    </a:ext>
                  </a:extLst>
                </a:gridCol>
                <a:gridCol w="2912337">
                  <a:extLst>
                    <a:ext uri="{9D8B030D-6E8A-4147-A177-3AD203B41FA5}">
                      <a16:colId xmlns:a16="http://schemas.microsoft.com/office/drawing/2014/main" val="3016870727"/>
                    </a:ext>
                  </a:extLst>
                </a:gridCol>
                <a:gridCol w="1030639">
                  <a:extLst>
                    <a:ext uri="{9D8B030D-6E8A-4147-A177-3AD203B41FA5}">
                      <a16:colId xmlns:a16="http://schemas.microsoft.com/office/drawing/2014/main" val="3534977878"/>
                    </a:ext>
                  </a:extLst>
                </a:gridCol>
                <a:gridCol w="1156448">
                  <a:extLst>
                    <a:ext uri="{9D8B030D-6E8A-4147-A177-3AD203B41FA5}">
                      <a16:colId xmlns:a16="http://schemas.microsoft.com/office/drawing/2014/main" val="615856765"/>
                    </a:ext>
                  </a:extLst>
                </a:gridCol>
                <a:gridCol w="3079376">
                  <a:extLst>
                    <a:ext uri="{9D8B030D-6E8A-4147-A177-3AD203B41FA5}">
                      <a16:colId xmlns:a16="http://schemas.microsoft.com/office/drawing/2014/main" val="3330012487"/>
                    </a:ext>
                  </a:extLst>
                </a:gridCol>
              </a:tblGrid>
              <a:tr h="482208">
                <a:tc>
                  <a:txBody>
                    <a:bodyPr/>
                    <a:lstStyle/>
                    <a:p>
                      <a:r>
                        <a:rPr lang="en-US" sz="1200" dirty="0">
                          <a:latin typeface="Arial" panose="020B0604020202020204" pitchFamily="34" charset="0"/>
                          <a:cs typeface="Arial" panose="020B0604020202020204" pitchFamily="34" charset="0"/>
                        </a:rPr>
                        <a:t>OP</a:t>
                      </a:r>
                    </a:p>
                    <a:p>
                      <a:r>
                        <a:rPr lang="en-US" sz="1200" dirty="0">
                          <a:latin typeface="Arial" panose="020B0604020202020204" pitchFamily="34" charset="0"/>
                          <a:cs typeface="Arial" panose="020B0604020202020204" pitchFamily="34" charset="0"/>
                        </a:rPr>
                        <a:t>Box</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Forces</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WEAPONS</a:t>
                      </a:r>
                    </a:p>
                    <a:p>
                      <a:r>
                        <a:rPr lang="en-US" sz="1200" dirty="0">
                          <a:latin typeface="Arial" panose="020B0604020202020204" pitchFamily="34" charset="0"/>
                          <a:cs typeface="Arial" panose="020B0604020202020204" pitchFamily="34" charset="0"/>
                        </a:rPr>
                        <a:t>(tight, free)</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EMCON</a:t>
                      </a:r>
                    </a:p>
                    <a:p>
                      <a:r>
                        <a:rPr lang="en-US" sz="1200" dirty="0">
                          <a:latin typeface="Arial" panose="020B0604020202020204" pitchFamily="34" charset="0"/>
                          <a:cs typeface="Arial" panose="020B0604020202020204" pitchFamily="34" charset="0"/>
                        </a:rPr>
                        <a:t>(emit, no emit)</a:t>
                      </a:r>
                    </a:p>
                  </a:txBody>
                  <a:tcPr>
                    <a:solidFill>
                      <a:schemeClr val="bg1">
                        <a:lumMod val="95000"/>
                      </a:schemeClr>
                    </a:solidFill>
                  </a:tcPr>
                </a:tc>
                <a:tc>
                  <a:txBody>
                    <a:bodyPr/>
                    <a:lstStyle/>
                    <a:p>
                      <a:r>
                        <a:rPr lang="en-US" sz="1200" dirty="0">
                          <a:latin typeface="Arial" panose="020B0604020202020204" pitchFamily="34" charset="0"/>
                          <a:cs typeface="Arial" panose="020B0604020202020204" pitchFamily="34" charset="0"/>
                        </a:rPr>
                        <a:t>COORDINATING INSTRUCTIONS</a:t>
                      </a:r>
                    </a:p>
                  </a:txBody>
                  <a:tcPr>
                    <a:solidFill>
                      <a:schemeClr val="bg1">
                        <a:lumMod val="95000"/>
                      </a:schemeClr>
                    </a:solidFill>
                  </a:tcPr>
                </a:tc>
                <a:extLst>
                  <a:ext uri="{0D108BD9-81ED-4DB2-BD59-A6C34878D82A}">
                    <a16:rowId xmlns:a16="http://schemas.microsoft.com/office/drawing/2014/main" val="3143330298"/>
                  </a:ext>
                </a:extLst>
              </a:tr>
              <a:tr h="238362">
                <a:tc rowSpan="2">
                  <a:txBody>
                    <a:bodyPr/>
                    <a:lstStyle/>
                    <a:p>
                      <a:r>
                        <a:rPr lang="en-US" sz="1000" dirty="0">
                          <a:latin typeface="Arial" panose="020B0604020202020204" pitchFamily="34" charset="0"/>
                          <a:cs typeface="Arial" panose="020B0604020202020204" pitchFamily="34" charset="0"/>
                        </a:rPr>
                        <a:t>1.Surface</a:t>
                      </a:r>
                    </a:p>
                  </a:txBody>
                  <a:tcPr/>
                </a:tc>
                <a:tc>
                  <a:txBody>
                    <a:bodyPr/>
                    <a:lstStyle/>
                    <a:p>
                      <a:r>
                        <a:rPr lang="en-US" sz="1000" dirty="0">
                          <a:latin typeface="Arial" panose="020B0604020202020204" pitchFamily="34" charset="0"/>
                          <a:cs typeface="Arial" panose="020B0604020202020204" pitchFamily="34" charset="0"/>
                        </a:rPr>
                        <a:t>1a. ESG, LCG</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no emit</a:t>
                      </a:r>
                    </a:p>
                  </a:txBody>
                  <a:tcPr/>
                </a:tc>
                <a:tc rowSpan="2">
                  <a:txBody>
                    <a:bodyPr/>
                    <a:lstStyle/>
                    <a:p>
                      <a:r>
                        <a:rPr lang="en-US" sz="1000" dirty="0">
                          <a:latin typeface="Arial" panose="020B0604020202020204" pitchFamily="34" charset="0"/>
                          <a:cs typeface="Arial" panose="020B0604020202020204" pitchFamily="34" charset="0"/>
                        </a:rPr>
                        <a:t>Consolidate surface combatants until est. localized air superiority and neutralize enemy sub threat; 1 x DDG emit; HIMARS attack HPT</a:t>
                      </a:r>
                    </a:p>
                  </a:txBody>
                  <a:tcPr/>
                </a:tc>
                <a:extLst>
                  <a:ext uri="{0D108BD9-81ED-4DB2-BD59-A6C34878D82A}">
                    <a16:rowId xmlns:a16="http://schemas.microsoft.com/office/drawing/2014/main" val="1424561553"/>
                  </a:ext>
                </a:extLst>
              </a:tr>
              <a:tr h="297953">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1b. HIMARS. MDTF, RQ-180</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no emit</a:t>
                      </a:r>
                    </a:p>
                  </a:txBody>
                  <a:tcPr/>
                </a:tc>
                <a:tc vMerge="1">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354770"/>
                  </a:ext>
                </a:extLst>
              </a:tr>
              <a:tr h="273123">
                <a:tc rowSpan="2">
                  <a:txBody>
                    <a:bodyPr/>
                    <a:lstStyle/>
                    <a:p>
                      <a:r>
                        <a:rPr lang="en-US" sz="1000" dirty="0">
                          <a:latin typeface="Arial" panose="020B0604020202020204" pitchFamily="34" charset="0"/>
                          <a:cs typeface="Arial" panose="020B0604020202020204" pitchFamily="34" charset="0"/>
                        </a:rPr>
                        <a:t>2. Subsurface</a:t>
                      </a:r>
                    </a:p>
                  </a:txBody>
                  <a:tcPr/>
                </a:tc>
                <a:tc>
                  <a:txBody>
                    <a:bodyPr/>
                    <a:lstStyle/>
                    <a:p>
                      <a:r>
                        <a:rPr lang="en-US" sz="1000" dirty="0">
                          <a:latin typeface="Arial" panose="020B0604020202020204" pitchFamily="34" charset="0"/>
                          <a:cs typeface="Arial" panose="020B0604020202020204" pitchFamily="34" charset="0"/>
                        </a:rPr>
                        <a:t>2a. MH-60R, P-8s</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Establish air superiority before conducting ASW.</a:t>
                      </a:r>
                    </a:p>
                  </a:txBody>
                  <a:tcPr/>
                </a:tc>
                <a:extLst>
                  <a:ext uri="{0D108BD9-81ED-4DB2-BD59-A6C34878D82A}">
                    <a16:rowId xmlns:a16="http://schemas.microsoft.com/office/drawing/2014/main" val="2617452075"/>
                  </a:ext>
                </a:extLst>
              </a:tr>
              <a:tr h="273123">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2b.SSN</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Conduct ASW patrol until air superiority established</a:t>
                      </a:r>
                    </a:p>
                  </a:txBody>
                  <a:tcPr/>
                </a:tc>
                <a:extLst>
                  <a:ext uri="{0D108BD9-81ED-4DB2-BD59-A6C34878D82A}">
                    <a16:rowId xmlns:a16="http://schemas.microsoft.com/office/drawing/2014/main" val="3762280820"/>
                  </a:ext>
                </a:extLst>
              </a:tr>
              <a:tr h="248294">
                <a:tc rowSpan="2">
                  <a:txBody>
                    <a:bodyPr/>
                    <a:lstStyle/>
                    <a:p>
                      <a:r>
                        <a:rPr lang="en-US" sz="1000" dirty="0">
                          <a:latin typeface="Arial" panose="020B0604020202020204" pitchFamily="34" charset="0"/>
                          <a:cs typeface="Arial" panose="020B0604020202020204" pitchFamily="34" charset="0"/>
                        </a:rPr>
                        <a:t>3. Strike</a:t>
                      </a:r>
                    </a:p>
                  </a:txBody>
                  <a:tcPr/>
                </a:tc>
                <a:tc>
                  <a:txBody>
                    <a:bodyPr/>
                    <a:lstStyle/>
                    <a:p>
                      <a:r>
                        <a:rPr lang="en-US" sz="1000" dirty="0">
                          <a:latin typeface="Arial" panose="020B0604020202020204" pitchFamily="34" charset="0"/>
                          <a:cs typeface="Arial" panose="020B0604020202020204" pitchFamily="34" charset="0"/>
                        </a:rPr>
                        <a:t>3a. DDG (TLAM)</a:t>
                      </a:r>
                    </a:p>
                  </a:txBody>
                  <a:tcPr/>
                </a:tc>
                <a:tc>
                  <a:txBody>
                    <a:bodyPr/>
                    <a:lstStyle/>
                    <a:p>
                      <a:r>
                        <a:rPr lang="en-US" sz="1000" dirty="0">
                          <a:latin typeface="Arial" panose="020B0604020202020204" pitchFamily="34" charset="0"/>
                          <a:cs typeface="Arial" panose="020B0604020202020204" pitchFamily="34" charset="0"/>
                        </a:rPr>
                        <a:t>tight</a:t>
                      </a:r>
                    </a:p>
                  </a:txBody>
                  <a:tcPr/>
                </a:tc>
                <a:tc>
                  <a:txBody>
                    <a:bodyPr/>
                    <a:lstStyle/>
                    <a:p>
                      <a:r>
                        <a:rPr lang="en-US" sz="1000" dirty="0">
                          <a:latin typeface="Arial" panose="020B0604020202020204" pitchFamily="34" charset="0"/>
                          <a:cs typeface="Arial" panose="020B0604020202020204" pitchFamily="34" charset="0"/>
                        </a:rPr>
                        <a:t>no emit</a:t>
                      </a:r>
                    </a:p>
                  </a:txBody>
                  <a:tcPr/>
                </a:tc>
                <a:tc>
                  <a:txBody>
                    <a:bodyPr/>
                    <a:lstStyle/>
                    <a:p>
                      <a:r>
                        <a:rPr lang="en-US" sz="1000" dirty="0">
                          <a:latin typeface="Arial" panose="020B0604020202020204" pitchFamily="34" charset="0"/>
                          <a:cs typeface="Arial" panose="020B0604020202020204" pitchFamily="34" charset="0"/>
                        </a:rPr>
                        <a:t>Attack radar/SAM installations </a:t>
                      </a:r>
                      <a:r>
                        <a:rPr lang="en-US" sz="1000" dirty="0" err="1">
                          <a:latin typeface="Arial" panose="020B0604020202020204" pitchFamily="34" charset="0"/>
                          <a:cs typeface="Arial" panose="020B0604020202020204" pitchFamily="34" charset="0"/>
                        </a:rPr>
                        <a:t>vic</a:t>
                      </a:r>
                      <a:r>
                        <a:rPr lang="en-US" sz="1000" dirty="0">
                          <a:latin typeface="Arial" panose="020B0604020202020204" pitchFamily="34" charset="0"/>
                          <a:cs typeface="Arial" panose="020B0604020202020204" pitchFamily="34" charset="0"/>
                        </a:rPr>
                        <a:t> SCS</a:t>
                      </a:r>
                    </a:p>
                  </a:txBody>
                  <a:tcPr/>
                </a:tc>
                <a:extLst>
                  <a:ext uri="{0D108BD9-81ED-4DB2-BD59-A6C34878D82A}">
                    <a16:rowId xmlns:a16="http://schemas.microsoft.com/office/drawing/2014/main" val="598571240"/>
                  </a:ext>
                </a:extLst>
              </a:tr>
              <a:tr h="248294">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3b. B-1, 6 x F-22 (escort)</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no emit</a:t>
                      </a:r>
                    </a:p>
                  </a:txBody>
                  <a:tcPr/>
                </a:tc>
                <a:tc>
                  <a:txBody>
                    <a:bodyPr/>
                    <a:lstStyle/>
                    <a:p>
                      <a:r>
                        <a:rPr lang="en-US" sz="1000" dirty="0">
                          <a:latin typeface="Arial" panose="020B0604020202020204" pitchFamily="34" charset="0"/>
                          <a:cs typeface="Arial" panose="020B0604020202020204" pitchFamily="34" charset="0"/>
                        </a:rPr>
                        <a:t>SPT base attack </a:t>
                      </a:r>
                      <a:r>
                        <a:rPr lang="en-US" sz="1000" dirty="0" err="1">
                          <a:latin typeface="Arial" panose="020B0604020202020204" pitchFamily="34" charset="0"/>
                          <a:cs typeface="Arial" panose="020B0604020202020204" pitchFamily="34" charset="0"/>
                        </a:rPr>
                        <a:t>vic</a:t>
                      </a:r>
                      <a:r>
                        <a:rPr lang="en-US" sz="1000" dirty="0">
                          <a:latin typeface="Arial" panose="020B0604020202020204" pitchFamily="34" charset="0"/>
                          <a:cs typeface="Arial" panose="020B0604020202020204" pitchFamily="34" charset="0"/>
                        </a:rPr>
                        <a:t> SCS, BPT to attack PLAN.</a:t>
                      </a:r>
                    </a:p>
                  </a:txBody>
                  <a:tcPr/>
                </a:tc>
                <a:extLst>
                  <a:ext uri="{0D108BD9-81ED-4DB2-BD59-A6C34878D82A}">
                    <a16:rowId xmlns:a16="http://schemas.microsoft.com/office/drawing/2014/main" val="3115349295"/>
                  </a:ext>
                </a:extLst>
              </a:tr>
              <a:tr h="248294">
                <a:tc rowSpan="2">
                  <a:txBody>
                    <a:bodyPr/>
                    <a:lstStyle/>
                    <a:p>
                      <a:r>
                        <a:rPr lang="en-US" sz="1000" dirty="0">
                          <a:latin typeface="Arial" panose="020B0604020202020204" pitchFamily="34" charset="0"/>
                          <a:cs typeface="Arial" panose="020B0604020202020204" pitchFamily="34" charset="0"/>
                        </a:rPr>
                        <a:t>4. Air </a:t>
                      </a:r>
                    </a:p>
                  </a:txBody>
                  <a:tcPr/>
                </a:tc>
                <a:tc>
                  <a:txBody>
                    <a:bodyPr/>
                    <a:lstStyle/>
                    <a:p>
                      <a:r>
                        <a:rPr lang="en-US" sz="1000" dirty="0">
                          <a:latin typeface="Arial" panose="020B0604020202020204" pitchFamily="34" charset="0"/>
                          <a:cs typeface="Arial" panose="020B0604020202020204" pitchFamily="34" charset="0"/>
                        </a:rPr>
                        <a:t>4a. TACAIR</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Establish air local superiority </a:t>
                      </a:r>
                    </a:p>
                  </a:txBody>
                  <a:tcPr/>
                </a:tc>
                <a:extLst>
                  <a:ext uri="{0D108BD9-81ED-4DB2-BD59-A6C34878D82A}">
                    <a16:rowId xmlns:a16="http://schemas.microsoft.com/office/drawing/2014/main" val="1174131313"/>
                  </a:ext>
                </a:extLst>
              </a:tr>
              <a:tr h="248294">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4b. Refuelers, E-3</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Establish C2 and refueling </a:t>
                      </a:r>
                    </a:p>
                  </a:txBody>
                  <a:tcPr/>
                </a:tc>
                <a:extLst>
                  <a:ext uri="{0D108BD9-81ED-4DB2-BD59-A6C34878D82A}">
                    <a16:rowId xmlns:a16="http://schemas.microsoft.com/office/drawing/2014/main" val="3518006295"/>
                  </a:ext>
                </a:extLst>
              </a:tr>
              <a:tr h="238362">
                <a:tc rowSpan="2">
                  <a:txBody>
                    <a:bodyPr/>
                    <a:lstStyle/>
                    <a:p>
                      <a:r>
                        <a:rPr lang="en-US" sz="1000" dirty="0">
                          <a:latin typeface="Arial" panose="020B0604020202020204" pitchFamily="34" charset="0"/>
                          <a:cs typeface="Arial" panose="020B0604020202020204" pitchFamily="34" charset="0"/>
                        </a:rPr>
                        <a:t>5. Info</a:t>
                      </a:r>
                    </a:p>
                  </a:txBody>
                  <a:tcPr/>
                </a:tc>
                <a:tc>
                  <a:txBody>
                    <a:bodyPr/>
                    <a:lstStyle/>
                    <a:p>
                      <a:r>
                        <a:rPr lang="en-US" sz="1000" dirty="0">
                          <a:latin typeface="Arial" panose="020B0604020202020204" pitchFamily="34" charset="0"/>
                          <a:cs typeface="Arial" panose="020B0604020202020204" pitchFamily="34" charset="0"/>
                        </a:rPr>
                        <a:t>5a. Decoys</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Deceive PLA sensors/shooters</a:t>
                      </a:r>
                    </a:p>
                  </a:txBody>
                  <a:tcPr/>
                </a:tc>
                <a:extLst>
                  <a:ext uri="{0D108BD9-81ED-4DB2-BD59-A6C34878D82A}">
                    <a16:rowId xmlns:a16="http://schemas.microsoft.com/office/drawing/2014/main" val="2880424501"/>
                  </a:ext>
                </a:extLst>
              </a:tr>
              <a:tr h="238362">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5b. OECOM</a:t>
                      </a:r>
                    </a:p>
                  </a:txBody>
                  <a:tcPr/>
                </a:tc>
                <a:tc>
                  <a:txBody>
                    <a:bodyPr/>
                    <a:lstStyle/>
                    <a:p>
                      <a:r>
                        <a:rPr lang="en-US" sz="1000" dirty="0">
                          <a:latin typeface="Arial" panose="020B0604020202020204" pitchFamily="34" charset="0"/>
                          <a:cs typeface="Arial" panose="020B0604020202020204" pitchFamily="34" charset="0"/>
                        </a:rPr>
                        <a:t>free</a:t>
                      </a:r>
                    </a:p>
                  </a:txBody>
                  <a:tcPr/>
                </a:tc>
                <a:tc>
                  <a:txBody>
                    <a:bodyPr/>
                    <a:lstStyle/>
                    <a:p>
                      <a:r>
                        <a:rPr lang="en-US" sz="1000" dirty="0">
                          <a:latin typeface="Arial" panose="020B0604020202020204" pitchFamily="34" charset="0"/>
                          <a:cs typeface="Arial" panose="020B0604020202020204" pitchFamily="34" charset="0"/>
                        </a:rPr>
                        <a:t>emit</a:t>
                      </a:r>
                    </a:p>
                  </a:txBody>
                  <a:tcPr/>
                </a:tc>
                <a:tc>
                  <a:txBody>
                    <a:bodyPr/>
                    <a:lstStyle/>
                    <a:p>
                      <a:r>
                        <a:rPr lang="en-US" sz="1000" dirty="0">
                          <a:latin typeface="Arial" panose="020B0604020202020204" pitchFamily="34" charset="0"/>
                          <a:cs typeface="Arial" panose="020B0604020202020204" pitchFamily="34" charset="0"/>
                        </a:rPr>
                        <a:t>OECM at EABs disrupt PLA sensors/C2</a:t>
                      </a:r>
                    </a:p>
                  </a:txBody>
                  <a:tcPr/>
                </a:tc>
                <a:extLst>
                  <a:ext uri="{0D108BD9-81ED-4DB2-BD59-A6C34878D82A}">
                    <a16:rowId xmlns:a16="http://schemas.microsoft.com/office/drawing/2014/main" val="1757489051"/>
                  </a:ext>
                </a:extLst>
              </a:tr>
            </a:tbl>
          </a:graphicData>
        </a:graphic>
      </p:graphicFrame>
      <p:graphicFrame>
        <p:nvGraphicFramePr>
          <p:cNvPr id="5" name="Table 5">
            <a:extLst>
              <a:ext uri="{FF2B5EF4-FFF2-40B4-BE49-F238E27FC236}">
                <a16:creationId xmlns:a16="http://schemas.microsoft.com/office/drawing/2014/main" id="{7A908D67-AB87-46B5-9F5F-DDF546F98230}"/>
              </a:ext>
            </a:extLst>
          </p:cNvPr>
          <p:cNvGraphicFramePr>
            <a:graphicFrameLocks noGrp="1"/>
          </p:cNvGraphicFramePr>
          <p:nvPr>
            <p:extLst>
              <p:ext uri="{D42A27DB-BD31-4B8C-83A1-F6EECF244321}">
                <p14:modId xmlns:p14="http://schemas.microsoft.com/office/powerpoint/2010/main" val="305833208"/>
              </p:ext>
            </p:extLst>
          </p:nvPr>
        </p:nvGraphicFramePr>
        <p:xfrm>
          <a:off x="4153360" y="11646"/>
          <a:ext cx="4990641" cy="3800038"/>
        </p:xfrm>
        <a:graphic>
          <a:graphicData uri="http://schemas.openxmlformats.org/drawingml/2006/table">
            <a:tbl>
              <a:tblPr firstRow="1" bandRow="1">
                <a:tableStyleId>{5940675A-B579-460E-94D1-54222C63F5DA}</a:tableStyleId>
              </a:tblPr>
              <a:tblGrid>
                <a:gridCol w="4990641">
                  <a:extLst>
                    <a:ext uri="{9D8B030D-6E8A-4147-A177-3AD203B41FA5}">
                      <a16:colId xmlns:a16="http://schemas.microsoft.com/office/drawing/2014/main" val="3924162133"/>
                    </a:ext>
                  </a:extLst>
                </a:gridCol>
              </a:tblGrid>
              <a:tr h="334712">
                <a:tc>
                  <a:txBody>
                    <a:bodyPr/>
                    <a:lstStyle/>
                    <a:p>
                      <a:r>
                        <a:rPr lang="en-US" sz="1200" dirty="0">
                          <a:latin typeface="Arial" panose="020B0604020202020204" pitchFamily="34" charset="0"/>
                          <a:cs typeface="Arial" panose="020B0604020202020204" pitchFamily="34" charset="0"/>
                        </a:rPr>
                        <a:t>Phase 1 Mission:  write the phase 1 mission statement</a:t>
                      </a:r>
                    </a:p>
                  </a:txBody>
                  <a:tcPr/>
                </a:tc>
                <a:extLst>
                  <a:ext uri="{0D108BD9-81ED-4DB2-BD59-A6C34878D82A}">
                    <a16:rowId xmlns:a16="http://schemas.microsoft.com/office/drawing/2014/main" val="3665629636"/>
                  </a:ext>
                </a:extLst>
              </a:tr>
              <a:tr h="2767795">
                <a:tc>
                  <a:txBody>
                    <a:bodyPr/>
                    <a:lstStyle/>
                    <a:p>
                      <a:r>
                        <a:rPr lang="en-US" sz="1200" dirty="0">
                          <a:latin typeface="Arial" panose="020B0604020202020204" pitchFamily="34" charset="0"/>
                          <a:cs typeface="Arial" panose="020B0604020202020204" pitchFamily="34" charset="0"/>
                        </a:rPr>
                        <a:t>                                            Turn Concept</a:t>
                      </a:r>
                    </a:p>
                    <a:p>
                      <a:r>
                        <a:rPr lang="en-US" sz="1200" dirty="0">
                          <a:latin typeface="Arial" panose="020B0604020202020204" pitchFamily="34" charset="0"/>
                          <a:cs typeface="Arial" panose="020B0604020202020204" pitchFamily="34" charset="0"/>
                        </a:rPr>
                        <a:t>ECOG/CV:  </a:t>
                      </a:r>
                      <a:r>
                        <a:rPr lang="en-US" sz="1200" i="1" dirty="0">
                          <a:latin typeface="Arial" panose="020B0604020202020204" pitchFamily="34" charset="0"/>
                          <a:cs typeface="Arial" panose="020B0604020202020204" pitchFamily="34" charset="0"/>
                        </a:rPr>
                        <a:t>identify the enemy COG and CV (what you can target)</a:t>
                      </a:r>
                    </a:p>
                    <a:p>
                      <a:r>
                        <a:rPr lang="en-US" sz="1200" dirty="0">
                          <a:latin typeface="Arial" panose="020B0604020202020204" pitchFamily="34" charset="0"/>
                          <a:cs typeface="Arial" panose="020B0604020202020204" pitchFamily="34" charset="0"/>
                        </a:rPr>
                        <a:t>FCOG/CV: </a:t>
                      </a:r>
                      <a:r>
                        <a:rPr lang="en-US" sz="1200" i="1" dirty="0">
                          <a:latin typeface="Arial" panose="020B0604020202020204" pitchFamily="34" charset="0"/>
                          <a:cs typeface="Arial" panose="020B0604020202020204" pitchFamily="34" charset="0"/>
                        </a:rPr>
                        <a:t>identify your COG and CV (what you should protect)</a:t>
                      </a:r>
                    </a:p>
                    <a:p>
                      <a:r>
                        <a:rPr lang="en-US" sz="1200" dirty="0">
                          <a:latin typeface="Arial" panose="020B0604020202020204" pitchFamily="34" charset="0"/>
                          <a:cs typeface="Arial" panose="020B0604020202020204" pitchFamily="34" charset="0"/>
                        </a:rPr>
                        <a:t>Example = ECOG = long-range fires (ASBM, LACM) CV = ability to target (so attack ISR platforms). </a:t>
                      </a:r>
                    </a:p>
                    <a:p>
                      <a:r>
                        <a:rPr lang="en-US" sz="1200" dirty="0">
                          <a:latin typeface="Arial" panose="020B0604020202020204" pitchFamily="34" charset="0"/>
                          <a:cs typeface="Arial" panose="020B0604020202020204" pitchFamily="34" charset="0"/>
                        </a:rPr>
                        <a:t>P/M/E: </a:t>
                      </a:r>
                      <a:r>
                        <a:rPr lang="en-US" sz="1200" i="1" dirty="0">
                          <a:latin typeface="Arial" panose="020B0604020202020204" pitchFamily="34" charset="0"/>
                          <a:cs typeface="Arial" panose="020B0604020202020204" pitchFamily="34" charset="0"/>
                        </a:rPr>
                        <a:t>State the purpose, method, and end state. </a:t>
                      </a:r>
                    </a:p>
                    <a:p>
                      <a:r>
                        <a:rPr lang="en-US" sz="1200" dirty="0">
                          <a:latin typeface="Arial" panose="020B0604020202020204" pitchFamily="34" charset="0"/>
                          <a:cs typeface="Arial" panose="020B0604020202020204" pitchFamily="34" charset="0"/>
                        </a:rPr>
                        <a:t>For example P: set the conditions for an amphibious assault on the airfield. M: establish air superiority and clear sub threat while destroying PLA ISR capabilities. E: At the conclusion of phase 1 CJTC is postured to seize the airfield and no PLAN forces are within 50 KM of the Sulu Sea. Deny PLA use of surface-to-surface and air-to-surface capabilities </a:t>
                      </a:r>
                      <a:r>
                        <a:rPr lang="en-US" sz="1200" dirty="0" err="1">
                          <a:latin typeface="Arial" panose="020B0604020202020204" pitchFamily="34" charset="0"/>
                          <a:cs typeface="Arial" panose="020B0604020202020204" pitchFamily="34" charset="0"/>
                        </a:rPr>
                        <a:t>vic</a:t>
                      </a:r>
                      <a:r>
                        <a:rPr lang="en-US" sz="1200" dirty="0">
                          <a:latin typeface="Arial" panose="020B0604020202020204" pitchFamily="34" charset="0"/>
                          <a:cs typeface="Arial" panose="020B0604020202020204" pitchFamily="34" charset="0"/>
                        </a:rPr>
                        <a:t> SCS.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HVT: state the HVTs (for example Type 71s, HALE ISR, ASBM\ALCM)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HPT: state the HPTs (for example Type 71s, HALE ISR)</a:t>
                      </a:r>
                    </a:p>
                  </a:txBody>
                  <a:tcPr/>
                </a:tc>
                <a:extLst>
                  <a:ext uri="{0D108BD9-81ED-4DB2-BD59-A6C34878D82A}">
                    <a16:rowId xmlns:a16="http://schemas.microsoft.com/office/drawing/2014/main" val="1615574411"/>
                  </a:ext>
                </a:extLst>
              </a:tr>
              <a:tr h="697531">
                <a:tc>
                  <a:txBody>
                    <a:bodyPr/>
                    <a:lstStyle/>
                    <a:p>
                      <a:r>
                        <a:rPr lang="en-US" sz="1200" dirty="0">
                          <a:latin typeface="Arial" panose="020B0604020202020204" pitchFamily="34" charset="0"/>
                          <a:cs typeface="Arial" panose="020B0604020202020204" pitchFamily="34" charset="0"/>
                        </a:rPr>
                        <a:t>Decisions: </a:t>
                      </a:r>
                      <a:r>
                        <a:rPr lang="en-US" sz="1200" i="1" dirty="0">
                          <a:latin typeface="Arial" panose="020B0604020202020204" pitchFamily="34" charset="0"/>
                          <a:cs typeface="Arial" panose="020B0604020202020204" pitchFamily="34" charset="0"/>
                        </a:rPr>
                        <a:t>state key decisions </a:t>
                      </a:r>
                      <a:r>
                        <a:rPr lang="en-US" sz="1200" i="0" dirty="0">
                          <a:latin typeface="Arial" panose="020B0604020202020204" pitchFamily="34" charset="0"/>
                          <a:cs typeface="Arial" panose="020B0604020202020204" pitchFamily="34" charset="0"/>
                        </a:rPr>
                        <a:t>(for example, when to transition)</a:t>
                      </a:r>
                    </a:p>
                    <a:p>
                      <a:r>
                        <a:rPr lang="en-US" sz="1200" dirty="0">
                          <a:latin typeface="Arial" panose="020B0604020202020204" pitchFamily="34" charset="0"/>
                          <a:cs typeface="Arial" panose="020B0604020202020204" pitchFamily="34" charset="0"/>
                        </a:rPr>
                        <a:t>Risks/Opportunities: </a:t>
                      </a:r>
                      <a:r>
                        <a:rPr lang="en-US" sz="1200" i="1" dirty="0">
                          <a:latin typeface="Arial" panose="020B0604020202020204" pitchFamily="34" charset="0"/>
                          <a:cs typeface="Arial" panose="020B0604020202020204" pitchFamily="34" charset="0"/>
                        </a:rPr>
                        <a:t>state major risks (mission, force) and opportunities</a:t>
                      </a:r>
                    </a:p>
                    <a:p>
                      <a:pPr algn="ctr"/>
                      <a:r>
                        <a:rPr lang="en-US" sz="1200" i="1" dirty="0">
                          <a:latin typeface="Arial" panose="020B0604020202020204" pitchFamily="34" charset="0"/>
                          <a:cs typeface="Arial" panose="020B0604020202020204" pitchFamily="34" charset="0"/>
                        </a:rPr>
                        <a:t>Use the note for additional text</a:t>
                      </a:r>
                    </a:p>
                  </a:txBody>
                  <a:tcPr/>
                </a:tc>
                <a:extLst>
                  <a:ext uri="{0D108BD9-81ED-4DB2-BD59-A6C34878D82A}">
                    <a16:rowId xmlns:a16="http://schemas.microsoft.com/office/drawing/2014/main" val="1680792123"/>
                  </a:ext>
                </a:extLst>
              </a:tr>
            </a:tbl>
          </a:graphicData>
        </a:graphic>
      </p:graphicFrame>
      <p:sp>
        <p:nvSpPr>
          <p:cNvPr id="6" name="Rectangle 5">
            <a:extLst>
              <a:ext uri="{FF2B5EF4-FFF2-40B4-BE49-F238E27FC236}">
                <a16:creationId xmlns:a16="http://schemas.microsoft.com/office/drawing/2014/main" id="{D28613A6-80D1-40D4-BED7-A9BA787B3412}"/>
              </a:ext>
            </a:extLst>
          </p:cNvPr>
          <p:cNvSpPr/>
          <p:nvPr/>
        </p:nvSpPr>
        <p:spPr>
          <a:xfrm rot="18474729">
            <a:off x="1058158" y="2000099"/>
            <a:ext cx="1824318" cy="523378"/>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Rectangle 6">
            <a:extLst>
              <a:ext uri="{FF2B5EF4-FFF2-40B4-BE49-F238E27FC236}">
                <a16:creationId xmlns:a16="http://schemas.microsoft.com/office/drawing/2014/main" id="{76F8593A-9CE7-43EB-8218-432BE90ECE36}"/>
              </a:ext>
            </a:extLst>
          </p:cNvPr>
          <p:cNvSpPr/>
          <p:nvPr/>
        </p:nvSpPr>
        <p:spPr>
          <a:xfrm>
            <a:off x="1203377" y="1308902"/>
            <a:ext cx="2038970" cy="2073589"/>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4a</a:t>
            </a:r>
          </a:p>
        </p:txBody>
      </p:sp>
      <p:sp>
        <p:nvSpPr>
          <p:cNvPr id="9" name="Rectangle 8">
            <a:extLst>
              <a:ext uri="{FF2B5EF4-FFF2-40B4-BE49-F238E27FC236}">
                <a16:creationId xmlns:a16="http://schemas.microsoft.com/office/drawing/2014/main" id="{C811B9C0-13DE-44AE-8391-B086C75BA436}"/>
              </a:ext>
            </a:extLst>
          </p:cNvPr>
          <p:cNvSpPr/>
          <p:nvPr/>
        </p:nvSpPr>
        <p:spPr>
          <a:xfrm>
            <a:off x="2583441" y="2844609"/>
            <a:ext cx="658906" cy="537883"/>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4b</a:t>
            </a:r>
          </a:p>
        </p:txBody>
      </p:sp>
      <p:sp>
        <p:nvSpPr>
          <p:cNvPr id="10" name="Rectangle 9">
            <a:extLst>
              <a:ext uri="{FF2B5EF4-FFF2-40B4-BE49-F238E27FC236}">
                <a16:creationId xmlns:a16="http://schemas.microsoft.com/office/drawing/2014/main" id="{57FBCD35-6028-4D6A-BAE2-20B9BCCF829C}"/>
              </a:ext>
            </a:extLst>
          </p:cNvPr>
          <p:cNvSpPr/>
          <p:nvPr/>
        </p:nvSpPr>
        <p:spPr>
          <a:xfrm>
            <a:off x="0" y="1141084"/>
            <a:ext cx="1652300" cy="148109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3a, 3B</a:t>
            </a:r>
          </a:p>
        </p:txBody>
      </p:sp>
      <p:sp>
        <p:nvSpPr>
          <p:cNvPr id="11" name="Rectangle 10">
            <a:extLst>
              <a:ext uri="{FF2B5EF4-FFF2-40B4-BE49-F238E27FC236}">
                <a16:creationId xmlns:a16="http://schemas.microsoft.com/office/drawing/2014/main" id="{55F072E3-2CD5-42F3-9A26-AA21DC35F990}"/>
              </a:ext>
            </a:extLst>
          </p:cNvPr>
          <p:cNvSpPr/>
          <p:nvPr/>
        </p:nvSpPr>
        <p:spPr>
          <a:xfrm>
            <a:off x="2067410" y="2356213"/>
            <a:ext cx="658906" cy="53788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a:t>
            </a:r>
          </a:p>
        </p:txBody>
      </p:sp>
      <p:sp>
        <p:nvSpPr>
          <p:cNvPr id="12" name="Rectangle 11">
            <a:extLst>
              <a:ext uri="{FF2B5EF4-FFF2-40B4-BE49-F238E27FC236}">
                <a16:creationId xmlns:a16="http://schemas.microsoft.com/office/drawing/2014/main" id="{700C46D2-9FB3-4A0C-9EEC-067305E9F69D}"/>
              </a:ext>
            </a:extLst>
          </p:cNvPr>
          <p:cNvSpPr/>
          <p:nvPr/>
        </p:nvSpPr>
        <p:spPr>
          <a:xfrm>
            <a:off x="993394" y="2261788"/>
            <a:ext cx="658906" cy="53788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1b</a:t>
            </a:r>
          </a:p>
        </p:txBody>
      </p:sp>
      <p:sp>
        <p:nvSpPr>
          <p:cNvPr id="13" name="Rectangle 12">
            <a:extLst>
              <a:ext uri="{FF2B5EF4-FFF2-40B4-BE49-F238E27FC236}">
                <a16:creationId xmlns:a16="http://schemas.microsoft.com/office/drawing/2014/main" id="{9B8F42BF-A790-4C32-AECD-75C6CE60F4CB}"/>
              </a:ext>
            </a:extLst>
          </p:cNvPr>
          <p:cNvSpPr/>
          <p:nvPr/>
        </p:nvSpPr>
        <p:spPr>
          <a:xfrm>
            <a:off x="1613004" y="1308903"/>
            <a:ext cx="658906" cy="53788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1b</a:t>
            </a:r>
          </a:p>
        </p:txBody>
      </p:sp>
      <p:sp>
        <p:nvSpPr>
          <p:cNvPr id="14" name="Rectangle 13">
            <a:extLst>
              <a:ext uri="{FF2B5EF4-FFF2-40B4-BE49-F238E27FC236}">
                <a16:creationId xmlns:a16="http://schemas.microsoft.com/office/drawing/2014/main" id="{C60A178E-1D3F-41BD-9B10-D8040FEB3B01}"/>
              </a:ext>
            </a:extLst>
          </p:cNvPr>
          <p:cNvSpPr/>
          <p:nvPr/>
        </p:nvSpPr>
        <p:spPr>
          <a:xfrm>
            <a:off x="1413506" y="2834145"/>
            <a:ext cx="658906" cy="537882"/>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5b</a:t>
            </a:r>
          </a:p>
        </p:txBody>
      </p:sp>
    </p:spTree>
    <p:extLst>
      <p:ext uri="{BB962C8B-B14F-4D97-AF65-F5344CB8AC3E}">
        <p14:creationId xmlns:p14="http://schemas.microsoft.com/office/powerpoint/2010/main" val="17874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5840</TotalTime>
  <Words>2275</Words>
  <Application>Microsoft Office PowerPoint</Application>
  <PresentationFormat>Letter Paper (8.5x11 in)</PresentationFormat>
  <Paragraphs>354</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January 2028</vt:lpstr>
      <vt:lpstr>February 2028</vt:lpstr>
      <vt:lpstr>PowerPoint Presentation</vt:lpstr>
      <vt:lpstr>PowerPoint Presentation</vt:lpstr>
      <vt:lpstr>PLA Assessment</vt:lpstr>
      <vt:lpstr>PowerPoint Presentation</vt:lpstr>
      <vt:lpstr>PowerPoint Presentation</vt:lpstr>
      <vt:lpstr>Examples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Jensen</dc:creator>
  <cp:lastModifiedBy>Dmochowski LtCol Nathan P</cp:lastModifiedBy>
  <cp:revision>53</cp:revision>
  <dcterms:created xsi:type="dcterms:W3CDTF">2019-10-17T17:52:54Z</dcterms:created>
  <dcterms:modified xsi:type="dcterms:W3CDTF">2020-03-01T19:23:50Z</dcterms:modified>
</cp:coreProperties>
</file>