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3"/>
  </p:notesMasterIdLst>
  <p:handoutMasterIdLst>
    <p:handoutMasterId r:id="rId54"/>
  </p:handoutMasterIdLst>
  <p:sldIdLst>
    <p:sldId id="301" r:id="rId2"/>
    <p:sldId id="302" r:id="rId3"/>
    <p:sldId id="377" r:id="rId4"/>
    <p:sldId id="375" r:id="rId5"/>
    <p:sldId id="376" r:id="rId6"/>
    <p:sldId id="361" r:id="rId7"/>
    <p:sldId id="459" r:id="rId8"/>
    <p:sldId id="277" r:id="rId9"/>
    <p:sldId id="334" r:id="rId10"/>
    <p:sldId id="434" r:id="rId11"/>
    <p:sldId id="314" r:id="rId12"/>
    <p:sldId id="389" r:id="rId13"/>
    <p:sldId id="399" r:id="rId14"/>
    <p:sldId id="400" r:id="rId15"/>
    <p:sldId id="401" r:id="rId16"/>
    <p:sldId id="402" r:id="rId17"/>
    <p:sldId id="275" r:id="rId18"/>
    <p:sldId id="276" r:id="rId19"/>
    <p:sldId id="445" r:id="rId20"/>
    <p:sldId id="446" r:id="rId21"/>
    <p:sldId id="447" r:id="rId22"/>
    <p:sldId id="448" r:id="rId23"/>
    <p:sldId id="449" r:id="rId24"/>
    <p:sldId id="456" r:id="rId25"/>
    <p:sldId id="395" r:id="rId26"/>
    <p:sldId id="396" r:id="rId27"/>
    <p:sldId id="397" r:id="rId28"/>
    <p:sldId id="331" r:id="rId29"/>
    <p:sldId id="325" r:id="rId30"/>
    <p:sldId id="326" r:id="rId31"/>
    <p:sldId id="344" r:id="rId32"/>
    <p:sldId id="345" r:id="rId33"/>
    <p:sldId id="457" r:id="rId34"/>
    <p:sldId id="435" r:id="rId35"/>
    <p:sldId id="436" r:id="rId36"/>
    <p:sldId id="437" r:id="rId37"/>
    <p:sldId id="281" r:id="rId38"/>
    <p:sldId id="403" r:id="rId39"/>
    <p:sldId id="372" r:id="rId40"/>
    <p:sldId id="450" r:id="rId41"/>
    <p:sldId id="441" r:id="rId42"/>
    <p:sldId id="442" r:id="rId43"/>
    <p:sldId id="443" r:id="rId44"/>
    <p:sldId id="444" r:id="rId45"/>
    <p:sldId id="451" r:id="rId46"/>
    <p:sldId id="452" r:id="rId47"/>
    <p:sldId id="453" r:id="rId48"/>
    <p:sldId id="454" r:id="rId49"/>
    <p:sldId id="458" r:id="rId50"/>
    <p:sldId id="455" r:id="rId51"/>
    <p:sldId id="424" r:id="rId52"/>
  </p:sldIdLst>
  <p:sldSz cx="9144000" cy="6858000" type="screen4x3"/>
  <p:notesSz cx="6946900" cy="9220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1453A"/>
    <a:srgbClr val="120D3D"/>
    <a:srgbClr val="D9B26B"/>
    <a:srgbClr val="3F3F3F"/>
    <a:srgbClr val="FFFFFF"/>
    <a:srgbClr val="E51B24"/>
    <a:srgbClr val="DD2727"/>
    <a:srgbClr val="D02929"/>
    <a:srgbClr val="E92D2D"/>
    <a:srgbClr val="FF33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1359"/>
    <p:restoredTop sz="78503" autoAdjust="0"/>
  </p:normalViewPr>
  <p:slideViewPr>
    <p:cSldViewPr>
      <p:cViewPr varScale="1">
        <p:scale>
          <a:sx n="114" d="100"/>
          <a:sy n="114" d="100"/>
        </p:scale>
        <p:origin x="656" y="17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9900" cy="46037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35413" y="0"/>
            <a:ext cx="3009900" cy="460376"/>
          </a:xfrm>
          <a:prstGeom prst="rect">
            <a:avLst/>
          </a:prstGeom>
        </p:spPr>
        <p:txBody>
          <a:bodyPr vert="horz" lIns="91440" tIns="45720" rIns="91440" bIns="45720" rtlCol="0"/>
          <a:lstStyle>
            <a:lvl1pPr algn="r">
              <a:defRPr sz="1200"/>
            </a:lvl1pPr>
          </a:lstStyle>
          <a:p>
            <a:fld id="{F5AF634A-6953-034C-ABE5-9539423D7F0E}" type="datetimeFigureOut">
              <a:rPr lang="en-US" smtClean="0"/>
              <a:t>2/1/21</a:t>
            </a:fld>
            <a:endParaRPr lang="en-US"/>
          </a:p>
        </p:txBody>
      </p:sp>
      <p:sp>
        <p:nvSpPr>
          <p:cNvPr id="4" name="Footer Placeholder 3"/>
          <p:cNvSpPr>
            <a:spLocks noGrp="1"/>
          </p:cNvSpPr>
          <p:nvPr>
            <p:ph type="ftr" sz="quarter" idx="2"/>
          </p:nvPr>
        </p:nvSpPr>
        <p:spPr>
          <a:xfrm>
            <a:off x="0" y="8758239"/>
            <a:ext cx="3009900" cy="460376"/>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35413" y="8758239"/>
            <a:ext cx="3009900" cy="460376"/>
          </a:xfrm>
          <a:prstGeom prst="rect">
            <a:avLst/>
          </a:prstGeom>
        </p:spPr>
        <p:txBody>
          <a:bodyPr vert="horz" lIns="91440" tIns="45720" rIns="91440" bIns="45720" rtlCol="0" anchor="b"/>
          <a:lstStyle>
            <a:lvl1pPr algn="r">
              <a:defRPr sz="1200"/>
            </a:lvl1pPr>
          </a:lstStyle>
          <a:p>
            <a:fld id="{208A4FC2-7741-E849-823F-3ECE82069A5E}" type="slidenum">
              <a:rPr lang="en-US" smtClean="0"/>
              <a:t>‹#›</a:t>
            </a:fld>
            <a:endParaRPr lang="en-US"/>
          </a:p>
        </p:txBody>
      </p:sp>
    </p:spTree>
    <p:extLst>
      <p:ext uri="{BB962C8B-B14F-4D97-AF65-F5344CB8AC3E}">
        <p14:creationId xmlns:p14="http://schemas.microsoft.com/office/powerpoint/2010/main" val="245581754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10323" cy="461010"/>
          </a:xfrm>
          <a:prstGeom prst="rect">
            <a:avLst/>
          </a:prstGeom>
        </p:spPr>
        <p:txBody>
          <a:bodyPr vert="horz" lIns="92382" tIns="46191" rIns="92382" bIns="46191" rtlCol="0"/>
          <a:lstStyle>
            <a:lvl1pPr algn="l">
              <a:defRPr sz="1200"/>
            </a:lvl1pPr>
          </a:lstStyle>
          <a:p>
            <a:endParaRPr lang="en-US" dirty="0"/>
          </a:p>
        </p:txBody>
      </p:sp>
      <p:sp>
        <p:nvSpPr>
          <p:cNvPr id="3" name="Date Placeholder 2"/>
          <p:cNvSpPr>
            <a:spLocks noGrp="1"/>
          </p:cNvSpPr>
          <p:nvPr>
            <p:ph type="dt" idx="1"/>
          </p:nvPr>
        </p:nvSpPr>
        <p:spPr>
          <a:xfrm>
            <a:off x="3934970" y="1"/>
            <a:ext cx="3010323" cy="461010"/>
          </a:xfrm>
          <a:prstGeom prst="rect">
            <a:avLst/>
          </a:prstGeom>
        </p:spPr>
        <p:txBody>
          <a:bodyPr vert="horz" lIns="92382" tIns="46191" rIns="92382" bIns="46191" rtlCol="0"/>
          <a:lstStyle>
            <a:lvl1pPr algn="r">
              <a:defRPr sz="1200"/>
            </a:lvl1pPr>
          </a:lstStyle>
          <a:p>
            <a:fld id="{227C80FD-32DB-4165-9520-42E34DB589BE}" type="datetimeFigureOut">
              <a:rPr lang="en-US" smtClean="0"/>
              <a:t>2/1/21</a:t>
            </a:fld>
            <a:endParaRPr lang="en-US" dirty="0"/>
          </a:p>
        </p:txBody>
      </p:sp>
      <p:sp>
        <p:nvSpPr>
          <p:cNvPr id="4" name="Slide Image Placeholder 3"/>
          <p:cNvSpPr>
            <a:spLocks noGrp="1" noRot="1" noChangeAspect="1"/>
          </p:cNvSpPr>
          <p:nvPr>
            <p:ph type="sldImg" idx="2"/>
          </p:nvPr>
        </p:nvSpPr>
        <p:spPr>
          <a:xfrm>
            <a:off x="1168400" y="693738"/>
            <a:ext cx="4610100" cy="3457575"/>
          </a:xfrm>
          <a:prstGeom prst="rect">
            <a:avLst/>
          </a:prstGeom>
          <a:noFill/>
          <a:ln w="12700">
            <a:solidFill>
              <a:prstClr val="black"/>
            </a:solidFill>
          </a:ln>
        </p:spPr>
        <p:txBody>
          <a:bodyPr vert="horz" lIns="92382" tIns="46191" rIns="92382" bIns="46191" rtlCol="0" anchor="ctr"/>
          <a:lstStyle/>
          <a:p>
            <a:endParaRPr lang="en-US" dirty="0"/>
          </a:p>
        </p:txBody>
      </p:sp>
      <p:sp>
        <p:nvSpPr>
          <p:cNvPr id="5" name="Notes Placeholder 4"/>
          <p:cNvSpPr>
            <a:spLocks noGrp="1"/>
          </p:cNvSpPr>
          <p:nvPr>
            <p:ph type="body" sz="quarter" idx="3"/>
          </p:nvPr>
        </p:nvSpPr>
        <p:spPr>
          <a:xfrm>
            <a:off x="694690" y="4379596"/>
            <a:ext cx="5557520" cy="4149090"/>
          </a:xfrm>
          <a:prstGeom prst="rect">
            <a:avLst/>
          </a:prstGeom>
        </p:spPr>
        <p:txBody>
          <a:bodyPr vert="horz" lIns="92382" tIns="46191" rIns="92382" bIns="4619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57590"/>
            <a:ext cx="3010323" cy="461010"/>
          </a:xfrm>
          <a:prstGeom prst="rect">
            <a:avLst/>
          </a:prstGeom>
        </p:spPr>
        <p:txBody>
          <a:bodyPr vert="horz" lIns="92382" tIns="46191" rIns="92382" bIns="46191"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4970" y="8757590"/>
            <a:ext cx="3010323" cy="461010"/>
          </a:xfrm>
          <a:prstGeom prst="rect">
            <a:avLst/>
          </a:prstGeom>
        </p:spPr>
        <p:txBody>
          <a:bodyPr vert="horz" lIns="92382" tIns="46191" rIns="92382" bIns="46191" rtlCol="0" anchor="b"/>
          <a:lstStyle>
            <a:lvl1pPr algn="r">
              <a:defRPr sz="1200"/>
            </a:lvl1pPr>
          </a:lstStyle>
          <a:p>
            <a:fld id="{2222A484-7719-43B9-9070-D11F20C5858B}" type="slidenum">
              <a:rPr lang="en-US" smtClean="0"/>
              <a:t>‹#›</a:t>
            </a:fld>
            <a:endParaRPr lang="en-US" dirty="0"/>
          </a:p>
        </p:txBody>
      </p:sp>
    </p:spTree>
    <p:extLst>
      <p:ext uri="{BB962C8B-B14F-4D97-AF65-F5344CB8AC3E}">
        <p14:creationId xmlns:p14="http://schemas.microsoft.com/office/powerpoint/2010/main" val="288679558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Start with thanks</a:t>
            </a:r>
            <a:r>
              <a:rPr lang="en-US" baseline="0" dirty="0"/>
              <a:t> and introductions. </a:t>
            </a:r>
          </a:p>
          <a:p>
            <a:pPr>
              <a:defRPr/>
            </a:pPr>
            <a:r>
              <a:rPr lang="en-US" baseline="0" dirty="0"/>
              <a:t>We’ll spend about two hours on this brief </a:t>
            </a:r>
            <a:r>
              <a:rPr lang="mr-IN" baseline="0" dirty="0"/>
              <a:t>–</a:t>
            </a:r>
            <a:r>
              <a:rPr lang="en-US" baseline="0" dirty="0"/>
              <a:t> it can go more quickly or use whatever time you have to discuss specific aspects of MCA&amp;F   </a:t>
            </a:r>
          </a:p>
          <a:p>
            <a:pPr>
              <a:defRPr/>
            </a:pPr>
            <a:r>
              <a:rPr lang="en-US" baseline="0" dirty="0"/>
              <a:t>The purpose is to have a thoughtful conversation about MCA and MCAF which collectively we know as MCA&amp;F, where you fit as a new board member and some view of where we’re going together.   </a:t>
            </a:r>
            <a:endParaRPr lang="en-US" dirty="0"/>
          </a:p>
          <a:p>
            <a:pPr>
              <a:defRPr/>
            </a:pPr>
            <a:endParaRPr lang="en-US" dirty="0"/>
          </a:p>
        </p:txBody>
      </p:sp>
      <p:sp>
        <p:nvSpPr>
          <p:cNvPr id="4" name="Slide Number Placeholder 3"/>
          <p:cNvSpPr>
            <a:spLocks noGrp="1"/>
          </p:cNvSpPr>
          <p:nvPr>
            <p:ph type="sldNum" sz="quarter" idx="5"/>
          </p:nvPr>
        </p:nvSpPr>
        <p:spPr/>
        <p:txBody>
          <a:bodyPr/>
          <a:lstStyle/>
          <a:p>
            <a:pPr>
              <a:defRPr/>
            </a:pPr>
            <a:fld id="{41679407-0A66-41AB-93DB-C1ADF5274347}" type="slidenum">
              <a:rPr lang="en-US" altLang="en-US"/>
              <a:pPr>
                <a:defRPr/>
              </a:pPr>
              <a:t>1</a:t>
            </a:fld>
            <a:endParaRPr lang="en-US"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This chart shows the whole MCA&amp;F family including the Foundation Operation staff that looks a lot like another department when</a:t>
            </a:r>
            <a:r>
              <a:rPr lang="en-US" baseline="0" dirty="0"/>
              <a:t> you are inside the building.   There are also three area reps not listed.   </a:t>
            </a:r>
          </a:p>
          <a:p>
            <a:pPr>
              <a:defRPr/>
            </a:pPr>
            <a:r>
              <a:rPr lang="en-US" baseline="0" dirty="0"/>
              <a:t>We will look at each one of these blocks in the course of the brief except for Executive Assistant (board secretary and facilities).  </a:t>
            </a:r>
          </a:p>
          <a:p>
            <a:pPr>
              <a:defRPr/>
            </a:pPr>
            <a:r>
              <a:rPr lang="en-US" baseline="0" dirty="0"/>
              <a:t>This is also a good place to mention that WE ARE A HEAVILY MATRIXED organization where many folks support both MCA and MCAF </a:t>
            </a:r>
            <a:r>
              <a:rPr lang="mr-IN" baseline="0" dirty="0"/>
              <a:t>–</a:t>
            </a:r>
            <a:r>
              <a:rPr lang="en-US" baseline="0" dirty="0"/>
              <a:t> we track those expenses so that they are properly binned.  </a:t>
            </a:r>
            <a:endParaRPr lang="en-US" dirty="0"/>
          </a:p>
        </p:txBody>
      </p:sp>
      <p:sp>
        <p:nvSpPr>
          <p:cNvPr id="4" name="Slide Number Placeholder 3"/>
          <p:cNvSpPr>
            <a:spLocks noGrp="1"/>
          </p:cNvSpPr>
          <p:nvPr>
            <p:ph type="sldNum" sz="quarter" idx="5"/>
          </p:nvPr>
        </p:nvSpPr>
        <p:spPr/>
        <p:txBody>
          <a:bodyPr/>
          <a:lstStyle/>
          <a:p>
            <a:pPr>
              <a:defRPr/>
            </a:pPr>
            <a:fld id="{9E26139F-6C07-4B73-B092-BCA0C6C49059}" type="slidenum">
              <a:rPr lang="en-US" altLang="en-US"/>
              <a:pPr>
                <a:defRPr/>
              </a:pPr>
              <a:t>10</a:t>
            </a:fld>
            <a:endParaRPr lang="en-US" altLang="en-US" dirty="0"/>
          </a:p>
        </p:txBody>
      </p:sp>
    </p:spTree>
    <p:extLst>
      <p:ext uri="{BB962C8B-B14F-4D97-AF65-F5344CB8AC3E}">
        <p14:creationId xmlns:p14="http://schemas.microsoft.com/office/powerpoint/2010/main" val="23722610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a:p>
        </p:txBody>
      </p:sp>
      <p:sp>
        <p:nvSpPr>
          <p:cNvPr id="4" name="Slide Number Placeholder 3"/>
          <p:cNvSpPr>
            <a:spLocks noGrp="1"/>
          </p:cNvSpPr>
          <p:nvPr>
            <p:ph type="sldNum" sz="quarter" idx="5"/>
          </p:nvPr>
        </p:nvSpPr>
        <p:spPr/>
        <p:txBody>
          <a:bodyPr/>
          <a:lstStyle/>
          <a:p>
            <a:pPr>
              <a:defRPr/>
            </a:pPr>
            <a:fld id="{9E26139F-6C07-4B73-B092-BCA0C6C49059}" type="slidenum">
              <a:rPr lang="en-US" altLang="en-US"/>
              <a:pPr>
                <a:defRPr/>
              </a:pPr>
              <a:t>11</a:t>
            </a:fld>
            <a:endParaRPr lang="en-US"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a:p>
        </p:txBody>
      </p:sp>
      <p:sp>
        <p:nvSpPr>
          <p:cNvPr id="4" name="Slide Number Placeholder 3"/>
          <p:cNvSpPr>
            <a:spLocks noGrp="1"/>
          </p:cNvSpPr>
          <p:nvPr>
            <p:ph type="sldNum" sz="quarter" idx="5"/>
          </p:nvPr>
        </p:nvSpPr>
        <p:spPr/>
        <p:txBody>
          <a:bodyPr/>
          <a:lstStyle/>
          <a:p>
            <a:pPr>
              <a:defRPr/>
            </a:pPr>
            <a:fld id="{9E26139F-6C07-4B73-B092-BCA0C6C49059}" type="slidenum">
              <a:rPr lang="en-US" altLang="en-US"/>
              <a:pPr>
                <a:defRPr/>
              </a:pPr>
              <a:t>12</a:t>
            </a:fld>
            <a:endParaRPr lang="en-US"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a:p>
        </p:txBody>
      </p:sp>
      <p:sp>
        <p:nvSpPr>
          <p:cNvPr id="4" name="Slide Number Placeholder 3"/>
          <p:cNvSpPr>
            <a:spLocks noGrp="1"/>
          </p:cNvSpPr>
          <p:nvPr>
            <p:ph type="sldNum" sz="quarter" idx="5"/>
          </p:nvPr>
        </p:nvSpPr>
        <p:spPr/>
        <p:txBody>
          <a:bodyPr/>
          <a:lstStyle/>
          <a:p>
            <a:pPr>
              <a:defRPr/>
            </a:pPr>
            <a:fld id="{9E26139F-6C07-4B73-B092-BCA0C6C49059}" type="slidenum">
              <a:rPr lang="en-US" altLang="en-US"/>
              <a:pPr>
                <a:defRPr/>
              </a:pPr>
              <a:t>13</a:t>
            </a:fld>
            <a:endParaRPr lang="en-US" alt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a:p>
        </p:txBody>
      </p:sp>
      <p:sp>
        <p:nvSpPr>
          <p:cNvPr id="4" name="Slide Number Placeholder 3"/>
          <p:cNvSpPr>
            <a:spLocks noGrp="1"/>
          </p:cNvSpPr>
          <p:nvPr>
            <p:ph type="sldNum" sz="quarter" idx="5"/>
          </p:nvPr>
        </p:nvSpPr>
        <p:spPr/>
        <p:txBody>
          <a:bodyPr/>
          <a:lstStyle/>
          <a:p>
            <a:pPr>
              <a:defRPr/>
            </a:pPr>
            <a:fld id="{9E26139F-6C07-4B73-B092-BCA0C6C49059}" type="slidenum">
              <a:rPr lang="en-US" altLang="en-US"/>
              <a:pPr>
                <a:defRPr/>
              </a:pPr>
              <a:t>14</a:t>
            </a:fld>
            <a:endParaRPr lang="en-US" alt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a:p>
        </p:txBody>
      </p:sp>
      <p:sp>
        <p:nvSpPr>
          <p:cNvPr id="4" name="Slide Number Placeholder 3"/>
          <p:cNvSpPr>
            <a:spLocks noGrp="1"/>
          </p:cNvSpPr>
          <p:nvPr>
            <p:ph type="sldNum" sz="quarter" idx="5"/>
          </p:nvPr>
        </p:nvSpPr>
        <p:spPr/>
        <p:txBody>
          <a:bodyPr/>
          <a:lstStyle/>
          <a:p>
            <a:pPr>
              <a:defRPr/>
            </a:pPr>
            <a:fld id="{9E26139F-6C07-4B73-B092-BCA0C6C49059}" type="slidenum">
              <a:rPr lang="en-US" altLang="en-US"/>
              <a:pPr>
                <a:defRPr/>
              </a:pPr>
              <a:t>15</a:t>
            </a:fld>
            <a:endParaRPr lang="en-US" alt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a:p>
        </p:txBody>
      </p:sp>
      <p:sp>
        <p:nvSpPr>
          <p:cNvPr id="4" name="Slide Number Placeholder 3"/>
          <p:cNvSpPr>
            <a:spLocks noGrp="1"/>
          </p:cNvSpPr>
          <p:nvPr>
            <p:ph type="sldNum" sz="quarter" idx="5"/>
          </p:nvPr>
        </p:nvSpPr>
        <p:spPr/>
        <p:txBody>
          <a:bodyPr/>
          <a:lstStyle/>
          <a:p>
            <a:pPr>
              <a:defRPr/>
            </a:pPr>
            <a:fld id="{9E26139F-6C07-4B73-B092-BCA0C6C49059}" type="slidenum">
              <a:rPr lang="en-US" altLang="en-US"/>
              <a:pPr>
                <a:defRPr/>
              </a:pPr>
              <a:t>16</a:t>
            </a:fld>
            <a:endParaRPr lang="en-US" alt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22A484-7719-43B9-9070-D11F20C5858B}" type="slidenum">
              <a:rPr lang="en-US" smtClean="0"/>
              <a:pPr/>
              <a:t>17</a:t>
            </a:fld>
            <a:endParaRPr lang="en-US" dirty="0"/>
          </a:p>
        </p:txBody>
      </p:sp>
    </p:spTree>
    <p:extLst>
      <p:ext uri="{BB962C8B-B14F-4D97-AF65-F5344CB8AC3E}">
        <p14:creationId xmlns:p14="http://schemas.microsoft.com/office/powerpoint/2010/main" val="31658743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a:p>
        </p:txBody>
      </p:sp>
      <p:sp>
        <p:nvSpPr>
          <p:cNvPr id="4" name="Slide Number Placeholder 3"/>
          <p:cNvSpPr>
            <a:spLocks noGrp="1"/>
          </p:cNvSpPr>
          <p:nvPr>
            <p:ph type="sldNum" sz="quarter" idx="5"/>
          </p:nvPr>
        </p:nvSpPr>
        <p:spPr/>
        <p:txBody>
          <a:bodyPr/>
          <a:lstStyle/>
          <a:p>
            <a:pPr>
              <a:defRPr/>
            </a:pPr>
            <a:fld id="{9E26139F-6C07-4B73-B092-BCA0C6C49059}" type="slidenum">
              <a:rPr lang="en-US" altLang="en-US"/>
              <a:pPr>
                <a:defRPr/>
              </a:pPr>
              <a:t>19</a:t>
            </a:fld>
            <a:endParaRPr lang="en-US" altLang="en-US" dirty="0"/>
          </a:p>
        </p:txBody>
      </p:sp>
    </p:spTree>
    <p:extLst>
      <p:ext uri="{BB962C8B-B14F-4D97-AF65-F5344CB8AC3E}">
        <p14:creationId xmlns:p14="http://schemas.microsoft.com/office/powerpoint/2010/main" val="36347388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No conformity of thought </a:t>
            </a:r>
          </a:p>
          <a:p>
            <a:pPr>
              <a:defRPr/>
            </a:pPr>
            <a:r>
              <a:rPr lang="en-US" dirty="0"/>
              <a:t>Venue for independent</a:t>
            </a:r>
            <a:r>
              <a:rPr lang="en-US" baseline="0" dirty="0"/>
              <a:t> thinking</a:t>
            </a:r>
          </a:p>
          <a:p>
            <a:pPr>
              <a:defRPr/>
            </a:pPr>
            <a:r>
              <a:rPr lang="en-US" baseline="0" dirty="0"/>
              <a:t>Tool to enable professional growth</a:t>
            </a:r>
          </a:p>
          <a:p>
            <a:pPr>
              <a:defRPr/>
            </a:pPr>
            <a:endParaRPr lang="en-US" baseline="0" dirty="0"/>
          </a:p>
          <a:p>
            <a:pPr>
              <a:defRPr/>
            </a:pPr>
            <a:endParaRPr lang="en-US" dirty="0"/>
          </a:p>
        </p:txBody>
      </p:sp>
      <p:sp>
        <p:nvSpPr>
          <p:cNvPr id="4" name="Slide Number Placeholder 3"/>
          <p:cNvSpPr>
            <a:spLocks noGrp="1"/>
          </p:cNvSpPr>
          <p:nvPr>
            <p:ph type="sldNum" sz="quarter" idx="5"/>
          </p:nvPr>
        </p:nvSpPr>
        <p:spPr/>
        <p:txBody>
          <a:bodyPr/>
          <a:lstStyle/>
          <a:p>
            <a:pPr>
              <a:defRPr/>
            </a:pPr>
            <a:fld id="{9E26139F-6C07-4B73-B092-BCA0C6C49059}" type="slidenum">
              <a:rPr lang="en-US" altLang="en-US"/>
              <a:pPr>
                <a:defRPr/>
              </a:pPr>
              <a:t>20</a:t>
            </a:fld>
            <a:endParaRPr lang="en-US" altLang="en-US" dirty="0"/>
          </a:p>
        </p:txBody>
      </p:sp>
    </p:spTree>
    <p:extLst>
      <p:ext uri="{BB962C8B-B14F-4D97-AF65-F5344CB8AC3E}">
        <p14:creationId xmlns:p14="http://schemas.microsoft.com/office/powerpoint/2010/main" val="35415735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216" indent="-173216">
              <a:buFontTx/>
              <a:buChar char="-"/>
              <a:defRPr/>
            </a:pPr>
            <a:r>
              <a:rPr lang="en-US" dirty="0"/>
              <a:t>More than 100 years old although there</a:t>
            </a:r>
            <a:r>
              <a:rPr lang="en-US" baseline="0" dirty="0"/>
              <a:t> were efforts to get this going in 1911.  </a:t>
            </a:r>
            <a:endParaRPr lang="en-US" dirty="0"/>
          </a:p>
          <a:p>
            <a:pPr marL="173216" indent="-173216">
              <a:buFontTx/>
              <a:buChar char="-"/>
              <a:defRPr/>
            </a:pPr>
            <a:r>
              <a:rPr lang="en-US" dirty="0"/>
              <a:t>Professional Organization of the Marine</a:t>
            </a:r>
            <a:r>
              <a:rPr lang="en-US" baseline="0" dirty="0"/>
              <a:t> Corps</a:t>
            </a:r>
          </a:p>
          <a:p>
            <a:pPr marL="173216" indent="-173216">
              <a:buFontTx/>
              <a:buChar char="-"/>
              <a:defRPr/>
            </a:pPr>
            <a:r>
              <a:rPr lang="en-US" baseline="0" dirty="0"/>
              <a:t>Founded by Gen Lejeune </a:t>
            </a:r>
            <a:r>
              <a:rPr lang="mr-IN" baseline="0" dirty="0"/>
              <a:t>–</a:t>
            </a:r>
            <a:r>
              <a:rPr lang="en-US" baseline="0" dirty="0"/>
              <a:t> because there was an enduring need </a:t>
            </a:r>
          </a:p>
          <a:p>
            <a:pPr marL="173216" indent="-173216">
              <a:buFontTx/>
              <a:buChar char="-"/>
              <a:defRPr/>
            </a:pPr>
            <a:r>
              <a:rPr lang="en-US" altLang="ja-JP" sz="1200" dirty="0">
                <a:latin typeface="Arial" pitchFamily="34" charset="0"/>
              </a:rPr>
              <a:t>Starts with a desire to make the Marine Corps more professional </a:t>
            </a:r>
            <a:r>
              <a:rPr lang="mr-IN" altLang="ja-JP" sz="1200" dirty="0">
                <a:latin typeface="Arial" pitchFamily="34" charset="0"/>
              </a:rPr>
              <a:t>–</a:t>
            </a:r>
            <a:r>
              <a:rPr lang="en-US" altLang="ja-JP" sz="1200" dirty="0">
                <a:latin typeface="Arial" pitchFamily="34" charset="0"/>
              </a:rPr>
              <a:t> “the aims,</a:t>
            </a:r>
            <a:r>
              <a:rPr lang="en-US" altLang="ja-JP" sz="1200" baseline="0" dirty="0">
                <a:latin typeface="Arial" pitchFamily="34" charset="0"/>
              </a:rPr>
              <a:t> purposes and deeds of the Corps, and</a:t>
            </a:r>
            <a:r>
              <a:rPr lang="en-US" altLang="ja-JP" sz="1200" dirty="0">
                <a:latin typeface="Arial" pitchFamily="34" charset="0"/>
              </a:rPr>
              <a:t> the interchange</a:t>
            </a:r>
            <a:r>
              <a:rPr lang="en-US" altLang="ja-JP" sz="1200" baseline="0" dirty="0">
                <a:latin typeface="Arial" pitchFamily="34" charset="0"/>
              </a:rPr>
              <a:t> of ideas” - </a:t>
            </a:r>
            <a:r>
              <a:rPr lang="en-US" altLang="ja-JP" sz="1200" dirty="0">
                <a:latin typeface="Arial" pitchFamily="34" charset="0"/>
              </a:rPr>
              <a:t>and keep an attachment to where we came from and what has gone on before.  </a:t>
            </a:r>
          </a:p>
          <a:p>
            <a:pPr marL="173216" indent="-173216">
              <a:buFontTx/>
              <a:buChar char="-"/>
              <a:defRPr/>
            </a:pPr>
            <a:r>
              <a:rPr lang="en-US" altLang="ja-JP" sz="1200" dirty="0">
                <a:latin typeface="Arial" pitchFamily="34" charset="0"/>
              </a:rPr>
              <a:t>Until the early 1970s, meetings were held in the Commandant’s office. </a:t>
            </a:r>
          </a:p>
          <a:p>
            <a:pPr marL="630416" lvl="1" indent="-173216">
              <a:buFontTx/>
              <a:buChar char="-"/>
              <a:defRPr/>
            </a:pPr>
            <a:r>
              <a:rPr lang="en-US" altLang="ja-JP" sz="1200" dirty="0">
                <a:latin typeface="Arial" pitchFamily="34" charset="0"/>
              </a:rPr>
              <a:t>CMC</a:t>
            </a:r>
            <a:r>
              <a:rPr lang="en-US" altLang="ja-JP" sz="1200" baseline="0" dirty="0">
                <a:latin typeface="Arial" pitchFamily="34" charset="0"/>
              </a:rPr>
              <a:t> was President of MCA</a:t>
            </a:r>
          </a:p>
          <a:p>
            <a:pPr marL="630416" lvl="1" indent="-173216">
              <a:buFontTx/>
              <a:buChar char="-"/>
              <a:defRPr/>
            </a:pPr>
            <a:r>
              <a:rPr lang="en-US" altLang="ja-JP" sz="1200" baseline="0" dirty="0">
                <a:latin typeface="Arial" pitchFamily="34" charset="0"/>
              </a:rPr>
              <a:t>Membership strongly encouraged</a:t>
            </a:r>
          </a:p>
          <a:p>
            <a:pPr marL="630416" lvl="1" indent="-173216">
              <a:buFontTx/>
              <a:buChar char="-"/>
              <a:defRPr/>
            </a:pPr>
            <a:r>
              <a:rPr lang="en-US" altLang="ja-JP" sz="1200" baseline="0" dirty="0">
                <a:latin typeface="Arial" pitchFamily="34" charset="0"/>
              </a:rPr>
              <a:t>Active Duty staff published </a:t>
            </a:r>
            <a:r>
              <a:rPr lang="en-US" altLang="ja-JP" sz="1200" i="1" baseline="0" dirty="0">
                <a:latin typeface="Arial" pitchFamily="34" charset="0"/>
              </a:rPr>
              <a:t>Gazette </a:t>
            </a:r>
          </a:p>
          <a:p>
            <a:pPr marL="630416" lvl="1" indent="-173216">
              <a:buFontTx/>
              <a:buChar char="-"/>
              <a:defRPr/>
            </a:pPr>
            <a:r>
              <a:rPr lang="en-US" altLang="ja-JP" sz="1200" i="0" baseline="0" dirty="0">
                <a:latin typeface="Arial" pitchFamily="34" charset="0"/>
              </a:rPr>
              <a:t>Merged with the Leatherneck Association </a:t>
            </a:r>
          </a:p>
          <a:p>
            <a:pPr marL="630416" lvl="1" indent="-173216">
              <a:buFontTx/>
              <a:buChar char="-"/>
              <a:defRPr/>
            </a:pPr>
            <a:endParaRPr lang="en-US" altLang="ja-JP" sz="1200" i="0" baseline="0" dirty="0">
              <a:latin typeface="Arial" pitchFamily="34" charset="0"/>
            </a:endParaRPr>
          </a:p>
          <a:p>
            <a:pPr marL="173216" lvl="0" indent="-173216">
              <a:buFontTx/>
              <a:buChar char="-"/>
              <a:defRPr/>
            </a:pPr>
            <a:r>
              <a:rPr lang="en-US" altLang="ja-JP" sz="1200" i="0" dirty="0">
                <a:latin typeface="Arial" pitchFamily="34" charset="0"/>
              </a:rPr>
              <a:t>The</a:t>
            </a:r>
            <a:r>
              <a:rPr lang="en-US" altLang="ja-JP" sz="1200" i="0" baseline="0" dirty="0">
                <a:latin typeface="Arial" pitchFamily="34" charset="0"/>
              </a:rPr>
              <a:t> significance of our connection to Gen Lejeune and “the inspiring words of our 13</a:t>
            </a:r>
            <a:r>
              <a:rPr lang="en-US" altLang="ja-JP" sz="1200" i="0" baseline="30000" dirty="0">
                <a:latin typeface="Arial" pitchFamily="34" charset="0"/>
              </a:rPr>
              <a:t>th</a:t>
            </a:r>
            <a:r>
              <a:rPr lang="en-US" altLang="ja-JP" sz="1200" i="0" baseline="0" dirty="0">
                <a:latin typeface="Arial" pitchFamily="34" charset="0"/>
              </a:rPr>
              <a:t> Commandant </a:t>
            </a:r>
            <a:r>
              <a:rPr lang="mr-IN" altLang="ja-JP" sz="1200" i="0" baseline="0" dirty="0">
                <a:latin typeface="Arial" pitchFamily="34" charset="0"/>
              </a:rPr>
              <a:t>…</a:t>
            </a:r>
            <a:r>
              <a:rPr lang="en-US" altLang="ja-JP" sz="1200" i="0" baseline="0" dirty="0">
                <a:latin typeface="Arial" pitchFamily="34" charset="0"/>
              </a:rPr>
              <a:t> “</a:t>
            </a:r>
            <a:endParaRPr lang="en-US" altLang="ja-JP" sz="1200" i="0" dirty="0">
              <a:latin typeface="Arial" pitchFamily="34" charset="0"/>
            </a:endParaRPr>
          </a:p>
          <a:p>
            <a:pPr marL="173216" indent="-173216">
              <a:buFontTx/>
              <a:buChar char="-"/>
              <a:defRPr/>
            </a:pPr>
            <a:endParaRPr lang="en-US" baseline="0" dirty="0"/>
          </a:p>
        </p:txBody>
      </p:sp>
      <p:sp>
        <p:nvSpPr>
          <p:cNvPr id="4" name="Slide Number Placeholder 3"/>
          <p:cNvSpPr>
            <a:spLocks noGrp="1"/>
          </p:cNvSpPr>
          <p:nvPr>
            <p:ph type="sldNum" sz="quarter" idx="5"/>
          </p:nvPr>
        </p:nvSpPr>
        <p:spPr/>
        <p:txBody>
          <a:bodyPr/>
          <a:lstStyle/>
          <a:p>
            <a:pPr>
              <a:defRPr/>
            </a:pPr>
            <a:fld id="{6D38D13E-1A28-437C-B678-604ED9D1E80D}" type="slidenum">
              <a:rPr lang="en-US" altLang="en-US"/>
              <a:pPr>
                <a:defRPr/>
              </a:pPr>
              <a:t>2</a:t>
            </a:fld>
            <a:endParaRPr lang="en-US" alt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Focused primarily on currently serving Marines</a:t>
            </a:r>
          </a:p>
          <a:p>
            <a:pPr>
              <a:defRPr/>
            </a:pPr>
            <a:endParaRPr lang="en-US" dirty="0"/>
          </a:p>
        </p:txBody>
      </p:sp>
      <p:sp>
        <p:nvSpPr>
          <p:cNvPr id="4" name="Slide Number Placeholder 3"/>
          <p:cNvSpPr>
            <a:spLocks noGrp="1"/>
          </p:cNvSpPr>
          <p:nvPr>
            <p:ph type="sldNum" sz="quarter" idx="5"/>
          </p:nvPr>
        </p:nvSpPr>
        <p:spPr/>
        <p:txBody>
          <a:bodyPr/>
          <a:lstStyle/>
          <a:p>
            <a:pPr>
              <a:defRPr/>
            </a:pPr>
            <a:fld id="{9E26139F-6C07-4B73-B092-BCA0C6C49059}" type="slidenum">
              <a:rPr lang="en-US" altLang="en-US"/>
              <a:pPr>
                <a:defRPr/>
              </a:pPr>
              <a:t>21</a:t>
            </a:fld>
            <a:endParaRPr lang="en-US" altLang="en-US" dirty="0"/>
          </a:p>
        </p:txBody>
      </p:sp>
    </p:spTree>
    <p:extLst>
      <p:ext uri="{BB962C8B-B14F-4D97-AF65-F5344CB8AC3E}">
        <p14:creationId xmlns:p14="http://schemas.microsoft.com/office/powerpoint/2010/main" val="36977956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Based on 6 month averages Jan to June.</a:t>
            </a:r>
          </a:p>
        </p:txBody>
      </p:sp>
      <p:sp>
        <p:nvSpPr>
          <p:cNvPr id="4" name="Slide Number Placeholder 3"/>
          <p:cNvSpPr>
            <a:spLocks noGrp="1"/>
          </p:cNvSpPr>
          <p:nvPr>
            <p:ph type="sldNum" sz="quarter" idx="5"/>
          </p:nvPr>
        </p:nvSpPr>
        <p:spPr/>
        <p:txBody>
          <a:bodyPr/>
          <a:lstStyle/>
          <a:p>
            <a:pPr>
              <a:defRPr/>
            </a:pPr>
            <a:fld id="{9E26139F-6C07-4B73-B092-BCA0C6C49059}" type="slidenum">
              <a:rPr lang="en-US" altLang="en-US"/>
              <a:pPr>
                <a:defRPr/>
              </a:pPr>
              <a:t>22</a:t>
            </a:fld>
            <a:endParaRPr lang="en-US" altLang="en-US" dirty="0"/>
          </a:p>
        </p:txBody>
      </p:sp>
    </p:spTree>
    <p:extLst>
      <p:ext uri="{BB962C8B-B14F-4D97-AF65-F5344CB8AC3E}">
        <p14:creationId xmlns:p14="http://schemas.microsoft.com/office/powerpoint/2010/main" val="34436063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a:defRPr/>
            </a:pPr>
            <a:fld id="{9E26139F-6C07-4B73-B092-BCA0C6C49059}" type="slidenum">
              <a:rPr lang="en-US" altLang="en-US"/>
              <a:pPr>
                <a:defRPr/>
              </a:pPr>
              <a:t>23</a:t>
            </a:fld>
            <a:endParaRPr lang="en-US" altLang="en-US" dirty="0"/>
          </a:p>
        </p:txBody>
      </p:sp>
    </p:spTree>
    <p:extLst>
      <p:ext uri="{BB962C8B-B14F-4D97-AF65-F5344CB8AC3E}">
        <p14:creationId xmlns:p14="http://schemas.microsoft.com/office/powerpoint/2010/main" val="39587913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Marine Corps News</a:t>
            </a:r>
          </a:p>
          <a:p>
            <a:pPr>
              <a:defRPr/>
            </a:pPr>
            <a:r>
              <a:rPr lang="en-US" dirty="0"/>
              <a:t>Current</a:t>
            </a:r>
            <a:r>
              <a:rPr lang="en-US" baseline="0" dirty="0"/>
              <a:t> Magazine Articles</a:t>
            </a:r>
          </a:p>
          <a:p>
            <a:pPr>
              <a:defRPr/>
            </a:pPr>
            <a:r>
              <a:rPr lang="en-US" baseline="0" dirty="0"/>
              <a:t>Archives</a:t>
            </a:r>
          </a:p>
          <a:p>
            <a:pPr>
              <a:defRPr/>
            </a:pPr>
            <a:r>
              <a:rPr lang="en-US" baseline="0" dirty="0"/>
              <a:t>Website Digital Content</a:t>
            </a:r>
          </a:p>
          <a:p>
            <a:pPr>
              <a:defRPr/>
            </a:pPr>
            <a:r>
              <a:rPr lang="en-US" baseline="0" dirty="0"/>
              <a:t>Foundation and Membership Campaigns</a:t>
            </a:r>
          </a:p>
          <a:p>
            <a:pPr>
              <a:defRPr/>
            </a:pPr>
            <a:r>
              <a:rPr lang="en-US" baseline="0" dirty="0"/>
              <a:t>Weekly Posts (TBT motivation Monday)</a:t>
            </a:r>
          </a:p>
          <a:p>
            <a:pPr>
              <a:defRPr/>
            </a:pPr>
            <a:r>
              <a:rPr lang="en-US" baseline="0" dirty="0"/>
              <a:t>Today in History</a:t>
            </a:r>
          </a:p>
          <a:p>
            <a:pPr>
              <a:defRPr/>
            </a:pPr>
            <a:r>
              <a:rPr lang="en-US" baseline="0" dirty="0"/>
              <a:t>Charlotte Birthday Ball</a:t>
            </a:r>
          </a:p>
          <a:p>
            <a:pPr>
              <a:defRPr/>
            </a:pPr>
            <a:r>
              <a:rPr lang="en-US" baseline="0" dirty="0"/>
              <a:t>7</a:t>
            </a:r>
            <a:r>
              <a:rPr lang="en-US" baseline="30000" dirty="0"/>
              <a:t>th</a:t>
            </a:r>
            <a:r>
              <a:rPr lang="en-US" baseline="0" dirty="0"/>
              <a:t> Marines</a:t>
            </a:r>
          </a:p>
          <a:p>
            <a:pPr>
              <a:defRPr/>
            </a:pPr>
            <a:r>
              <a:rPr lang="en-US" baseline="0" dirty="0"/>
              <a:t>Iwo Jima</a:t>
            </a:r>
          </a:p>
          <a:p>
            <a:pPr>
              <a:defRPr/>
            </a:pPr>
            <a:r>
              <a:rPr lang="en-US" baseline="0" dirty="0"/>
              <a:t>Art director-production assistant</a:t>
            </a:r>
          </a:p>
          <a:p>
            <a:pPr>
              <a:defRPr/>
            </a:pPr>
            <a:r>
              <a:rPr lang="en-US" baseline="0" dirty="0"/>
              <a:t>Value: 	writing-active leadership</a:t>
            </a:r>
          </a:p>
          <a:p>
            <a:pPr>
              <a:defRPr/>
            </a:pPr>
            <a:r>
              <a:rPr lang="en-US" baseline="0" dirty="0"/>
              <a:t>	continued aim–Tim Day</a:t>
            </a:r>
          </a:p>
          <a:p>
            <a:pPr>
              <a:defRPr/>
            </a:pPr>
            <a:r>
              <a:rPr lang="en-US" baseline="0" dirty="0"/>
              <a:t>	entertainment-Ret Gen-Baseball OK</a:t>
            </a:r>
          </a:p>
          <a:p>
            <a:pPr>
              <a:defRPr/>
            </a:pPr>
            <a:endParaRPr lang="en-US" dirty="0"/>
          </a:p>
        </p:txBody>
      </p:sp>
      <p:sp>
        <p:nvSpPr>
          <p:cNvPr id="4" name="Slide Number Placeholder 3"/>
          <p:cNvSpPr>
            <a:spLocks noGrp="1"/>
          </p:cNvSpPr>
          <p:nvPr>
            <p:ph type="sldNum" sz="quarter" idx="5"/>
          </p:nvPr>
        </p:nvSpPr>
        <p:spPr/>
        <p:txBody>
          <a:bodyPr/>
          <a:lstStyle/>
          <a:p>
            <a:pPr>
              <a:defRPr/>
            </a:pPr>
            <a:fld id="{9E26139F-6C07-4B73-B092-BCA0C6C49059}" type="slidenum">
              <a:rPr lang="en-US" altLang="en-US"/>
              <a:pPr>
                <a:defRPr/>
              </a:pPr>
              <a:t>24</a:t>
            </a:fld>
            <a:endParaRPr lang="en-US" altLang="en-US" dirty="0"/>
          </a:p>
        </p:txBody>
      </p:sp>
    </p:spTree>
    <p:extLst>
      <p:ext uri="{BB962C8B-B14F-4D97-AF65-F5344CB8AC3E}">
        <p14:creationId xmlns:p14="http://schemas.microsoft.com/office/powerpoint/2010/main" val="21586763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Writers-contrast content</a:t>
            </a:r>
            <a:r>
              <a:rPr lang="en-US" baseline="0" dirty="0"/>
              <a:t> creation happens here</a:t>
            </a:r>
            <a:endParaRPr lang="en-US" dirty="0"/>
          </a:p>
        </p:txBody>
      </p:sp>
      <p:sp>
        <p:nvSpPr>
          <p:cNvPr id="4" name="Slide Number Placeholder 3"/>
          <p:cNvSpPr>
            <a:spLocks noGrp="1"/>
          </p:cNvSpPr>
          <p:nvPr>
            <p:ph type="sldNum" sz="quarter" idx="5"/>
          </p:nvPr>
        </p:nvSpPr>
        <p:spPr/>
        <p:txBody>
          <a:bodyPr/>
          <a:lstStyle/>
          <a:p>
            <a:pPr>
              <a:defRPr/>
            </a:pPr>
            <a:fld id="{9E26139F-6C07-4B73-B092-BCA0C6C49059}" type="slidenum">
              <a:rPr lang="en-US" altLang="en-US"/>
              <a:pPr>
                <a:defRPr/>
              </a:pPr>
              <a:t>25</a:t>
            </a:fld>
            <a:endParaRPr lang="en-US" alt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a:p>
        </p:txBody>
      </p:sp>
      <p:sp>
        <p:nvSpPr>
          <p:cNvPr id="4" name="Slide Number Placeholder 3"/>
          <p:cNvSpPr>
            <a:spLocks noGrp="1"/>
          </p:cNvSpPr>
          <p:nvPr>
            <p:ph type="sldNum" sz="quarter" idx="5"/>
          </p:nvPr>
        </p:nvSpPr>
        <p:spPr/>
        <p:txBody>
          <a:bodyPr/>
          <a:lstStyle/>
          <a:p>
            <a:pPr>
              <a:defRPr/>
            </a:pPr>
            <a:fld id="{9E26139F-6C07-4B73-B092-BCA0C6C49059}" type="slidenum">
              <a:rPr lang="en-US" altLang="en-US"/>
              <a:pPr>
                <a:defRPr/>
              </a:pPr>
              <a:t>26</a:t>
            </a:fld>
            <a:endParaRPr lang="en-US" alt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a:p>
        </p:txBody>
      </p:sp>
      <p:sp>
        <p:nvSpPr>
          <p:cNvPr id="4" name="Slide Number Placeholder 3"/>
          <p:cNvSpPr>
            <a:spLocks noGrp="1"/>
          </p:cNvSpPr>
          <p:nvPr>
            <p:ph type="sldNum" sz="quarter" idx="5"/>
          </p:nvPr>
        </p:nvSpPr>
        <p:spPr/>
        <p:txBody>
          <a:bodyPr/>
          <a:lstStyle/>
          <a:p>
            <a:pPr>
              <a:defRPr/>
            </a:pPr>
            <a:fld id="{9E26139F-6C07-4B73-B092-BCA0C6C49059}" type="slidenum">
              <a:rPr lang="en-US" altLang="en-US"/>
              <a:pPr>
                <a:defRPr/>
              </a:pPr>
              <a:t>27</a:t>
            </a:fld>
            <a:endParaRPr lang="en-US" alt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a:p>
        </p:txBody>
      </p:sp>
      <p:sp>
        <p:nvSpPr>
          <p:cNvPr id="4" name="Slide Number Placeholder 3"/>
          <p:cNvSpPr>
            <a:spLocks noGrp="1"/>
          </p:cNvSpPr>
          <p:nvPr>
            <p:ph type="sldNum" sz="quarter" idx="5"/>
          </p:nvPr>
        </p:nvSpPr>
        <p:spPr/>
        <p:txBody>
          <a:bodyPr/>
          <a:lstStyle/>
          <a:p>
            <a:pPr>
              <a:defRPr/>
            </a:pPr>
            <a:fld id="{9E26139F-6C07-4B73-B092-BCA0C6C49059}" type="slidenum">
              <a:rPr lang="en-US" altLang="en-US"/>
              <a:pPr>
                <a:defRPr/>
              </a:pPr>
              <a:t>28</a:t>
            </a:fld>
            <a:endParaRPr lang="en-US" alt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Have products for board members</a:t>
            </a:r>
          </a:p>
          <a:p>
            <a:pPr>
              <a:defRPr/>
            </a:pPr>
            <a:r>
              <a:rPr lang="en-US" dirty="0"/>
              <a:t>From CEO for Mary</a:t>
            </a:r>
          </a:p>
          <a:p>
            <a:pPr>
              <a:defRPr/>
            </a:pPr>
            <a:r>
              <a:rPr lang="en-US" dirty="0"/>
              <a:t>New Organization</a:t>
            </a:r>
          </a:p>
          <a:p>
            <a:pPr>
              <a:defRPr/>
            </a:pPr>
            <a:r>
              <a:rPr lang="en-US" dirty="0"/>
              <a:t>-started</a:t>
            </a:r>
            <a:r>
              <a:rPr lang="en-US" baseline="0" dirty="0"/>
              <a:t> as a result of our detailed look at process and messaging-connecting to mission and themes that are consistent</a:t>
            </a:r>
          </a:p>
          <a:p>
            <a:pPr>
              <a:defRPr/>
            </a:pPr>
            <a:r>
              <a:rPr lang="en-US" baseline="0" dirty="0"/>
              <a:t>Has improved the quality, balance and better connected our audience to our mission and purpose</a:t>
            </a:r>
            <a:endParaRPr lang="en-US" dirty="0"/>
          </a:p>
        </p:txBody>
      </p:sp>
      <p:sp>
        <p:nvSpPr>
          <p:cNvPr id="4" name="Slide Number Placeholder 3"/>
          <p:cNvSpPr>
            <a:spLocks noGrp="1"/>
          </p:cNvSpPr>
          <p:nvPr>
            <p:ph type="sldNum" sz="quarter" idx="5"/>
          </p:nvPr>
        </p:nvSpPr>
        <p:spPr/>
        <p:txBody>
          <a:bodyPr/>
          <a:lstStyle/>
          <a:p>
            <a:pPr>
              <a:defRPr/>
            </a:pPr>
            <a:fld id="{9E26139F-6C07-4B73-B092-BCA0C6C49059}" type="slidenum">
              <a:rPr lang="en-US" altLang="en-US"/>
              <a:pPr>
                <a:defRPr/>
              </a:pPr>
              <a:t>29</a:t>
            </a:fld>
            <a:endParaRPr lang="en-US" alt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a:p>
        </p:txBody>
      </p:sp>
      <p:sp>
        <p:nvSpPr>
          <p:cNvPr id="4" name="Slide Number Placeholder 3"/>
          <p:cNvSpPr>
            <a:spLocks noGrp="1"/>
          </p:cNvSpPr>
          <p:nvPr>
            <p:ph type="sldNum" sz="quarter" idx="5"/>
          </p:nvPr>
        </p:nvSpPr>
        <p:spPr/>
        <p:txBody>
          <a:bodyPr/>
          <a:lstStyle/>
          <a:p>
            <a:pPr>
              <a:defRPr/>
            </a:pPr>
            <a:fld id="{9E26139F-6C07-4B73-B092-BCA0C6C49059}" type="slidenum">
              <a:rPr lang="en-US" altLang="en-US"/>
              <a:pPr>
                <a:defRPr/>
              </a:pPr>
              <a:t>30</a:t>
            </a:fld>
            <a:endParaRPr lang="en-US"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aseline="0" dirty="0"/>
              <a:t>.The “acknowledged partner” phrase gets right to the point of the value of MCA&amp;F.   We work to support the vision of the Commandant in education, professional / leader development, rewarding superior performance and professionalism.     For the vision to be realized we have to be partnering with the leadership to provide the assistance and programs desired.    </a:t>
            </a:r>
          </a:p>
          <a:p>
            <a:pPr>
              <a:defRPr/>
            </a:pPr>
            <a:endParaRPr lang="en-US" baseline="0" dirty="0"/>
          </a:p>
          <a:p>
            <a:pPr>
              <a:defRPr/>
            </a:pPr>
            <a:r>
              <a:rPr lang="en-US" baseline="0" dirty="0"/>
              <a:t>We want to active leadership to take ownership </a:t>
            </a:r>
            <a:r>
              <a:rPr lang="mr-IN" baseline="0" dirty="0"/>
              <a:t>…</a:t>
            </a:r>
            <a:r>
              <a:rPr lang="en-US" baseline="0" dirty="0"/>
              <a:t> we need to be relevant IOT drive support </a:t>
            </a:r>
            <a:r>
              <a:rPr lang="mr-IN" baseline="0" dirty="0"/>
              <a:t>…</a:t>
            </a:r>
            <a:r>
              <a:rPr lang="en-US" baseline="0" dirty="0"/>
              <a:t> something of a circular argument</a:t>
            </a:r>
          </a:p>
          <a:p>
            <a:pPr>
              <a:defRPr/>
            </a:pPr>
            <a:endParaRPr lang="en-US" baseline="0" dirty="0"/>
          </a:p>
          <a:p>
            <a:pPr>
              <a:defRPr/>
            </a:pPr>
            <a:r>
              <a:rPr lang="en-US" baseline="0" dirty="0"/>
              <a:t>CMC / the Marine Corps WANTS / NEEDS a professional organization </a:t>
            </a:r>
            <a:r>
              <a:rPr lang="mr-IN" baseline="0" dirty="0"/>
              <a:t>–</a:t>
            </a:r>
            <a:r>
              <a:rPr lang="en-US" baseline="0" dirty="0"/>
              <a:t> and that organization must meet the needs of the Corps it serves.   Have to respond to the “demand signal”    For Marines to have a “demand signal” they need to be aware / familiar with what is possible.    All requires communication </a:t>
            </a:r>
            <a:endParaRPr lang="en-US" dirty="0"/>
          </a:p>
          <a:p>
            <a:pPr>
              <a:defRPr/>
            </a:pPr>
            <a:endParaRPr lang="en-US" dirty="0"/>
          </a:p>
        </p:txBody>
      </p:sp>
      <p:sp>
        <p:nvSpPr>
          <p:cNvPr id="4" name="Slide Number Placeholder 3"/>
          <p:cNvSpPr>
            <a:spLocks noGrp="1"/>
          </p:cNvSpPr>
          <p:nvPr>
            <p:ph type="sldNum" sz="quarter" idx="5"/>
          </p:nvPr>
        </p:nvSpPr>
        <p:spPr/>
        <p:txBody>
          <a:bodyPr/>
          <a:lstStyle/>
          <a:p>
            <a:pPr>
              <a:defRPr/>
            </a:pPr>
            <a:fld id="{9E26139F-6C07-4B73-B092-BCA0C6C49059}" type="slidenum">
              <a:rPr lang="en-US" altLang="en-US"/>
              <a:pPr>
                <a:defRPr/>
              </a:pPr>
              <a:t>3</a:t>
            </a:fld>
            <a:endParaRPr lang="en-US" alt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Marine Corps News</a:t>
            </a:r>
          </a:p>
          <a:p>
            <a:pPr>
              <a:defRPr/>
            </a:pPr>
            <a:r>
              <a:rPr lang="en-US" dirty="0"/>
              <a:t>Current</a:t>
            </a:r>
            <a:r>
              <a:rPr lang="en-US" baseline="0" dirty="0"/>
              <a:t> Magazine Articles</a:t>
            </a:r>
          </a:p>
          <a:p>
            <a:pPr>
              <a:defRPr/>
            </a:pPr>
            <a:r>
              <a:rPr lang="en-US" baseline="0" dirty="0"/>
              <a:t>Archives</a:t>
            </a:r>
          </a:p>
          <a:p>
            <a:pPr>
              <a:defRPr/>
            </a:pPr>
            <a:r>
              <a:rPr lang="en-US" baseline="0" dirty="0"/>
              <a:t>Website Digital Content</a:t>
            </a:r>
          </a:p>
          <a:p>
            <a:pPr>
              <a:defRPr/>
            </a:pPr>
            <a:r>
              <a:rPr lang="en-US" baseline="0" dirty="0"/>
              <a:t>Foundation and Membership Campaigns</a:t>
            </a:r>
          </a:p>
          <a:p>
            <a:pPr>
              <a:defRPr/>
            </a:pPr>
            <a:r>
              <a:rPr lang="en-US" baseline="0" dirty="0"/>
              <a:t>Weekly Posts (TBT motivation Monday)</a:t>
            </a:r>
          </a:p>
          <a:p>
            <a:pPr>
              <a:defRPr/>
            </a:pPr>
            <a:r>
              <a:rPr lang="en-US" baseline="0" dirty="0"/>
              <a:t>Today in History</a:t>
            </a:r>
          </a:p>
          <a:p>
            <a:pPr>
              <a:defRPr/>
            </a:pPr>
            <a:endParaRPr lang="en-US" dirty="0"/>
          </a:p>
        </p:txBody>
      </p:sp>
      <p:sp>
        <p:nvSpPr>
          <p:cNvPr id="4" name="Slide Number Placeholder 3"/>
          <p:cNvSpPr>
            <a:spLocks noGrp="1"/>
          </p:cNvSpPr>
          <p:nvPr>
            <p:ph type="sldNum" sz="quarter" idx="5"/>
          </p:nvPr>
        </p:nvSpPr>
        <p:spPr/>
        <p:txBody>
          <a:bodyPr/>
          <a:lstStyle/>
          <a:p>
            <a:pPr>
              <a:defRPr/>
            </a:pPr>
            <a:fld id="{9E26139F-6C07-4B73-B092-BCA0C6C49059}" type="slidenum">
              <a:rPr lang="en-US" altLang="en-US"/>
              <a:pPr>
                <a:defRPr/>
              </a:pPr>
              <a:t>31</a:t>
            </a:fld>
            <a:endParaRPr lang="en-US" alt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Marine Corps News</a:t>
            </a:r>
          </a:p>
          <a:p>
            <a:pPr>
              <a:defRPr/>
            </a:pPr>
            <a:r>
              <a:rPr lang="en-US" dirty="0"/>
              <a:t>Current</a:t>
            </a:r>
            <a:r>
              <a:rPr lang="en-US" baseline="0" dirty="0"/>
              <a:t> Magazine Articles</a:t>
            </a:r>
          </a:p>
          <a:p>
            <a:pPr>
              <a:defRPr/>
            </a:pPr>
            <a:r>
              <a:rPr lang="en-US" baseline="0" dirty="0"/>
              <a:t>Archives</a:t>
            </a:r>
          </a:p>
          <a:p>
            <a:pPr>
              <a:defRPr/>
            </a:pPr>
            <a:r>
              <a:rPr lang="en-US" baseline="0" dirty="0"/>
              <a:t>Website Digital Content</a:t>
            </a:r>
          </a:p>
          <a:p>
            <a:pPr>
              <a:defRPr/>
            </a:pPr>
            <a:r>
              <a:rPr lang="en-US" baseline="0" dirty="0"/>
              <a:t>Foundation and Membership Campaigns</a:t>
            </a:r>
          </a:p>
          <a:p>
            <a:pPr>
              <a:defRPr/>
            </a:pPr>
            <a:r>
              <a:rPr lang="en-US" baseline="0" dirty="0"/>
              <a:t>Weekly Posts (TBT motivation Monday)</a:t>
            </a:r>
          </a:p>
          <a:p>
            <a:pPr>
              <a:defRPr/>
            </a:pPr>
            <a:r>
              <a:rPr lang="en-US" baseline="0" dirty="0"/>
              <a:t>Today in History</a:t>
            </a:r>
          </a:p>
          <a:p>
            <a:pPr>
              <a:defRPr/>
            </a:pPr>
            <a:r>
              <a:rPr lang="en-US" baseline="0" dirty="0"/>
              <a:t>Charlotte Birthday Ball</a:t>
            </a:r>
          </a:p>
          <a:p>
            <a:pPr>
              <a:defRPr/>
            </a:pPr>
            <a:r>
              <a:rPr lang="en-US" baseline="0" dirty="0"/>
              <a:t>7</a:t>
            </a:r>
            <a:r>
              <a:rPr lang="en-US" baseline="30000" dirty="0"/>
              <a:t>th</a:t>
            </a:r>
            <a:r>
              <a:rPr lang="en-US" baseline="0" dirty="0"/>
              <a:t> Marines</a:t>
            </a:r>
          </a:p>
          <a:p>
            <a:pPr>
              <a:defRPr/>
            </a:pPr>
            <a:r>
              <a:rPr lang="en-US" baseline="0" dirty="0"/>
              <a:t>Iwo Jima</a:t>
            </a:r>
          </a:p>
          <a:p>
            <a:pPr>
              <a:defRPr/>
            </a:pPr>
            <a:r>
              <a:rPr lang="en-US" baseline="0" dirty="0"/>
              <a:t>Art director-production assistant</a:t>
            </a:r>
          </a:p>
          <a:p>
            <a:pPr>
              <a:defRPr/>
            </a:pPr>
            <a:r>
              <a:rPr lang="en-US" baseline="0" dirty="0"/>
              <a:t>Value: 	writing-active leadership</a:t>
            </a:r>
          </a:p>
          <a:p>
            <a:pPr>
              <a:defRPr/>
            </a:pPr>
            <a:r>
              <a:rPr lang="en-US" baseline="0" dirty="0"/>
              <a:t>	continued aim–Tim Day</a:t>
            </a:r>
          </a:p>
          <a:p>
            <a:pPr>
              <a:defRPr/>
            </a:pPr>
            <a:r>
              <a:rPr lang="en-US" baseline="0" dirty="0"/>
              <a:t>	entertainment-Ret Gen-Baseball OK</a:t>
            </a:r>
          </a:p>
          <a:p>
            <a:pPr>
              <a:defRPr/>
            </a:pPr>
            <a:endParaRPr lang="en-US" dirty="0"/>
          </a:p>
        </p:txBody>
      </p:sp>
      <p:sp>
        <p:nvSpPr>
          <p:cNvPr id="4" name="Slide Number Placeholder 3"/>
          <p:cNvSpPr>
            <a:spLocks noGrp="1"/>
          </p:cNvSpPr>
          <p:nvPr>
            <p:ph type="sldNum" sz="quarter" idx="5"/>
          </p:nvPr>
        </p:nvSpPr>
        <p:spPr/>
        <p:txBody>
          <a:bodyPr/>
          <a:lstStyle/>
          <a:p>
            <a:pPr>
              <a:defRPr/>
            </a:pPr>
            <a:fld id="{9E26139F-6C07-4B73-B092-BCA0C6C49059}" type="slidenum">
              <a:rPr lang="en-US" altLang="en-US"/>
              <a:pPr>
                <a:defRPr/>
              </a:pPr>
              <a:t>32</a:t>
            </a:fld>
            <a:endParaRPr lang="en-US" alt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Marine Corps News</a:t>
            </a:r>
          </a:p>
          <a:p>
            <a:pPr>
              <a:defRPr/>
            </a:pPr>
            <a:r>
              <a:rPr lang="en-US" dirty="0"/>
              <a:t>Current</a:t>
            </a:r>
            <a:r>
              <a:rPr lang="en-US" baseline="0" dirty="0"/>
              <a:t> Magazine Articles</a:t>
            </a:r>
          </a:p>
          <a:p>
            <a:pPr>
              <a:defRPr/>
            </a:pPr>
            <a:r>
              <a:rPr lang="en-US" baseline="0" dirty="0"/>
              <a:t>Archives</a:t>
            </a:r>
          </a:p>
          <a:p>
            <a:pPr>
              <a:defRPr/>
            </a:pPr>
            <a:r>
              <a:rPr lang="en-US" baseline="0" dirty="0"/>
              <a:t>Website Digital Content</a:t>
            </a:r>
          </a:p>
          <a:p>
            <a:pPr>
              <a:defRPr/>
            </a:pPr>
            <a:r>
              <a:rPr lang="en-US" baseline="0" dirty="0"/>
              <a:t>Foundation and Membership Campaigns</a:t>
            </a:r>
          </a:p>
          <a:p>
            <a:pPr>
              <a:defRPr/>
            </a:pPr>
            <a:r>
              <a:rPr lang="en-US" baseline="0" dirty="0"/>
              <a:t>Weekly Posts (TBT motivation Monday)</a:t>
            </a:r>
          </a:p>
          <a:p>
            <a:pPr>
              <a:defRPr/>
            </a:pPr>
            <a:r>
              <a:rPr lang="en-US" baseline="0" dirty="0"/>
              <a:t>Today in History</a:t>
            </a:r>
          </a:p>
          <a:p>
            <a:pPr>
              <a:defRPr/>
            </a:pPr>
            <a:r>
              <a:rPr lang="en-US" baseline="0" dirty="0"/>
              <a:t>Charlotte Birthday Ball</a:t>
            </a:r>
          </a:p>
          <a:p>
            <a:pPr>
              <a:defRPr/>
            </a:pPr>
            <a:r>
              <a:rPr lang="en-US" baseline="0" dirty="0"/>
              <a:t>7</a:t>
            </a:r>
            <a:r>
              <a:rPr lang="en-US" baseline="30000" dirty="0"/>
              <a:t>th</a:t>
            </a:r>
            <a:r>
              <a:rPr lang="en-US" baseline="0" dirty="0"/>
              <a:t> Marines</a:t>
            </a:r>
          </a:p>
          <a:p>
            <a:pPr>
              <a:defRPr/>
            </a:pPr>
            <a:r>
              <a:rPr lang="en-US" baseline="0" dirty="0"/>
              <a:t>Iwo Jima</a:t>
            </a:r>
          </a:p>
          <a:p>
            <a:pPr>
              <a:defRPr/>
            </a:pPr>
            <a:r>
              <a:rPr lang="en-US" baseline="0" dirty="0"/>
              <a:t>Art director-production assistant</a:t>
            </a:r>
          </a:p>
          <a:p>
            <a:pPr>
              <a:defRPr/>
            </a:pPr>
            <a:r>
              <a:rPr lang="en-US" baseline="0" dirty="0"/>
              <a:t>Value: 	writing-active leadership</a:t>
            </a:r>
          </a:p>
          <a:p>
            <a:pPr>
              <a:defRPr/>
            </a:pPr>
            <a:r>
              <a:rPr lang="en-US" baseline="0" dirty="0"/>
              <a:t>	continued aim–Tim Day</a:t>
            </a:r>
          </a:p>
          <a:p>
            <a:pPr>
              <a:defRPr/>
            </a:pPr>
            <a:r>
              <a:rPr lang="en-US" baseline="0" dirty="0"/>
              <a:t>	entertainment-Ret Gen-Baseball OK</a:t>
            </a:r>
          </a:p>
          <a:p>
            <a:pPr>
              <a:defRPr/>
            </a:pPr>
            <a:endParaRPr lang="en-US" dirty="0"/>
          </a:p>
        </p:txBody>
      </p:sp>
      <p:sp>
        <p:nvSpPr>
          <p:cNvPr id="4" name="Slide Number Placeholder 3"/>
          <p:cNvSpPr>
            <a:spLocks noGrp="1"/>
          </p:cNvSpPr>
          <p:nvPr>
            <p:ph type="sldNum" sz="quarter" idx="5"/>
          </p:nvPr>
        </p:nvSpPr>
        <p:spPr/>
        <p:txBody>
          <a:bodyPr/>
          <a:lstStyle/>
          <a:p>
            <a:pPr>
              <a:defRPr/>
            </a:pPr>
            <a:fld id="{9E26139F-6C07-4B73-B092-BCA0C6C49059}" type="slidenum">
              <a:rPr lang="en-US" altLang="en-US"/>
              <a:pPr>
                <a:defRPr/>
              </a:pPr>
              <a:t>33</a:t>
            </a:fld>
            <a:endParaRPr lang="en-US" altLang="en-US" dirty="0"/>
          </a:p>
        </p:txBody>
      </p:sp>
    </p:spTree>
    <p:extLst>
      <p:ext uri="{BB962C8B-B14F-4D97-AF65-F5344CB8AC3E}">
        <p14:creationId xmlns:p14="http://schemas.microsoft.com/office/powerpoint/2010/main" val="138996207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a:p>
          <a:p>
            <a:pPr>
              <a:defRPr/>
            </a:pPr>
            <a:r>
              <a:rPr lang="en-US" dirty="0"/>
              <a:t>As</a:t>
            </a:r>
            <a:r>
              <a:rPr lang="en-US" baseline="0" dirty="0"/>
              <a:t> we reorganized staff and sought to achieve greater synergy at manageable costs, the COO takes on a more direct role in membership…</a:t>
            </a:r>
          </a:p>
          <a:p>
            <a:pPr>
              <a:defRPr/>
            </a:pPr>
            <a:endParaRPr lang="en-US" baseline="0" dirty="0"/>
          </a:p>
          <a:p>
            <a:pPr>
              <a:defRPr/>
            </a:pPr>
            <a:r>
              <a:rPr lang="en-US" baseline="0" dirty="0"/>
              <a:t>The Area Reps are on the front lines at the places where we gain new members</a:t>
            </a:r>
          </a:p>
          <a:p>
            <a:pPr>
              <a:defRPr/>
            </a:pPr>
            <a:r>
              <a:rPr lang="en-US" baseline="0" dirty="0"/>
              <a:t>Adam-SOI East Frank-MCRD SD Kevin-Quantico – Heavy retention challenges and access challenges. </a:t>
            </a:r>
          </a:p>
          <a:p>
            <a:pPr>
              <a:defRPr/>
            </a:pPr>
            <a:endParaRPr lang="en-US" baseline="0" dirty="0"/>
          </a:p>
          <a:p>
            <a:pPr>
              <a:defRPr/>
            </a:pPr>
            <a:r>
              <a:rPr lang="en-US" baseline="0" dirty="0"/>
              <a:t>Jaclyn and a small staff in member services interact with members, process, keep track and help us all focus.</a:t>
            </a:r>
          </a:p>
          <a:p>
            <a:pPr>
              <a:defRPr/>
            </a:pPr>
            <a:endParaRPr lang="en-US" baseline="0" dirty="0"/>
          </a:p>
          <a:p>
            <a:pPr>
              <a:defRPr/>
            </a:pPr>
            <a:r>
              <a:rPr lang="en-US" baseline="0" dirty="0"/>
              <a:t>Summer intern assisted with analytics. </a:t>
            </a:r>
            <a:endParaRPr lang="en-US" dirty="0"/>
          </a:p>
        </p:txBody>
      </p:sp>
      <p:sp>
        <p:nvSpPr>
          <p:cNvPr id="4" name="Slide Number Placeholder 3"/>
          <p:cNvSpPr>
            <a:spLocks noGrp="1"/>
          </p:cNvSpPr>
          <p:nvPr>
            <p:ph type="sldNum" sz="quarter" idx="5"/>
          </p:nvPr>
        </p:nvSpPr>
        <p:spPr/>
        <p:txBody>
          <a:bodyPr/>
          <a:lstStyle/>
          <a:p>
            <a:pPr>
              <a:defRPr/>
            </a:pPr>
            <a:fld id="{9E26139F-6C07-4B73-B092-BCA0C6C49059}" type="slidenum">
              <a:rPr lang="en-US" altLang="en-US"/>
              <a:pPr>
                <a:defRPr/>
              </a:pPr>
              <a:t>34</a:t>
            </a:fld>
            <a:endParaRPr lang="en-US" altLang="en-US" dirty="0"/>
          </a:p>
        </p:txBody>
      </p:sp>
    </p:spTree>
    <p:extLst>
      <p:ext uri="{BB962C8B-B14F-4D97-AF65-F5344CB8AC3E}">
        <p14:creationId xmlns:p14="http://schemas.microsoft.com/office/powerpoint/2010/main" val="129864488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We are a membership organization</a:t>
            </a:r>
          </a:p>
          <a:p>
            <a:pPr>
              <a:defRPr/>
            </a:pPr>
            <a:r>
              <a:rPr lang="en-US" dirty="0"/>
              <a:t>-the</a:t>
            </a:r>
            <a:r>
              <a:rPr lang="en-US" baseline="0" dirty="0"/>
              <a:t> membership total is a measure of our health, vitality, and place in the fabric of the active Marine Corps</a:t>
            </a:r>
            <a:endParaRPr lang="en-US" dirty="0"/>
          </a:p>
        </p:txBody>
      </p:sp>
      <p:sp>
        <p:nvSpPr>
          <p:cNvPr id="4" name="Slide Number Placeholder 3"/>
          <p:cNvSpPr>
            <a:spLocks noGrp="1"/>
          </p:cNvSpPr>
          <p:nvPr>
            <p:ph type="sldNum" sz="quarter" idx="5"/>
          </p:nvPr>
        </p:nvSpPr>
        <p:spPr/>
        <p:txBody>
          <a:bodyPr/>
          <a:lstStyle/>
          <a:p>
            <a:pPr>
              <a:defRPr/>
            </a:pPr>
            <a:fld id="{9E26139F-6C07-4B73-B092-BCA0C6C49059}" type="slidenum">
              <a:rPr lang="en-US" altLang="en-US"/>
              <a:pPr>
                <a:defRPr/>
              </a:pPr>
              <a:t>35</a:t>
            </a:fld>
            <a:endParaRPr lang="en-US" altLang="en-US" dirty="0"/>
          </a:p>
        </p:txBody>
      </p:sp>
    </p:spTree>
    <p:extLst>
      <p:ext uri="{BB962C8B-B14F-4D97-AF65-F5344CB8AC3E}">
        <p14:creationId xmlns:p14="http://schemas.microsoft.com/office/powerpoint/2010/main" val="302589730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a:p>
        </p:txBody>
      </p:sp>
      <p:sp>
        <p:nvSpPr>
          <p:cNvPr id="4" name="Slide Number Placeholder 3"/>
          <p:cNvSpPr>
            <a:spLocks noGrp="1"/>
          </p:cNvSpPr>
          <p:nvPr>
            <p:ph type="sldNum" sz="quarter" idx="5"/>
          </p:nvPr>
        </p:nvSpPr>
        <p:spPr/>
        <p:txBody>
          <a:bodyPr/>
          <a:lstStyle/>
          <a:p>
            <a:pPr>
              <a:defRPr/>
            </a:pPr>
            <a:fld id="{9E26139F-6C07-4B73-B092-BCA0C6C49059}" type="slidenum">
              <a:rPr lang="en-US" altLang="en-US"/>
              <a:pPr>
                <a:defRPr/>
              </a:pPr>
              <a:t>36</a:t>
            </a:fld>
            <a:endParaRPr lang="en-US" altLang="en-US" dirty="0"/>
          </a:p>
        </p:txBody>
      </p:sp>
    </p:spTree>
    <p:extLst>
      <p:ext uri="{BB962C8B-B14F-4D97-AF65-F5344CB8AC3E}">
        <p14:creationId xmlns:p14="http://schemas.microsoft.com/office/powerpoint/2010/main" val="110909339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a:p>
        </p:txBody>
      </p:sp>
      <p:sp>
        <p:nvSpPr>
          <p:cNvPr id="4" name="Slide Number Placeholder 3"/>
          <p:cNvSpPr>
            <a:spLocks noGrp="1"/>
          </p:cNvSpPr>
          <p:nvPr>
            <p:ph type="sldNum" sz="quarter" idx="5"/>
          </p:nvPr>
        </p:nvSpPr>
        <p:spPr/>
        <p:txBody>
          <a:bodyPr/>
          <a:lstStyle/>
          <a:p>
            <a:pPr>
              <a:defRPr/>
            </a:pPr>
            <a:fld id="{9E26139F-6C07-4B73-B092-BCA0C6C49059}" type="slidenum">
              <a:rPr lang="en-US" altLang="en-US"/>
              <a:pPr>
                <a:defRPr/>
              </a:pPr>
              <a:t>37</a:t>
            </a:fld>
            <a:endParaRPr lang="en-US" alt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Getting net totals from Lynn</a:t>
            </a:r>
          </a:p>
        </p:txBody>
      </p:sp>
      <p:sp>
        <p:nvSpPr>
          <p:cNvPr id="4" name="Slide Number Placeholder 3"/>
          <p:cNvSpPr>
            <a:spLocks noGrp="1"/>
          </p:cNvSpPr>
          <p:nvPr>
            <p:ph type="sldNum" sz="quarter" idx="10"/>
          </p:nvPr>
        </p:nvSpPr>
        <p:spPr/>
        <p:txBody>
          <a:bodyPr/>
          <a:lstStyle/>
          <a:p>
            <a:fld id="{2222A484-7719-43B9-9070-D11F20C5858B}" type="slidenum">
              <a:rPr lang="en-US" smtClean="0"/>
              <a:t>38</a:t>
            </a:fld>
            <a:endParaRPr lang="en-US" dirty="0"/>
          </a:p>
        </p:txBody>
      </p:sp>
    </p:spTree>
    <p:extLst>
      <p:ext uri="{BB962C8B-B14F-4D97-AF65-F5344CB8AC3E}">
        <p14:creationId xmlns:p14="http://schemas.microsoft.com/office/powerpoint/2010/main" val="212056606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Trademark officer</a:t>
            </a:r>
          </a:p>
          <a:p>
            <a:r>
              <a:rPr lang="en-US" dirty="0"/>
              <a:t>Our position between manufacturer</a:t>
            </a:r>
            <a:r>
              <a:rPr lang="en-US" baseline="0" dirty="0"/>
              <a:t> and redistributor guidance from Jessica </a:t>
            </a:r>
            <a:r>
              <a:rPr lang="en-US" baseline="0" dirty="0" err="1"/>
              <a:t>O’Hover’s</a:t>
            </a:r>
            <a:r>
              <a:rPr lang="en-US" baseline="0" dirty="0"/>
              <a:t> office</a:t>
            </a:r>
            <a:endParaRPr lang="en-US" dirty="0"/>
          </a:p>
        </p:txBody>
      </p:sp>
      <p:sp>
        <p:nvSpPr>
          <p:cNvPr id="4" name="Slide Number Placeholder 3"/>
          <p:cNvSpPr>
            <a:spLocks noGrp="1"/>
          </p:cNvSpPr>
          <p:nvPr>
            <p:ph type="sldNum" sz="quarter" idx="10"/>
          </p:nvPr>
        </p:nvSpPr>
        <p:spPr/>
        <p:txBody>
          <a:bodyPr/>
          <a:lstStyle/>
          <a:p>
            <a:fld id="{2222A484-7719-43B9-9070-D11F20C5858B}" type="slidenum">
              <a:rPr lang="en-US" smtClean="0"/>
              <a:t>39</a:t>
            </a:fld>
            <a:endParaRPr lang="en-US" dirty="0"/>
          </a:p>
        </p:txBody>
      </p:sp>
    </p:spTree>
    <p:extLst>
      <p:ext uri="{BB962C8B-B14F-4D97-AF65-F5344CB8AC3E}">
        <p14:creationId xmlns:p14="http://schemas.microsoft.com/office/powerpoint/2010/main" val="374471253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222A484-7719-43B9-9070-D11F20C5858B}" type="slidenum">
              <a:rPr lang="en-US" smtClean="0"/>
              <a:t>40</a:t>
            </a:fld>
            <a:endParaRPr lang="en-US" dirty="0"/>
          </a:p>
        </p:txBody>
      </p:sp>
    </p:spTree>
    <p:extLst>
      <p:ext uri="{BB962C8B-B14F-4D97-AF65-F5344CB8AC3E}">
        <p14:creationId xmlns:p14="http://schemas.microsoft.com/office/powerpoint/2010/main" val="23787250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This mission statement</a:t>
            </a:r>
            <a:r>
              <a:rPr lang="en-US" baseline="0" dirty="0"/>
              <a:t> is valid and enduring.  It reflects a recent minor edit to spotlight “leader development.”   </a:t>
            </a:r>
          </a:p>
          <a:p>
            <a:pPr>
              <a:defRPr/>
            </a:pPr>
            <a:endParaRPr lang="en-US" baseline="0" dirty="0"/>
          </a:p>
          <a:p>
            <a:pPr eaLnBrk="1" hangingPunct="1">
              <a:defRPr/>
            </a:pPr>
            <a:r>
              <a:rPr lang="en-US" altLang="en-US" sz="1200" dirty="0">
                <a:latin typeface="Arial" pitchFamily="34" charset="0"/>
              </a:rPr>
              <a:t>There are several associations and foundation that support the Marine Corps today…MCUF, MCAA, MCSF, MCLEF, MCHF, SFF; scores of unit specific groups like 2d Mar </a:t>
            </a:r>
            <a:r>
              <a:rPr lang="en-US" altLang="en-US" sz="1200" dirty="0" err="1">
                <a:latin typeface="Arial" pitchFamily="34" charset="0"/>
              </a:rPr>
              <a:t>Div</a:t>
            </a:r>
            <a:r>
              <a:rPr lang="en-US" altLang="en-US" sz="1200" dirty="0">
                <a:latin typeface="Arial" pitchFamily="34" charset="0"/>
              </a:rPr>
              <a:t> Battalions, Squadrons, local groups like Semper Fi Society of Boston</a:t>
            </a:r>
          </a:p>
          <a:p>
            <a:pPr eaLnBrk="1" hangingPunct="1">
              <a:defRPr/>
            </a:pPr>
            <a:endParaRPr lang="en-US" altLang="en-US" sz="1200" dirty="0">
              <a:latin typeface="Arial" pitchFamily="34" charset="0"/>
            </a:endParaRPr>
          </a:p>
          <a:p>
            <a:pPr eaLnBrk="1" hangingPunct="1">
              <a:defRPr/>
            </a:pPr>
            <a:r>
              <a:rPr lang="en-US" altLang="en-US" sz="1200" dirty="0">
                <a:latin typeface="Arial" pitchFamily="34" charset="0"/>
              </a:rPr>
              <a:t>No one has succeeded in tying those all together but our mission and focus could/should have a connection to nearly all.  The connecting file is a work in progress</a:t>
            </a:r>
            <a:r>
              <a:rPr lang="en-US" altLang="en-US" sz="1200" baseline="0" dirty="0">
                <a:latin typeface="Arial" pitchFamily="34" charset="0"/>
              </a:rPr>
              <a:t> and </a:t>
            </a:r>
            <a:r>
              <a:rPr lang="en-US" altLang="en-US" sz="1200" baseline="0" dirty="0" err="1">
                <a:latin typeface="Arial" pitchFamily="34" charset="0"/>
              </a:rPr>
              <a:t>LtGen</a:t>
            </a:r>
            <a:r>
              <a:rPr lang="en-US" altLang="en-US" sz="1200" baseline="0" dirty="0">
                <a:latin typeface="Arial" pitchFamily="34" charset="0"/>
              </a:rPr>
              <a:t> Faulkner has several efforts at being the adult in the room forging connections.   </a:t>
            </a:r>
            <a:endParaRPr lang="en-US" altLang="en-US" sz="1200" dirty="0">
              <a:latin typeface="Arial" pitchFamily="34" charset="0"/>
            </a:endParaRPr>
          </a:p>
          <a:p>
            <a:pPr eaLnBrk="1" hangingPunct="1">
              <a:defRPr/>
            </a:pPr>
            <a:endParaRPr lang="en-US" altLang="en-US" sz="1200" dirty="0">
              <a:latin typeface="Arial" pitchFamily="34" charset="0"/>
            </a:endParaRPr>
          </a:p>
          <a:p>
            <a:pPr eaLnBrk="1" hangingPunct="1">
              <a:defRPr/>
            </a:pPr>
            <a:r>
              <a:rPr lang="en-US" altLang="en-US" sz="1200" dirty="0">
                <a:latin typeface="Arial" pitchFamily="34" charset="0"/>
              </a:rPr>
              <a:t>An</a:t>
            </a:r>
            <a:r>
              <a:rPr lang="en-US" altLang="en-US" sz="1200" baseline="0" dirty="0">
                <a:latin typeface="Arial" pitchFamily="34" charset="0"/>
              </a:rPr>
              <a:t> initiative to connect with the Marine Corps League is a good example of working with an organization with a complementary mission set.   And a potential revenue stream as we added the “intellectual component” of Modern Day Marine in 2017 and await confirmation on the next step in the partnership ..  </a:t>
            </a:r>
            <a:endParaRPr lang="en-US" altLang="en-US" sz="1200" dirty="0">
              <a:latin typeface="Arial" pitchFamily="34" charset="0"/>
            </a:endParaRPr>
          </a:p>
          <a:p>
            <a:pPr>
              <a:defRPr/>
            </a:pPr>
            <a:endParaRPr lang="en-US" dirty="0"/>
          </a:p>
        </p:txBody>
      </p:sp>
      <p:sp>
        <p:nvSpPr>
          <p:cNvPr id="4" name="Slide Number Placeholder 3"/>
          <p:cNvSpPr>
            <a:spLocks noGrp="1"/>
          </p:cNvSpPr>
          <p:nvPr>
            <p:ph type="sldNum" sz="quarter" idx="5"/>
          </p:nvPr>
        </p:nvSpPr>
        <p:spPr/>
        <p:txBody>
          <a:bodyPr/>
          <a:lstStyle/>
          <a:p>
            <a:pPr>
              <a:defRPr/>
            </a:pPr>
            <a:fld id="{9E26139F-6C07-4B73-B092-BCA0C6C49059}" type="slidenum">
              <a:rPr lang="en-US" altLang="en-US"/>
              <a:pPr>
                <a:defRPr/>
              </a:pPr>
              <a:t>4</a:t>
            </a:fld>
            <a:endParaRPr lang="en-US" alt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a:p>
        </p:txBody>
      </p:sp>
      <p:sp>
        <p:nvSpPr>
          <p:cNvPr id="4" name="Slide Number Placeholder 3"/>
          <p:cNvSpPr>
            <a:spLocks noGrp="1"/>
          </p:cNvSpPr>
          <p:nvPr>
            <p:ph type="sldNum" sz="quarter" idx="5"/>
          </p:nvPr>
        </p:nvSpPr>
        <p:spPr/>
        <p:txBody>
          <a:bodyPr/>
          <a:lstStyle/>
          <a:p>
            <a:pPr>
              <a:defRPr/>
            </a:pPr>
            <a:fld id="{9E26139F-6C07-4B73-B092-BCA0C6C49059}" type="slidenum">
              <a:rPr lang="en-US" altLang="en-US"/>
              <a:pPr>
                <a:defRPr/>
              </a:pPr>
              <a:t>41</a:t>
            </a:fld>
            <a:endParaRPr lang="en-US" altLang="en-US" dirty="0"/>
          </a:p>
        </p:txBody>
      </p:sp>
    </p:spTree>
    <p:extLst>
      <p:ext uri="{BB962C8B-B14F-4D97-AF65-F5344CB8AC3E}">
        <p14:creationId xmlns:p14="http://schemas.microsoft.com/office/powerpoint/2010/main" val="40226483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a:p>
        </p:txBody>
      </p:sp>
      <p:sp>
        <p:nvSpPr>
          <p:cNvPr id="4" name="Slide Number Placeholder 3"/>
          <p:cNvSpPr>
            <a:spLocks noGrp="1"/>
          </p:cNvSpPr>
          <p:nvPr>
            <p:ph type="sldNum" sz="quarter" idx="5"/>
          </p:nvPr>
        </p:nvSpPr>
        <p:spPr/>
        <p:txBody>
          <a:bodyPr/>
          <a:lstStyle/>
          <a:p>
            <a:pPr>
              <a:defRPr/>
            </a:pPr>
            <a:fld id="{9E26139F-6C07-4B73-B092-BCA0C6C49059}" type="slidenum">
              <a:rPr lang="en-US" altLang="en-US"/>
              <a:pPr>
                <a:defRPr/>
              </a:pPr>
              <a:t>42</a:t>
            </a:fld>
            <a:endParaRPr lang="en-US" altLang="en-US" dirty="0"/>
          </a:p>
        </p:txBody>
      </p:sp>
    </p:spTree>
    <p:extLst>
      <p:ext uri="{BB962C8B-B14F-4D97-AF65-F5344CB8AC3E}">
        <p14:creationId xmlns:p14="http://schemas.microsoft.com/office/powerpoint/2010/main" val="188135640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a:p>
        </p:txBody>
      </p:sp>
      <p:sp>
        <p:nvSpPr>
          <p:cNvPr id="4" name="Slide Number Placeholder 3"/>
          <p:cNvSpPr>
            <a:spLocks noGrp="1"/>
          </p:cNvSpPr>
          <p:nvPr>
            <p:ph type="sldNum" sz="quarter" idx="5"/>
          </p:nvPr>
        </p:nvSpPr>
        <p:spPr/>
        <p:txBody>
          <a:bodyPr/>
          <a:lstStyle/>
          <a:p>
            <a:pPr>
              <a:defRPr/>
            </a:pPr>
            <a:fld id="{9E26139F-6C07-4B73-B092-BCA0C6C49059}" type="slidenum">
              <a:rPr lang="en-US" altLang="en-US"/>
              <a:pPr>
                <a:defRPr/>
              </a:pPr>
              <a:t>43</a:t>
            </a:fld>
            <a:endParaRPr lang="en-US" altLang="en-US" dirty="0"/>
          </a:p>
        </p:txBody>
      </p:sp>
    </p:spTree>
    <p:extLst>
      <p:ext uri="{BB962C8B-B14F-4D97-AF65-F5344CB8AC3E}">
        <p14:creationId xmlns:p14="http://schemas.microsoft.com/office/powerpoint/2010/main" val="251086365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a:p>
        </p:txBody>
      </p:sp>
      <p:sp>
        <p:nvSpPr>
          <p:cNvPr id="4" name="Slide Number Placeholder 3"/>
          <p:cNvSpPr>
            <a:spLocks noGrp="1"/>
          </p:cNvSpPr>
          <p:nvPr>
            <p:ph type="sldNum" sz="quarter" idx="5"/>
          </p:nvPr>
        </p:nvSpPr>
        <p:spPr/>
        <p:txBody>
          <a:bodyPr/>
          <a:lstStyle/>
          <a:p>
            <a:pPr>
              <a:defRPr/>
            </a:pPr>
            <a:fld id="{9E26139F-6C07-4B73-B092-BCA0C6C49059}" type="slidenum">
              <a:rPr lang="en-US" altLang="en-US"/>
              <a:pPr>
                <a:defRPr/>
              </a:pPr>
              <a:t>44</a:t>
            </a:fld>
            <a:endParaRPr lang="en-US" altLang="en-US" dirty="0"/>
          </a:p>
        </p:txBody>
      </p:sp>
    </p:spTree>
    <p:extLst>
      <p:ext uri="{BB962C8B-B14F-4D97-AF65-F5344CB8AC3E}">
        <p14:creationId xmlns:p14="http://schemas.microsoft.com/office/powerpoint/2010/main" val="185763937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MCAF is the fastest growing part of our organization in terms of cash flow and impact on Marines</a:t>
            </a:r>
          </a:p>
          <a:p>
            <a:pPr>
              <a:defRPr/>
            </a:pPr>
            <a:r>
              <a:rPr lang="en-US" dirty="0"/>
              <a:t>MCA does</a:t>
            </a:r>
            <a:r>
              <a:rPr lang="en-US" baseline="0" dirty="0"/>
              <a:t> great things and is in no way diminished by the increased activity in MCAF  </a:t>
            </a:r>
            <a:r>
              <a:rPr lang="mr-IN" baseline="0" dirty="0"/>
              <a:t>–</a:t>
            </a:r>
            <a:r>
              <a:rPr lang="en-US" baseline="0" dirty="0"/>
              <a:t> you’ll see the numbers over the next two days.</a:t>
            </a:r>
          </a:p>
          <a:p>
            <a:pPr>
              <a:defRPr/>
            </a:pPr>
            <a:r>
              <a:rPr lang="en-US" baseline="0" dirty="0"/>
              <a:t>As a 501 c 3 MCAF helps deliver programs using its tax status that are needed and helping to solidify us as trusted partner with Marine Corps Leadership.  We are able to take in individual and corporate donations and then turn that $$ around in the form of one of our five programs.</a:t>
            </a:r>
          </a:p>
          <a:p>
            <a:pPr>
              <a:defRPr/>
            </a:pPr>
            <a:r>
              <a:rPr lang="en-US" baseline="0" dirty="0"/>
              <a:t>The growth of MCAF and the support it provides Marines reflects the dynamic nature and potential of our organization!!   From a relatively humble beginning in 2009, MCAF is growing.   </a:t>
            </a:r>
          </a:p>
          <a:p>
            <a:pPr>
              <a:defRPr/>
            </a:pPr>
            <a:r>
              <a:rPr lang="en-US" baseline="0" dirty="0"/>
              <a:t>Speak to the organization </a:t>
            </a:r>
            <a:r>
              <a:rPr lang="mr-IN" baseline="0" dirty="0"/>
              <a:t>…</a:t>
            </a:r>
            <a:endParaRPr lang="en-US" baseline="0" dirty="0"/>
          </a:p>
          <a:p>
            <a:pPr>
              <a:defRPr/>
            </a:pPr>
            <a:r>
              <a:rPr lang="en-US" baseline="0" dirty="0"/>
              <a:t>The chart above illustrates how much of the MCA supports MCAF activity </a:t>
            </a:r>
            <a:r>
              <a:rPr lang="mr-IN" baseline="0" dirty="0"/>
              <a:t>…</a:t>
            </a:r>
            <a:r>
              <a:rPr lang="en-US" baseline="0" dirty="0"/>
              <a:t>. And there is more </a:t>
            </a:r>
            <a:r>
              <a:rPr lang="mr-IN" baseline="0" dirty="0"/>
              <a:t>…</a:t>
            </a:r>
            <a:r>
              <a:rPr lang="en-US" baseline="0" dirty="0"/>
              <a:t>. </a:t>
            </a:r>
          </a:p>
        </p:txBody>
      </p:sp>
      <p:sp>
        <p:nvSpPr>
          <p:cNvPr id="4" name="Slide Number Placeholder 3"/>
          <p:cNvSpPr>
            <a:spLocks noGrp="1"/>
          </p:cNvSpPr>
          <p:nvPr>
            <p:ph type="sldNum" sz="quarter" idx="5"/>
          </p:nvPr>
        </p:nvSpPr>
        <p:spPr/>
        <p:txBody>
          <a:bodyPr/>
          <a:lstStyle/>
          <a:p>
            <a:pPr>
              <a:defRPr/>
            </a:pPr>
            <a:fld id="{9E26139F-6C07-4B73-B092-BCA0C6C49059}" type="slidenum">
              <a:rPr lang="en-US" altLang="en-US"/>
              <a:pPr>
                <a:defRPr/>
              </a:pPr>
              <a:t>45</a:t>
            </a:fld>
            <a:endParaRPr lang="en-US" altLang="en-US" dirty="0"/>
          </a:p>
        </p:txBody>
      </p:sp>
    </p:spTree>
    <p:extLst>
      <p:ext uri="{BB962C8B-B14F-4D97-AF65-F5344CB8AC3E}">
        <p14:creationId xmlns:p14="http://schemas.microsoft.com/office/powerpoint/2010/main" val="70572744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a:p>
        </p:txBody>
      </p:sp>
      <p:sp>
        <p:nvSpPr>
          <p:cNvPr id="4" name="Slide Number Placeholder 3"/>
          <p:cNvSpPr>
            <a:spLocks noGrp="1"/>
          </p:cNvSpPr>
          <p:nvPr>
            <p:ph type="sldNum" sz="quarter" idx="5"/>
          </p:nvPr>
        </p:nvSpPr>
        <p:spPr/>
        <p:txBody>
          <a:bodyPr/>
          <a:lstStyle/>
          <a:p>
            <a:pPr>
              <a:defRPr/>
            </a:pPr>
            <a:fld id="{9E26139F-6C07-4B73-B092-BCA0C6C49059}" type="slidenum">
              <a:rPr lang="en-US" altLang="en-US"/>
              <a:pPr>
                <a:defRPr/>
              </a:pPr>
              <a:t>46</a:t>
            </a:fld>
            <a:endParaRPr lang="en-US" altLang="en-US" dirty="0"/>
          </a:p>
        </p:txBody>
      </p:sp>
    </p:spTree>
    <p:extLst>
      <p:ext uri="{BB962C8B-B14F-4D97-AF65-F5344CB8AC3E}">
        <p14:creationId xmlns:p14="http://schemas.microsoft.com/office/powerpoint/2010/main" val="424062973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a:p>
        </p:txBody>
      </p:sp>
      <p:sp>
        <p:nvSpPr>
          <p:cNvPr id="4" name="Slide Number Placeholder 3"/>
          <p:cNvSpPr>
            <a:spLocks noGrp="1"/>
          </p:cNvSpPr>
          <p:nvPr>
            <p:ph type="sldNum" sz="quarter" idx="5"/>
          </p:nvPr>
        </p:nvSpPr>
        <p:spPr/>
        <p:txBody>
          <a:bodyPr/>
          <a:lstStyle/>
          <a:p>
            <a:pPr>
              <a:defRPr/>
            </a:pPr>
            <a:fld id="{9E26139F-6C07-4B73-B092-BCA0C6C49059}" type="slidenum">
              <a:rPr lang="en-US" altLang="en-US"/>
              <a:pPr>
                <a:defRPr/>
              </a:pPr>
              <a:t>47</a:t>
            </a:fld>
            <a:endParaRPr lang="en-US" altLang="en-US" dirty="0"/>
          </a:p>
        </p:txBody>
      </p:sp>
    </p:spTree>
    <p:extLst>
      <p:ext uri="{BB962C8B-B14F-4D97-AF65-F5344CB8AC3E}">
        <p14:creationId xmlns:p14="http://schemas.microsoft.com/office/powerpoint/2010/main" val="132158455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DAC4CA-EC16-4D30-B900-8087C2667F29}" type="slidenum">
              <a:rPr kumimoji="0" lang="en-US" alt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alt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6355844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a:p>
        </p:txBody>
      </p:sp>
      <p:sp>
        <p:nvSpPr>
          <p:cNvPr id="4" name="Slide Number Placeholder 3"/>
          <p:cNvSpPr>
            <a:spLocks noGrp="1"/>
          </p:cNvSpPr>
          <p:nvPr>
            <p:ph type="sldNum" sz="quarter" idx="5"/>
          </p:nvPr>
        </p:nvSpPr>
        <p:spPr/>
        <p:txBody>
          <a:bodyPr/>
          <a:lstStyle/>
          <a:p>
            <a:pPr>
              <a:defRPr/>
            </a:pPr>
            <a:fld id="{9E26139F-6C07-4B73-B092-BCA0C6C49059}" type="slidenum">
              <a:rPr lang="en-US" altLang="en-US"/>
              <a:pPr>
                <a:defRPr/>
              </a:pPr>
              <a:t>49</a:t>
            </a:fld>
            <a:endParaRPr lang="en-US" altLang="en-US" dirty="0"/>
          </a:p>
        </p:txBody>
      </p:sp>
    </p:spTree>
    <p:extLst>
      <p:ext uri="{BB962C8B-B14F-4D97-AF65-F5344CB8AC3E}">
        <p14:creationId xmlns:p14="http://schemas.microsoft.com/office/powerpoint/2010/main" val="402209071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a:p>
        </p:txBody>
      </p:sp>
      <p:sp>
        <p:nvSpPr>
          <p:cNvPr id="4" name="Slide Number Placeholder 3"/>
          <p:cNvSpPr>
            <a:spLocks noGrp="1"/>
          </p:cNvSpPr>
          <p:nvPr>
            <p:ph type="sldNum" sz="quarter" idx="5"/>
          </p:nvPr>
        </p:nvSpPr>
        <p:spPr/>
        <p:txBody>
          <a:bodyPr/>
          <a:lstStyle/>
          <a:p>
            <a:pPr>
              <a:defRPr/>
            </a:pPr>
            <a:fld id="{9E26139F-6C07-4B73-B092-BCA0C6C49059}" type="slidenum">
              <a:rPr lang="en-US" altLang="en-US"/>
              <a:pPr>
                <a:defRPr/>
              </a:pPr>
              <a:t>50</a:t>
            </a:fld>
            <a:endParaRPr lang="en-US" altLang="en-US" dirty="0"/>
          </a:p>
        </p:txBody>
      </p:sp>
    </p:spTree>
    <p:extLst>
      <p:ext uri="{BB962C8B-B14F-4D97-AF65-F5344CB8AC3E}">
        <p14:creationId xmlns:p14="http://schemas.microsoft.com/office/powerpoint/2010/main" val="42364909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The</a:t>
            </a:r>
            <a:r>
              <a:rPr lang="en-US" baseline="0" dirty="0"/>
              <a:t> “Why” (why we do our mission)—not specifically the “Purpose” or “In Order To” statement.  The “Why” is what binds the entire organization together across all our actions, duties and responsibilities.  In our developing strategy this “why” becomes a statement on our “values.”   </a:t>
            </a:r>
          </a:p>
          <a:p>
            <a:pPr>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dirty="0">
                <a:latin typeface="Arial" pitchFamily="34" charset="0"/>
              </a:rPr>
              <a:t>Everyone on our staff has other employment options. In most cases, they play above their title, </a:t>
            </a:r>
            <a:r>
              <a:rPr lang="en-US" altLang="en-US" sz="1200" b="1" u="sng" dirty="0">
                <a:solidFill>
                  <a:srgbClr val="FF0000"/>
                </a:solidFill>
                <a:latin typeface="Arial" pitchFamily="34" charset="0"/>
              </a:rPr>
              <a:t>compensation and position</a:t>
            </a:r>
            <a:r>
              <a:rPr lang="en-US" altLang="en-US" sz="1200" dirty="0">
                <a:latin typeface="Arial" pitchFamily="34" charset="0"/>
              </a:rPr>
              <a:t>. We’re able to</a:t>
            </a:r>
            <a:r>
              <a:rPr lang="en-US" altLang="en-US" sz="1200" baseline="0" dirty="0">
                <a:latin typeface="Arial" pitchFamily="34" charset="0"/>
              </a:rPr>
              <a:t> be lean and successful because even though we’re focused on the Marine Corps with a staff that is &gt;10% Marine Veterans this is a shared belief in the mission and value of the Marine Corp.  It permeates</a:t>
            </a:r>
            <a:r>
              <a:rPr lang="en-US" altLang="en-US" sz="1200" baseline="0" dirty="0">
                <a:latin typeface="+mn-lt"/>
              </a:rPr>
              <a:t> our staff.  </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sz="1200" baseline="0" dirty="0">
              <a:latin typeface="+mn-l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baseline="0" dirty="0">
                <a:latin typeface="+mn-lt"/>
              </a:rPr>
              <a:t>We are “here” because we recognize the needs and take great satisfaction in helping Marines grow to reach their potential.   </a:t>
            </a:r>
            <a:endParaRPr lang="en-US" altLang="en-US" sz="1200" b="1" i="1" dirty="0">
              <a:latin typeface="Arial" pitchFamily="34" charset="0"/>
            </a:endParaRPr>
          </a:p>
          <a:p>
            <a:pPr>
              <a:defRPr/>
            </a:pPr>
            <a:endParaRPr lang="en-US" altLang="en-US" sz="1200" b="1" i="1" dirty="0">
              <a:latin typeface="Arial" pitchFamily="34" charset="0"/>
            </a:endParaRPr>
          </a:p>
        </p:txBody>
      </p:sp>
      <p:sp>
        <p:nvSpPr>
          <p:cNvPr id="4" name="Slide Number Placeholder 3"/>
          <p:cNvSpPr>
            <a:spLocks noGrp="1"/>
          </p:cNvSpPr>
          <p:nvPr>
            <p:ph type="sldNum" sz="quarter" idx="5"/>
          </p:nvPr>
        </p:nvSpPr>
        <p:spPr/>
        <p:txBody>
          <a:bodyPr/>
          <a:lstStyle/>
          <a:p>
            <a:pPr>
              <a:defRPr/>
            </a:pPr>
            <a:fld id="{9E26139F-6C07-4B73-B092-BCA0C6C49059}" type="slidenum">
              <a:rPr lang="en-US" altLang="en-US"/>
              <a:pPr>
                <a:defRPr/>
              </a:pPr>
              <a:t>5</a:t>
            </a:fld>
            <a:endParaRPr lang="en-US" alt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a:p>
        </p:txBody>
      </p:sp>
      <p:sp>
        <p:nvSpPr>
          <p:cNvPr id="4" name="Slide Number Placeholder 3"/>
          <p:cNvSpPr>
            <a:spLocks noGrp="1"/>
          </p:cNvSpPr>
          <p:nvPr>
            <p:ph type="sldNum" sz="quarter" idx="5"/>
          </p:nvPr>
        </p:nvSpPr>
        <p:spPr/>
        <p:txBody>
          <a:bodyPr/>
          <a:lstStyle/>
          <a:p>
            <a:pPr>
              <a:defRPr/>
            </a:pPr>
            <a:fld id="{9E26139F-6C07-4B73-B092-BCA0C6C49059}" type="slidenum">
              <a:rPr lang="en-US" altLang="en-US"/>
              <a:pPr>
                <a:defRPr/>
              </a:pPr>
              <a:t>51</a:t>
            </a:fld>
            <a:endParaRPr lang="en-US" altLang="en-US" dirty="0"/>
          </a:p>
        </p:txBody>
      </p:sp>
    </p:spTree>
    <p:extLst>
      <p:ext uri="{BB962C8B-B14F-4D97-AF65-F5344CB8AC3E}">
        <p14:creationId xmlns:p14="http://schemas.microsoft.com/office/powerpoint/2010/main" val="2775043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“Veterans” is an organizational tax status</a:t>
            </a:r>
            <a:r>
              <a:rPr lang="en-US" baseline="0" dirty="0"/>
              <a:t>. Our members are also in large part active duty Marines.  We serve those active Marines via programs while helping to keep veterans connected.</a:t>
            </a:r>
          </a:p>
          <a:p>
            <a:pPr>
              <a:defRPr/>
            </a:pPr>
            <a:endParaRPr lang="en-US" baseline="0" dirty="0"/>
          </a:p>
          <a:p>
            <a:pPr>
              <a:defRPr/>
            </a:pPr>
            <a:r>
              <a:rPr lang="en-US" baseline="0" dirty="0"/>
              <a:t>What is in each </a:t>
            </a:r>
            <a:r>
              <a:rPr lang="mr-IN" baseline="0" dirty="0"/>
              <a:t>…</a:t>
            </a:r>
            <a:r>
              <a:rPr lang="en-US" baseline="0" dirty="0"/>
              <a:t> </a:t>
            </a:r>
          </a:p>
          <a:p>
            <a:pPr>
              <a:defRPr/>
            </a:pPr>
            <a:endParaRPr lang="en-US" baseline="0" dirty="0"/>
          </a:p>
          <a:p>
            <a:pPr>
              <a:defRPr/>
            </a:pPr>
            <a:r>
              <a:rPr lang="en-US" baseline="0" dirty="0"/>
              <a:t>Talk to total MCA&amp;F membership </a:t>
            </a:r>
            <a:r>
              <a:rPr lang="mr-IN" baseline="0" dirty="0"/>
              <a:t>–</a:t>
            </a:r>
            <a:r>
              <a:rPr lang="en-US" baseline="0" dirty="0"/>
              <a:t> back up to nearly XXXX K and also demographics </a:t>
            </a:r>
            <a:r>
              <a:rPr lang="mr-IN" baseline="0" dirty="0"/>
              <a:t>–</a:t>
            </a:r>
            <a:r>
              <a:rPr lang="en-US" baseline="0" dirty="0"/>
              <a:t> active, reserve, veteran, friend of the Corps.  </a:t>
            </a:r>
          </a:p>
          <a:p>
            <a:pPr>
              <a:defRPr/>
            </a:pPr>
            <a:endParaRPr lang="en-US" baseline="0" dirty="0"/>
          </a:p>
          <a:p>
            <a:pPr>
              <a:defRPr/>
            </a:pPr>
            <a:r>
              <a:rPr lang="en-US" baseline="0" dirty="0"/>
              <a:t>The Association ( the “c 19”) is also a donor to the Foundation (the “c 3”) so you can say our members / sponsors / shoppers all support programs for Marines.  </a:t>
            </a:r>
          </a:p>
          <a:p>
            <a:pPr>
              <a:defRPr/>
            </a:pPr>
            <a:endParaRPr lang="en-US" baseline="0" dirty="0"/>
          </a:p>
          <a:p>
            <a:pPr>
              <a:defRPr/>
            </a:pPr>
            <a:endParaRPr lang="en-US" baseline="0" dirty="0"/>
          </a:p>
          <a:p>
            <a:pPr>
              <a:defRPr/>
            </a:pPr>
            <a:endParaRPr lang="en-US" dirty="0"/>
          </a:p>
        </p:txBody>
      </p:sp>
      <p:sp>
        <p:nvSpPr>
          <p:cNvPr id="4" name="Slide Number Placeholder 3"/>
          <p:cNvSpPr>
            <a:spLocks noGrp="1"/>
          </p:cNvSpPr>
          <p:nvPr>
            <p:ph type="sldNum" sz="quarter" idx="5"/>
          </p:nvPr>
        </p:nvSpPr>
        <p:spPr/>
        <p:txBody>
          <a:bodyPr/>
          <a:lstStyle/>
          <a:p>
            <a:pPr>
              <a:defRPr/>
            </a:pPr>
            <a:fld id="{9E26139F-6C07-4B73-B092-BCA0C6C49059}" type="slidenum">
              <a:rPr lang="en-US" altLang="en-US"/>
              <a:pPr>
                <a:defRPr/>
              </a:pPr>
              <a:t>6</a:t>
            </a:fld>
            <a:endParaRPr lang="en-US"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a:p>
        </p:txBody>
      </p:sp>
      <p:sp>
        <p:nvSpPr>
          <p:cNvPr id="4" name="Slide Number Placeholder 3"/>
          <p:cNvSpPr>
            <a:spLocks noGrp="1"/>
          </p:cNvSpPr>
          <p:nvPr>
            <p:ph type="sldNum" sz="quarter" idx="5"/>
          </p:nvPr>
        </p:nvSpPr>
        <p:spPr/>
        <p:txBody>
          <a:bodyPr/>
          <a:lstStyle/>
          <a:p>
            <a:pPr>
              <a:defRPr/>
            </a:pPr>
            <a:fld id="{9E26139F-6C07-4B73-B092-BCA0C6C49059}" type="slidenum">
              <a:rPr lang="en-US" altLang="en-US"/>
              <a:pPr>
                <a:defRPr/>
              </a:pPr>
              <a:t>7</a:t>
            </a:fld>
            <a:endParaRPr lang="en-US" altLang="en-US" dirty="0"/>
          </a:p>
        </p:txBody>
      </p:sp>
    </p:spTree>
    <p:extLst>
      <p:ext uri="{BB962C8B-B14F-4D97-AF65-F5344CB8AC3E}">
        <p14:creationId xmlns:p14="http://schemas.microsoft.com/office/powerpoint/2010/main" val="532037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2 Boards: BOG for MCA, BOD for MCAF</a:t>
            </a:r>
          </a:p>
          <a:p>
            <a:pPr>
              <a:defRPr/>
            </a:pPr>
            <a:r>
              <a:rPr lang="en-US" dirty="0"/>
              <a:t>Shared governance of MCA&amp;F</a:t>
            </a:r>
          </a:p>
          <a:p>
            <a:pPr>
              <a:defRPr/>
            </a:pPr>
            <a:r>
              <a:rPr lang="en-US" dirty="0"/>
              <a:t>Chairman and his executive committee lead</a:t>
            </a:r>
          </a:p>
          <a:p>
            <a:pPr>
              <a:defRPr/>
            </a:pPr>
            <a:r>
              <a:rPr lang="en-US" dirty="0"/>
              <a:t>Development</a:t>
            </a:r>
            <a:r>
              <a:rPr lang="en-US" baseline="0" dirty="0"/>
              <a:t> Committee is the one committee that is MCAF specific</a:t>
            </a:r>
            <a:endParaRPr lang="en-US" dirty="0"/>
          </a:p>
          <a:p>
            <a:pPr>
              <a:defRPr/>
            </a:pPr>
            <a:endParaRPr lang="en-US" dirty="0"/>
          </a:p>
        </p:txBody>
      </p:sp>
      <p:sp>
        <p:nvSpPr>
          <p:cNvPr id="4" name="Slide Number Placeholder 3"/>
          <p:cNvSpPr>
            <a:spLocks noGrp="1"/>
          </p:cNvSpPr>
          <p:nvPr>
            <p:ph type="sldNum" sz="quarter" idx="5"/>
          </p:nvPr>
        </p:nvSpPr>
        <p:spPr/>
        <p:txBody>
          <a:bodyPr/>
          <a:lstStyle/>
          <a:p>
            <a:pPr>
              <a:defRPr/>
            </a:pPr>
            <a:fld id="{9E26139F-6C07-4B73-B092-BCA0C6C49059}" type="slidenum">
              <a:rPr lang="en-US" altLang="en-US"/>
              <a:pPr>
                <a:defRPr/>
              </a:pPr>
              <a:t>8</a:t>
            </a:fld>
            <a:endParaRPr lang="en-US"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These</a:t>
            </a:r>
            <a:r>
              <a:rPr lang="en-US" baseline="0" dirty="0"/>
              <a:t> are the key leaders in the organization</a:t>
            </a:r>
          </a:p>
          <a:p>
            <a:pPr>
              <a:defRPr/>
            </a:pPr>
            <a:r>
              <a:rPr lang="en-US" baseline="0" dirty="0"/>
              <a:t>5 of the 11 names on the slide are retired Marines and one more who served. Among the 100 employees of MCA&amp;F there are only a five more (Bennett, Terry, Pulley, Randy </a:t>
            </a:r>
            <a:r>
              <a:rPr lang="en-US" baseline="0" dirty="0" err="1"/>
              <a:t>Stegner</a:t>
            </a:r>
            <a:r>
              <a:rPr lang="en-US" baseline="0" dirty="0"/>
              <a:t>, Kerry Knowles) more who have served for a total of 11 veterans. </a:t>
            </a:r>
          </a:p>
          <a:p>
            <a:pPr>
              <a:defRPr/>
            </a:pPr>
            <a:endParaRPr lang="en-US" baseline="0" dirty="0"/>
          </a:p>
          <a:p>
            <a:pPr>
              <a:defRPr/>
            </a:pPr>
            <a:r>
              <a:rPr lang="en-US" baseline="0" dirty="0"/>
              <a:t>We have some really good people who have never served but are very dedicated!</a:t>
            </a:r>
            <a:endParaRPr lang="en-US" dirty="0"/>
          </a:p>
          <a:p>
            <a:pPr>
              <a:defRPr/>
            </a:pPr>
            <a:endParaRPr lang="en-US" dirty="0"/>
          </a:p>
        </p:txBody>
      </p:sp>
      <p:sp>
        <p:nvSpPr>
          <p:cNvPr id="4" name="Slide Number Placeholder 3"/>
          <p:cNvSpPr>
            <a:spLocks noGrp="1"/>
          </p:cNvSpPr>
          <p:nvPr>
            <p:ph type="sldNum" sz="quarter" idx="5"/>
          </p:nvPr>
        </p:nvSpPr>
        <p:spPr/>
        <p:txBody>
          <a:bodyPr/>
          <a:lstStyle/>
          <a:p>
            <a:pPr>
              <a:defRPr/>
            </a:pPr>
            <a:fld id="{50C90EC1-21F1-48F2-8DE1-5A1B42D39919}" type="slidenum">
              <a:rPr lang="en-US" altLang="en-US"/>
              <a:pPr>
                <a:defRPr/>
              </a:pPr>
              <a:t>9</a:t>
            </a:fld>
            <a:endParaRPr lang="en-US"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3C5E870-CE83-BC43-9D89-B24824AE5480}" type="datetime1">
              <a:rPr lang="en-US" smtClean="0"/>
              <a:t>2/1/21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5C3D1F8-002A-47E3-97A1-C6774553AA60}" type="slidenum">
              <a:rPr lang="en-US" smtClean="0"/>
              <a:t>‹#›</a:t>
            </a:fld>
            <a:endParaRPr lang="en-US" dirty="0"/>
          </a:p>
        </p:txBody>
      </p:sp>
    </p:spTree>
    <p:extLst>
      <p:ext uri="{BB962C8B-B14F-4D97-AF65-F5344CB8AC3E}">
        <p14:creationId xmlns:p14="http://schemas.microsoft.com/office/powerpoint/2010/main" val="34839862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9618DA0-3DFC-8F41-98E9-E0CADD688184}" type="datetime1">
              <a:rPr lang="en-US" smtClean="0"/>
              <a:t>2/1/21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5C3D1F8-002A-47E3-97A1-C6774553AA60}" type="slidenum">
              <a:rPr lang="en-US" smtClean="0"/>
              <a:t>‹#›</a:t>
            </a:fld>
            <a:endParaRPr lang="en-US" dirty="0"/>
          </a:p>
        </p:txBody>
      </p:sp>
    </p:spTree>
    <p:extLst>
      <p:ext uri="{BB962C8B-B14F-4D97-AF65-F5344CB8AC3E}">
        <p14:creationId xmlns:p14="http://schemas.microsoft.com/office/powerpoint/2010/main" val="28789056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BC85B1E-7766-DA41-B872-338A61113351}" type="datetime1">
              <a:rPr lang="en-US" smtClean="0"/>
              <a:t>2/1/21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5C3D1F8-002A-47E3-97A1-C6774553AA60}" type="slidenum">
              <a:rPr lang="en-US" smtClean="0"/>
              <a:t>‹#›</a:t>
            </a:fld>
            <a:endParaRPr lang="en-US" dirty="0"/>
          </a:p>
        </p:txBody>
      </p:sp>
    </p:spTree>
    <p:extLst>
      <p:ext uri="{BB962C8B-B14F-4D97-AF65-F5344CB8AC3E}">
        <p14:creationId xmlns:p14="http://schemas.microsoft.com/office/powerpoint/2010/main" val="3490138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298094-5CD3-634E-A802-4A245AF4F87A}" type="datetime1">
              <a:rPr lang="en-US" smtClean="0"/>
              <a:t>2/1/21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5C3D1F8-002A-47E3-97A1-C6774553AA60}" type="slidenum">
              <a:rPr lang="en-US" smtClean="0"/>
              <a:t>‹#›</a:t>
            </a:fld>
            <a:endParaRPr lang="en-US" dirty="0"/>
          </a:p>
        </p:txBody>
      </p:sp>
    </p:spTree>
    <p:extLst>
      <p:ext uri="{BB962C8B-B14F-4D97-AF65-F5344CB8AC3E}">
        <p14:creationId xmlns:p14="http://schemas.microsoft.com/office/powerpoint/2010/main" val="2546279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4F243DA-EB58-F040-826B-52C025E71434}" type="datetime1">
              <a:rPr lang="en-US" smtClean="0"/>
              <a:t>2/1/21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5C3D1F8-002A-47E3-97A1-C6774553AA60}" type="slidenum">
              <a:rPr lang="en-US" smtClean="0"/>
              <a:t>‹#›</a:t>
            </a:fld>
            <a:endParaRPr lang="en-US" dirty="0"/>
          </a:p>
        </p:txBody>
      </p:sp>
    </p:spTree>
    <p:extLst>
      <p:ext uri="{BB962C8B-B14F-4D97-AF65-F5344CB8AC3E}">
        <p14:creationId xmlns:p14="http://schemas.microsoft.com/office/powerpoint/2010/main" val="21977491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3882EE2-7A32-3E4C-9A36-0B2D5E0215ED}" type="datetime1">
              <a:rPr lang="en-US" smtClean="0"/>
              <a:t>2/1/21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5C3D1F8-002A-47E3-97A1-C6774553AA60}" type="slidenum">
              <a:rPr lang="en-US" smtClean="0"/>
              <a:t>‹#›</a:t>
            </a:fld>
            <a:endParaRPr lang="en-US" dirty="0"/>
          </a:p>
        </p:txBody>
      </p:sp>
    </p:spTree>
    <p:extLst>
      <p:ext uri="{BB962C8B-B14F-4D97-AF65-F5344CB8AC3E}">
        <p14:creationId xmlns:p14="http://schemas.microsoft.com/office/powerpoint/2010/main" val="36311289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C16EF69-10EB-1A4B-818C-ACB49E66AF92}" type="datetime1">
              <a:rPr lang="en-US" smtClean="0"/>
              <a:t>2/1/21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5C3D1F8-002A-47E3-97A1-C6774553AA60}" type="slidenum">
              <a:rPr lang="en-US" smtClean="0"/>
              <a:t>‹#›</a:t>
            </a:fld>
            <a:endParaRPr lang="en-US" dirty="0"/>
          </a:p>
        </p:txBody>
      </p:sp>
    </p:spTree>
    <p:extLst>
      <p:ext uri="{BB962C8B-B14F-4D97-AF65-F5344CB8AC3E}">
        <p14:creationId xmlns:p14="http://schemas.microsoft.com/office/powerpoint/2010/main" val="3060984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27D5558-E59E-A547-967D-594A16119519}" type="datetime1">
              <a:rPr lang="en-US" smtClean="0"/>
              <a:t>2/1/21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5C3D1F8-002A-47E3-97A1-C6774553AA60}" type="slidenum">
              <a:rPr lang="en-US" smtClean="0"/>
              <a:t>‹#›</a:t>
            </a:fld>
            <a:endParaRPr lang="en-US" dirty="0"/>
          </a:p>
        </p:txBody>
      </p:sp>
      <p:sp>
        <p:nvSpPr>
          <p:cNvPr id="6" name="Rectangle 5"/>
          <p:cNvSpPr/>
          <p:nvPr/>
        </p:nvSpPr>
        <p:spPr>
          <a:xfrm>
            <a:off x="0" y="0"/>
            <a:ext cx="9143999" cy="6096000"/>
          </a:xfrm>
          <a:prstGeom prst="rect">
            <a:avLst/>
          </a:prstGeom>
          <a:solidFill>
            <a:srgbClr val="E6DAC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0" y="5715000"/>
            <a:ext cx="9144000" cy="1143000"/>
          </a:xfrm>
          <a:prstGeom prst="rect">
            <a:avLst/>
          </a:prstGeom>
          <a:solidFill>
            <a:srgbClr val="4A4F4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0" y="5334000"/>
            <a:ext cx="9144000" cy="304800"/>
          </a:xfrm>
          <a:prstGeom prst="rect">
            <a:avLst/>
          </a:prstGeom>
          <a:solidFill>
            <a:srgbClr val="3F3F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438399" y="5867400"/>
            <a:ext cx="4267200" cy="870666"/>
          </a:xfrm>
          <a:prstGeom prst="rect">
            <a:avLst/>
          </a:prstGeom>
        </p:spPr>
      </p:pic>
      <p:pic>
        <p:nvPicPr>
          <p:cNvPr id="10" name="Picture 9"/>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rot="374229">
            <a:off x="4411176" y="283557"/>
            <a:ext cx="4674800" cy="5052618"/>
          </a:xfrm>
          <a:prstGeom prst="rect">
            <a:avLst/>
          </a:prstGeom>
        </p:spPr>
      </p:pic>
    </p:spTree>
    <p:extLst>
      <p:ext uri="{BB962C8B-B14F-4D97-AF65-F5344CB8AC3E}">
        <p14:creationId xmlns:p14="http://schemas.microsoft.com/office/powerpoint/2010/main" val="3372775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533D6E-9DDB-D04A-BB5D-8A0E626A64E1}" type="datetime1">
              <a:rPr lang="en-US" smtClean="0"/>
              <a:t>2/1/21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5C3D1F8-002A-47E3-97A1-C6774553AA60}" type="slidenum">
              <a:rPr lang="en-US" smtClean="0"/>
              <a:t>‹#›</a:t>
            </a:fld>
            <a:endParaRPr lang="en-US" dirty="0"/>
          </a:p>
        </p:txBody>
      </p:sp>
    </p:spTree>
    <p:extLst>
      <p:ext uri="{BB962C8B-B14F-4D97-AF65-F5344CB8AC3E}">
        <p14:creationId xmlns:p14="http://schemas.microsoft.com/office/powerpoint/2010/main" val="37572092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B5BCFD8-4DB5-534F-85FC-6E184137CD49}" type="datetime1">
              <a:rPr lang="en-US" smtClean="0"/>
              <a:t>2/1/21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5C3D1F8-002A-47E3-97A1-C6774553AA60}" type="slidenum">
              <a:rPr lang="en-US" smtClean="0"/>
              <a:t>‹#›</a:t>
            </a:fld>
            <a:endParaRPr lang="en-US" dirty="0"/>
          </a:p>
        </p:txBody>
      </p:sp>
    </p:spTree>
    <p:extLst>
      <p:ext uri="{BB962C8B-B14F-4D97-AF65-F5344CB8AC3E}">
        <p14:creationId xmlns:p14="http://schemas.microsoft.com/office/powerpoint/2010/main" val="7188734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F6AC4FD-A43E-4F4B-999A-8E62205162F3}" type="datetime1">
              <a:rPr lang="en-US" smtClean="0"/>
              <a:t>2/1/21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5C3D1F8-002A-47E3-97A1-C6774553AA60}" type="slidenum">
              <a:rPr lang="en-US" smtClean="0"/>
              <a:t>‹#›</a:t>
            </a:fld>
            <a:endParaRPr lang="en-US" dirty="0"/>
          </a:p>
        </p:txBody>
      </p:sp>
    </p:spTree>
    <p:extLst>
      <p:ext uri="{BB962C8B-B14F-4D97-AF65-F5344CB8AC3E}">
        <p14:creationId xmlns:p14="http://schemas.microsoft.com/office/powerpoint/2010/main" val="26824470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50FE30-63D8-5E4D-AE1F-1A283B5CB8C1}" type="datetime1">
              <a:rPr lang="en-US" smtClean="0"/>
              <a:t>2/1/21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C3D1F8-002A-47E3-97A1-C6774553AA60}" type="slidenum">
              <a:rPr lang="en-US" smtClean="0"/>
              <a:t>‹#›</a:t>
            </a:fld>
            <a:endParaRPr lang="en-US" dirty="0"/>
          </a:p>
        </p:txBody>
      </p:sp>
      <p:sp>
        <p:nvSpPr>
          <p:cNvPr id="7" name="Rectangle 6"/>
          <p:cNvSpPr/>
          <p:nvPr/>
        </p:nvSpPr>
        <p:spPr>
          <a:xfrm>
            <a:off x="0" y="0"/>
            <a:ext cx="9143999" cy="6096000"/>
          </a:xfrm>
          <a:prstGeom prst="rect">
            <a:avLst/>
          </a:prstGeom>
          <a:solidFill>
            <a:srgbClr val="E6DAC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0" y="5715000"/>
            <a:ext cx="9144000" cy="1143000"/>
          </a:xfrm>
          <a:prstGeom prst="rect">
            <a:avLst/>
          </a:prstGeom>
          <a:solidFill>
            <a:srgbClr val="4A4F4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0" y="5334000"/>
            <a:ext cx="9144000" cy="304800"/>
          </a:xfrm>
          <a:prstGeom prst="rect">
            <a:avLst/>
          </a:prstGeom>
          <a:solidFill>
            <a:srgbClr val="3F3F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13" cstate="email">
            <a:extLst>
              <a:ext uri="{28A0092B-C50C-407E-A947-70E740481C1C}">
                <a14:useLocalDpi xmlns:a14="http://schemas.microsoft.com/office/drawing/2010/main" val="0"/>
              </a:ext>
            </a:extLst>
          </a:blip>
          <a:stretch>
            <a:fillRect/>
          </a:stretch>
        </p:blipFill>
        <p:spPr>
          <a:xfrm>
            <a:off x="2438399" y="5867400"/>
            <a:ext cx="4267200" cy="870666"/>
          </a:xfrm>
          <a:prstGeom prst="rect">
            <a:avLst/>
          </a:prstGeom>
        </p:spPr>
      </p:pic>
      <p:pic>
        <p:nvPicPr>
          <p:cNvPr id="11" name="Picture 10"/>
          <p:cNvPicPr>
            <a:picLocks noChangeAspect="1"/>
          </p:cNvPicPr>
          <p:nvPr/>
        </p:nvPicPr>
        <p:blipFill>
          <a:blip r:embed="rId14" cstate="email">
            <a:extLst>
              <a:ext uri="{28A0092B-C50C-407E-A947-70E740481C1C}">
                <a14:useLocalDpi xmlns:a14="http://schemas.microsoft.com/office/drawing/2010/main" val="0"/>
              </a:ext>
            </a:extLst>
          </a:blip>
          <a:stretch>
            <a:fillRect/>
          </a:stretch>
        </p:blipFill>
        <p:spPr>
          <a:xfrm rot="374229">
            <a:off x="4411176" y="283557"/>
            <a:ext cx="4674800" cy="5052618"/>
          </a:xfrm>
          <a:prstGeom prst="rect">
            <a:avLst/>
          </a:prstGeom>
        </p:spPr>
      </p:pic>
    </p:spTree>
    <p:extLst>
      <p:ext uri="{BB962C8B-B14F-4D97-AF65-F5344CB8AC3E}">
        <p14:creationId xmlns:p14="http://schemas.microsoft.com/office/powerpoint/2010/main" val="10994225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jpg"/><Relationship Id="rId4" Type="http://schemas.openxmlformats.org/officeDocument/2006/relationships/image" Target="../media/image12.png"/></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3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3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26.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2700" y="1493427"/>
            <a:ext cx="9169400" cy="1569660"/>
          </a:xfrm>
          <a:prstGeom prst="rect">
            <a:avLst/>
          </a:prstGeom>
          <a:noFill/>
        </p:spPr>
        <p:txBody>
          <a:bodyPr wrap="square" rtlCol="0">
            <a:spAutoFit/>
          </a:bodyPr>
          <a:lstStyle/>
          <a:p>
            <a:pPr algn="ctr"/>
            <a:r>
              <a:rPr lang="en-US" sz="4800" b="1" dirty="0">
                <a:solidFill>
                  <a:srgbClr val="41453A"/>
                </a:solidFill>
                <a:latin typeface="Arial"/>
                <a:cs typeface="Arial"/>
              </a:rPr>
              <a:t>MCA&amp;F Board Member Orientation Brief</a:t>
            </a:r>
          </a:p>
        </p:txBody>
      </p:sp>
      <p:sp>
        <p:nvSpPr>
          <p:cNvPr id="2" name="Slide Number Placeholder 1"/>
          <p:cNvSpPr>
            <a:spLocks noGrp="1"/>
          </p:cNvSpPr>
          <p:nvPr>
            <p:ph type="sldNum" sz="quarter" idx="12"/>
          </p:nvPr>
        </p:nvSpPr>
        <p:spPr/>
        <p:txBody>
          <a:bodyPr/>
          <a:lstStyle/>
          <a:p>
            <a:fld id="{65C3D1F8-002A-47E3-97A1-C6774553AA60}" type="slidenum">
              <a:rPr lang="en-US" smtClean="0"/>
              <a:t>1</a:t>
            </a:fld>
            <a:endParaRPr lang="en-US" dirty="0"/>
          </a:p>
        </p:txBody>
      </p:sp>
      <p:sp>
        <p:nvSpPr>
          <p:cNvPr id="3" name="TextBox 2"/>
          <p:cNvSpPr txBox="1"/>
          <p:nvPr/>
        </p:nvSpPr>
        <p:spPr>
          <a:xfrm>
            <a:off x="2451100" y="3794913"/>
            <a:ext cx="4267200" cy="523220"/>
          </a:xfrm>
          <a:prstGeom prst="rect">
            <a:avLst/>
          </a:prstGeom>
          <a:noFill/>
        </p:spPr>
        <p:txBody>
          <a:bodyPr wrap="square" rtlCol="0">
            <a:spAutoFit/>
          </a:bodyPr>
          <a:lstStyle/>
          <a:p>
            <a:pPr algn="ctr"/>
            <a:r>
              <a:rPr lang="en-US" sz="2800" dirty="0">
                <a:latin typeface="Arial" panose="020B0604020202020204" pitchFamily="34" charset="0"/>
                <a:cs typeface="Arial" panose="020B0604020202020204" pitchFamily="34" charset="0"/>
              </a:rPr>
              <a:t>February 2021</a:t>
            </a:r>
          </a:p>
        </p:txBody>
      </p:sp>
    </p:spTree>
    <p:extLst>
      <p:ext uri="{BB962C8B-B14F-4D97-AF65-F5344CB8AC3E}">
        <p14:creationId xmlns:p14="http://schemas.microsoft.com/office/powerpoint/2010/main" val="38872060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2" name="Straight Connector 61">
            <a:extLst>
              <a:ext uri="{FF2B5EF4-FFF2-40B4-BE49-F238E27FC236}">
                <a16:creationId xmlns:a16="http://schemas.microsoft.com/office/drawing/2014/main" id="{E22A52F7-36D0-F246-BEEB-D6583DEE9704}"/>
              </a:ext>
            </a:extLst>
          </p:cNvPr>
          <p:cNvCxnSpPr>
            <a:cxnSpLocks/>
          </p:cNvCxnSpPr>
          <p:nvPr/>
        </p:nvCxnSpPr>
        <p:spPr>
          <a:xfrm>
            <a:off x="2286000" y="4633953"/>
            <a:ext cx="0" cy="28941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9" name="Straight Connector 58">
            <a:extLst>
              <a:ext uri="{FF2B5EF4-FFF2-40B4-BE49-F238E27FC236}">
                <a16:creationId xmlns:a16="http://schemas.microsoft.com/office/drawing/2014/main" id="{6D8875BE-3E86-D442-9284-BC6CEB6F8D62}"/>
              </a:ext>
            </a:extLst>
          </p:cNvPr>
          <p:cNvCxnSpPr>
            <a:cxnSpLocks/>
          </p:cNvCxnSpPr>
          <p:nvPr/>
        </p:nvCxnSpPr>
        <p:spPr>
          <a:xfrm>
            <a:off x="1494461" y="4663589"/>
            <a:ext cx="0" cy="28941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6" name="Straight Connector 55">
            <a:extLst>
              <a:ext uri="{FF2B5EF4-FFF2-40B4-BE49-F238E27FC236}">
                <a16:creationId xmlns:a16="http://schemas.microsoft.com/office/drawing/2014/main" id="{5AE09EB9-9B84-8B46-8196-2706CF02315C}"/>
              </a:ext>
            </a:extLst>
          </p:cNvPr>
          <p:cNvCxnSpPr>
            <a:cxnSpLocks/>
          </p:cNvCxnSpPr>
          <p:nvPr/>
        </p:nvCxnSpPr>
        <p:spPr>
          <a:xfrm>
            <a:off x="497817" y="4633953"/>
            <a:ext cx="0" cy="28941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5" name="Straight Connector 54">
            <a:extLst>
              <a:ext uri="{FF2B5EF4-FFF2-40B4-BE49-F238E27FC236}">
                <a16:creationId xmlns:a16="http://schemas.microsoft.com/office/drawing/2014/main" id="{BE4357E0-AF42-2F43-BC9B-CD35944DF14B}"/>
              </a:ext>
            </a:extLst>
          </p:cNvPr>
          <p:cNvCxnSpPr/>
          <p:nvPr/>
        </p:nvCxnSpPr>
        <p:spPr>
          <a:xfrm>
            <a:off x="7467600" y="3670012"/>
            <a:ext cx="0" cy="5334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5" name="Straight Connector 64"/>
          <p:cNvCxnSpPr/>
          <p:nvPr/>
        </p:nvCxnSpPr>
        <p:spPr>
          <a:xfrm>
            <a:off x="5410200" y="3657600"/>
            <a:ext cx="0" cy="5334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0" name="Straight Connector 59"/>
          <p:cNvCxnSpPr/>
          <p:nvPr/>
        </p:nvCxnSpPr>
        <p:spPr>
          <a:xfrm>
            <a:off x="8382000" y="3657600"/>
            <a:ext cx="0" cy="42419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1" name="Straight Connector 50">
            <a:extLst>
              <a:ext uri="{FF2B5EF4-FFF2-40B4-BE49-F238E27FC236}">
                <a16:creationId xmlns:a16="http://schemas.microsoft.com/office/drawing/2014/main" id="{ED8D02C5-D285-CD4F-8B4A-4B8DA831911D}"/>
              </a:ext>
            </a:extLst>
          </p:cNvPr>
          <p:cNvCxnSpPr>
            <a:cxnSpLocks/>
          </p:cNvCxnSpPr>
          <p:nvPr/>
        </p:nvCxnSpPr>
        <p:spPr>
          <a:xfrm>
            <a:off x="2286000" y="5029200"/>
            <a:ext cx="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1" name="Straight Connector 60"/>
          <p:cNvCxnSpPr/>
          <p:nvPr/>
        </p:nvCxnSpPr>
        <p:spPr>
          <a:xfrm>
            <a:off x="6477000" y="3657600"/>
            <a:ext cx="0" cy="5334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9" name="Straight Connector 68"/>
          <p:cNvCxnSpPr/>
          <p:nvPr/>
        </p:nvCxnSpPr>
        <p:spPr>
          <a:xfrm>
            <a:off x="1219200" y="3657600"/>
            <a:ext cx="0" cy="5334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5" name="Straight Connector 74"/>
          <p:cNvCxnSpPr>
            <a:cxnSpLocks/>
          </p:cNvCxnSpPr>
          <p:nvPr/>
        </p:nvCxnSpPr>
        <p:spPr>
          <a:xfrm>
            <a:off x="1219200" y="4267200"/>
            <a:ext cx="0" cy="37719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6" name="Straight Connector 65"/>
          <p:cNvCxnSpPr/>
          <p:nvPr/>
        </p:nvCxnSpPr>
        <p:spPr>
          <a:xfrm>
            <a:off x="4419600" y="3657600"/>
            <a:ext cx="0" cy="5334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3" name="Straight Connector 72"/>
          <p:cNvCxnSpPr/>
          <p:nvPr/>
        </p:nvCxnSpPr>
        <p:spPr>
          <a:xfrm>
            <a:off x="5410200" y="4110992"/>
            <a:ext cx="0" cy="5334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2" name="Straight Connector 71"/>
          <p:cNvCxnSpPr/>
          <p:nvPr/>
        </p:nvCxnSpPr>
        <p:spPr>
          <a:xfrm>
            <a:off x="3429000" y="3657600"/>
            <a:ext cx="0" cy="5334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1" name="Straight Connector 70"/>
          <p:cNvCxnSpPr/>
          <p:nvPr/>
        </p:nvCxnSpPr>
        <p:spPr>
          <a:xfrm>
            <a:off x="2362200" y="3657600"/>
            <a:ext cx="0" cy="5334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97" name="Rectangle 96"/>
          <p:cNvSpPr/>
          <p:nvPr/>
        </p:nvSpPr>
        <p:spPr>
          <a:xfrm>
            <a:off x="838200" y="3886200"/>
            <a:ext cx="838200" cy="381000"/>
          </a:xfrm>
          <a:prstGeom prst="rect">
            <a:avLst/>
          </a:prstGeom>
          <a:solidFill>
            <a:srgbClr val="41453A"/>
          </a:solidFill>
          <a:ln w="38100" cmpd="sng">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p>
        </p:txBody>
      </p:sp>
      <p:sp>
        <p:nvSpPr>
          <p:cNvPr id="93" name="Rectangle 92"/>
          <p:cNvSpPr/>
          <p:nvPr/>
        </p:nvSpPr>
        <p:spPr>
          <a:xfrm>
            <a:off x="4114800" y="3886200"/>
            <a:ext cx="718773" cy="418665"/>
          </a:xfrm>
          <a:prstGeom prst="rect">
            <a:avLst/>
          </a:prstGeom>
          <a:solidFill>
            <a:srgbClr val="41453A"/>
          </a:solidFill>
          <a:ln w="38100" cmpd="sng">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p>
        </p:txBody>
      </p:sp>
      <p:cxnSp>
        <p:nvCxnSpPr>
          <p:cNvPr id="67" name="Straight Connector 66"/>
          <p:cNvCxnSpPr/>
          <p:nvPr/>
        </p:nvCxnSpPr>
        <p:spPr>
          <a:xfrm>
            <a:off x="2971800" y="2438400"/>
            <a:ext cx="4343400" cy="0"/>
          </a:xfrm>
          <a:prstGeom prst="line">
            <a:avLst/>
          </a:prstGeom>
          <a:ln>
            <a:solidFill>
              <a:schemeClr val="tx1"/>
            </a:solidFill>
            <a:prstDash val="sysDash"/>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a:off x="2743200" y="2438400"/>
            <a:ext cx="0" cy="12192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2743200" y="1905000"/>
            <a:ext cx="0" cy="5334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7239000" y="1905000"/>
            <a:ext cx="0" cy="4572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4876800" y="1447800"/>
            <a:ext cx="0" cy="4572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4572000" y="1371600"/>
            <a:ext cx="20574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8" name="Rectangle 17"/>
          <p:cNvSpPr/>
          <p:nvPr/>
        </p:nvSpPr>
        <p:spPr>
          <a:xfrm>
            <a:off x="6781800" y="2057400"/>
            <a:ext cx="990600" cy="533400"/>
          </a:xfrm>
          <a:prstGeom prst="rect">
            <a:avLst/>
          </a:prstGeom>
          <a:solidFill>
            <a:srgbClr val="41453A"/>
          </a:solidFill>
          <a:ln w="38100" cmpd="sng">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99" name="TextBox 1"/>
          <p:cNvSpPr txBox="1">
            <a:spLocks noChangeArrowheads="1"/>
          </p:cNvSpPr>
          <p:nvPr/>
        </p:nvSpPr>
        <p:spPr bwMode="auto">
          <a:xfrm>
            <a:off x="152400" y="152400"/>
            <a:ext cx="8915400" cy="6001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itchFamily="18" charset="0"/>
                <a:ea typeface="MS PGothic" pitchFamily="34" charset="-128"/>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ea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ea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ea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ea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9pPr>
          </a:lstStyle>
          <a:p>
            <a:pPr algn="ctr">
              <a:lnSpc>
                <a:spcPct val="90000"/>
              </a:lnSpc>
              <a:spcBef>
                <a:spcPct val="0"/>
              </a:spcBef>
              <a:buFontTx/>
              <a:buNone/>
            </a:pPr>
            <a:r>
              <a:rPr lang="en-US" altLang="en-US" sz="3600" b="1" u="sng" dirty="0">
                <a:solidFill>
                  <a:srgbClr val="41453A"/>
                </a:solidFill>
                <a:latin typeface="Arial" charset="0"/>
              </a:rPr>
              <a:t>Marine Corps Association</a:t>
            </a:r>
          </a:p>
        </p:txBody>
      </p:sp>
      <p:sp>
        <p:nvSpPr>
          <p:cNvPr id="9" name="Rectangle 8"/>
          <p:cNvSpPr/>
          <p:nvPr/>
        </p:nvSpPr>
        <p:spPr>
          <a:xfrm>
            <a:off x="4191000" y="1143000"/>
            <a:ext cx="1295400" cy="533400"/>
          </a:xfrm>
          <a:prstGeom prst="rect">
            <a:avLst/>
          </a:prstGeom>
          <a:solidFill>
            <a:srgbClr val="41453A"/>
          </a:solidFill>
          <a:ln w="38100" cmpd="sng">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4508635" y="1143000"/>
            <a:ext cx="746017" cy="492443"/>
          </a:xfrm>
          <a:prstGeom prst="rect">
            <a:avLst/>
          </a:prstGeom>
          <a:noFill/>
        </p:spPr>
        <p:txBody>
          <a:bodyPr wrap="none" rtlCol="0">
            <a:spAutoFit/>
          </a:bodyPr>
          <a:lstStyle/>
          <a:p>
            <a:pPr algn="ctr"/>
            <a:r>
              <a:rPr lang="en-US" sz="2600" dirty="0">
                <a:solidFill>
                  <a:srgbClr val="FFFFFF"/>
                </a:solidFill>
              </a:rPr>
              <a:t>CEO</a:t>
            </a:r>
          </a:p>
        </p:txBody>
      </p:sp>
      <p:sp>
        <p:nvSpPr>
          <p:cNvPr id="12" name="Rectangle 11"/>
          <p:cNvSpPr/>
          <p:nvPr/>
        </p:nvSpPr>
        <p:spPr>
          <a:xfrm>
            <a:off x="2286000" y="2057400"/>
            <a:ext cx="990600" cy="533400"/>
          </a:xfrm>
          <a:prstGeom prst="rect">
            <a:avLst/>
          </a:prstGeom>
          <a:solidFill>
            <a:srgbClr val="41453A"/>
          </a:solidFill>
          <a:ln w="38100" cmpd="sng">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p:cNvSpPr txBox="1"/>
          <p:nvPr/>
        </p:nvSpPr>
        <p:spPr>
          <a:xfrm>
            <a:off x="2438400" y="2057400"/>
            <a:ext cx="732517" cy="446276"/>
          </a:xfrm>
          <a:prstGeom prst="rect">
            <a:avLst/>
          </a:prstGeom>
          <a:noFill/>
        </p:spPr>
        <p:txBody>
          <a:bodyPr wrap="none" rtlCol="0">
            <a:spAutoFit/>
          </a:bodyPr>
          <a:lstStyle/>
          <a:p>
            <a:pPr algn="ctr"/>
            <a:r>
              <a:rPr lang="en-US" sz="2300" dirty="0">
                <a:solidFill>
                  <a:srgbClr val="FFFFFF"/>
                </a:solidFill>
              </a:rPr>
              <a:t>COO</a:t>
            </a:r>
          </a:p>
        </p:txBody>
      </p:sp>
      <p:sp>
        <p:nvSpPr>
          <p:cNvPr id="16" name="TextBox 15"/>
          <p:cNvSpPr txBox="1"/>
          <p:nvPr/>
        </p:nvSpPr>
        <p:spPr>
          <a:xfrm>
            <a:off x="6934200" y="2057400"/>
            <a:ext cx="672749" cy="446276"/>
          </a:xfrm>
          <a:prstGeom prst="rect">
            <a:avLst/>
          </a:prstGeom>
          <a:noFill/>
        </p:spPr>
        <p:txBody>
          <a:bodyPr wrap="none" rtlCol="0">
            <a:spAutoFit/>
          </a:bodyPr>
          <a:lstStyle/>
          <a:p>
            <a:pPr algn="ctr"/>
            <a:r>
              <a:rPr lang="en-US" sz="2300" dirty="0">
                <a:solidFill>
                  <a:srgbClr val="FFFFFF"/>
                </a:solidFill>
              </a:rPr>
              <a:t>CFO</a:t>
            </a:r>
          </a:p>
        </p:txBody>
      </p:sp>
      <p:sp>
        <p:nvSpPr>
          <p:cNvPr id="17" name="TextBox 16"/>
          <p:cNvSpPr txBox="1"/>
          <p:nvPr/>
        </p:nvSpPr>
        <p:spPr>
          <a:xfrm>
            <a:off x="6172200" y="1219200"/>
            <a:ext cx="761999" cy="400110"/>
          </a:xfrm>
          <a:prstGeom prst="rect">
            <a:avLst/>
          </a:prstGeom>
          <a:solidFill>
            <a:srgbClr val="41453A"/>
          </a:solidFill>
          <a:ln>
            <a:noFill/>
          </a:ln>
        </p:spPr>
        <p:txBody>
          <a:bodyPr wrap="square" rtlCol="0">
            <a:spAutoFit/>
          </a:bodyPr>
          <a:lstStyle/>
          <a:p>
            <a:pPr algn="ctr"/>
            <a:r>
              <a:rPr lang="en-US" sz="1000" dirty="0">
                <a:solidFill>
                  <a:srgbClr val="FFFFFF"/>
                </a:solidFill>
              </a:rPr>
              <a:t>Executive</a:t>
            </a:r>
          </a:p>
          <a:p>
            <a:pPr algn="ctr"/>
            <a:r>
              <a:rPr lang="en-US" sz="1000" dirty="0">
                <a:solidFill>
                  <a:srgbClr val="FFFFFF"/>
                </a:solidFill>
              </a:rPr>
              <a:t>Assistant</a:t>
            </a:r>
          </a:p>
        </p:txBody>
      </p:sp>
      <p:cxnSp>
        <p:nvCxnSpPr>
          <p:cNvPr id="20" name="Straight Connector 19"/>
          <p:cNvCxnSpPr/>
          <p:nvPr/>
        </p:nvCxnSpPr>
        <p:spPr>
          <a:xfrm>
            <a:off x="2743200" y="1905000"/>
            <a:ext cx="44958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a:off x="1219200" y="3657600"/>
            <a:ext cx="55626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54" name="Rectangle 53"/>
          <p:cNvSpPr/>
          <p:nvPr/>
        </p:nvSpPr>
        <p:spPr>
          <a:xfrm>
            <a:off x="7924800" y="3855874"/>
            <a:ext cx="1066800" cy="533400"/>
          </a:xfrm>
          <a:prstGeom prst="rect">
            <a:avLst/>
          </a:prstGeom>
          <a:solidFill>
            <a:srgbClr val="41453A"/>
          </a:solidFill>
          <a:ln w="76200" cmpd="sng">
            <a:solidFill>
              <a:srgbClr val="D9B26B"/>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TextBox 45"/>
          <p:cNvSpPr txBox="1"/>
          <p:nvPr/>
        </p:nvSpPr>
        <p:spPr>
          <a:xfrm>
            <a:off x="7924799" y="3962400"/>
            <a:ext cx="1018933" cy="307777"/>
          </a:xfrm>
          <a:prstGeom prst="rect">
            <a:avLst/>
          </a:prstGeom>
          <a:noFill/>
          <a:ln>
            <a:noFill/>
          </a:ln>
        </p:spPr>
        <p:txBody>
          <a:bodyPr wrap="none" rtlCol="0">
            <a:spAutoFit/>
          </a:bodyPr>
          <a:lstStyle/>
          <a:p>
            <a:pPr algn="ctr"/>
            <a:r>
              <a:rPr lang="en-US" sz="1400" dirty="0">
                <a:solidFill>
                  <a:srgbClr val="FFFFFF"/>
                </a:solidFill>
              </a:rPr>
              <a:t>Foundation</a:t>
            </a:r>
          </a:p>
        </p:txBody>
      </p:sp>
      <p:sp>
        <p:nvSpPr>
          <p:cNvPr id="47" name="TextBox 46"/>
          <p:cNvSpPr txBox="1"/>
          <p:nvPr/>
        </p:nvSpPr>
        <p:spPr>
          <a:xfrm>
            <a:off x="5029200" y="3936712"/>
            <a:ext cx="864940" cy="307777"/>
          </a:xfrm>
          <a:prstGeom prst="rect">
            <a:avLst/>
          </a:prstGeom>
          <a:solidFill>
            <a:srgbClr val="41453A"/>
          </a:solidFill>
          <a:ln>
            <a:noFill/>
          </a:ln>
        </p:spPr>
        <p:txBody>
          <a:bodyPr wrap="none" rtlCol="0">
            <a:spAutoFit/>
          </a:bodyPr>
          <a:lstStyle/>
          <a:p>
            <a:pPr algn="ctr"/>
            <a:r>
              <a:rPr lang="en-US" sz="1400" dirty="0">
                <a:solidFill>
                  <a:srgbClr val="FFFFFF"/>
                </a:solidFill>
              </a:rPr>
              <a:t>Publisher</a:t>
            </a:r>
          </a:p>
        </p:txBody>
      </p:sp>
      <p:sp>
        <p:nvSpPr>
          <p:cNvPr id="48" name="TextBox 47"/>
          <p:cNvSpPr txBox="1"/>
          <p:nvPr/>
        </p:nvSpPr>
        <p:spPr>
          <a:xfrm>
            <a:off x="914400" y="3828990"/>
            <a:ext cx="726891" cy="523220"/>
          </a:xfrm>
          <a:prstGeom prst="rect">
            <a:avLst/>
          </a:prstGeom>
          <a:noFill/>
          <a:ln>
            <a:noFill/>
          </a:ln>
        </p:spPr>
        <p:txBody>
          <a:bodyPr wrap="square" rtlCol="0">
            <a:spAutoFit/>
          </a:bodyPr>
          <a:lstStyle/>
          <a:p>
            <a:pPr algn="ctr"/>
            <a:r>
              <a:rPr lang="en-US" sz="1400" dirty="0" err="1">
                <a:solidFill>
                  <a:srgbClr val="FFFFFF"/>
                </a:solidFill>
              </a:rPr>
              <a:t>Strat</a:t>
            </a:r>
            <a:r>
              <a:rPr lang="en-US" sz="1400" dirty="0">
                <a:solidFill>
                  <a:srgbClr val="FFFFFF"/>
                </a:solidFill>
              </a:rPr>
              <a:t>.</a:t>
            </a:r>
          </a:p>
          <a:p>
            <a:pPr algn="ctr"/>
            <a:r>
              <a:rPr lang="en-US" sz="1400" dirty="0">
                <a:solidFill>
                  <a:srgbClr val="FFFFFF"/>
                </a:solidFill>
              </a:rPr>
              <a:t>Comm</a:t>
            </a:r>
          </a:p>
        </p:txBody>
      </p:sp>
      <p:sp>
        <p:nvSpPr>
          <p:cNvPr id="49" name="TextBox 48"/>
          <p:cNvSpPr txBox="1"/>
          <p:nvPr/>
        </p:nvSpPr>
        <p:spPr>
          <a:xfrm>
            <a:off x="4114800" y="3959423"/>
            <a:ext cx="667433" cy="307777"/>
          </a:xfrm>
          <a:prstGeom prst="rect">
            <a:avLst/>
          </a:prstGeom>
          <a:noFill/>
          <a:ln>
            <a:noFill/>
          </a:ln>
        </p:spPr>
        <p:txBody>
          <a:bodyPr wrap="none" rtlCol="0">
            <a:spAutoFit/>
          </a:bodyPr>
          <a:lstStyle/>
          <a:p>
            <a:pPr algn="ctr"/>
            <a:r>
              <a:rPr lang="en-US" sz="1400" dirty="0">
                <a:solidFill>
                  <a:srgbClr val="FFFFFF"/>
                </a:solidFill>
              </a:rPr>
              <a:t>Events</a:t>
            </a:r>
          </a:p>
        </p:txBody>
      </p:sp>
      <p:sp>
        <p:nvSpPr>
          <p:cNvPr id="50" name="TextBox 49"/>
          <p:cNvSpPr txBox="1"/>
          <p:nvPr/>
        </p:nvSpPr>
        <p:spPr>
          <a:xfrm>
            <a:off x="1905000" y="3894646"/>
            <a:ext cx="914399" cy="533400"/>
          </a:xfrm>
          <a:prstGeom prst="rect">
            <a:avLst/>
          </a:prstGeom>
          <a:solidFill>
            <a:srgbClr val="41453A"/>
          </a:solidFill>
          <a:ln>
            <a:noFill/>
          </a:ln>
        </p:spPr>
        <p:txBody>
          <a:bodyPr wrap="square" rtlCol="0">
            <a:spAutoFit/>
          </a:bodyPr>
          <a:lstStyle/>
          <a:p>
            <a:pPr algn="ctr"/>
            <a:r>
              <a:rPr lang="en-US" sz="1400" dirty="0">
                <a:solidFill>
                  <a:srgbClr val="FFFFFF"/>
                </a:solidFill>
              </a:rPr>
              <a:t>Retail </a:t>
            </a:r>
          </a:p>
          <a:p>
            <a:pPr algn="ctr"/>
            <a:r>
              <a:rPr lang="en-US" sz="1400" dirty="0">
                <a:solidFill>
                  <a:srgbClr val="FFFFFF"/>
                </a:solidFill>
              </a:rPr>
              <a:t>Support</a:t>
            </a:r>
          </a:p>
        </p:txBody>
      </p:sp>
      <p:sp>
        <p:nvSpPr>
          <p:cNvPr id="76" name="TextBox 75"/>
          <p:cNvSpPr txBox="1"/>
          <p:nvPr/>
        </p:nvSpPr>
        <p:spPr>
          <a:xfrm>
            <a:off x="5105400" y="4495454"/>
            <a:ext cx="671979" cy="276999"/>
          </a:xfrm>
          <a:prstGeom prst="rect">
            <a:avLst/>
          </a:prstGeom>
          <a:solidFill>
            <a:srgbClr val="41453A"/>
          </a:solidFill>
        </p:spPr>
        <p:txBody>
          <a:bodyPr wrap="none" rtlCol="0">
            <a:spAutoFit/>
          </a:bodyPr>
          <a:lstStyle/>
          <a:p>
            <a:pPr algn="ctr"/>
            <a:r>
              <a:rPr lang="en-US" sz="1200" dirty="0">
                <a:solidFill>
                  <a:srgbClr val="FFFFFF"/>
                </a:solidFill>
              </a:rPr>
              <a:t>Gazette</a:t>
            </a:r>
          </a:p>
        </p:txBody>
      </p:sp>
      <p:cxnSp>
        <p:nvCxnSpPr>
          <p:cNvPr id="79" name="Straight Connector 78"/>
          <p:cNvCxnSpPr>
            <a:cxnSpLocks/>
          </p:cNvCxnSpPr>
          <p:nvPr/>
        </p:nvCxnSpPr>
        <p:spPr>
          <a:xfrm>
            <a:off x="495300" y="4648200"/>
            <a:ext cx="17907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83" name="TextBox 82"/>
          <p:cNvSpPr txBox="1"/>
          <p:nvPr/>
        </p:nvSpPr>
        <p:spPr>
          <a:xfrm>
            <a:off x="1107176" y="4843790"/>
            <a:ext cx="774571" cy="261610"/>
          </a:xfrm>
          <a:prstGeom prst="rect">
            <a:avLst/>
          </a:prstGeom>
          <a:solidFill>
            <a:srgbClr val="41453A"/>
          </a:solidFill>
          <a:ln>
            <a:noFill/>
          </a:ln>
        </p:spPr>
        <p:txBody>
          <a:bodyPr wrap="none" rtlCol="0">
            <a:spAutoFit/>
          </a:bodyPr>
          <a:lstStyle/>
          <a:p>
            <a:pPr algn="ctr"/>
            <a:r>
              <a:rPr lang="en-US" sz="1100" dirty="0">
                <a:solidFill>
                  <a:srgbClr val="FFFFFF"/>
                </a:solidFill>
              </a:rPr>
              <a:t>Marketing</a:t>
            </a:r>
          </a:p>
        </p:txBody>
      </p:sp>
      <p:sp>
        <p:nvSpPr>
          <p:cNvPr id="91" name="Rectangle 90"/>
          <p:cNvSpPr/>
          <p:nvPr/>
        </p:nvSpPr>
        <p:spPr>
          <a:xfrm>
            <a:off x="2056326" y="4826841"/>
            <a:ext cx="914400" cy="250412"/>
          </a:xfrm>
          <a:prstGeom prst="rect">
            <a:avLst/>
          </a:prstGeom>
          <a:solidFill>
            <a:srgbClr val="41453A"/>
          </a:solidFill>
          <a:ln w="38100" cmpd="sng">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 name="TextBox 91"/>
          <p:cNvSpPr txBox="1"/>
          <p:nvPr/>
        </p:nvSpPr>
        <p:spPr>
          <a:xfrm>
            <a:off x="1991710" y="4843790"/>
            <a:ext cx="1030908" cy="261610"/>
          </a:xfrm>
          <a:prstGeom prst="rect">
            <a:avLst/>
          </a:prstGeom>
          <a:noFill/>
        </p:spPr>
        <p:txBody>
          <a:bodyPr wrap="square" rtlCol="0">
            <a:spAutoFit/>
          </a:bodyPr>
          <a:lstStyle/>
          <a:p>
            <a:pPr algn="ctr"/>
            <a:r>
              <a:rPr lang="en-US" sz="1100" dirty="0">
                <a:solidFill>
                  <a:srgbClr val="FFFFFF"/>
                </a:solidFill>
              </a:rPr>
              <a:t>Leatherneck</a:t>
            </a:r>
          </a:p>
        </p:txBody>
      </p:sp>
      <p:sp>
        <p:nvSpPr>
          <p:cNvPr id="81" name="Rectangle 80"/>
          <p:cNvSpPr/>
          <p:nvPr/>
        </p:nvSpPr>
        <p:spPr>
          <a:xfrm>
            <a:off x="6096000" y="3914000"/>
            <a:ext cx="838200" cy="438209"/>
          </a:xfrm>
          <a:prstGeom prst="rect">
            <a:avLst/>
          </a:prstGeom>
          <a:solidFill>
            <a:srgbClr val="41453A"/>
          </a:solidFill>
          <a:ln w="38100" cmpd="sng">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t>Member</a:t>
            </a:r>
          </a:p>
          <a:p>
            <a:pPr algn="ctr"/>
            <a:r>
              <a:rPr lang="en-US" sz="1400" dirty="0"/>
              <a:t>Services</a:t>
            </a:r>
          </a:p>
        </p:txBody>
      </p:sp>
      <p:cxnSp>
        <p:nvCxnSpPr>
          <p:cNvPr id="58" name="Straight Connector 57"/>
          <p:cNvCxnSpPr>
            <a:cxnSpLocks/>
          </p:cNvCxnSpPr>
          <p:nvPr/>
        </p:nvCxnSpPr>
        <p:spPr>
          <a:xfrm>
            <a:off x="6781800" y="3657600"/>
            <a:ext cx="1600200" cy="1241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29" name="TextBox 28"/>
          <p:cNvSpPr txBox="1"/>
          <p:nvPr/>
        </p:nvSpPr>
        <p:spPr>
          <a:xfrm>
            <a:off x="7162799" y="3921695"/>
            <a:ext cx="609601" cy="276999"/>
          </a:xfrm>
          <a:prstGeom prst="rect">
            <a:avLst/>
          </a:prstGeom>
          <a:solidFill>
            <a:srgbClr val="41453A"/>
          </a:solidFill>
          <a:ln>
            <a:noFill/>
          </a:ln>
        </p:spPr>
        <p:txBody>
          <a:bodyPr wrap="square" rtlCol="0">
            <a:spAutoFit/>
          </a:bodyPr>
          <a:lstStyle/>
          <a:p>
            <a:pPr algn="ctr"/>
            <a:r>
              <a:rPr lang="en-US" sz="1200" dirty="0">
                <a:solidFill>
                  <a:srgbClr val="FFFFFF"/>
                </a:solidFill>
              </a:rPr>
              <a:t>IT</a:t>
            </a:r>
          </a:p>
        </p:txBody>
      </p:sp>
      <p:sp>
        <p:nvSpPr>
          <p:cNvPr id="2" name="Slide Number Placeholder 1"/>
          <p:cNvSpPr>
            <a:spLocks noGrp="1"/>
          </p:cNvSpPr>
          <p:nvPr>
            <p:ph type="sldNum" sz="quarter" idx="12"/>
          </p:nvPr>
        </p:nvSpPr>
        <p:spPr/>
        <p:txBody>
          <a:bodyPr/>
          <a:lstStyle/>
          <a:p>
            <a:fld id="{65C3D1F8-002A-47E3-97A1-C6774553AA60}" type="slidenum">
              <a:rPr lang="en-US" smtClean="0"/>
              <a:t>10</a:t>
            </a:fld>
            <a:endParaRPr lang="en-US" dirty="0"/>
          </a:p>
        </p:txBody>
      </p:sp>
      <p:sp>
        <p:nvSpPr>
          <p:cNvPr id="52" name="TextBox 51">
            <a:extLst>
              <a:ext uri="{FF2B5EF4-FFF2-40B4-BE49-F238E27FC236}">
                <a16:creationId xmlns:a16="http://schemas.microsoft.com/office/drawing/2014/main" id="{10BED233-6586-A146-B822-7E9D0C02587F}"/>
              </a:ext>
            </a:extLst>
          </p:cNvPr>
          <p:cNvSpPr txBox="1"/>
          <p:nvPr/>
        </p:nvSpPr>
        <p:spPr>
          <a:xfrm>
            <a:off x="76769" y="4848976"/>
            <a:ext cx="920444" cy="261610"/>
          </a:xfrm>
          <a:prstGeom prst="rect">
            <a:avLst/>
          </a:prstGeom>
          <a:solidFill>
            <a:srgbClr val="41453A"/>
          </a:solidFill>
          <a:ln>
            <a:noFill/>
          </a:ln>
        </p:spPr>
        <p:txBody>
          <a:bodyPr wrap="square" rtlCol="0">
            <a:spAutoFit/>
          </a:bodyPr>
          <a:lstStyle/>
          <a:p>
            <a:pPr algn="ctr"/>
            <a:r>
              <a:rPr lang="en-US" sz="1100" dirty="0">
                <a:solidFill>
                  <a:srgbClr val="FFFFFF"/>
                </a:solidFill>
              </a:rPr>
              <a:t>E-Commerce</a:t>
            </a:r>
          </a:p>
        </p:txBody>
      </p:sp>
      <p:sp>
        <p:nvSpPr>
          <p:cNvPr id="53" name="Rectangle 52">
            <a:extLst>
              <a:ext uri="{FF2B5EF4-FFF2-40B4-BE49-F238E27FC236}">
                <a16:creationId xmlns:a16="http://schemas.microsoft.com/office/drawing/2014/main" id="{1601C2CA-3DDF-F54C-90DD-7ADC90C62BC6}"/>
              </a:ext>
            </a:extLst>
          </p:cNvPr>
          <p:cNvSpPr/>
          <p:nvPr/>
        </p:nvSpPr>
        <p:spPr>
          <a:xfrm>
            <a:off x="3047999" y="3869425"/>
            <a:ext cx="871161" cy="626023"/>
          </a:xfrm>
          <a:prstGeom prst="rect">
            <a:avLst/>
          </a:prstGeom>
          <a:solidFill>
            <a:srgbClr val="41453A"/>
          </a:solidFill>
          <a:ln w="38100" cmpd="sng">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t>The MARINE Shop</a:t>
            </a:r>
          </a:p>
        </p:txBody>
      </p:sp>
    </p:spTree>
    <p:extLst>
      <p:ext uri="{BB962C8B-B14F-4D97-AF65-F5344CB8AC3E}">
        <p14:creationId xmlns:p14="http://schemas.microsoft.com/office/powerpoint/2010/main" val="23246080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Box 1"/>
          <p:cNvSpPr txBox="1">
            <a:spLocks noChangeArrowheads="1"/>
          </p:cNvSpPr>
          <p:nvPr/>
        </p:nvSpPr>
        <p:spPr bwMode="auto">
          <a:xfrm>
            <a:off x="-228600" y="164010"/>
            <a:ext cx="8915400" cy="9787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itchFamily="18" charset="0"/>
                <a:ea typeface="MS PGothic" pitchFamily="34" charset="-128"/>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ea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ea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ea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ea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9pPr>
          </a:lstStyle>
          <a:p>
            <a:pPr algn="ctr">
              <a:lnSpc>
                <a:spcPct val="90000"/>
              </a:lnSpc>
              <a:spcBef>
                <a:spcPct val="0"/>
              </a:spcBef>
              <a:buFontTx/>
              <a:buNone/>
            </a:pPr>
            <a:r>
              <a:rPr lang="en-US" altLang="en-US" b="1" u="sng" dirty="0">
                <a:solidFill>
                  <a:srgbClr val="41453A"/>
                </a:solidFill>
                <a:latin typeface="Arial" charset="0"/>
              </a:rPr>
              <a:t>Marine Corps Association &amp; Foundation</a:t>
            </a:r>
          </a:p>
          <a:p>
            <a:pPr algn="ctr">
              <a:lnSpc>
                <a:spcPct val="90000"/>
              </a:lnSpc>
              <a:spcBef>
                <a:spcPct val="0"/>
              </a:spcBef>
              <a:buFontTx/>
              <a:buNone/>
            </a:pPr>
            <a:r>
              <a:rPr lang="en-US" altLang="en-US" b="1" dirty="0">
                <a:solidFill>
                  <a:srgbClr val="41453A"/>
                </a:solidFill>
                <a:latin typeface="Arial" charset="0"/>
              </a:rPr>
              <a:t>President and Chief Executive Officer</a:t>
            </a:r>
          </a:p>
        </p:txBody>
      </p:sp>
      <p:sp>
        <p:nvSpPr>
          <p:cNvPr id="6" name="Text Box 4"/>
          <p:cNvSpPr txBox="1">
            <a:spLocks noChangeArrowheads="1"/>
          </p:cNvSpPr>
          <p:nvPr/>
        </p:nvSpPr>
        <p:spPr bwMode="auto">
          <a:xfrm>
            <a:off x="608527" y="1219200"/>
            <a:ext cx="4953000" cy="415498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marL="342900" indent="-342900" eaLnBrk="1" hangingPunct="1">
              <a:buFont typeface="Arial"/>
              <a:buChar char="•"/>
              <a:defRPr/>
            </a:pPr>
            <a:r>
              <a:rPr lang="en-US" altLang="en-US" dirty="0">
                <a:latin typeface="Arial" pitchFamily="34" charset="0"/>
              </a:rPr>
              <a:t>Leader of the organization</a:t>
            </a:r>
          </a:p>
          <a:p>
            <a:pPr marL="342900" indent="-342900" eaLnBrk="1" hangingPunct="1">
              <a:buFont typeface="Arial"/>
              <a:buChar char="•"/>
              <a:defRPr/>
            </a:pPr>
            <a:r>
              <a:rPr lang="en-US" altLang="en-US" dirty="0">
                <a:latin typeface="Arial" pitchFamily="34" charset="0"/>
              </a:rPr>
              <a:t>Sets the strategic direction</a:t>
            </a:r>
          </a:p>
          <a:p>
            <a:pPr marL="342900" indent="-342900" eaLnBrk="1" hangingPunct="1">
              <a:buFont typeface="Arial"/>
              <a:buChar char="•"/>
              <a:defRPr/>
            </a:pPr>
            <a:r>
              <a:rPr lang="en-US" altLang="en-US" dirty="0">
                <a:latin typeface="Arial" pitchFamily="34" charset="0"/>
              </a:rPr>
              <a:t>Reports to the Board</a:t>
            </a:r>
          </a:p>
          <a:p>
            <a:pPr marL="342900" indent="-342900" eaLnBrk="1" hangingPunct="1">
              <a:buFont typeface="Arial"/>
              <a:buChar char="•"/>
              <a:defRPr/>
            </a:pPr>
            <a:r>
              <a:rPr lang="en-US" altLang="en-US" dirty="0">
                <a:latin typeface="Arial" pitchFamily="34" charset="0"/>
              </a:rPr>
              <a:t>Interacts with the active leadership of the Marine Corps</a:t>
            </a:r>
          </a:p>
          <a:p>
            <a:pPr marL="342900" indent="-342900" eaLnBrk="1" hangingPunct="1">
              <a:buFont typeface="Arial"/>
              <a:buChar char="•"/>
              <a:defRPr/>
            </a:pPr>
            <a:r>
              <a:rPr lang="en-US" altLang="en-US" dirty="0">
                <a:latin typeface="Arial" pitchFamily="34" charset="0"/>
              </a:rPr>
              <a:t>Active outreach to donors, </a:t>
            </a:r>
            <a:r>
              <a:rPr lang="en-US" altLang="en-US" dirty="0">
                <a:latin typeface="Arial" panose="020B0604020202020204" pitchFamily="34" charset="0"/>
                <a:cs typeface="Arial" panose="020B0604020202020204" pitchFamily="34" charset="0"/>
              </a:rPr>
              <a:t>sponsors, the retired General Officer Community and </a:t>
            </a:r>
            <a:r>
              <a:rPr lang="en-US" dirty="0">
                <a:solidFill>
                  <a:srgbClr val="000000"/>
                </a:solidFill>
                <a:latin typeface="Arial" panose="020B0604020202020204" pitchFamily="34" charset="0"/>
                <a:cs typeface="Arial" panose="020B0604020202020204" pitchFamily="34" charset="0"/>
              </a:rPr>
              <a:t>other Marine Corps related and joint service organizations</a:t>
            </a:r>
            <a:r>
              <a:rPr lang="en-US" altLang="en-US" dirty="0">
                <a:latin typeface="Arial" panose="020B0604020202020204" pitchFamily="34" charset="0"/>
                <a:cs typeface="Arial" panose="020B0604020202020204" pitchFamily="34" charset="0"/>
              </a:rPr>
              <a:t>.</a:t>
            </a:r>
          </a:p>
          <a:p>
            <a:pPr marL="342900" indent="-342900" eaLnBrk="1" hangingPunct="1">
              <a:buFont typeface="Arial"/>
              <a:buChar char="•"/>
              <a:defRPr/>
            </a:pPr>
            <a:endParaRPr lang="en-US" altLang="en-US" dirty="0">
              <a:latin typeface="Arial" pitchFamily="34" charset="0"/>
            </a:endParaRPr>
          </a:p>
        </p:txBody>
      </p:sp>
      <p:sp>
        <p:nvSpPr>
          <p:cNvPr id="2" name="Slide Number Placeholder 1"/>
          <p:cNvSpPr>
            <a:spLocks noGrp="1"/>
          </p:cNvSpPr>
          <p:nvPr>
            <p:ph type="sldNum" sz="quarter" idx="12"/>
          </p:nvPr>
        </p:nvSpPr>
        <p:spPr/>
        <p:txBody>
          <a:bodyPr/>
          <a:lstStyle/>
          <a:p>
            <a:fld id="{65C3D1F8-002A-47E3-97A1-C6774553AA60}" type="slidenum">
              <a:rPr lang="en-US" smtClean="0"/>
              <a:t>11</a:t>
            </a:fld>
            <a:endParaRPr lang="en-US" dirty="0"/>
          </a:p>
        </p:txBody>
      </p:sp>
      <p:pic>
        <p:nvPicPr>
          <p:cNvPr id="5" name="Picture 4" descr="A person standing in front of a crowd&#10;&#10;Description automatically generated">
            <a:extLst>
              <a:ext uri="{FF2B5EF4-FFF2-40B4-BE49-F238E27FC236}">
                <a16:creationId xmlns:a16="http://schemas.microsoft.com/office/drawing/2014/main" id="{41F02492-F639-564C-B1DB-5215DC9FB9D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25072" y="1219200"/>
            <a:ext cx="2609328" cy="3841229"/>
          </a:xfrm>
          <a:prstGeom prst="rect">
            <a:avLst/>
          </a:prstGeom>
        </p:spPr>
      </p:pic>
    </p:spTree>
    <p:extLst>
      <p:ext uri="{BB962C8B-B14F-4D97-AF65-F5344CB8AC3E}">
        <p14:creationId xmlns:p14="http://schemas.microsoft.com/office/powerpoint/2010/main" val="32029511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Box 1"/>
          <p:cNvSpPr txBox="1">
            <a:spLocks noChangeArrowheads="1"/>
          </p:cNvSpPr>
          <p:nvPr/>
        </p:nvSpPr>
        <p:spPr bwMode="auto">
          <a:xfrm>
            <a:off x="114300" y="228805"/>
            <a:ext cx="8915400" cy="10895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itchFamily="18" charset="0"/>
                <a:ea typeface="MS PGothic" pitchFamily="34" charset="-128"/>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ea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ea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ea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ea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9pPr>
          </a:lstStyle>
          <a:p>
            <a:pPr algn="ctr">
              <a:lnSpc>
                <a:spcPct val="90000"/>
              </a:lnSpc>
              <a:spcBef>
                <a:spcPct val="0"/>
              </a:spcBef>
              <a:buFontTx/>
              <a:buNone/>
            </a:pPr>
            <a:r>
              <a:rPr lang="en-US" altLang="en-US" sz="3600" b="1" u="sng" dirty="0">
                <a:solidFill>
                  <a:srgbClr val="41453A"/>
                </a:solidFill>
                <a:latin typeface="Arial" charset="0"/>
              </a:rPr>
              <a:t>Marine Corps Association &amp; Foundation</a:t>
            </a:r>
          </a:p>
          <a:p>
            <a:pPr algn="ctr">
              <a:lnSpc>
                <a:spcPct val="90000"/>
              </a:lnSpc>
              <a:spcBef>
                <a:spcPct val="0"/>
              </a:spcBef>
              <a:buFontTx/>
              <a:buNone/>
            </a:pPr>
            <a:r>
              <a:rPr lang="en-US" altLang="en-US" sz="3600" b="1" dirty="0">
                <a:solidFill>
                  <a:srgbClr val="41453A"/>
                </a:solidFill>
                <a:latin typeface="Arial" charset="0"/>
              </a:rPr>
              <a:t>Chief Operating Officer</a:t>
            </a:r>
          </a:p>
        </p:txBody>
      </p:sp>
      <p:sp>
        <p:nvSpPr>
          <p:cNvPr id="6" name="Text Box 4"/>
          <p:cNvSpPr txBox="1">
            <a:spLocks noChangeArrowheads="1"/>
          </p:cNvSpPr>
          <p:nvPr/>
        </p:nvSpPr>
        <p:spPr bwMode="auto">
          <a:xfrm>
            <a:off x="914400" y="1741944"/>
            <a:ext cx="7467600" cy="267765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marL="342900" indent="-342900" eaLnBrk="1" hangingPunct="1">
              <a:buFont typeface="Arial"/>
              <a:buChar char="•"/>
              <a:defRPr/>
            </a:pPr>
            <a:r>
              <a:rPr lang="en-US" dirty="0">
                <a:solidFill>
                  <a:srgbClr val="000000"/>
                </a:solidFill>
                <a:latin typeface="Arial" panose="020B0604020202020204" pitchFamily="34" charset="0"/>
                <a:cs typeface="Arial" panose="020B0604020202020204" pitchFamily="34" charset="0"/>
              </a:rPr>
              <a:t>Functions as Deputy and Chief of Staff</a:t>
            </a:r>
          </a:p>
          <a:p>
            <a:pPr marL="342900" indent="-342900" eaLnBrk="1" hangingPunct="1">
              <a:buFont typeface="Arial"/>
              <a:buChar char="•"/>
              <a:defRPr/>
            </a:pPr>
            <a:r>
              <a:rPr lang="en-US" dirty="0">
                <a:solidFill>
                  <a:srgbClr val="000000"/>
                </a:solidFill>
                <a:latin typeface="Arial" panose="020B0604020202020204" pitchFamily="34" charset="0"/>
                <a:cs typeface="Arial" panose="020B0604020202020204" pitchFamily="34" charset="0"/>
              </a:rPr>
              <a:t>Responsible for day-to-day business operations via the Department Heads</a:t>
            </a:r>
          </a:p>
          <a:p>
            <a:pPr marL="342900" indent="-342900" eaLnBrk="1" hangingPunct="1">
              <a:buFont typeface="Arial"/>
              <a:buChar char="•"/>
              <a:defRPr/>
            </a:pPr>
            <a:r>
              <a:rPr lang="en-US" altLang="en-US" dirty="0">
                <a:latin typeface="Arial" panose="020B0604020202020204" pitchFamily="34" charset="0"/>
                <a:cs typeface="Arial" panose="020B0604020202020204" pitchFamily="34" charset="0"/>
              </a:rPr>
              <a:t>Assists </a:t>
            </a:r>
            <a:r>
              <a:rPr lang="en-US" altLang="en-US" dirty="0">
                <a:latin typeface="Arial" pitchFamily="34" charset="0"/>
              </a:rPr>
              <a:t>CEO with the strategic direction of the organization</a:t>
            </a:r>
          </a:p>
          <a:p>
            <a:pPr marL="342900" indent="-342900" eaLnBrk="1" hangingPunct="1">
              <a:buFont typeface="Arial"/>
              <a:buChar char="•"/>
              <a:defRPr/>
            </a:pPr>
            <a:r>
              <a:rPr lang="en-US" altLang="en-US" dirty="0">
                <a:latin typeface="Arial" pitchFamily="34" charset="0"/>
              </a:rPr>
              <a:t>Coordinates and integrates</a:t>
            </a:r>
          </a:p>
          <a:p>
            <a:pPr marL="342900" indent="-342900" eaLnBrk="1" hangingPunct="1">
              <a:buFont typeface="Arial"/>
              <a:buChar char="•"/>
              <a:defRPr/>
            </a:pPr>
            <a:r>
              <a:rPr lang="en-US" altLang="en-US" dirty="0">
                <a:latin typeface="Arial" pitchFamily="34" charset="0"/>
              </a:rPr>
              <a:t>Particular focus on Retail and Membership</a:t>
            </a:r>
          </a:p>
        </p:txBody>
      </p:sp>
      <p:sp>
        <p:nvSpPr>
          <p:cNvPr id="2" name="Slide Number Placeholder 1"/>
          <p:cNvSpPr>
            <a:spLocks noGrp="1"/>
          </p:cNvSpPr>
          <p:nvPr>
            <p:ph type="sldNum" sz="quarter" idx="12"/>
          </p:nvPr>
        </p:nvSpPr>
        <p:spPr/>
        <p:txBody>
          <a:bodyPr/>
          <a:lstStyle/>
          <a:p>
            <a:fld id="{65C3D1F8-002A-47E3-97A1-C6774553AA60}" type="slidenum">
              <a:rPr lang="en-US" smtClean="0"/>
              <a:t>12</a:t>
            </a:fld>
            <a:endParaRPr lang="en-US" dirty="0"/>
          </a:p>
        </p:txBody>
      </p:sp>
    </p:spTree>
    <p:extLst>
      <p:ext uri="{BB962C8B-B14F-4D97-AF65-F5344CB8AC3E}">
        <p14:creationId xmlns:p14="http://schemas.microsoft.com/office/powerpoint/2010/main" val="35501080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Box 1"/>
          <p:cNvSpPr txBox="1">
            <a:spLocks noChangeArrowheads="1"/>
          </p:cNvSpPr>
          <p:nvPr/>
        </p:nvSpPr>
        <p:spPr bwMode="auto">
          <a:xfrm>
            <a:off x="152400" y="152400"/>
            <a:ext cx="8915400" cy="10895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itchFamily="18" charset="0"/>
                <a:ea typeface="MS PGothic" pitchFamily="34" charset="-128"/>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ea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ea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ea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ea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9pPr>
          </a:lstStyle>
          <a:p>
            <a:pPr algn="ctr">
              <a:lnSpc>
                <a:spcPct val="90000"/>
              </a:lnSpc>
              <a:spcBef>
                <a:spcPct val="0"/>
              </a:spcBef>
              <a:buFontTx/>
              <a:buNone/>
            </a:pPr>
            <a:r>
              <a:rPr lang="en-US" altLang="en-US" sz="3600" b="1" u="sng" dirty="0">
                <a:solidFill>
                  <a:srgbClr val="41453A"/>
                </a:solidFill>
                <a:latin typeface="Arial" charset="0"/>
              </a:rPr>
              <a:t>Marine Corps Association &amp; Foundation</a:t>
            </a:r>
          </a:p>
          <a:p>
            <a:pPr algn="ctr">
              <a:lnSpc>
                <a:spcPct val="90000"/>
              </a:lnSpc>
              <a:spcBef>
                <a:spcPct val="0"/>
              </a:spcBef>
              <a:buFontTx/>
              <a:buNone/>
            </a:pPr>
            <a:r>
              <a:rPr lang="en-US" altLang="en-US" sz="3600" b="1" dirty="0">
                <a:solidFill>
                  <a:srgbClr val="41453A"/>
                </a:solidFill>
                <a:latin typeface="Arial" charset="0"/>
              </a:rPr>
              <a:t>Chief Financial Officer</a:t>
            </a:r>
          </a:p>
        </p:txBody>
      </p:sp>
      <p:cxnSp>
        <p:nvCxnSpPr>
          <p:cNvPr id="9" name="Straight Connector 8"/>
          <p:cNvCxnSpPr/>
          <p:nvPr/>
        </p:nvCxnSpPr>
        <p:spPr>
          <a:xfrm>
            <a:off x="4572000" y="1905000"/>
            <a:ext cx="0" cy="11430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3472291" y="3035300"/>
            <a:ext cx="0" cy="5334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5599923" y="3048000"/>
            <a:ext cx="0" cy="5334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1447800" y="3048000"/>
            <a:ext cx="64516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1459664" y="3048000"/>
            <a:ext cx="0" cy="5334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7924800" y="3035300"/>
            <a:ext cx="0" cy="5334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4038601" y="1681411"/>
            <a:ext cx="1066797" cy="492443"/>
          </a:xfrm>
          <a:prstGeom prst="rect">
            <a:avLst/>
          </a:prstGeom>
          <a:solidFill>
            <a:srgbClr val="41453A"/>
          </a:solidFill>
          <a:ln>
            <a:solidFill>
              <a:srgbClr val="41453A"/>
            </a:solidFill>
          </a:ln>
        </p:spPr>
        <p:txBody>
          <a:bodyPr wrap="square" rtlCol="0">
            <a:spAutoFit/>
          </a:bodyPr>
          <a:lstStyle/>
          <a:p>
            <a:pPr algn="ctr"/>
            <a:r>
              <a:rPr lang="en-US" sz="2600" dirty="0">
                <a:solidFill>
                  <a:srgbClr val="FFFFFF"/>
                </a:solidFill>
              </a:rPr>
              <a:t>CFO</a:t>
            </a:r>
          </a:p>
        </p:txBody>
      </p:sp>
      <p:sp>
        <p:nvSpPr>
          <p:cNvPr id="19" name="TextBox 18"/>
          <p:cNvSpPr txBox="1"/>
          <p:nvPr/>
        </p:nvSpPr>
        <p:spPr>
          <a:xfrm>
            <a:off x="4572000" y="3568700"/>
            <a:ext cx="2147455" cy="707886"/>
          </a:xfrm>
          <a:prstGeom prst="rect">
            <a:avLst/>
          </a:prstGeom>
          <a:solidFill>
            <a:srgbClr val="41453A"/>
          </a:solidFill>
          <a:ln>
            <a:solidFill>
              <a:srgbClr val="41453A"/>
            </a:solidFill>
          </a:ln>
        </p:spPr>
        <p:txBody>
          <a:bodyPr wrap="square" rtlCol="0">
            <a:noAutofit/>
          </a:bodyPr>
          <a:lstStyle/>
          <a:p>
            <a:pPr lvl="0" algn="ctr"/>
            <a:r>
              <a:rPr lang="en-US" sz="2000" dirty="0">
                <a:solidFill>
                  <a:srgbClr val="FFFFFF"/>
                </a:solidFill>
              </a:rPr>
              <a:t>Payroll &amp; Benefits Specialist</a:t>
            </a:r>
          </a:p>
        </p:txBody>
      </p:sp>
      <p:sp>
        <p:nvSpPr>
          <p:cNvPr id="23" name="TextBox 22"/>
          <p:cNvSpPr txBox="1"/>
          <p:nvPr/>
        </p:nvSpPr>
        <p:spPr>
          <a:xfrm>
            <a:off x="2886068" y="3576452"/>
            <a:ext cx="1228732" cy="1323439"/>
          </a:xfrm>
          <a:prstGeom prst="rect">
            <a:avLst/>
          </a:prstGeom>
          <a:solidFill>
            <a:srgbClr val="41453A"/>
          </a:solidFill>
        </p:spPr>
        <p:txBody>
          <a:bodyPr wrap="square" rtlCol="0">
            <a:spAutoFit/>
          </a:bodyPr>
          <a:lstStyle/>
          <a:p>
            <a:pPr lvl="0" algn="ctr"/>
            <a:r>
              <a:rPr lang="en-US" sz="2000" dirty="0">
                <a:solidFill>
                  <a:srgbClr val="FFFFFF"/>
                </a:solidFill>
              </a:rPr>
              <a:t>Accounts Payable Specialist &amp; Cashier</a:t>
            </a:r>
          </a:p>
        </p:txBody>
      </p:sp>
      <p:sp>
        <p:nvSpPr>
          <p:cNvPr id="25" name="TextBox 24"/>
          <p:cNvSpPr txBox="1"/>
          <p:nvPr/>
        </p:nvSpPr>
        <p:spPr>
          <a:xfrm>
            <a:off x="533400" y="3568700"/>
            <a:ext cx="1752600" cy="707886"/>
          </a:xfrm>
          <a:prstGeom prst="rect">
            <a:avLst/>
          </a:prstGeom>
          <a:solidFill>
            <a:srgbClr val="41453A"/>
          </a:solidFill>
        </p:spPr>
        <p:txBody>
          <a:bodyPr wrap="square" rtlCol="0">
            <a:spAutoFit/>
          </a:bodyPr>
          <a:lstStyle/>
          <a:p>
            <a:pPr lvl="0" algn="ctr"/>
            <a:r>
              <a:rPr lang="en-US" sz="2000" dirty="0">
                <a:solidFill>
                  <a:srgbClr val="FFFFFF"/>
                </a:solidFill>
              </a:rPr>
              <a:t>Accounting Specialist</a:t>
            </a:r>
          </a:p>
        </p:txBody>
      </p:sp>
      <p:sp>
        <p:nvSpPr>
          <p:cNvPr id="30" name="TextBox 29"/>
          <p:cNvSpPr txBox="1"/>
          <p:nvPr/>
        </p:nvSpPr>
        <p:spPr>
          <a:xfrm>
            <a:off x="7239000" y="3576452"/>
            <a:ext cx="1371600" cy="707886"/>
          </a:xfrm>
          <a:prstGeom prst="rect">
            <a:avLst/>
          </a:prstGeom>
          <a:solidFill>
            <a:srgbClr val="41453A"/>
          </a:solidFill>
        </p:spPr>
        <p:txBody>
          <a:bodyPr wrap="square" rtlCol="0">
            <a:spAutoFit/>
          </a:bodyPr>
          <a:lstStyle/>
          <a:p>
            <a:pPr lvl="0" algn="ctr"/>
            <a:r>
              <a:rPr lang="en-US" sz="2000" dirty="0">
                <a:solidFill>
                  <a:srgbClr val="FFFFFF"/>
                </a:solidFill>
              </a:rPr>
              <a:t>Senior Accountant</a:t>
            </a:r>
          </a:p>
        </p:txBody>
      </p:sp>
      <p:sp>
        <p:nvSpPr>
          <p:cNvPr id="2" name="Slide Number Placeholder 1"/>
          <p:cNvSpPr>
            <a:spLocks noGrp="1"/>
          </p:cNvSpPr>
          <p:nvPr>
            <p:ph type="sldNum" sz="quarter" idx="12"/>
          </p:nvPr>
        </p:nvSpPr>
        <p:spPr/>
        <p:txBody>
          <a:bodyPr/>
          <a:lstStyle/>
          <a:p>
            <a:fld id="{65C3D1F8-002A-47E3-97A1-C6774553AA60}" type="slidenum">
              <a:rPr lang="en-US" smtClean="0"/>
              <a:t>13</a:t>
            </a:fld>
            <a:endParaRPr lang="en-US" dirty="0"/>
          </a:p>
        </p:txBody>
      </p:sp>
    </p:spTree>
    <p:extLst>
      <p:ext uri="{BB962C8B-B14F-4D97-AF65-F5344CB8AC3E}">
        <p14:creationId xmlns:p14="http://schemas.microsoft.com/office/powerpoint/2010/main" val="9192669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Box 1"/>
          <p:cNvSpPr txBox="1">
            <a:spLocks noChangeArrowheads="1"/>
          </p:cNvSpPr>
          <p:nvPr/>
        </p:nvSpPr>
        <p:spPr bwMode="auto">
          <a:xfrm>
            <a:off x="152400" y="0"/>
            <a:ext cx="8915400" cy="10895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itchFamily="18" charset="0"/>
                <a:ea typeface="MS PGothic" pitchFamily="34" charset="-128"/>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ea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ea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ea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ea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9pPr>
          </a:lstStyle>
          <a:p>
            <a:pPr algn="ctr">
              <a:lnSpc>
                <a:spcPct val="90000"/>
              </a:lnSpc>
              <a:spcBef>
                <a:spcPct val="0"/>
              </a:spcBef>
              <a:buFontTx/>
              <a:buNone/>
            </a:pPr>
            <a:r>
              <a:rPr lang="en-US" altLang="en-US" sz="3600" b="1" u="sng" dirty="0">
                <a:solidFill>
                  <a:srgbClr val="41453A"/>
                </a:solidFill>
                <a:latin typeface="Arial" charset="0"/>
              </a:rPr>
              <a:t>Marine Corps Association &amp; Foundation</a:t>
            </a:r>
          </a:p>
          <a:p>
            <a:pPr algn="ctr">
              <a:lnSpc>
                <a:spcPct val="90000"/>
              </a:lnSpc>
              <a:spcBef>
                <a:spcPct val="0"/>
              </a:spcBef>
              <a:buFontTx/>
              <a:buNone/>
            </a:pPr>
            <a:r>
              <a:rPr lang="en-US" altLang="en-US" sz="3600" b="1" dirty="0">
                <a:solidFill>
                  <a:srgbClr val="41453A"/>
                </a:solidFill>
                <a:latin typeface="Arial" charset="0"/>
              </a:rPr>
              <a:t>Accounting Process</a:t>
            </a:r>
          </a:p>
        </p:txBody>
      </p:sp>
      <p:sp>
        <p:nvSpPr>
          <p:cNvPr id="6" name="Text Box 4"/>
          <p:cNvSpPr txBox="1">
            <a:spLocks noChangeArrowheads="1"/>
          </p:cNvSpPr>
          <p:nvPr/>
        </p:nvSpPr>
        <p:spPr bwMode="auto">
          <a:xfrm>
            <a:off x="152400" y="1258193"/>
            <a:ext cx="8915400" cy="313932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marL="342900" indent="-342900" eaLnBrk="1" hangingPunct="1">
              <a:buFont typeface="Arial"/>
              <a:buChar char="•"/>
              <a:defRPr/>
            </a:pPr>
            <a:r>
              <a:rPr lang="en-US" altLang="en-US" sz="2200" dirty="0">
                <a:latin typeface="Arial" pitchFamily="34" charset="0"/>
              </a:rPr>
              <a:t>Two separate legal entities, both incorporated in D.C.</a:t>
            </a:r>
          </a:p>
          <a:p>
            <a:pPr marL="1085850" lvl="1" indent="-342900" eaLnBrk="1" hangingPunct="1">
              <a:buFont typeface="Arial"/>
              <a:buChar char="•"/>
              <a:defRPr/>
            </a:pPr>
            <a:r>
              <a:rPr lang="en-US" altLang="en-US" sz="1900" dirty="0">
                <a:latin typeface="Arial" pitchFamily="34" charset="0"/>
              </a:rPr>
              <a:t>1972 and 2009</a:t>
            </a:r>
          </a:p>
          <a:p>
            <a:pPr marL="1085850" lvl="1" indent="-342900" eaLnBrk="1" hangingPunct="1">
              <a:buFont typeface="Arial"/>
              <a:buChar char="•"/>
              <a:defRPr/>
            </a:pPr>
            <a:r>
              <a:rPr lang="en-US" altLang="en-US" sz="1900" dirty="0">
                <a:latin typeface="Arial" pitchFamily="34" charset="0"/>
              </a:rPr>
              <a:t>Unique tax id numbers, unique filing requirements</a:t>
            </a:r>
          </a:p>
          <a:p>
            <a:pPr marL="342900" indent="-342900" eaLnBrk="1" hangingPunct="1">
              <a:buFont typeface="Arial"/>
              <a:buChar char="•"/>
              <a:defRPr/>
            </a:pPr>
            <a:r>
              <a:rPr lang="en-US" altLang="en-US" sz="2200" dirty="0">
                <a:latin typeface="Arial" pitchFamily="34" charset="0"/>
              </a:rPr>
              <a:t>Both are Not-for-Profits required to file separate IRS and State annual returns</a:t>
            </a:r>
          </a:p>
          <a:p>
            <a:pPr lvl="1" indent="0" eaLnBrk="1" hangingPunct="1">
              <a:defRPr/>
            </a:pPr>
            <a:r>
              <a:rPr lang="en-US" altLang="en-US" sz="1900" dirty="0">
                <a:latin typeface="Arial" pitchFamily="34" charset="0"/>
              </a:rPr>
              <a:t>MCA 501(c)(19) - Veterans Service Organization</a:t>
            </a:r>
          </a:p>
          <a:p>
            <a:pPr lvl="1" indent="0" eaLnBrk="1" hangingPunct="1">
              <a:defRPr/>
            </a:pPr>
            <a:r>
              <a:rPr lang="en-US" altLang="en-US" sz="1900" dirty="0">
                <a:latin typeface="Arial" pitchFamily="34" charset="0"/>
              </a:rPr>
              <a:t>MCAF 501(c)(3) - Charitable Organization (Public Charity)</a:t>
            </a:r>
          </a:p>
          <a:p>
            <a:pPr marL="342900" indent="-342900" eaLnBrk="1" hangingPunct="1">
              <a:buFont typeface="Arial"/>
              <a:buChar char="•"/>
              <a:defRPr/>
            </a:pPr>
            <a:r>
              <a:rPr lang="en-US" altLang="en-US" sz="2200" dirty="0">
                <a:latin typeface="Arial" pitchFamily="34" charset="0"/>
              </a:rPr>
              <a:t>Separate accounting and tax reporting, but consolidated financials</a:t>
            </a:r>
          </a:p>
          <a:p>
            <a:pPr lvl="1" indent="0" eaLnBrk="1" hangingPunct="1">
              <a:defRPr/>
            </a:pPr>
            <a:r>
              <a:rPr lang="en-US" altLang="en-US" sz="1700" dirty="0">
                <a:latin typeface="Arial" pitchFamily="34" charset="0"/>
              </a:rPr>
              <a:t>Two general ledgers			Different accounting principles </a:t>
            </a:r>
          </a:p>
          <a:p>
            <a:pPr lvl="1" indent="0" eaLnBrk="1" hangingPunct="1">
              <a:defRPr/>
            </a:pPr>
            <a:r>
              <a:rPr lang="en-US" altLang="en-US" sz="1700" dirty="0">
                <a:latin typeface="Arial" pitchFamily="34" charset="0"/>
              </a:rPr>
              <a:t>Two sets of financial statements	Different benchmarks </a:t>
            </a:r>
          </a:p>
        </p:txBody>
      </p:sp>
      <p:sp>
        <p:nvSpPr>
          <p:cNvPr id="2" name="Slide Number Placeholder 1"/>
          <p:cNvSpPr>
            <a:spLocks noGrp="1"/>
          </p:cNvSpPr>
          <p:nvPr>
            <p:ph type="sldNum" sz="quarter" idx="12"/>
          </p:nvPr>
        </p:nvSpPr>
        <p:spPr/>
        <p:txBody>
          <a:bodyPr/>
          <a:lstStyle/>
          <a:p>
            <a:fld id="{65C3D1F8-002A-47E3-97A1-C6774553AA60}" type="slidenum">
              <a:rPr lang="en-US" smtClean="0"/>
              <a:t>14</a:t>
            </a:fld>
            <a:endParaRPr lang="en-US" dirty="0"/>
          </a:p>
        </p:txBody>
      </p:sp>
    </p:spTree>
    <p:extLst>
      <p:ext uri="{BB962C8B-B14F-4D97-AF65-F5344CB8AC3E}">
        <p14:creationId xmlns:p14="http://schemas.microsoft.com/office/powerpoint/2010/main" val="40547594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Box 1"/>
          <p:cNvSpPr txBox="1">
            <a:spLocks noChangeArrowheads="1"/>
          </p:cNvSpPr>
          <p:nvPr/>
        </p:nvSpPr>
        <p:spPr bwMode="auto">
          <a:xfrm>
            <a:off x="114300" y="89932"/>
            <a:ext cx="8915400" cy="6001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itchFamily="18" charset="0"/>
                <a:ea typeface="MS PGothic" pitchFamily="34" charset="-128"/>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ea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ea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ea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ea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9pPr>
          </a:lstStyle>
          <a:p>
            <a:pPr algn="ctr">
              <a:lnSpc>
                <a:spcPct val="90000"/>
              </a:lnSpc>
              <a:spcBef>
                <a:spcPct val="0"/>
              </a:spcBef>
              <a:buFontTx/>
              <a:buNone/>
            </a:pPr>
            <a:r>
              <a:rPr lang="en-US" altLang="en-US" sz="3600" b="1" dirty="0">
                <a:solidFill>
                  <a:srgbClr val="41453A"/>
                </a:solidFill>
                <a:latin typeface="Arial" charset="0"/>
              </a:rPr>
              <a:t>Accounting Process Cont.</a:t>
            </a:r>
          </a:p>
        </p:txBody>
      </p:sp>
      <p:sp>
        <p:nvSpPr>
          <p:cNvPr id="2" name="Rectangle 1"/>
          <p:cNvSpPr/>
          <p:nvPr/>
        </p:nvSpPr>
        <p:spPr>
          <a:xfrm>
            <a:off x="-114300" y="690096"/>
            <a:ext cx="9144000" cy="4572000"/>
          </a:xfrm>
          <a:prstGeom prst="rect">
            <a:avLst/>
          </a:prstGeom>
          <a:solidFill>
            <a:srgbClr val="FFFFFF">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 Box 4"/>
          <p:cNvSpPr txBox="1">
            <a:spLocks noChangeArrowheads="1"/>
          </p:cNvSpPr>
          <p:nvPr/>
        </p:nvSpPr>
        <p:spPr bwMode="auto">
          <a:xfrm>
            <a:off x="-152399" y="1129140"/>
            <a:ext cx="3505200" cy="350865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nchor="t">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defRPr/>
            </a:pPr>
            <a:r>
              <a:rPr lang="en-US" altLang="en-US" sz="2000" b="1" dirty="0">
                <a:latin typeface="Arial" pitchFamily="34" charset="0"/>
              </a:rPr>
              <a:t>     </a:t>
            </a:r>
            <a:r>
              <a:rPr lang="en-US" altLang="en-US" sz="2000" b="1" dirty="0">
                <a:solidFill>
                  <a:srgbClr val="41453A"/>
                </a:solidFill>
                <a:latin typeface="Arial" pitchFamily="34" charset="0"/>
              </a:rPr>
              <a:t>MCA</a:t>
            </a:r>
          </a:p>
          <a:p>
            <a:pPr lvl="1" indent="0" eaLnBrk="1" hangingPunct="1">
              <a:defRPr/>
            </a:pPr>
            <a:r>
              <a:rPr lang="en-US" altLang="en-US" sz="1800" dirty="0">
                <a:latin typeface="Arial" pitchFamily="34" charset="0"/>
              </a:rPr>
              <a:t>Investments $10 million</a:t>
            </a:r>
          </a:p>
          <a:p>
            <a:pPr lvl="1" indent="0" eaLnBrk="1" hangingPunct="1">
              <a:defRPr/>
            </a:pPr>
            <a:r>
              <a:rPr lang="en-US" altLang="en-US" sz="1800" dirty="0">
                <a:latin typeface="Arial" pitchFamily="34" charset="0"/>
              </a:rPr>
              <a:t>Total Assets $16.1 million</a:t>
            </a:r>
          </a:p>
          <a:p>
            <a:pPr lvl="1" indent="0" eaLnBrk="1" hangingPunct="1">
              <a:defRPr/>
            </a:pPr>
            <a:endParaRPr lang="en-US" altLang="en-US" sz="1800" b="1" dirty="0">
              <a:latin typeface="Arial" pitchFamily="34" charset="0"/>
            </a:endParaRPr>
          </a:p>
          <a:p>
            <a:pPr lvl="1" indent="0" eaLnBrk="1" hangingPunct="1">
              <a:defRPr/>
            </a:pPr>
            <a:r>
              <a:rPr lang="en-US" altLang="en-US" sz="2000" b="1" dirty="0">
                <a:latin typeface="Arial" pitchFamily="34" charset="0"/>
              </a:rPr>
              <a:t>Revenue Sources:</a:t>
            </a:r>
          </a:p>
          <a:p>
            <a:pPr lvl="1" indent="0" eaLnBrk="1" hangingPunct="1">
              <a:defRPr/>
            </a:pPr>
            <a:r>
              <a:rPr lang="en-US" altLang="en-US" sz="1800" dirty="0">
                <a:latin typeface="Arial" pitchFamily="34" charset="0"/>
              </a:rPr>
              <a:t>Member Dues</a:t>
            </a:r>
          </a:p>
          <a:p>
            <a:pPr lvl="1" indent="0" eaLnBrk="1" hangingPunct="1">
              <a:defRPr/>
            </a:pPr>
            <a:r>
              <a:rPr lang="en-US" altLang="en-US" sz="1800" dirty="0">
                <a:latin typeface="Arial" pitchFamily="34" charset="0"/>
              </a:rPr>
              <a:t>Retail Sales</a:t>
            </a:r>
          </a:p>
          <a:p>
            <a:pPr lvl="1" indent="0" eaLnBrk="1" hangingPunct="1">
              <a:defRPr/>
            </a:pPr>
            <a:r>
              <a:rPr lang="en-US" altLang="en-US" sz="1800" dirty="0">
                <a:latin typeface="Arial" pitchFamily="34" charset="0"/>
              </a:rPr>
              <a:t>Corporate Support</a:t>
            </a:r>
          </a:p>
          <a:p>
            <a:pPr lvl="1" indent="0" eaLnBrk="1" hangingPunct="1">
              <a:defRPr/>
            </a:pPr>
            <a:r>
              <a:rPr lang="en-US" altLang="en-US" sz="1800" dirty="0">
                <a:latin typeface="Arial" pitchFamily="34" charset="0"/>
              </a:rPr>
              <a:t>Advertising &amp; Subscriptions</a:t>
            </a:r>
          </a:p>
          <a:p>
            <a:pPr lvl="1" indent="0" eaLnBrk="1" hangingPunct="1">
              <a:defRPr/>
            </a:pPr>
            <a:r>
              <a:rPr lang="en-US" altLang="en-US" sz="1800" dirty="0">
                <a:latin typeface="Arial" pitchFamily="34" charset="0"/>
              </a:rPr>
              <a:t>Affinity &amp; Insurance</a:t>
            </a:r>
          </a:p>
          <a:p>
            <a:pPr lvl="1" indent="0" eaLnBrk="1" hangingPunct="1">
              <a:defRPr/>
            </a:pPr>
            <a:r>
              <a:rPr lang="en-US" altLang="en-US" sz="1800" dirty="0">
                <a:latin typeface="Arial" pitchFamily="34" charset="0"/>
              </a:rPr>
              <a:t>Modern Day Marine</a:t>
            </a:r>
            <a:endParaRPr lang="en-US" altLang="en-US" sz="2000" dirty="0">
              <a:latin typeface="Arial" pitchFamily="34" charset="0"/>
            </a:endParaRPr>
          </a:p>
        </p:txBody>
      </p:sp>
      <p:sp>
        <p:nvSpPr>
          <p:cNvPr id="8" name="Text Box 4"/>
          <p:cNvSpPr txBox="1">
            <a:spLocks noChangeArrowheads="1"/>
          </p:cNvSpPr>
          <p:nvPr/>
        </p:nvSpPr>
        <p:spPr bwMode="auto">
          <a:xfrm>
            <a:off x="5791200" y="1129140"/>
            <a:ext cx="4191000" cy="183127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defRPr/>
            </a:pPr>
            <a:r>
              <a:rPr lang="en-US" altLang="en-US" sz="2000" b="1" dirty="0">
                <a:solidFill>
                  <a:srgbClr val="41453A"/>
                </a:solidFill>
                <a:latin typeface="Arial" pitchFamily="34" charset="0"/>
              </a:rPr>
              <a:t>MCAF</a:t>
            </a:r>
          </a:p>
          <a:p>
            <a:pPr eaLnBrk="1" hangingPunct="1">
              <a:defRPr/>
            </a:pPr>
            <a:r>
              <a:rPr lang="en-US" altLang="en-US" sz="1800" dirty="0">
                <a:latin typeface="Arial" pitchFamily="34" charset="0"/>
              </a:rPr>
              <a:t>	Investments $312K</a:t>
            </a:r>
          </a:p>
          <a:p>
            <a:pPr eaLnBrk="1" hangingPunct="1">
              <a:defRPr/>
            </a:pPr>
            <a:r>
              <a:rPr lang="en-US" altLang="en-US" sz="1800" dirty="0">
                <a:latin typeface="Arial" pitchFamily="34" charset="0"/>
              </a:rPr>
              <a:t>	Total Assets $641K</a:t>
            </a:r>
          </a:p>
          <a:p>
            <a:pPr eaLnBrk="1" hangingPunct="1">
              <a:defRPr/>
            </a:pPr>
            <a:r>
              <a:rPr lang="en-US" altLang="en-US" sz="2000" b="1" dirty="0">
                <a:latin typeface="Arial" pitchFamily="34" charset="0"/>
              </a:rPr>
              <a:t>Revenue Sources:</a:t>
            </a:r>
          </a:p>
          <a:p>
            <a:pPr eaLnBrk="1" hangingPunct="1">
              <a:defRPr/>
            </a:pPr>
            <a:r>
              <a:rPr lang="en-US" altLang="en-US" sz="2000" b="1" dirty="0">
                <a:latin typeface="Arial" pitchFamily="34" charset="0"/>
              </a:rPr>
              <a:t>	</a:t>
            </a:r>
            <a:r>
              <a:rPr lang="en-US" altLang="en-US" sz="1800" dirty="0">
                <a:latin typeface="Arial" pitchFamily="34" charset="0"/>
              </a:rPr>
              <a:t>Donations</a:t>
            </a:r>
          </a:p>
          <a:p>
            <a:pPr eaLnBrk="1" hangingPunct="1">
              <a:defRPr/>
            </a:pPr>
            <a:r>
              <a:rPr lang="en-US" altLang="en-US" sz="1800" dirty="0">
                <a:latin typeface="Arial" pitchFamily="34" charset="0"/>
              </a:rPr>
              <a:t>       	MCA Support</a:t>
            </a:r>
            <a:endParaRPr lang="en-US" altLang="en-US" sz="1800" b="1" dirty="0">
              <a:latin typeface="Arial" pitchFamily="34" charset="0"/>
            </a:endParaRPr>
          </a:p>
        </p:txBody>
      </p:sp>
      <p:sp>
        <p:nvSpPr>
          <p:cNvPr id="9" name="Text Box 4"/>
          <p:cNvSpPr txBox="1">
            <a:spLocks noChangeArrowheads="1"/>
          </p:cNvSpPr>
          <p:nvPr/>
        </p:nvSpPr>
        <p:spPr bwMode="auto">
          <a:xfrm>
            <a:off x="3581400" y="1129140"/>
            <a:ext cx="3352800" cy="290848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defRPr/>
            </a:pPr>
            <a:r>
              <a:rPr lang="en-US" altLang="en-US" sz="2000" b="1" dirty="0">
                <a:solidFill>
                  <a:srgbClr val="41453A"/>
                </a:solidFill>
                <a:latin typeface="Arial" pitchFamily="34" charset="0"/>
              </a:rPr>
              <a:t>Shared</a:t>
            </a:r>
          </a:p>
          <a:p>
            <a:pPr eaLnBrk="1" hangingPunct="1">
              <a:defRPr/>
            </a:pPr>
            <a:endParaRPr lang="en-US" altLang="en-US" sz="2000" b="1" dirty="0">
              <a:solidFill>
                <a:srgbClr val="E51B24"/>
              </a:solidFill>
              <a:latin typeface="Arial" pitchFamily="34" charset="0"/>
            </a:endParaRPr>
          </a:p>
          <a:p>
            <a:pPr marL="285750" indent="-285750" eaLnBrk="1" hangingPunct="1">
              <a:buFont typeface="Arial"/>
              <a:buChar char="•"/>
              <a:defRPr/>
            </a:pPr>
            <a:r>
              <a:rPr lang="en-US" altLang="en-US" sz="2000" dirty="0">
                <a:latin typeface="Arial" pitchFamily="34" charset="0"/>
              </a:rPr>
              <a:t>Mission</a:t>
            </a:r>
          </a:p>
          <a:p>
            <a:pPr marL="285750" indent="-285750" eaLnBrk="1" hangingPunct="1">
              <a:buFont typeface="Arial"/>
              <a:buChar char="•"/>
              <a:defRPr/>
            </a:pPr>
            <a:r>
              <a:rPr lang="en-US" altLang="en-US" sz="2000" dirty="0">
                <a:latin typeface="Arial" pitchFamily="34" charset="0"/>
              </a:rPr>
              <a:t>Vision</a:t>
            </a:r>
          </a:p>
          <a:p>
            <a:pPr marL="285750" indent="-285750" eaLnBrk="1" hangingPunct="1">
              <a:buFont typeface="Arial"/>
              <a:buChar char="•"/>
              <a:defRPr/>
            </a:pPr>
            <a:r>
              <a:rPr lang="en-US" altLang="en-US" sz="2000" dirty="0">
                <a:latin typeface="Arial" pitchFamily="34" charset="0"/>
              </a:rPr>
              <a:t>Staff</a:t>
            </a:r>
          </a:p>
          <a:p>
            <a:pPr marL="285750" indent="-285750" eaLnBrk="1" hangingPunct="1">
              <a:buFont typeface="Arial"/>
              <a:buChar char="•"/>
              <a:defRPr/>
            </a:pPr>
            <a:r>
              <a:rPr lang="en-US" altLang="en-US" sz="2000" dirty="0">
                <a:latin typeface="Arial" pitchFamily="34" charset="0"/>
              </a:rPr>
              <a:t>Facilities</a:t>
            </a:r>
          </a:p>
          <a:p>
            <a:pPr marL="285750" indent="-285750" eaLnBrk="1" hangingPunct="1">
              <a:buFont typeface="Arial"/>
              <a:buChar char="•"/>
              <a:defRPr/>
            </a:pPr>
            <a:r>
              <a:rPr lang="en-US" altLang="en-US" sz="2000" dirty="0">
                <a:latin typeface="Arial" pitchFamily="34" charset="0"/>
              </a:rPr>
              <a:t>Board</a:t>
            </a:r>
          </a:p>
          <a:p>
            <a:pPr marL="285750" indent="-285750" eaLnBrk="1" hangingPunct="1">
              <a:buFont typeface="Arial"/>
              <a:buChar char="•"/>
              <a:defRPr/>
            </a:pPr>
            <a:r>
              <a:rPr lang="en-US" altLang="en-US" sz="2000" dirty="0">
                <a:latin typeface="Arial" pitchFamily="34" charset="0"/>
              </a:rPr>
              <a:t>Committees</a:t>
            </a:r>
          </a:p>
          <a:p>
            <a:pPr marL="285750" indent="-285750" eaLnBrk="1" hangingPunct="1">
              <a:buFont typeface="Arial"/>
              <a:buChar char="•"/>
              <a:defRPr/>
            </a:pPr>
            <a:endParaRPr lang="en-US" altLang="en-US" sz="1900" dirty="0">
              <a:latin typeface="Arial" pitchFamily="34" charset="0"/>
            </a:endParaRPr>
          </a:p>
        </p:txBody>
      </p:sp>
      <p:sp>
        <p:nvSpPr>
          <p:cNvPr id="3" name="Slide Number Placeholder 2"/>
          <p:cNvSpPr>
            <a:spLocks noGrp="1"/>
          </p:cNvSpPr>
          <p:nvPr>
            <p:ph type="sldNum" sz="quarter" idx="12"/>
          </p:nvPr>
        </p:nvSpPr>
        <p:spPr/>
        <p:txBody>
          <a:bodyPr/>
          <a:lstStyle/>
          <a:p>
            <a:fld id="{65C3D1F8-002A-47E3-97A1-C6774553AA60}" type="slidenum">
              <a:rPr lang="en-US" smtClean="0"/>
              <a:t>15</a:t>
            </a:fld>
            <a:endParaRPr lang="en-US" dirty="0"/>
          </a:p>
        </p:txBody>
      </p:sp>
    </p:spTree>
    <p:extLst>
      <p:ext uri="{BB962C8B-B14F-4D97-AF65-F5344CB8AC3E}">
        <p14:creationId xmlns:p14="http://schemas.microsoft.com/office/powerpoint/2010/main" val="5667503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Box 1"/>
          <p:cNvSpPr txBox="1">
            <a:spLocks noChangeArrowheads="1"/>
          </p:cNvSpPr>
          <p:nvPr/>
        </p:nvSpPr>
        <p:spPr bwMode="auto">
          <a:xfrm>
            <a:off x="152400" y="0"/>
            <a:ext cx="8915400" cy="10895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itchFamily="18" charset="0"/>
                <a:ea typeface="MS PGothic" pitchFamily="34" charset="-128"/>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ea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ea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ea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ea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9pPr>
          </a:lstStyle>
          <a:p>
            <a:pPr algn="ctr">
              <a:lnSpc>
                <a:spcPct val="90000"/>
              </a:lnSpc>
              <a:spcBef>
                <a:spcPct val="0"/>
              </a:spcBef>
              <a:buFontTx/>
              <a:buNone/>
            </a:pPr>
            <a:r>
              <a:rPr lang="en-US" altLang="en-US" sz="3600" b="1" u="sng" dirty="0">
                <a:solidFill>
                  <a:srgbClr val="41453A"/>
                </a:solidFill>
                <a:latin typeface="Arial" charset="0"/>
              </a:rPr>
              <a:t>Marine Corps Association &amp; Foundation</a:t>
            </a:r>
          </a:p>
          <a:p>
            <a:pPr algn="ctr">
              <a:lnSpc>
                <a:spcPct val="90000"/>
              </a:lnSpc>
              <a:spcBef>
                <a:spcPct val="0"/>
              </a:spcBef>
              <a:buFontTx/>
              <a:buNone/>
            </a:pPr>
            <a:r>
              <a:rPr lang="en-US" altLang="en-US" sz="3600" b="1" dirty="0">
                <a:solidFill>
                  <a:srgbClr val="41453A"/>
                </a:solidFill>
                <a:latin typeface="Arial" charset="0"/>
              </a:rPr>
              <a:t>Audit</a:t>
            </a:r>
          </a:p>
        </p:txBody>
      </p:sp>
      <p:sp>
        <p:nvSpPr>
          <p:cNvPr id="9" name="Rectangle 8"/>
          <p:cNvSpPr/>
          <p:nvPr/>
        </p:nvSpPr>
        <p:spPr>
          <a:xfrm>
            <a:off x="0" y="1066800"/>
            <a:ext cx="9144000" cy="4343400"/>
          </a:xfrm>
          <a:prstGeom prst="rect">
            <a:avLst/>
          </a:prstGeom>
          <a:solidFill>
            <a:srgbClr val="FFFFFF">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ectangle 3"/>
          <p:cNvSpPr/>
          <p:nvPr/>
        </p:nvSpPr>
        <p:spPr>
          <a:xfrm>
            <a:off x="152400" y="1385423"/>
            <a:ext cx="9135533" cy="3662541"/>
          </a:xfrm>
          <a:prstGeom prst="rect">
            <a:avLst/>
          </a:prstGeom>
        </p:spPr>
        <p:txBody>
          <a:bodyPr wrap="square">
            <a:spAutoFit/>
          </a:bodyPr>
          <a:lstStyle/>
          <a:p>
            <a:pPr>
              <a:defRPr/>
            </a:pPr>
            <a:r>
              <a:rPr lang="en-US" altLang="en-US" sz="2400" b="1" dirty="0">
                <a:latin typeface="Arial" pitchFamily="34" charset="0"/>
              </a:rPr>
              <a:t>Frequency: </a:t>
            </a:r>
          </a:p>
          <a:p>
            <a:pPr marL="342900" indent="-342900">
              <a:buFont typeface="Arial"/>
              <a:buChar char="•"/>
              <a:defRPr/>
            </a:pPr>
            <a:r>
              <a:rPr lang="en-US" altLang="en-US" sz="2000" dirty="0">
                <a:latin typeface="Arial" pitchFamily="34" charset="0"/>
              </a:rPr>
              <a:t>Annually, as required by Governance </a:t>
            </a:r>
            <a:r>
              <a:rPr lang="en-US" sz="2000" dirty="0">
                <a:solidFill>
                  <a:srgbClr val="000000"/>
                </a:solidFill>
                <a:latin typeface="Arial" panose="020B0604020202020204" pitchFamily="34" charset="0"/>
                <a:cs typeface="Arial" panose="020B0604020202020204" pitchFamily="34" charset="0"/>
              </a:rPr>
              <a:t>Committee, state laws and base requirements</a:t>
            </a:r>
            <a:endParaRPr lang="en-US" altLang="en-US" sz="2000" dirty="0">
              <a:latin typeface="Arial" panose="020B0604020202020204" pitchFamily="34" charset="0"/>
              <a:cs typeface="Arial" panose="020B0604020202020204" pitchFamily="34" charset="0"/>
            </a:endParaRPr>
          </a:p>
          <a:p>
            <a:pPr>
              <a:defRPr/>
            </a:pPr>
            <a:r>
              <a:rPr lang="en-US" altLang="en-US" sz="2400" b="1" dirty="0">
                <a:latin typeface="Arial" pitchFamily="34" charset="0"/>
              </a:rPr>
              <a:t>Conducted by:</a:t>
            </a:r>
          </a:p>
          <a:p>
            <a:pPr marL="285750" indent="-285750">
              <a:buFont typeface="Arial"/>
              <a:buChar char="•"/>
              <a:defRPr/>
            </a:pPr>
            <a:r>
              <a:rPr lang="en-US" altLang="en-US" sz="2000" dirty="0">
                <a:latin typeface="Arial" pitchFamily="34" charset="0"/>
              </a:rPr>
              <a:t>Independent Certified Public Accountants</a:t>
            </a:r>
          </a:p>
          <a:p>
            <a:pPr marL="285750" indent="-285750">
              <a:buFont typeface="Arial"/>
              <a:buChar char="•"/>
              <a:defRPr/>
            </a:pPr>
            <a:r>
              <a:rPr lang="en-US" altLang="en-US" sz="2000" dirty="0" err="1">
                <a:latin typeface="Arial" pitchFamily="34" charset="0"/>
              </a:rPr>
              <a:t>CliftonLarsonAllen</a:t>
            </a:r>
            <a:endParaRPr lang="en-US" altLang="en-US" sz="2000" dirty="0">
              <a:latin typeface="Arial" pitchFamily="34" charset="0"/>
            </a:endParaRPr>
          </a:p>
          <a:p>
            <a:pPr>
              <a:defRPr/>
            </a:pPr>
            <a:r>
              <a:rPr lang="en-US" altLang="en-US" sz="2400" b="1" dirty="0">
                <a:latin typeface="Arial" pitchFamily="34" charset="0"/>
              </a:rPr>
              <a:t>Reports: </a:t>
            </a:r>
          </a:p>
          <a:p>
            <a:pPr marL="285750" indent="-285750">
              <a:buFont typeface="Arial"/>
              <a:buChar char="•"/>
              <a:defRPr/>
            </a:pPr>
            <a:r>
              <a:rPr lang="en-US" altLang="en-US" sz="2000" dirty="0">
                <a:latin typeface="Arial" pitchFamily="34" charset="0"/>
              </a:rPr>
              <a:t>To the Board Audit Committee (fiduciary duty oversight)</a:t>
            </a:r>
          </a:p>
          <a:p>
            <a:pPr marL="285750" indent="-285750">
              <a:buFont typeface="Arial"/>
              <a:buChar char="•"/>
              <a:defRPr/>
            </a:pPr>
            <a:r>
              <a:rPr lang="en-US" altLang="en-US" sz="2000" dirty="0">
                <a:latin typeface="Arial" pitchFamily="34" charset="0"/>
              </a:rPr>
              <a:t>Auditors Report financial statements</a:t>
            </a:r>
          </a:p>
          <a:p>
            <a:pPr marL="285750" indent="-285750">
              <a:buFont typeface="Arial"/>
              <a:buChar char="•"/>
              <a:defRPr/>
            </a:pPr>
            <a:r>
              <a:rPr lang="en-US" altLang="en-US" sz="2000" dirty="0">
                <a:latin typeface="Arial" pitchFamily="34" charset="0"/>
              </a:rPr>
              <a:t>Internal Control Communication</a:t>
            </a:r>
          </a:p>
          <a:p>
            <a:pPr marL="285750" indent="-285750">
              <a:buFont typeface="Arial"/>
              <a:buChar char="•"/>
              <a:defRPr/>
            </a:pPr>
            <a:r>
              <a:rPr lang="en-US" altLang="en-US" sz="2000" dirty="0">
                <a:latin typeface="Arial" pitchFamily="34" charset="0"/>
              </a:rPr>
              <a:t>Governance Communication</a:t>
            </a:r>
          </a:p>
        </p:txBody>
      </p:sp>
      <p:sp>
        <p:nvSpPr>
          <p:cNvPr id="2" name="Slide Number Placeholder 1"/>
          <p:cNvSpPr>
            <a:spLocks noGrp="1"/>
          </p:cNvSpPr>
          <p:nvPr>
            <p:ph type="sldNum" sz="quarter" idx="12"/>
          </p:nvPr>
        </p:nvSpPr>
        <p:spPr/>
        <p:txBody>
          <a:bodyPr/>
          <a:lstStyle/>
          <a:p>
            <a:fld id="{65C3D1F8-002A-47E3-97A1-C6774553AA60}" type="slidenum">
              <a:rPr lang="en-US" smtClean="0"/>
              <a:t>16</a:t>
            </a:fld>
            <a:endParaRPr lang="en-US" dirty="0"/>
          </a:p>
        </p:txBody>
      </p:sp>
    </p:spTree>
    <p:extLst>
      <p:ext uri="{BB962C8B-B14F-4D97-AF65-F5344CB8AC3E}">
        <p14:creationId xmlns:p14="http://schemas.microsoft.com/office/powerpoint/2010/main" val="14312797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00100" y="533400"/>
            <a:ext cx="7543800" cy="685800"/>
          </a:xfrm>
        </p:spPr>
        <p:txBody>
          <a:bodyPr>
            <a:noAutofit/>
          </a:bodyPr>
          <a:lstStyle/>
          <a:p>
            <a:r>
              <a:rPr lang="en-US" sz="3600" b="1" u="sng" dirty="0">
                <a:solidFill>
                  <a:srgbClr val="4A4F42"/>
                </a:solidFill>
                <a:latin typeface="Arial" panose="020B0604020202020204" pitchFamily="34" charset="0"/>
                <a:ea typeface="Helvetica Neue" panose="02000503000000020004" pitchFamily="2" charset="0"/>
                <a:cs typeface="Arial" panose="020B0604020202020204" pitchFamily="34" charset="0"/>
              </a:rPr>
              <a:t>Employee Breakdown/Benefits</a:t>
            </a:r>
          </a:p>
        </p:txBody>
      </p:sp>
      <p:sp>
        <p:nvSpPr>
          <p:cNvPr id="3" name="Subtitle 2"/>
          <p:cNvSpPr>
            <a:spLocks noGrp="1"/>
          </p:cNvSpPr>
          <p:nvPr>
            <p:ph type="subTitle" idx="1"/>
          </p:nvPr>
        </p:nvSpPr>
        <p:spPr>
          <a:xfrm>
            <a:off x="571500" y="1600200"/>
            <a:ext cx="8001000" cy="3886200"/>
          </a:xfrm>
        </p:spPr>
        <p:txBody>
          <a:bodyPr>
            <a:normAutofit/>
          </a:bodyPr>
          <a:lstStyle/>
          <a:p>
            <a:pPr marL="457200" indent="-457200" algn="l">
              <a:buFont typeface="Arial" panose="020B0604020202020204" pitchFamily="34" charset="0"/>
              <a:buChar char="•"/>
            </a:pPr>
            <a:r>
              <a:rPr lang="en-US" sz="2400" dirty="0">
                <a:solidFill>
                  <a:schemeClr val="tx1"/>
                </a:solidFill>
                <a:latin typeface="Arial" panose="020B0604020202020204" pitchFamily="34" charset="0"/>
                <a:cs typeface="Arial" panose="020B0604020202020204" pitchFamily="34" charset="0"/>
              </a:rPr>
              <a:t>86 Employees</a:t>
            </a:r>
          </a:p>
          <a:p>
            <a:pPr marL="914400" lvl="1" indent="-457200" algn="l">
              <a:buFont typeface="Courier New" panose="02070309020205020404" pitchFamily="49" charset="0"/>
              <a:buChar char="o"/>
            </a:pPr>
            <a:r>
              <a:rPr lang="en-US" sz="2400" dirty="0">
                <a:solidFill>
                  <a:schemeClr val="tx1"/>
                </a:solidFill>
                <a:latin typeface="Arial" panose="020B0604020202020204" pitchFamily="34" charset="0"/>
                <a:cs typeface="Arial" panose="020B0604020202020204" pitchFamily="34" charset="0"/>
              </a:rPr>
              <a:t>74% FT</a:t>
            </a:r>
          </a:p>
          <a:p>
            <a:pPr marL="914400" lvl="1" indent="-457200" algn="l">
              <a:buFont typeface="Courier New" panose="02070309020205020404" pitchFamily="49" charset="0"/>
              <a:buChar char="o"/>
            </a:pPr>
            <a:r>
              <a:rPr lang="en-US" sz="2400" dirty="0">
                <a:solidFill>
                  <a:schemeClr val="tx1"/>
                </a:solidFill>
                <a:latin typeface="Arial" panose="020B0604020202020204" pitchFamily="34" charset="0"/>
                <a:cs typeface="Arial" panose="020B0604020202020204" pitchFamily="34" charset="0"/>
              </a:rPr>
              <a:t>26% PT</a:t>
            </a:r>
          </a:p>
          <a:p>
            <a:pPr marL="914400" lvl="1" indent="-457200" algn="l">
              <a:buFont typeface="Courier New" panose="02070309020205020404" pitchFamily="49" charset="0"/>
              <a:buChar char="o"/>
            </a:pPr>
            <a:r>
              <a:rPr lang="en-US" sz="2400" dirty="0">
                <a:solidFill>
                  <a:schemeClr val="tx1"/>
                </a:solidFill>
                <a:latin typeface="Arial" panose="020B0604020202020204" pitchFamily="34" charset="0"/>
                <a:cs typeface="Arial" panose="020B0604020202020204" pitchFamily="34" charset="0"/>
              </a:rPr>
              <a:t>Five Remote:  NC, CA, AZ</a:t>
            </a:r>
          </a:p>
          <a:p>
            <a:pPr marL="457200" indent="-457200" algn="l">
              <a:buFont typeface="Arial" panose="020B0604020202020204" pitchFamily="34" charset="0"/>
              <a:buChar char="•"/>
            </a:pPr>
            <a:r>
              <a:rPr lang="en-US" sz="2400" dirty="0">
                <a:solidFill>
                  <a:schemeClr val="tx1"/>
                </a:solidFill>
                <a:latin typeface="Arial" panose="020B0604020202020204" pitchFamily="34" charset="0"/>
                <a:cs typeface="Arial" panose="020B0604020202020204" pitchFamily="34" charset="0"/>
              </a:rPr>
              <a:t>Annual Compensation Review</a:t>
            </a:r>
          </a:p>
          <a:p>
            <a:pPr marL="457200" indent="-457200" algn="l">
              <a:buFont typeface="Arial" panose="020B0604020202020204" pitchFamily="34" charset="0"/>
              <a:buChar char="•"/>
            </a:pPr>
            <a:r>
              <a:rPr lang="en-US" sz="2400" dirty="0">
                <a:solidFill>
                  <a:schemeClr val="tx1"/>
                </a:solidFill>
                <a:latin typeface="Arial" panose="020B0604020202020204" pitchFamily="34" charset="0"/>
                <a:cs typeface="Arial" panose="020B0604020202020204" pitchFamily="34" charset="0"/>
              </a:rPr>
              <a:t>Annual Bonus Plan tied to Employee Evaluation/Goals</a:t>
            </a:r>
          </a:p>
          <a:p>
            <a:pPr marL="457200" indent="-457200" algn="l">
              <a:buFont typeface="Arial" panose="020B0604020202020204" pitchFamily="34" charset="0"/>
              <a:buChar char="•"/>
            </a:pPr>
            <a:r>
              <a:rPr lang="en-US" sz="2400" dirty="0">
                <a:solidFill>
                  <a:schemeClr val="tx1"/>
                </a:solidFill>
                <a:latin typeface="Arial" panose="020B0604020202020204" pitchFamily="34" charset="0"/>
                <a:cs typeface="Arial" panose="020B0604020202020204" pitchFamily="34" charset="0"/>
              </a:rPr>
              <a:t>Employee Handbook updated Jan 2019</a:t>
            </a:r>
          </a:p>
          <a:p>
            <a:endParaRPr lang="en-US"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4" name="Slide Number Placeholder 3">
            <a:extLst>
              <a:ext uri="{FF2B5EF4-FFF2-40B4-BE49-F238E27FC236}">
                <a16:creationId xmlns:a16="http://schemas.microsoft.com/office/drawing/2014/main" id="{16574FEA-FA5F-6E4D-8A80-4ABC486BD441}"/>
              </a:ext>
            </a:extLst>
          </p:cNvPr>
          <p:cNvSpPr>
            <a:spLocks noGrp="1"/>
          </p:cNvSpPr>
          <p:nvPr>
            <p:ph type="sldNum" sz="quarter" idx="12"/>
          </p:nvPr>
        </p:nvSpPr>
        <p:spPr/>
        <p:txBody>
          <a:bodyPr/>
          <a:lstStyle/>
          <a:p>
            <a:fld id="{65C3D1F8-002A-47E3-97A1-C6774553AA60}" type="slidenum">
              <a:rPr lang="en-US" smtClean="0"/>
              <a:t>17</a:t>
            </a:fld>
            <a:endParaRPr lang="en-US" dirty="0"/>
          </a:p>
        </p:txBody>
      </p:sp>
    </p:spTree>
    <p:extLst>
      <p:ext uri="{BB962C8B-B14F-4D97-AF65-F5344CB8AC3E}">
        <p14:creationId xmlns:p14="http://schemas.microsoft.com/office/powerpoint/2010/main" val="26401840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3BB3F-E791-0A44-926D-BF49B59CFDD1}"/>
              </a:ext>
            </a:extLst>
          </p:cNvPr>
          <p:cNvSpPr>
            <a:spLocks noGrp="1"/>
          </p:cNvSpPr>
          <p:nvPr>
            <p:ph type="title"/>
          </p:nvPr>
        </p:nvSpPr>
        <p:spPr>
          <a:xfrm>
            <a:off x="457200" y="152400"/>
            <a:ext cx="8229600" cy="1143000"/>
          </a:xfrm>
        </p:spPr>
        <p:txBody>
          <a:bodyPr>
            <a:normAutofit/>
          </a:bodyPr>
          <a:lstStyle/>
          <a:p>
            <a:r>
              <a:rPr lang="en-US" sz="3600" b="1" u="sng" dirty="0">
                <a:solidFill>
                  <a:srgbClr val="4A4F42"/>
                </a:solidFill>
                <a:latin typeface="Arial" panose="020B0604020202020204" pitchFamily="34" charset="0"/>
                <a:cs typeface="Arial" panose="020B0604020202020204" pitchFamily="34" charset="0"/>
              </a:rPr>
              <a:t>Employee Benefits</a:t>
            </a:r>
          </a:p>
        </p:txBody>
      </p:sp>
      <p:sp>
        <p:nvSpPr>
          <p:cNvPr id="3" name="Content Placeholder 2">
            <a:extLst>
              <a:ext uri="{FF2B5EF4-FFF2-40B4-BE49-F238E27FC236}">
                <a16:creationId xmlns:a16="http://schemas.microsoft.com/office/drawing/2014/main" id="{722305A5-22F2-954E-9B66-1BF35BF5AF2D}"/>
              </a:ext>
            </a:extLst>
          </p:cNvPr>
          <p:cNvSpPr>
            <a:spLocks noGrp="1"/>
          </p:cNvSpPr>
          <p:nvPr>
            <p:ph idx="1"/>
          </p:nvPr>
        </p:nvSpPr>
        <p:spPr>
          <a:xfrm>
            <a:off x="381000" y="1166019"/>
            <a:ext cx="8229600" cy="4015582"/>
          </a:xfrm>
        </p:spPr>
        <p:txBody>
          <a:bodyPr>
            <a:normAutofit lnSpcReduction="10000"/>
          </a:bodyPr>
          <a:lstStyle/>
          <a:p>
            <a:pPr marL="457200" indent="-457200"/>
            <a:r>
              <a:rPr lang="en-US" sz="2400" dirty="0">
                <a:latin typeface="Arial" panose="020B0604020202020204" pitchFamily="34" charset="0"/>
                <a:cs typeface="Arial" panose="020B0604020202020204" pitchFamily="34" charset="0"/>
              </a:rPr>
              <a:t>PT Benefits  </a:t>
            </a:r>
          </a:p>
          <a:p>
            <a:pPr marL="857250" lvl="1" indent="-457200"/>
            <a:r>
              <a:rPr lang="en-US" sz="1800" dirty="0">
                <a:latin typeface="Arial" panose="020B0604020202020204" pitchFamily="34" charset="0"/>
                <a:cs typeface="Arial" panose="020B0604020202020204" pitchFamily="34" charset="0"/>
              </a:rPr>
              <a:t>401k with 5% match</a:t>
            </a:r>
          </a:p>
          <a:p>
            <a:pPr marL="857250" lvl="1" indent="-457200"/>
            <a:r>
              <a:rPr lang="en-US" sz="1800" dirty="0">
                <a:latin typeface="Arial" panose="020B0604020202020204" pitchFamily="34" charset="0"/>
                <a:cs typeface="Arial" panose="020B0604020202020204" pitchFamily="34" charset="0"/>
              </a:rPr>
              <a:t>Paid Holiday (8-11 days)  </a:t>
            </a:r>
          </a:p>
          <a:p>
            <a:pPr marL="857250" lvl="1" indent="-457200"/>
            <a:r>
              <a:rPr lang="en-US" sz="1800" dirty="0">
                <a:latin typeface="Arial" panose="020B0604020202020204" pitchFamily="34" charset="0"/>
                <a:cs typeface="Arial" panose="020B0604020202020204" pitchFamily="34" charset="0"/>
              </a:rPr>
              <a:t>Birthday leave</a:t>
            </a:r>
          </a:p>
          <a:p>
            <a:pPr marL="857250" lvl="1" indent="-457200"/>
            <a:r>
              <a:rPr lang="en-US" sz="1800" dirty="0">
                <a:latin typeface="Arial" panose="020B0604020202020204" pitchFamily="34" charset="0"/>
                <a:cs typeface="Arial" panose="020B0604020202020204" pitchFamily="34" charset="0"/>
              </a:rPr>
              <a:t>Vision </a:t>
            </a:r>
          </a:p>
          <a:p>
            <a:pPr marL="857250" lvl="1" indent="-457200"/>
            <a:r>
              <a:rPr lang="en-US" sz="1800" dirty="0">
                <a:latin typeface="Arial" panose="020B0604020202020204" pitchFamily="34" charset="0"/>
                <a:cs typeface="Arial" panose="020B0604020202020204" pitchFamily="34" charset="0"/>
              </a:rPr>
              <a:t>Supplemental Insurance</a:t>
            </a:r>
          </a:p>
          <a:p>
            <a:pPr marL="457200" indent="-457200"/>
            <a:r>
              <a:rPr lang="en-US" sz="2400" dirty="0">
                <a:latin typeface="Arial" panose="020B0604020202020204" pitchFamily="34" charset="0"/>
                <a:cs typeface="Arial" panose="020B0604020202020204" pitchFamily="34" charset="0"/>
              </a:rPr>
              <a:t>FT Benefits  </a:t>
            </a:r>
          </a:p>
          <a:p>
            <a:pPr marL="857250" lvl="1" indent="-457200"/>
            <a:r>
              <a:rPr lang="en-US" sz="1800" dirty="0">
                <a:latin typeface="Arial" panose="020B0604020202020204" pitchFamily="34" charset="0"/>
                <a:cs typeface="Arial" panose="020B0604020202020204" pitchFamily="34" charset="0"/>
              </a:rPr>
              <a:t>Same as above PLUS Flexible Spending Plans </a:t>
            </a:r>
          </a:p>
          <a:p>
            <a:pPr marL="857250" lvl="1" indent="-457200"/>
            <a:r>
              <a:rPr lang="en-US" sz="1800" dirty="0">
                <a:latin typeface="Arial" panose="020B0604020202020204" pitchFamily="34" charset="0"/>
                <a:cs typeface="Arial" panose="020B0604020202020204" pitchFamily="34" charset="0"/>
              </a:rPr>
              <a:t>Employer-shared health &amp; dental </a:t>
            </a:r>
          </a:p>
          <a:p>
            <a:pPr marL="857250" lvl="1" indent="-457200"/>
            <a:r>
              <a:rPr lang="en-US" sz="1800" dirty="0">
                <a:latin typeface="Arial" panose="020B0604020202020204" pitchFamily="34" charset="0"/>
                <a:cs typeface="Arial" panose="020B0604020202020204" pitchFamily="34" charset="0"/>
              </a:rPr>
              <a:t>Employer-paid life, disability, AD&amp;D, EAP, sick, vacation, bereavement, jury duty, military leave</a:t>
            </a:r>
          </a:p>
          <a:p>
            <a:pPr marL="857250" lvl="1" indent="-457200"/>
            <a:r>
              <a:rPr lang="en-US" sz="1800" dirty="0">
                <a:latin typeface="Arial" panose="020B0604020202020204" pitchFamily="34" charset="0"/>
                <a:cs typeface="Arial" panose="020B0604020202020204" pitchFamily="34" charset="0"/>
              </a:rPr>
              <a:t>Tuition Reimbursement </a:t>
            </a:r>
          </a:p>
          <a:p>
            <a:endParaRPr lang="en-US" dirty="0"/>
          </a:p>
        </p:txBody>
      </p:sp>
      <p:sp>
        <p:nvSpPr>
          <p:cNvPr id="4" name="Slide Number Placeholder 3">
            <a:extLst>
              <a:ext uri="{FF2B5EF4-FFF2-40B4-BE49-F238E27FC236}">
                <a16:creationId xmlns:a16="http://schemas.microsoft.com/office/drawing/2014/main" id="{A4206B3D-8699-9241-9490-BB5589879BF4}"/>
              </a:ext>
            </a:extLst>
          </p:cNvPr>
          <p:cNvSpPr>
            <a:spLocks noGrp="1"/>
          </p:cNvSpPr>
          <p:nvPr>
            <p:ph type="sldNum" sz="quarter" idx="12"/>
          </p:nvPr>
        </p:nvSpPr>
        <p:spPr/>
        <p:txBody>
          <a:bodyPr/>
          <a:lstStyle/>
          <a:p>
            <a:fld id="{65C3D1F8-002A-47E3-97A1-C6774553AA60}" type="slidenum">
              <a:rPr lang="en-US" smtClean="0"/>
              <a:t>18</a:t>
            </a:fld>
            <a:endParaRPr lang="en-US" dirty="0"/>
          </a:p>
        </p:txBody>
      </p:sp>
    </p:spTree>
    <p:extLst>
      <p:ext uri="{BB962C8B-B14F-4D97-AF65-F5344CB8AC3E}">
        <p14:creationId xmlns:p14="http://schemas.microsoft.com/office/powerpoint/2010/main" val="41999543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9" name="Straight Connector 38"/>
          <p:cNvCxnSpPr/>
          <p:nvPr/>
        </p:nvCxnSpPr>
        <p:spPr>
          <a:xfrm>
            <a:off x="6781800" y="3352800"/>
            <a:ext cx="0" cy="12954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4099" name="TextBox 1"/>
          <p:cNvSpPr txBox="1">
            <a:spLocks noChangeArrowheads="1"/>
          </p:cNvSpPr>
          <p:nvPr/>
        </p:nvSpPr>
        <p:spPr bwMode="auto">
          <a:xfrm>
            <a:off x="152400" y="152400"/>
            <a:ext cx="8915400" cy="10987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itchFamily="18" charset="0"/>
                <a:ea typeface="MS PGothic" pitchFamily="34" charset="-128"/>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ea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ea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ea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ea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9pPr>
          </a:lstStyle>
          <a:p>
            <a:pPr algn="ctr">
              <a:lnSpc>
                <a:spcPct val="90000"/>
              </a:lnSpc>
              <a:spcBef>
                <a:spcPct val="0"/>
              </a:spcBef>
              <a:buFontTx/>
              <a:buNone/>
            </a:pPr>
            <a:r>
              <a:rPr lang="en-US" altLang="en-US" sz="3600" b="1" u="sng" dirty="0">
                <a:solidFill>
                  <a:srgbClr val="41453A"/>
                </a:solidFill>
                <a:latin typeface="Arial" charset="0"/>
              </a:rPr>
              <a:t>Marine Corps Association</a:t>
            </a:r>
          </a:p>
          <a:p>
            <a:pPr algn="ctr">
              <a:lnSpc>
                <a:spcPct val="90000"/>
              </a:lnSpc>
              <a:spcBef>
                <a:spcPct val="0"/>
              </a:spcBef>
              <a:buFontTx/>
              <a:buNone/>
            </a:pPr>
            <a:r>
              <a:rPr lang="en-US" altLang="en-US" sz="3600" b="1" i="1" dirty="0">
                <a:solidFill>
                  <a:srgbClr val="41453A"/>
                </a:solidFill>
                <a:latin typeface="Arial" charset="0"/>
              </a:rPr>
              <a:t>Marine Corps Gazette</a:t>
            </a:r>
            <a:endParaRPr lang="en-US" altLang="en-US" sz="3600" b="1" dirty="0">
              <a:solidFill>
                <a:srgbClr val="41453A"/>
              </a:solidFill>
              <a:latin typeface="Arial" charset="0"/>
            </a:endParaRPr>
          </a:p>
        </p:txBody>
      </p:sp>
      <p:cxnSp>
        <p:nvCxnSpPr>
          <p:cNvPr id="21" name="Straight Connector 20"/>
          <p:cNvCxnSpPr/>
          <p:nvPr/>
        </p:nvCxnSpPr>
        <p:spPr>
          <a:xfrm>
            <a:off x="2425263" y="2667000"/>
            <a:ext cx="3746937"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2425263" y="2667000"/>
            <a:ext cx="0" cy="12954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3720663" y="1981200"/>
            <a:ext cx="13137" cy="6858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4482663" y="2667000"/>
            <a:ext cx="0" cy="12954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28" name="TextBox 27"/>
          <p:cNvSpPr txBox="1"/>
          <p:nvPr/>
        </p:nvSpPr>
        <p:spPr>
          <a:xfrm>
            <a:off x="1633468" y="1371600"/>
            <a:ext cx="4271271" cy="800219"/>
          </a:xfrm>
          <a:prstGeom prst="rect">
            <a:avLst/>
          </a:prstGeom>
          <a:solidFill>
            <a:srgbClr val="41453A"/>
          </a:solidFill>
          <a:ln>
            <a:solidFill>
              <a:srgbClr val="41453A"/>
            </a:solidFill>
          </a:ln>
        </p:spPr>
        <p:txBody>
          <a:bodyPr wrap="none" rtlCol="0">
            <a:spAutoFit/>
          </a:bodyPr>
          <a:lstStyle/>
          <a:p>
            <a:pPr algn="ctr"/>
            <a:r>
              <a:rPr lang="en-US" sz="2300" dirty="0">
                <a:solidFill>
                  <a:srgbClr val="FFFFFF"/>
                </a:solidFill>
                <a:latin typeface="Calibri"/>
                <a:cs typeface="Calibri"/>
              </a:rPr>
              <a:t>Editor</a:t>
            </a:r>
          </a:p>
          <a:p>
            <a:pPr algn="ctr"/>
            <a:r>
              <a:rPr lang="en-US" sz="2300" dirty="0">
                <a:solidFill>
                  <a:srgbClr val="FFFFFF"/>
                </a:solidFill>
                <a:latin typeface="Calibri"/>
                <a:cs typeface="Calibri"/>
              </a:rPr>
              <a:t>Col </a:t>
            </a:r>
            <a:r>
              <a:rPr lang="en-US" sz="2100" dirty="0">
                <a:solidFill>
                  <a:srgbClr val="FFFFFF"/>
                </a:solidFill>
                <a:latin typeface="Calibri"/>
                <a:cs typeface="Calibri"/>
              </a:rPr>
              <a:t>Chris “Woody” Woodbridge (Ret) </a:t>
            </a:r>
          </a:p>
        </p:txBody>
      </p:sp>
      <p:sp>
        <p:nvSpPr>
          <p:cNvPr id="30" name="TextBox 29"/>
          <p:cNvSpPr txBox="1"/>
          <p:nvPr/>
        </p:nvSpPr>
        <p:spPr>
          <a:xfrm>
            <a:off x="3581400" y="3733800"/>
            <a:ext cx="1778870" cy="646331"/>
          </a:xfrm>
          <a:prstGeom prst="rect">
            <a:avLst/>
          </a:prstGeom>
          <a:solidFill>
            <a:srgbClr val="41453A"/>
          </a:solidFill>
        </p:spPr>
        <p:txBody>
          <a:bodyPr wrap="square" rtlCol="0">
            <a:spAutoFit/>
          </a:bodyPr>
          <a:lstStyle/>
          <a:p>
            <a:pPr lvl="0" algn="ctr"/>
            <a:r>
              <a:rPr lang="en-US" dirty="0">
                <a:solidFill>
                  <a:srgbClr val="FFFFFF"/>
                </a:solidFill>
                <a:latin typeface="Calibri"/>
                <a:cs typeface="Calibri"/>
              </a:rPr>
              <a:t>Production</a:t>
            </a:r>
          </a:p>
          <a:p>
            <a:pPr lvl="0" algn="ctr"/>
            <a:r>
              <a:rPr lang="en-US" dirty="0">
                <a:solidFill>
                  <a:srgbClr val="FFFFFF"/>
                </a:solidFill>
                <a:latin typeface="Calibri"/>
                <a:cs typeface="Calibri"/>
              </a:rPr>
              <a:t>Coordinator</a:t>
            </a:r>
          </a:p>
        </p:txBody>
      </p:sp>
      <p:sp>
        <p:nvSpPr>
          <p:cNvPr id="32" name="Rectangle 31"/>
          <p:cNvSpPr/>
          <p:nvPr/>
        </p:nvSpPr>
        <p:spPr>
          <a:xfrm>
            <a:off x="1530569" y="3697069"/>
            <a:ext cx="1600200" cy="762000"/>
          </a:xfrm>
          <a:prstGeom prst="rect">
            <a:avLst/>
          </a:prstGeom>
          <a:solidFill>
            <a:srgbClr val="41453A"/>
          </a:solidFill>
          <a:ln w="38100" cmpd="sng">
            <a:solidFill>
              <a:srgbClr val="41453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TextBox 32"/>
          <p:cNvSpPr txBox="1"/>
          <p:nvPr/>
        </p:nvSpPr>
        <p:spPr>
          <a:xfrm>
            <a:off x="1219200" y="3697069"/>
            <a:ext cx="2196663" cy="646331"/>
          </a:xfrm>
          <a:prstGeom prst="rect">
            <a:avLst/>
          </a:prstGeom>
          <a:noFill/>
        </p:spPr>
        <p:txBody>
          <a:bodyPr wrap="square" rtlCol="0">
            <a:spAutoFit/>
          </a:bodyPr>
          <a:lstStyle/>
          <a:p>
            <a:pPr lvl="0" algn="ctr"/>
            <a:r>
              <a:rPr lang="en-US" dirty="0">
                <a:solidFill>
                  <a:srgbClr val="FFFFFF"/>
                </a:solidFill>
                <a:latin typeface="Calibri"/>
                <a:cs typeface="Calibri"/>
              </a:rPr>
              <a:t>Administration</a:t>
            </a:r>
          </a:p>
          <a:p>
            <a:pPr lvl="0" algn="ctr"/>
            <a:r>
              <a:rPr lang="en-US" dirty="0">
                <a:solidFill>
                  <a:srgbClr val="FFFFFF"/>
                </a:solidFill>
                <a:latin typeface="Calibri"/>
                <a:cs typeface="Calibri"/>
              </a:rPr>
              <a:t>Support</a:t>
            </a:r>
          </a:p>
        </p:txBody>
      </p:sp>
      <p:sp>
        <p:nvSpPr>
          <p:cNvPr id="34" name="Rectangle 33"/>
          <p:cNvSpPr/>
          <p:nvPr/>
        </p:nvSpPr>
        <p:spPr>
          <a:xfrm>
            <a:off x="6019800" y="4495800"/>
            <a:ext cx="1600200" cy="762000"/>
          </a:xfrm>
          <a:prstGeom prst="rect">
            <a:avLst/>
          </a:prstGeom>
          <a:solidFill>
            <a:srgbClr val="41453A"/>
          </a:solidFill>
          <a:ln w="38100" cmpd="sng">
            <a:solidFill>
              <a:srgbClr val="41453A"/>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latin typeface="Calibri"/>
                <a:cs typeface="Calibri"/>
              </a:rPr>
              <a:t>Copy Editor</a:t>
            </a:r>
          </a:p>
          <a:p>
            <a:pPr algn="ctr"/>
            <a:r>
              <a:rPr lang="en-US" dirty="0">
                <a:latin typeface="Calibri"/>
                <a:cs typeface="Calibri"/>
              </a:rPr>
              <a:t>(Off site)</a:t>
            </a:r>
          </a:p>
        </p:txBody>
      </p:sp>
      <p:cxnSp>
        <p:nvCxnSpPr>
          <p:cNvPr id="35" name="Straight Connector 34"/>
          <p:cNvCxnSpPr/>
          <p:nvPr/>
        </p:nvCxnSpPr>
        <p:spPr>
          <a:xfrm>
            <a:off x="6781800" y="2819400"/>
            <a:ext cx="0" cy="12954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37" name="Rectangle 36"/>
          <p:cNvSpPr/>
          <p:nvPr/>
        </p:nvSpPr>
        <p:spPr>
          <a:xfrm>
            <a:off x="6014148" y="3449637"/>
            <a:ext cx="1600200" cy="762000"/>
          </a:xfrm>
          <a:prstGeom prst="rect">
            <a:avLst/>
          </a:prstGeom>
          <a:solidFill>
            <a:srgbClr val="41453A"/>
          </a:solidFill>
          <a:ln w="38100" cmpd="sng">
            <a:solidFill>
              <a:srgbClr val="41453A"/>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latin typeface="Calibri"/>
                <a:cs typeface="Calibri"/>
              </a:rPr>
              <a:t>Copy Editor </a:t>
            </a:r>
          </a:p>
          <a:p>
            <a:pPr algn="ctr"/>
            <a:r>
              <a:rPr lang="en-US" dirty="0">
                <a:latin typeface="Calibri"/>
                <a:cs typeface="Calibri"/>
              </a:rPr>
              <a:t>(On site)</a:t>
            </a:r>
          </a:p>
        </p:txBody>
      </p:sp>
      <p:sp>
        <p:nvSpPr>
          <p:cNvPr id="38" name="TextBox 37"/>
          <p:cNvSpPr txBox="1"/>
          <p:nvPr/>
        </p:nvSpPr>
        <p:spPr>
          <a:xfrm>
            <a:off x="5638800" y="2362200"/>
            <a:ext cx="2362200" cy="646331"/>
          </a:xfrm>
          <a:prstGeom prst="rect">
            <a:avLst/>
          </a:prstGeom>
          <a:solidFill>
            <a:srgbClr val="41453A"/>
          </a:solidFill>
          <a:ln>
            <a:solidFill>
              <a:srgbClr val="41453A"/>
            </a:solidFill>
          </a:ln>
        </p:spPr>
        <p:txBody>
          <a:bodyPr wrap="square" rtlCol="0">
            <a:spAutoFit/>
          </a:bodyPr>
          <a:lstStyle/>
          <a:p>
            <a:pPr lvl="0" algn="ctr"/>
            <a:r>
              <a:rPr lang="en-US" dirty="0">
                <a:solidFill>
                  <a:srgbClr val="FFFFFF"/>
                </a:solidFill>
                <a:latin typeface="Calibri"/>
                <a:cs typeface="Calibri"/>
              </a:rPr>
              <a:t>Senior</a:t>
            </a:r>
          </a:p>
          <a:p>
            <a:pPr lvl="0" algn="ctr"/>
            <a:r>
              <a:rPr lang="en-US" dirty="0">
                <a:solidFill>
                  <a:srgbClr val="FFFFFF"/>
                </a:solidFill>
                <a:latin typeface="Calibri"/>
                <a:cs typeface="Calibri"/>
              </a:rPr>
              <a:t>Editor</a:t>
            </a:r>
          </a:p>
        </p:txBody>
      </p:sp>
      <p:sp>
        <p:nvSpPr>
          <p:cNvPr id="2" name="Slide Number Placeholder 1"/>
          <p:cNvSpPr>
            <a:spLocks noGrp="1"/>
          </p:cNvSpPr>
          <p:nvPr>
            <p:ph type="sldNum" sz="quarter" idx="12"/>
          </p:nvPr>
        </p:nvSpPr>
        <p:spPr/>
        <p:txBody>
          <a:bodyPr/>
          <a:lstStyle/>
          <a:p>
            <a:fld id="{65C3D1F8-002A-47E3-97A1-C6774553AA60}" type="slidenum">
              <a:rPr lang="en-US" smtClean="0"/>
              <a:t>19</a:t>
            </a:fld>
            <a:endParaRPr lang="en-US" dirty="0"/>
          </a:p>
        </p:txBody>
      </p:sp>
    </p:spTree>
    <p:extLst>
      <p:ext uri="{BB962C8B-B14F-4D97-AF65-F5344CB8AC3E}">
        <p14:creationId xmlns:p14="http://schemas.microsoft.com/office/powerpoint/2010/main" val="1020837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Box 1"/>
          <p:cNvSpPr txBox="1">
            <a:spLocks noChangeArrowheads="1"/>
          </p:cNvSpPr>
          <p:nvPr/>
        </p:nvSpPr>
        <p:spPr bwMode="auto">
          <a:xfrm>
            <a:off x="228600" y="174390"/>
            <a:ext cx="8915400" cy="10987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itchFamily="18" charset="0"/>
                <a:ea typeface="MS PGothic" pitchFamily="34" charset="-128"/>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ea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ea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ea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ea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9pPr>
          </a:lstStyle>
          <a:p>
            <a:pPr algn="ctr">
              <a:lnSpc>
                <a:spcPct val="90000"/>
              </a:lnSpc>
              <a:spcBef>
                <a:spcPct val="0"/>
              </a:spcBef>
              <a:buFontTx/>
              <a:buNone/>
            </a:pPr>
            <a:r>
              <a:rPr lang="en-US" altLang="en-US" sz="3600" b="1" u="sng" dirty="0">
                <a:solidFill>
                  <a:srgbClr val="3F3F3F"/>
                </a:solidFill>
                <a:latin typeface="Arial" charset="0"/>
              </a:rPr>
              <a:t>Marine Corps Association</a:t>
            </a:r>
          </a:p>
          <a:p>
            <a:pPr algn="ctr">
              <a:lnSpc>
                <a:spcPct val="90000"/>
              </a:lnSpc>
              <a:spcBef>
                <a:spcPct val="0"/>
              </a:spcBef>
              <a:buFontTx/>
              <a:buNone/>
            </a:pPr>
            <a:r>
              <a:rPr lang="en-US" altLang="en-US" sz="3600" b="1" dirty="0">
                <a:solidFill>
                  <a:srgbClr val="3F3F3F"/>
                </a:solidFill>
                <a:latin typeface="Arial" charset="0"/>
              </a:rPr>
              <a:t>History</a:t>
            </a:r>
          </a:p>
        </p:txBody>
      </p:sp>
      <p:sp>
        <p:nvSpPr>
          <p:cNvPr id="13316" name="Text Box 4"/>
          <p:cNvSpPr txBox="1">
            <a:spLocks noChangeArrowheads="1"/>
          </p:cNvSpPr>
          <p:nvPr/>
        </p:nvSpPr>
        <p:spPr bwMode="auto">
          <a:xfrm>
            <a:off x="381000" y="990600"/>
            <a:ext cx="6400800" cy="483209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defRPr/>
            </a:pPr>
            <a:endParaRPr lang="en-US" altLang="en-US" dirty="0">
              <a:latin typeface="Arial" pitchFamily="34" charset="0"/>
            </a:endParaRPr>
          </a:p>
          <a:p>
            <a:pPr eaLnBrk="1" hangingPunct="1">
              <a:defRPr/>
            </a:pPr>
            <a:r>
              <a:rPr lang="en-US" altLang="en-US" dirty="0">
                <a:latin typeface="Arial"/>
                <a:cs typeface="Arial"/>
              </a:rPr>
              <a:t>The Marine Corps Association would </a:t>
            </a:r>
            <a:r>
              <a:rPr lang="ja-JP" altLang="en-US" dirty="0">
                <a:latin typeface="Arial"/>
                <a:cs typeface="Arial"/>
              </a:rPr>
              <a:t>“</a:t>
            </a:r>
            <a:r>
              <a:rPr lang="en-US" altLang="ja-JP" dirty="0">
                <a:latin typeface="Arial"/>
                <a:cs typeface="Arial"/>
              </a:rPr>
              <a:t>publish the history of the Marine Corps and disseminate information concerning the aims, purposes and deeds of the Corps, and the interchange of ideas for the betterment and improvement of its officers and men…</a:t>
            </a:r>
            <a:r>
              <a:rPr lang="ja-JP" altLang="en-US" dirty="0">
                <a:latin typeface="Arial"/>
                <a:cs typeface="Arial"/>
              </a:rPr>
              <a:t>” </a:t>
            </a:r>
            <a:endParaRPr lang="en-US" altLang="ja-JP" dirty="0">
              <a:latin typeface="Arial"/>
              <a:cs typeface="Arial"/>
            </a:endParaRPr>
          </a:p>
          <a:p>
            <a:pPr eaLnBrk="1" hangingPunct="1">
              <a:defRPr/>
            </a:pPr>
            <a:endParaRPr lang="en-US" altLang="ja-JP" dirty="0">
              <a:latin typeface="Arial"/>
              <a:cs typeface="Arial"/>
            </a:endParaRPr>
          </a:p>
          <a:p>
            <a:pPr eaLnBrk="1" hangingPunct="1">
              <a:defRPr/>
            </a:pPr>
            <a:r>
              <a:rPr lang="en-US" altLang="ja-JP" dirty="0">
                <a:latin typeface="Arial" pitchFamily="34" charset="0"/>
              </a:rPr>
              <a:t>		John A. Lejeune</a:t>
            </a:r>
          </a:p>
          <a:p>
            <a:pPr eaLnBrk="1" hangingPunct="1">
              <a:defRPr/>
            </a:pPr>
            <a:r>
              <a:rPr lang="en-US" altLang="ja-JP" dirty="0">
                <a:latin typeface="Arial" pitchFamily="34" charset="0"/>
              </a:rPr>
              <a:t>		Guantanamo Bay, Cuba</a:t>
            </a:r>
          </a:p>
          <a:p>
            <a:pPr eaLnBrk="1" hangingPunct="1">
              <a:defRPr/>
            </a:pPr>
            <a:r>
              <a:rPr lang="en-US" altLang="ja-JP" dirty="0">
                <a:latin typeface="Arial" pitchFamily="34" charset="0"/>
              </a:rPr>
              <a:t>		25 April 1913 </a:t>
            </a:r>
          </a:p>
          <a:p>
            <a:pPr eaLnBrk="1" hangingPunct="1">
              <a:defRPr/>
            </a:pPr>
            <a:r>
              <a:rPr lang="en-US" altLang="ja-JP" dirty="0">
                <a:latin typeface="Arial" pitchFamily="34" charset="0"/>
              </a:rPr>
              <a:t>		</a:t>
            </a:r>
          </a:p>
          <a:p>
            <a:pPr eaLnBrk="1" hangingPunct="1">
              <a:defRPr/>
            </a:pPr>
            <a:r>
              <a:rPr lang="en-US" altLang="ja-JP" sz="2000" dirty="0">
                <a:latin typeface="Arial" pitchFamily="34" charset="0"/>
              </a:rPr>
              <a:t>		</a:t>
            </a:r>
            <a:endParaRPr lang="en-US" altLang="en-US" sz="2000" dirty="0">
              <a:latin typeface="Arial" pitchFamily="34" charset="0"/>
            </a:endParaRPr>
          </a:p>
        </p:txBody>
      </p:sp>
      <p:pic>
        <p:nvPicPr>
          <p:cNvPr id="7" name="Picture 6" descr="Butlerveracruz.jpg"/>
          <p:cNvPicPr>
            <a:picLocks noChangeAspect="1"/>
          </p:cNvPicPr>
          <p:nvPr/>
        </p:nvPicPr>
        <p:blipFill rotWithShape="1">
          <a:blip r:embed="rId3">
            <a:extLst>
              <a:ext uri="{28A0092B-C50C-407E-A947-70E740481C1C}">
                <a14:useLocalDpi xmlns:a14="http://schemas.microsoft.com/office/drawing/2010/main" val="0"/>
              </a:ext>
            </a:extLst>
          </a:blip>
          <a:srcRect l="12136" t="8648" r="62610" b="10938"/>
          <a:stretch/>
        </p:blipFill>
        <p:spPr>
          <a:xfrm>
            <a:off x="6934200" y="1295400"/>
            <a:ext cx="1779021" cy="3860367"/>
          </a:xfrm>
          <a:prstGeom prst="rect">
            <a:avLst/>
          </a:prstGeom>
          <a:ln>
            <a:noFill/>
          </a:ln>
          <a:effectLst>
            <a:outerShdw blurRad="292100" dist="139700" dir="2700000" algn="tl" rotWithShape="0">
              <a:srgbClr val="333333">
                <a:alpha val="65000"/>
              </a:srgbClr>
            </a:outerShdw>
          </a:effectLst>
        </p:spPr>
      </p:pic>
      <p:sp>
        <p:nvSpPr>
          <p:cNvPr id="2" name="Slide Number Placeholder 1"/>
          <p:cNvSpPr>
            <a:spLocks noGrp="1"/>
          </p:cNvSpPr>
          <p:nvPr>
            <p:ph type="sldNum" sz="quarter" idx="12"/>
          </p:nvPr>
        </p:nvSpPr>
        <p:spPr/>
        <p:txBody>
          <a:bodyPr/>
          <a:lstStyle/>
          <a:p>
            <a:fld id="{65C3D1F8-002A-47E3-97A1-C6774553AA60}" type="slidenum">
              <a:rPr lang="en-US" smtClean="0"/>
              <a:t>2</a:t>
            </a:fld>
            <a:endParaRPr lang="en-US" dirty="0"/>
          </a:p>
        </p:txBody>
      </p:sp>
    </p:spTree>
    <p:extLst>
      <p:ext uri="{BB962C8B-B14F-4D97-AF65-F5344CB8AC3E}">
        <p14:creationId xmlns:p14="http://schemas.microsoft.com/office/powerpoint/2010/main" val="22169739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85481" y="1163883"/>
            <a:ext cx="4817397" cy="4093428"/>
          </a:xfrm>
          <a:prstGeom prst="rect">
            <a:avLst/>
          </a:prstGeom>
        </p:spPr>
        <p:txBody>
          <a:bodyPr wrap="square">
            <a:spAutoFit/>
          </a:bodyPr>
          <a:lstStyle/>
          <a:p>
            <a:pPr algn="ctr" fontAlgn="base">
              <a:spcBef>
                <a:spcPct val="0"/>
              </a:spcBef>
              <a:spcAft>
                <a:spcPct val="0"/>
              </a:spcAft>
            </a:pPr>
            <a:r>
              <a:rPr lang="en-US" sz="2200" b="1" dirty="0">
                <a:latin typeface="Arial"/>
                <a:cs typeface="Arial"/>
              </a:rPr>
              <a:t>Mission</a:t>
            </a:r>
            <a:r>
              <a:rPr lang="en-US" sz="2200" dirty="0">
                <a:latin typeface="Arial"/>
                <a:cs typeface="Arial"/>
              </a:rPr>
              <a:t>: </a:t>
            </a:r>
            <a:r>
              <a:rPr lang="en-US" sz="2000" i="1" dirty="0">
                <a:latin typeface="Arial"/>
                <a:ea typeface="MS PGothic" charset="0"/>
                <a:cs typeface="Arial"/>
              </a:rPr>
              <a:t>“…the interchange of ideas for the betterment and improvement of its officers and men…”</a:t>
            </a:r>
          </a:p>
          <a:p>
            <a:pPr algn="r" fontAlgn="base">
              <a:spcBef>
                <a:spcPct val="0"/>
              </a:spcBef>
              <a:spcAft>
                <a:spcPct val="0"/>
              </a:spcAft>
            </a:pPr>
            <a:endParaRPr lang="en-US" dirty="0"/>
          </a:p>
          <a:p>
            <a:pPr algn="ctr" fontAlgn="base">
              <a:spcBef>
                <a:spcPct val="0"/>
              </a:spcBef>
              <a:spcAft>
                <a:spcPct val="0"/>
              </a:spcAft>
            </a:pPr>
            <a:r>
              <a:rPr lang="en-US" dirty="0"/>
              <a:t>- Unchanged since the First Executive Committee (1913)</a:t>
            </a:r>
          </a:p>
          <a:p>
            <a:pPr algn="ctr" fontAlgn="base">
              <a:spcBef>
                <a:spcPct val="0"/>
              </a:spcBef>
              <a:spcAft>
                <a:spcPct val="0"/>
              </a:spcAft>
            </a:pPr>
            <a:endParaRPr lang="en-US" sz="2200" b="1" dirty="0">
              <a:latin typeface="Arial"/>
              <a:cs typeface="Arial"/>
            </a:endParaRPr>
          </a:p>
          <a:p>
            <a:r>
              <a:rPr lang="en-US" sz="2200" b="1" dirty="0">
                <a:latin typeface="Arial"/>
                <a:cs typeface="Arial"/>
              </a:rPr>
              <a:t>Goal</a:t>
            </a:r>
            <a:r>
              <a:rPr lang="en-US" sz="2200" dirty="0">
                <a:latin typeface="Arial"/>
                <a:cs typeface="Arial"/>
              </a:rPr>
              <a:t>: </a:t>
            </a:r>
            <a:r>
              <a:rPr lang="en-US" sz="2000" dirty="0">
                <a:latin typeface="Arial"/>
                <a:cs typeface="Arial"/>
              </a:rPr>
              <a:t>The Gazette recognized as the preeminent source for professional debate on the most important issues for the Corps and relevant as an integral resource for the Corps’ leader development and professional growth.</a:t>
            </a:r>
            <a:endParaRPr lang="en-US" sz="2200" dirty="0">
              <a:latin typeface="Arial"/>
              <a:cs typeface="Arial"/>
            </a:endParaRPr>
          </a:p>
        </p:txBody>
      </p:sp>
      <p:pic>
        <p:nvPicPr>
          <p:cNvPr id="9" name="Picture 8" descr="Screen Shot 2016-02-16 at 10.29.34 AM.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122197" y="1706315"/>
            <a:ext cx="2071602" cy="2819400"/>
          </a:xfrm>
          <a:prstGeom prst="rect">
            <a:avLst/>
          </a:prstGeom>
        </p:spPr>
      </p:pic>
      <p:pic>
        <p:nvPicPr>
          <p:cNvPr id="8" name="Picture 1111" descr="GAZoldestcove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rot="339356">
            <a:off x="6768341" y="1838486"/>
            <a:ext cx="1959720" cy="2744223"/>
          </a:xfrm>
          <a:prstGeom prst="rect">
            <a:avLst/>
          </a:prstGeom>
          <a:noFill/>
          <a:ln>
            <a:noFill/>
          </a:ln>
          <a:effectLst>
            <a:outerShdw blurRad="114300" dist="25399" dir="2700000" algn="ctr" rotWithShape="0">
              <a:srgbClr val="000000">
                <a:alpha val="51999"/>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TextBox 1"/>
          <p:cNvSpPr txBox="1">
            <a:spLocks noChangeArrowheads="1"/>
          </p:cNvSpPr>
          <p:nvPr/>
        </p:nvSpPr>
        <p:spPr bwMode="auto">
          <a:xfrm>
            <a:off x="152400" y="152400"/>
            <a:ext cx="8915400" cy="7130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itchFamily="18" charset="0"/>
                <a:ea typeface="MS PGothic" pitchFamily="34" charset="-128"/>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ea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ea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ea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ea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9pPr>
          </a:lstStyle>
          <a:p>
            <a:pPr algn="ctr">
              <a:lnSpc>
                <a:spcPct val="90000"/>
              </a:lnSpc>
              <a:spcBef>
                <a:spcPct val="0"/>
              </a:spcBef>
              <a:buFontTx/>
              <a:buNone/>
            </a:pPr>
            <a:r>
              <a:rPr lang="en-US" altLang="en-US" sz="4400" b="1" i="1" u="sng" dirty="0">
                <a:solidFill>
                  <a:srgbClr val="41453A"/>
                </a:solidFill>
                <a:latin typeface="Arial" charset="0"/>
              </a:rPr>
              <a:t>Marine Corps Gazette</a:t>
            </a:r>
            <a:endParaRPr lang="en-US" altLang="en-US" sz="4400" b="1" u="sng" dirty="0">
              <a:solidFill>
                <a:srgbClr val="41453A"/>
              </a:solidFill>
              <a:latin typeface="Arial" charset="0"/>
            </a:endParaRPr>
          </a:p>
        </p:txBody>
      </p:sp>
      <p:sp>
        <p:nvSpPr>
          <p:cNvPr id="2" name="Slide Number Placeholder 1"/>
          <p:cNvSpPr>
            <a:spLocks noGrp="1"/>
          </p:cNvSpPr>
          <p:nvPr>
            <p:ph type="sldNum" sz="quarter" idx="12"/>
          </p:nvPr>
        </p:nvSpPr>
        <p:spPr/>
        <p:txBody>
          <a:bodyPr/>
          <a:lstStyle/>
          <a:p>
            <a:fld id="{65C3D1F8-002A-47E3-97A1-C6774553AA60}" type="slidenum">
              <a:rPr lang="en-US" smtClean="0"/>
              <a:t>20</a:t>
            </a:fld>
            <a:endParaRPr lang="en-US" dirty="0"/>
          </a:p>
        </p:txBody>
      </p:sp>
    </p:spTree>
    <p:extLst>
      <p:ext uri="{BB962C8B-B14F-4D97-AF65-F5344CB8AC3E}">
        <p14:creationId xmlns:p14="http://schemas.microsoft.com/office/powerpoint/2010/main" val="14528484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8600" y="748129"/>
            <a:ext cx="8839200" cy="4585871"/>
          </a:xfrm>
          <a:prstGeom prst="rect">
            <a:avLst/>
          </a:prstGeom>
        </p:spPr>
        <p:txBody>
          <a:bodyPr wrap="square">
            <a:spAutoFit/>
          </a:bodyPr>
          <a:lstStyle/>
          <a:p>
            <a:r>
              <a:rPr lang="en-US" sz="2400" b="1" u="sng" dirty="0">
                <a:latin typeface="Arial"/>
                <a:cs typeface="Arial"/>
              </a:rPr>
              <a:t>Current Initiatives</a:t>
            </a:r>
            <a:r>
              <a:rPr lang="en-US" sz="2400" dirty="0">
                <a:latin typeface="Arial"/>
                <a:cs typeface="Arial"/>
              </a:rPr>
              <a:t>:</a:t>
            </a:r>
          </a:p>
          <a:p>
            <a:pPr marL="342900" indent="-342900">
              <a:buFont typeface="Arial" charset="0"/>
              <a:buChar char="•"/>
            </a:pPr>
            <a:r>
              <a:rPr lang="en-US" sz="2000" dirty="0">
                <a:latin typeface="Arial"/>
                <a:cs typeface="Arial"/>
              </a:rPr>
              <a:t>Future-focused to aid leadership in identifying challenges and opportunities.</a:t>
            </a:r>
          </a:p>
          <a:p>
            <a:pPr marL="342900" indent="-342900">
              <a:buFont typeface="Arial" charset="0"/>
              <a:buChar char="•"/>
            </a:pPr>
            <a:r>
              <a:rPr lang="en-US" sz="2000" dirty="0">
                <a:latin typeface="Arial"/>
                <a:cs typeface="Arial"/>
              </a:rPr>
              <a:t>Expanding professional resources for members and Marines</a:t>
            </a:r>
          </a:p>
          <a:p>
            <a:pPr marL="342900" indent="-342900">
              <a:buFont typeface="Arial" charset="0"/>
              <a:buChar char="•"/>
            </a:pPr>
            <a:r>
              <a:rPr lang="en-US" sz="2000" dirty="0">
                <a:latin typeface="Arial"/>
                <a:cs typeface="Arial"/>
              </a:rPr>
              <a:t>Aligning monthly content with Deputy Commandants and professional events</a:t>
            </a:r>
            <a:r>
              <a:rPr lang="en-US" sz="2400" dirty="0">
                <a:latin typeface="Arial"/>
                <a:cs typeface="Arial"/>
              </a:rPr>
              <a:t>.</a:t>
            </a:r>
          </a:p>
          <a:p>
            <a:pPr marL="342900" indent="-342900">
              <a:buFont typeface="Arial" charset="0"/>
              <a:buChar char="•"/>
            </a:pPr>
            <a:r>
              <a:rPr lang="en-US" sz="2000" dirty="0">
                <a:latin typeface="Arial"/>
                <a:cs typeface="Arial"/>
              </a:rPr>
              <a:t>Providing a platform for CMC and SMMC</a:t>
            </a:r>
          </a:p>
          <a:p>
            <a:r>
              <a:rPr lang="en-US" sz="2400" b="1" u="sng" dirty="0">
                <a:latin typeface="Arial"/>
                <a:cs typeface="Arial"/>
              </a:rPr>
              <a:t>Examples</a:t>
            </a:r>
            <a:r>
              <a:rPr lang="en-US" sz="2400" dirty="0">
                <a:latin typeface="Arial"/>
                <a:cs typeface="Arial"/>
              </a:rPr>
              <a:t>: </a:t>
            </a:r>
          </a:p>
          <a:p>
            <a:pPr marL="342900" indent="-342900">
              <a:buFont typeface="Arial" charset="0"/>
              <a:buChar char="•"/>
            </a:pPr>
            <a:r>
              <a:rPr lang="en-US" sz="2000" dirty="0">
                <a:latin typeface="Arial"/>
                <a:cs typeface="Arial"/>
              </a:rPr>
              <a:t>Expanding the Gazette web presence and on-line offerings using the MCA&amp;F Website</a:t>
            </a:r>
          </a:p>
          <a:p>
            <a:pPr marL="342900" indent="-342900">
              <a:buFont typeface="Arial" charset="0"/>
              <a:buChar char="•"/>
            </a:pPr>
            <a:r>
              <a:rPr lang="en-US" sz="2000" dirty="0">
                <a:latin typeface="Arial"/>
                <a:cs typeface="Arial"/>
              </a:rPr>
              <a:t>Increasing reader interaction and providing Professional Development Resources: Gazette Blog, TDG Collection, Maneuver Warfare Collection; Marine Corps Battle History Collection; Historical &amp; Decision-Forcing Case Studies; Cold War/Great Power Competition Collection</a:t>
            </a:r>
          </a:p>
        </p:txBody>
      </p:sp>
      <p:sp>
        <p:nvSpPr>
          <p:cNvPr id="8" name="TextBox 1"/>
          <p:cNvSpPr txBox="1">
            <a:spLocks noChangeArrowheads="1"/>
          </p:cNvSpPr>
          <p:nvPr/>
        </p:nvSpPr>
        <p:spPr bwMode="auto">
          <a:xfrm>
            <a:off x="152400" y="152400"/>
            <a:ext cx="8915400" cy="7130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itchFamily="18" charset="0"/>
                <a:ea typeface="MS PGothic" pitchFamily="34" charset="-128"/>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ea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ea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ea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ea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9pPr>
          </a:lstStyle>
          <a:p>
            <a:pPr algn="ctr">
              <a:lnSpc>
                <a:spcPct val="90000"/>
              </a:lnSpc>
              <a:spcBef>
                <a:spcPct val="0"/>
              </a:spcBef>
              <a:buFontTx/>
              <a:buNone/>
            </a:pPr>
            <a:r>
              <a:rPr lang="en-US" altLang="en-US" sz="4400" b="1" i="1" u="sng" dirty="0">
                <a:solidFill>
                  <a:srgbClr val="41453A"/>
                </a:solidFill>
                <a:latin typeface="Arial" charset="0"/>
              </a:rPr>
              <a:t>Marine Corps Gazette</a:t>
            </a:r>
            <a:endParaRPr lang="en-US" altLang="en-US" sz="4400" b="1" u="sng" dirty="0">
              <a:solidFill>
                <a:srgbClr val="41453A"/>
              </a:solidFill>
              <a:latin typeface="Arial" charset="0"/>
            </a:endParaRPr>
          </a:p>
        </p:txBody>
      </p:sp>
      <p:sp>
        <p:nvSpPr>
          <p:cNvPr id="2" name="Slide Number Placeholder 1"/>
          <p:cNvSpPr>
            <a:spLocks noGrp="1"/>
          </p:cNvSpPr>
          <p:nvPr>
            <p:ph type="sldNum" sz="quarter" idx="12"/>
          </p:nvPr>
        </p:nvSpPr>
        <p:spPr/>
        <p:txBody>
          <a:bodyPr/>
          <a:lstStyle/>
          <a:p>
            <a:fld id="{65C3D1F8-002A-47E3-97A1-C6774553AA60}" type="slidenum">
              <a:rPr lang="en-US" smtClean="0"/>
              <a:t>21</a:t>
            </a:fld>
            <a:endParaRPr lang="en-US" dirty="0"/>
          </a:p>
        </p:txBody>
      </p:sp>
    </p:spTree>
    <p:extLst>
      <p:ext uri="{BB962C8B-B14F-4D97-AF65-F5344CB8AC3E}">
        <p14:creationId xmlns:p14="http://schemas.microsoft.com/office/powerpoint/2010/main" val="21349405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2921000" y="3481388"/>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8" name="Rectangle 7"/>
          <p:cNvSpPr/>
          <p:nvPr/>
        </p:nvSpPr>
        <p:spPr>
          <a:xfrm>
            <a:off x="152400" y="588020"/>
            <a:ext cx="8915400" cy="4693593"/>
          </a:xfrm>
          <a:prstGeom prst="rect">
            <a:avLst/>
          </a:prstGeom>
          <a:ln>
            <a:noFill/>
          </a:ln>
        </p:spPr>
        <p:txBody>
          <a:bodyPr wrap="square">
            <a:spAutoFit/>
          </a:bodyPr>
          <a:lstStyle/>
          <a:p>
            <a:pPr marL="285750" indent="-285750">
              <a:buFont typeface="Arial" panose="020B0604020202020204" pitchFamily="34" charset="0"/>
              <a:buChar char="•"/>
            </a:pPr>
            <a:endParaRPr lang="en-US" sz="1200" b="1" dirty="0">
              <a:latin typeface="Arial"/>
              <a:cs typeface="Arial"/>
            </a:endParaRPr>
          </a:p>
          <a:p>
            <a:pPr marL="171450" indent="-171450">
              <a:buFont typeface="Arial" panose="020B0604020202020204" pitchFamily="34" charset="0"/>
              <a:buChar char="•"/>
            </a:pPr>
            <a:endParaRPr lang="en-US" sz="900" b="1" dirty="0">
              <a:latin typeface="Arial"/>
              <a:cs typeface="Arial"/>
            </a:endParaRPr>
          </a:p>
          <a:p>
            <a:pPr marL="171450" indent="-171450">
              <a:buFont typeface="Arial" panose="020B0604020202020204" pitchFamily="34" charset="0"/>
              <a:buChar char="•"/>
            </a:pPr>
            <a:endParaRPr lang="en-US" sz="900" b="1" dirty="0">
              <a:latin typeface="Arial"/>
              <a:cs typeface="Arial"/>
            </a:endParaRPr>
          </a:p>
          <a:p>
            <a:pPr marL="171450" indent="-171450">
              <a:buFont typeface="Arial" panose="020B0604020202020204" pitchFamily="34" charset="0"/>
              <a:buChar char="•"/>
            </a:pPr>
            <a:endParaRPr lang="en-US" sz="900" b="1" dirty="0">
              <a:latin typeface="Arial"/>
              <a:cs typeface="Arial"/>
            </a:endParaRPr>
          </a:p>
          <a:p>
            <a:pPr marL="457200" indent="-457200">
              <a:buFont typeface="Arial" panose="020B0604020202020204" pitchFamily="34" charset="0"/>
              <a:buChar char="•"/>
            </a:pPr>
            <a:r>
              <a:rPr lang="en-US" sz="2000" dirty="0">
                <a:latin typeface="Arial"/>
                <a:cs typeface="Arial"/>
              </a:rPr>
              <a:t>Serving as Publisher for both magazines, the Gazette Editor is responsible for coordination with our Printer/Distributor, LSC Communications.  </a:t>
            </a:r>
          </a:p>
          <a:p>
            <a:r>
              <a:rPr lang="en-US" sz="2000" dirty="0">
                <a:latin typeface="Arial"/>
                <a:cs typeface="Arial"/>
              </a:rPr>
              <a:t> </a:t>
            </a:r>
          </a:p>
          <a:p>
            <a:pPr marL="457200" indent="-457200">
              <a:buFont typeface="Arial" panose="020B0604020202020204" pitchFamily="34" charset="0"/>
              <a:buChar char="•"/>
            </a:pPr>
            <a:r>
              <a:rPr lang="en-US" sz="2000" dirty="0">
                <a:latin typeface="Arial"/>
                <a:cs typeface="Arial"/>
              </a:rPr>
              <a:t>Comparative circulation for 2019 and 2020:</a:t>
            </a:r>
          </a:p>
          <a:p>
            <a:pPr marL="457200" indent="-457200">
              <a:buFont typeface="Arial" panose="020B0604020202020204" pitchFamily="34" charset="0"/>
              <a:buChar char="•"/>
            </a:pPr>
            <a:endParaRPr lang="en-US" sz="2000" dirty="0">
              <a:latin typeface="Arial"/>
              <a:cs typeface="Arial"/>
            </a:endParaRPr>
          </a:p>
          <a:p>
            <a:pPr marL="457200" indent="-457200">
              <a:buFont typeface="Arial" panose="020B0604020202020204" pitchFamily="34" charset="0"/>
              <a:buChar char="•"/>
            </a:pPr>
            <a:endParaRPr lang="en-US" sz="2000" dirty="0">
              <a:latin typeface="Arial"/>
              <a:cs typeface="Arial"/>
            </a:endParaRPr>
          </a:p>
          <a:p>
            <a:pPr marL="457200" indent="-457200">
              <a:buFont typeface="Arial" panose="020B0604020202020204" pitchFamily="34" charset="0"/>
              <a:buChar char="•"/>
            </a:pPr>
            <a:endParaRPr lang="en-US" sz="2000" dirty="0">
              <a:latin typeface="Arial"/>
              <a:cs typeface="Arial"/>
            </a:endParaRPr>
          </a:p>
          <a:p>
            <a:pPr marL="457200" indent="-457200">
              <a:buFont typeface="Arial" panose="020B0604020202020204" pitchFamily="34" charset="0"/>
              <a:buChar char="•"/>
            </a:pPr>
            <a:endParaRPr lang="en-US" sz="2000" dirty="0">
              <a:latin typeface="Arial"/>
              <a:cs typeface="Arial"/>
            </a:endParaRPr>
          </a:p>
          <a:p>
            <a:pPr marL="457200" indent="-457200">
              <a:buFont typeface="Arial" panose="020B0604020202020204" pitchFamily="34" charset="0"/>
              <a:buChar char="•"/>
            </a:pPr>
            <a:endParaRPr lang="en-US" sz="2000" dirty="0">
              <a:latin typeface="Arial"/>
              <a:cs typeface="Arial"/>
            </a:endParaRPr>
          </a:p>
          <a:p>
            <a:pPr marL="457200" indent="-457200">
              <a:buFont typeface="Arial" panose="020B0604020202020204" pitchFamily="34" charset="0"/>
              <a:buChar char="•"/>
            </a:pPr>
            <a:endParaRPr lang="en-US" sz="2000" dirty="0">
              <a:latin typeface="Arial"/>
              <a:cs typeface="Arial"/>
            </a:endParaRPr>
          </a:p>
          <a:p>
            <a:pPr marL="457200" indent="-457200">
              <a:buFont typeface="Arial" panose="020B0604020202020204" pitchFamily="34" charset="0"/>
              <a:buChar char="•"/>
            </a:pPr>
            <a:r>
              <a:rPr lang="en-US" sz="2000" dirty="0">
                <a:latin typeface="Arial"/>
                <a:cs typeface="Arial"/>
              </a:rPr>
              <a:t>Circulation is important to Advertisers, our Printer and as a reflection of membership</a:t>
            </a:r>
          </a:p>
        </p:txBody>
      </p:sp>
      <p:sp>
        <p:nvSpPr>
          <p:cNvPr id="9" name="TextBox 1"/>
          <p:cNvSpPr txBox="1">
            <a:spLocks noChangeArrowheads="1"/>
          </p:cNvSpPr>
          <p:nvPr/>
        </p:nvSpPr>
        <p:spPr bwMode="auto">
          <a:xfrm>
            <a:off x="152400" y="381000"/>
            <a:ext cx="8915400" cy="7130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itchFamily="18" charset="0"/>
                <a:ea typeface="MS PGothic" pitchFamily="34" charset="-128"/>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ea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ea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ea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ea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9pPr>
          </a:lstStyle>
          <a:p>
            <a:pPr algn="ctr">
              <a:lnSpc>
                <a:spcPct val="90000"/>
              </a:lnSpc>
              <a:spcBef>
                <a:spcPct val="0"/>
              </a:spcBef>
              <a:buFontTx/>
              <a:buNone/>
            </a:pPr>
            <a:r>
              <a:rPr lang="en-US" altLang="en-US" sz="4400" b="1" u="sng" dirty="0">
                <a:solidFill>
                  <a:srgbClr val="41453A"/>
                </a:solidFill>
                <a:latin typeface="Arial" charset="0"/>
              </a:rPr>
              <a:t>Publisher</a:t>
            </a:r>
          </a:p>
        </p:txBody>
      </p:sp>
      <p:sp>
        <p:nvSpPr>
          <p:cNvPr id="11" name="Rectangle 10"/>
          <p:cNvSpPr/>
          <p:nvPr/>
        </p:nvSpPr>
        <p:spPr>
          <a:xfrm>
            <a:off x="304800" y="4402485"/>
            <a:ext cx="8915400" cy="338554"/>
          </a:xfrm>
          <a:prstGeom prst="rect">
            <a:avLst/>
          </a:prstGeom>
        </p:spPr>
        <p:txBody>
          <a:bodyPr wrap="square">
            <a:spAutoFit/>
          </a:bodyPr>
          <a:lstStyle/>
          <a:p>
            <a:endParaRPr lang="en-US" sz="1600" b="1" dirty="0">
              <a:latin typeface="Arial"/>
              <a:cs typeface="Arial"/>
            </a:endParaRPr>
          </a:p>
        </p:txBody>
      </p:sp>
      <p:sp>
        <p:nvSpPr>
          <p:cNvPr id="4" name="Slide Number Placeholder 3"/>
          <p:cNvSpPr>
            <a:spLocks noGrp="1"/>
          </p:cNvSpPr>
          <p:nvPr>
            <p:ph type="sldNum" sz="quarter" idx="12"/>
          </p:nvPr>
        </p:nvSpPr>
        <p:spPr/>
        <p:txBody>
          <a:bodyPr/>
          <a:lstStyle/>
          <a:p>
            <a:fld id="{65C3D1F8-002A-47E3-97A1-C6774553AA60}" type="slidenum">
              <a:rPr lang="en-US" smtClean="0"/>
              <a:t>22</a:t>
            </a:fld>
            <a:endParaRPr lang="en-US" dirty="0"/>
          </a:p>
        </p:txBody>
      </p:sp>
      <p:graphicFrame>
        <p:nvGraphicFramePr>
          <p:cNvPr id="12" name="Table 4">
            <a:extLst>
              <a:ext uri="{FF2B5EF4-FFF2-40B4-BE49-F238E27FC236}">
                <a16:creationId xmlns:a16="http://schemas.microsoft.com/office/drawing/2014/main" id="{D05D6FE5-3868-6B45-A7A0-8589AFFFA920}"/>
              </a:ext>
            </a:extLst>
          </p:cNvPr>
          <p:cNvGraphicFramePr>
            <a:graphicFrameLocks noGrp="1"/>
          </p:cNvGraphicFramePr>
          <p:nvPr/>
        </p:nvGraphicFramePr>
        <p:xfrm>
          <a:off x="381000" y="2819400"/>
          <a:ext cx="8458200" cy="1483360"/>
        </p:xfrm>
        <a:graphic>
          <a:graphicData uri="http://schemas.openxmlformats.org/drawingml/2006/table">
            <a:tbl>
              <a:tblPr firstRow="1" bandRow="1">
                <a:tableStyleId>{5C22544A-7EE6-4342-B048-85BDC9FD1C3A}</a:tableStyleId>
              </a:tblPr>
              <a:tblGrid>
                <a:gridCol w="1691640">
                  <a:extLst>
                    <a:ext uri="{9D8B030D-6E8A-4147-A177-3AD203B41FA5}">
                      <a16:colId xmlns:a16="http://schemas.microsoft.com/office/drawing/2014/main" val="3398993863"/>
                    </a:ext>
                  </a:extLst>
                </a:gridCol>
                <a:gridCol w="1691640">
                  <a:extLst>
                    <a:ext uri="{9D8B030D-6E8A-4147-A177-3AD203B41FA5}">
                      <a16:colId xmlns:a16="http://schemas.microsoft.com/office/drawing/2014/main" val="941080142"/>
                    </a:ext>
                  </a:extLst>
                </a:gridCol>
                <a:gridCol w="1691640">
                  <a:extLst>
                    <a:ext uri="{9D8B030D-6E8A-4147-A177-3AD203B41FA5}">
                      <a16:colId xmlns:a16="http://schemas.microsoft.com/office/drawing/2014/main" val="246631533"/>
                    </a:ext>
                  </a:extLst>
                </a:gridCol>
                <a:gridCol w="1691640">
                  <a:extLst>
                    <a:ext uri="{9D8B030D-6E8A-4147-A177-3AD203B41FA5}">
                      <a16:colId xmlns:a16="http://schemas.microsoft.com/office/drawing/2014/main" val="3949543699"/>
                    </a:ext>
                  </a:extLst>
                </a:gridCol>
                <a:gridCol w="1691640">
                  <a:extLst>
                    <a:ext uri="{9D8B030D-6E8A-4147-A177-3AD203B41FA5}">
                      <a16:colId xmlns:a16="http://schemas.microsoft.com/office/drawing/2014/main" val="1782862563"/>
                    </a:ext>
                  </a:extLst>
                </a:gridCol>
              </a:tblGrid>
              <a:tr h="370840">
                <a:tc>
                  <a:txBody>
                    <a:bodyPr/>
                    <a:lstStyle/>
                    <a:p>
                      <a:endParaRPr lang="en-AF"/>
                    </a:p>
                  </a:txBody>
                  <a:tcPr>
                    <a:solidFill>
                      <a:srgbClr val="41453A"/>
                    </a:solidFill>
                  </a:tcPr>
                </a:tc>
                <a:tc>
                  <a:txBody>
                    <a:bodyPr/>
                    <a:lstStyle/>
                    <a:p>
                      <a:r>
                        <a:rPr lang="en-AF" dirty="0"/>
                        <a:t>Jan-June 2019</a:t>
                      </a:r>
                    </a:p>
                  </a:txBody>
                  <a:tcPr>
                    <a:solidFill>
                      <a:srgbClr val="41453A"/>
                    </a:solidFill>
                  </a:tcPr>
                </a:tc>
                <a:tc>
                  <a:txBody>
                    <a:bodyPr/>
                    <a:lstStyle/>
                    <a:p>
                      <a:r>
                        <a:rPr lang="en-AF" dirty="0"/>
                        <a:t>July-Dec 2019</a:t>
                      </a:r>
                    </a:p>
                  </a:txBody>
                  <a:tcPr>
                    <a:solidFill>
                      <a:srgbClr val="41453A"/>
                    </a:solidFill>
                  </a:tcPr>
                </a:tc>
                <a:tc>
                  <a:txBody>
                    <a:bodyPr/>
                    <a:lstStyle/>
                    <a:p>
                      <a:r>
                        <a:rPr lang="en-AF" dirty="0"/>
                        <a:t>Jan-June 2020</a:t>
                      </a:r>
                    </a:p>
                  </a:txBody>
                  <a:tcPr>
                    <a:solidFill>
                      <a:srgbClr val="41453A"/>
                    </a:solidFill>
                  </a:tcPr>
                </a:tc>
                <a:tc>
                  <a:txBody>
                    <a:bodyPr/>
                    <a:lstStyle/>
                    <a:p>
                      <a:r>
                        <a:rPr lang="en-AF" dirty="0"/>
                        <a:t>July-Dec 2020</a:t>
                      </a:r>
                    </a:p>
                  </a:txBody>
                  <a:tcPr>
                    <a:solidFill>
                      <a:srgbClr val="41453A"/>
                    </a:solidFill>
                  </a:tcPr>
                </a:tc>
                <a:extLst>
                  <a:ext uri="{0D108BD9-81ED-4DB2-BD59-A6C34878D82A}">
                    <a16:rowId xmlns:a16="http://schemas.microsoft.com/office/drawing/2014/main" val="4196283684"/>
                  </a:ext>
                </a:extLst>
              </a:tr>
              <a:tr h="370840">
                <a:tc>
                  <a:txBody>
                    <a:bodyPr/>
                    <a:lstStyle/>
                    <a:p>
                      <a:r>
                        <a:rPr lang="en-AF" dirty="0"/>
                        <a:t>GZ Print</a:t>
                      </a:r>
                    </a:p>
                  </a:txBody>
                  <a:tcPr>
                    <a:solidFill>
                      <a:srgbClr val="D9B26B"/>
                    </a:solidFill>
                  </a:tcPr>
                </a:tc>
                <a:tc>
                  <a:txBody>
                    <a:bodyPr/>
                    <a:lstStyle/>
                    <a:p>
                      <a:r>
                        <a:rPr lang="en-AF" dirty="0"/>
                        <a:t>34,226</a:t>
                      </a:r>
                    </a:p>
                  </a:txBody>
                  <a:tcPr>
                    <a:solidFill>
                      <a:srgbClr val="D9B26B"/>
                    </a:solidFill>
                  </a:tcPr>
                </a:tc>
                <a:tc>
                  <a:txBody>
                    <a:bodyPr/>
                    <a:lstStyle/>
                    <a:p>
                      <a:r>
                        <a:rPr lang="en-AF" dirty="0"/>
                        <a:t>32,902</a:t>
                      </a:r>
                    </a:p>
                  </a:txBody>
                  <a:tcPr>
                    <a:solidFill>
                      <a:srgbClr val="D9B26B"/>
                    </a:solidFill>
                  </a:tcPr>
                </a:tc>
                <a:tc>
                  <a:txBody>
                    <a:bodyPr/>
                    <a:lstStyle/>
                    <a:p>
                      <a:r>
                        <a:rPr lang="en-AF" dirty="0"/>
                        <a:t>34,154</a:t>
                      </a:r>
                    </a:p>
                  </a:txBody>
                  <a:tcPr>
                    <a:solidFill>
                      <a:srgbClr val="D9B26B"/>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F" dirty="0"/>
                        <a:t>36,970</a:t>
                      </a:r>
                    </a:p>
                  </a:txBody>
                  <a:tcPr>
                    <a:solidFill>
                      <a:srgbClr val="D9B26B"/>
                    </a:solidFill>
                  </a:tcPr>
                </a:tc>
                <a:extLst>
                  <a:ext uri="{0D108BD9-81ED-4DB2-BD59-A6C34878D82A}">
                    <a16:rowId xmlns:a16="http://schemas.microsoft.com/office/drawing/2014/main" val="2978037900"/>
                  </a:ext>
                </a:extLst>
              </a:tr>
              <a:tr h="370840">
                <a:tc>
                  <a:txBody>
                    <a:bodyPr/>
                    <a:lstStyle/>
                    <a:p>
                      <a:r>
                        <a:rPr lang="en-AF" dirty="0"/>
                        <a:t>LN Print</a:t>
                      </a:r>
                    </a:p>
                  </a:txBody>
                  <a:tcPr>
                    <a:solidFill>
                      <a:srgbClr val="D9B26B"/>
                    </a:solidFill>
                  </a:tcPr>
                </a:tc>
                <a:tc>
                  <a:txBody>
                    <a:bodyPr/>
                    <a:lstStyle/>
                    <a:p>
                      <a:r>
                        <a:rPr lang="en-AF" dirty="0"/>
                        <a:t>83,654</a:t>
                      </a:r>
                    </a:p>
                  </a:txBody>
                  <a:tcPr>
                    <a:solidFill>
                      <a:srgbClr val="D9B26B"/>
                    </a:solidFill>
                  </a:tcPr>
                </a:tc>
                <a:tc>
                  <a:txBody>
                    <a:bodyPr/>
                    <a:lstStyle/>
                    <a:p>
                      <a:r>
                        <a:rPr lang="en-AF" dirty="0"/>
                        <a:t>74,175</a:t>
                      </a:r>
                    </a:p>
                  </a:txBody>
                  <a:tcPr>
                    <a:solidFill>
                      <a:srgbClr val="D9B26B"/>
                    </a:solidFill>
                  </a:tcPr>
                </a:tc>
                <a:tc>
                  <a:txBody>
                    <a:bodyPr/>
                    <a:lstStyle/>
                    <a:p>
                      <a:r>
                        <a:rPr lang="en-AF" dirty="0"/>
                        <a:t>78,610</a:t>
                      </a:r>
                    </a:p>
                  </a:txBody>
                  <a:tcPr>
                    <a:solidFill>
                      <a:srgbClr val="D9B26B"/>
                    </a:solidFill>
                  </a:tcPr>
                </a:tc>
                <a:tc>
                  <a:txBody>
                    <a:bodyPr/>
                    <a:lstStyle/>
                    <a:p>
                      <a:r>
                        <a:rPr lang="en-AF" sz="1800" b="0" i="0" u="none" strike="noStrike" kern="1200" dirty="0">
                          <a:solidFill>
                            <a:schemeClr val="dk1"/>
                          </a:solidFill>
                          <a:effectLst/>
                          <a:latin typeface="+mn-lt"/>
                          <a:ea typeface="+mn-ea"/>
                          <a:cs typeface="+mn-cs"/>
                        </a:rPr>
                        <a:t>73,221</a:t>
                      </a:r>
                      <a:endParaRPr lang="en-AF" dirty="0"/>
                    </a:p>
                  </a:txBody>
                  <a:tcPr>
                    <a:solidFill>
                      <a:srgbClr val="D9B26B"/>
                    </a:solidFill>
                  </a:tcPr>
                </a:tc>
                <a:extLst>
                  <a:ext uri="{0D108BD9-81ED-4DB2-BD59-A6C34878D82A}">
                    <a16:rowId xmlns:a16="http://schemas.microsoft.com/office/drawing/2014/main" val="3498735519"/>
                  </a:ext>
                </a:extLst>
              </a:tr>
              <a:tr h="370840">
                <a:tc>
                  <a:txBody>
                    <a:bodyPr/>
                    <a:lstStyle/>
                    <a:p>
                      <a:r>
                        <a:rPr lang="en-AF" dirty="0"/>
                        <a:t>Digitial GZ &amp; LN</a:t>
                      </a:r>
                    </a:p>
                  </a:txBody>
                  <a:tcPr>
                    <a:solidFill>
                      <a:srgbClr val="D9B26B"/>
                    </a:solidFill>
                  </a:tcPr>
                </a:tc>
                <a:tc>
                  <a:txBody>
                    <a:bodyPr/>
                    <a:lstStyle/>
                    <a:p>
                      <a:r>
                        <a:rPr lang="en-AF" dirty="0"/>
                        <a:t>22,367</a:t>
                      </a:r>
                    </a:p>
                  </a:txBody>
                  <a:tcPr>
                    <a:solidFill>
                      <a:srgbClr val="D9B26B"/>
                    </a:solidFill>
                  </a:tcPr>
                </a:tc>
                <a:tc>
                  <a:txBody>
                    <a:bodyPr/>
                    <a:lstStyle/>
                    <a:p>
                      <a:r>
                        <a:rPr lang="en-AF" dirty="0"/>
                        <a:t>20,912</a:t>
                      </a:r>
                    </a:p>
                  </a:txBody>
                  <a:tcPr>
                    <a:solidFill>
                      <a:srgbClr val="D9B26B"/>
                    </a:solidFill>
                  </a:tcPr>
                </a:tc>
                <a:tc>
                  <a:txBody>
                    <a:bodyPr/>
                    <a:lstStyle/>
                    <a:p>
                      <a:r>
                        <a:rPr lang="en-AF" dirty="0"/>
                        <a:t>22,088</a:t>
                      </a:r>
                    </a:p>
                  </a:txBody>
                  <a:tcPr>
                    <a:solidFill>
                      <a:srgbClr val="D9B26B"/>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F" dirty="0"/>
                        <a:t>28,013</a:t>
                      </a:r>
                    </a:p>
                  </a:txBody>
                  <a:tcPr>
                    <a:solidFill>
                      <a:srgbClr val="D9B26B"/>
                    </a:solidFill>
                  </a:tcPr>
                </a:tc>
                <a:extLst>
                  <a:ext uri="{0D108BD9-81ED-4DB2-BD59-A6C34878D82A}">
                    <a16:rowId xmlns:a16="http://schemas.microsoft.com/office/drawing/2014/main" val="2663976133"/>
                  </a:ext>
                </a:extLst>
              </a:tr>
            </a:tbl>
          </a:graphicData>
        </a:graphic>
      </p:graphicFrame>
    </p:spTree>
    <p:extLst>
      <p:ext uri="{BB962C8B-B14F-4D97-AF65-F5344CB8AC3E}">
        <p14:creationId xmlns:p14="http://schemas.microsoft.com/office/powerpoint/2010/main" val="31060820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838200"/>
            <a:ext cx="9144000" cy="477054"/>
          </a:xfrm>
          <a:prstGeom prst="rect">
            <a:avLst/>
          </a:prstGeom>
        </p:spPr>
        <p:txBody>
          <a:bodyPr wrap="square">
            <a:spAutoFit/>
          </a:bodyPr>
          <a:lstStyle/>
          <a:p>
            <a:pPr algn="ctr"/>
            <a:r>
              <a:rPr lang="en-US" sz="2500" b="1" dirty="0">
                <a:solidFill>
                  <a:srgbClr val="41453A"/>
                </a:solidFill>
                <a:latin typeface="Arial"/>
                <a:cs typeface="Arial"/>
              </a:rPr>
              <a:t>Advertising</a:t>
            </a:r>
            <a:endParaRPr lang="en-US" sz="2500" dirty="0">
              <a:solidFill>
                <a:srgbClr val="41453A"/>
              </a:solidFill>
              <a:latin typeface="Arial"/>
              <a:cs typeface="Arial"/>
            </a:endParaRPr>
          </a:p>
        </p:txBody>
      </p:sp>
      <p:sp>
        <p:nvSpPr>
          <p:cNvPr id="13" name="TextBox 1"/>
          <p:cNvSpPr txBox="1">
            <a:spLocks noChangeArrowheads="1"/>
          </p:cNvSpPr>
          <p:nvPr/>
        </p:nvSpPr>
        <p:spPr bwMode="auto">
          <a:xfrm>
            <a:off x="175945" y="163646"/>
            <a:ext cx="8915400" cy="7130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itchFamily="18" charset="0"/>
                <a:ea typeface="MS PGothic" pitchFamily="34" charset="-128"/>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ea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ea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ea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ea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9pPr>
          </a:lstStyle>
          <a:p>
            <a:pPr algn="ctr">
              <a:lnSpc>
                <a:spcPct val="90000"/>
              </a:lnSpc>
              <a:spcBef>
                <a:spcPct val="0"/>
              </a:spcBef>
              <a:buFontTx/>
              <a:buNone/>
            </a:pPr>
            <a:r>
              <a:rPr lang="en-US" altLang="en-US" sz="4400" b="1" u="sng" dirty="0">
                <a:solidFill>
                  <a:srgbClr val="41453A"/>
                </a:solidFill>
                <a:latin typeface="Arial" charset="0"/>
              </a:rPr>
              <a:t>Publisher</a:t>
            </a:r>
          </a:p>
        </p:txBody>
      </p:sp>
      <p:sp>
        <p:nvSpPr>
          <p:cNvPr id="14" name="Content Placeholder 2"/>
          <p:cNvSpPr txBox="1">
            <a:spLocks/>
          </p:cNvSpPr>
          <p:nvPr/>
        </p:nvSpPr>
        <p:spPr>
          <a:xfrm>
            <a:off x="76200" y="1447800"/>
            <a:ext cx="8534400" cy="4525963"/>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sz="1800" b="1" dirty="0"/>
          </a:p>
        </p:txBody>
      </p:sp>
      <p:sp>
        <p:nvSpPr>
          <p:cNvPr id="2" name="Slide Number Placeholder 1"/>
          <p:cNvSpPr>
            <a:spLocks noGrp="1"/>
          </p:cNvSpPr>
          <p:nvPr>
            <p:ph type="sldNum" sz="quarter" idx="12"/>
          </p:nvPr>
        </p:nvSpPr>
        <p:spPr/>
        <p:txBody>
          <a:bodyPr/>
          <a:lstStyle/>
          <a:p>
            <a:fld id="{65C3D1F8-002A-47E3-97A1-C6774553AA60}" type="slidenum">
              <a:rPr lang="en-US" smtClean="0"/>
              <a:t>23</a:t>
            </a:fld>
            <a:endParaRPr lang="en-US" dirty="0"/>
          </a:p>
        </p:txBody>
      </p:sp>
      <p:sp>
        <p:nvSpPr>
          <p:cNvPr id="5" name="TextBox 4">
            <a:extLst>
              <a:ext uri="{FF2B5EF4-FFF2-40B4-BE49-F238E27FC236}">
                <a16:creationId xmlns:a16="http://schemas.microsoft.com/office/drawing/2014/main" id="{A54E11DE-E02D-D94B-871C-0C1A453DA137}"/>
              </a:ext>
            </a:extLst>
          </p:cNvPr>
          <p:cNvSpPr txBox="1"/>
          <p:nvPr/>
        </p:nvSpPr>
        <p:spPr>
          <a:xfrm>
            <a:off x="46954" y="1412828"/>
            <a:ext cx="5257800" cy="3970318"/>
          </a:xfrm>
          <a:prstGeom prst="rect">
            <a:avLst/>
          </a:prstGeom>
          <a:noFill/>
        </p:spPr>
        <p:txBody>
          <a:bodyPr wrap="square" rtlCol="0">
            <a:spAutoFit/>
          </a:bodyPr>
          <a:lstStyle/>
          <a:p>
            <a:pPr marL="285750" indent="-285750">
              <a:buFont typeface="Arial" panose="020B0604020202020204" pitchFamily="34" charset="0"/>
              <a:buChar char="•"/>
            </a:pPr>
            <a:r>
              <a:rPr lang="en-US" dirty="0"/>
              <a:t>James G Elliot Co is only representing us for ”non-endemic” national retail ads as part of the Military Advertising Network</a:t>
            </a:r>
          </a:p>
          <a:p>
            <a:endParaRPr lang="en-US" dirty="0"/>
          </a:p>
          <a:p>
            <a:pPr marL="285750" indent="-285750">
              <a:buFont typeface="Arial" panose="020B0604020202020204" pitchFamily="34" charset="0"/>
              <a:buChar char="•"/>
            </a:pPr>
            <a:r>
              <a:rPr lang="en-US" dirty="0"/>
              <a:t>All other advertising is responsibility of Events/Corporate Sponsorship to coordinate</a:t>
            </a:r>
          </a:p>
          <a:p>
            <a:endParaRPr lang="en-US" dirty="0"/>
          </a:p>
          <a:p>
            <a:pPr marL="285750" indent="-285750">
              <a:buFont typeface="Arial" panose="020B0604020202020204" pitchFamily="34" charset="0"/>
              <a:buChar char="•"/>
            </a:pPr>
            <a:r>
              <a:rPr lang="en-US" dirty="0"/>
              <a:t>Recent initiatives including improved website ads, thank you ads in publications and combined ads for sponsors</a:t>
            </a:r>
          </a:p>
          <a:p>
            <a:endParaRPr lang="en-US" dirty="0"/>
          </a:p>
          <a:p>
            <a:endParaRPr lang="en-US" dirty="0"/>
          </a:p>
          <a:p>
            <a:r>
              <a:rPr lang="en-US" dirty="0"/>
              <a:t>	</a:t>
            </a:r>
          </a:p>
          <a:p>
            <a:r>
              <a:rPr lang="en-US" dirty="0"/>
              <a:t>	</a:t>
            </a:r>
          </a:p>
        </p:txBody>
      </p:sp>
      <p:pic>
        <p:nvPicPr>
          <p:cNvPr id="7" name="Picture 6" descr="A screenshot of a cell phone&#10;&#10;Description automatically generated">
            <a:extLst>
              <a:ext uri="{FF2B5EF4-FFF2-40B4-BE49-F238E27FC236}">
                <a16:creationId xmlns:a16="http://schemas.microsoft.com/office/drawing/2014/main" id="{CA9C4AFF-0E24-5A4E-93E0-4AFBB6CAC91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76850" y="1511300"/>
            <a:ext cx="3657600" cy="2451100"/>
          </a:xfrm>
          <a:prstGeom prst="rect">
            <a:avLst/>
          </a:prstGeom>
        </p:spPr>
      </p:pic>
      <p:sp>
        <p:nvSpPr>
          <p:cNvPr id="9" name="Rectangle 8">
            <a:extLst>
              <a:ext uri="{FF2B5EF4-FFF2-40B4-BE49-F238E27FC236}">
                <a16:creationId xmlns:a16="http://schemas.microsoft.com/office/drawing/2014/main" id="{E6CD3DD9-DB19-8742-BBBC-4166FE688B1B}"/>
              </a:ext>
            </a:extLst>
          </p:cNvPr>
          <p:cNvSpPr/>
          <p:nvPr/>
        </p:nvSpPr>
        <p:spPr>
          <a:xfrm>
            <a:off x="152400" y="4114800"/>
            <a:ext cx="5257800" cy="400110"/>
          </a:xfrm>
          <a:prstGeom prst="rect">
            <a:avLst/>
          </a:prstGeom>
        </p:spPr>
        <p:txBody>
          <a:bodyPr wrap="square">
            <a:spAutoFit/>
          </a:bodyPr>
          <a:lstStyle/>
          <a:p>
            <a:r>
              <a:rPr lang="en-US" sz="2000" dirty="0"/>
              <a:t>		</a:t>
            </a:r>
          </a:p>
        </p:txBody>
      </p:sp>
      <p:sp>
        <p:nvSpPr>
          <p:cNvPr id="10" name="Rectangle 9">
            <a:extLst>
              <a:ext uri="{FF2B5EF4-FFF2-40B4-BE49-F238E27FC236}">
                <a16:creationId xmlns:a16="http://schemas.microsoft.com/office/drawing/2014/main" id="{9F87480A-D34D-CC49-8734-1260751DE999}"/>
              </a:ext>
            </a:extLst>
          </p:cNvPr>
          <p:cNvSpPr/>
          <p:nvPr/>
        </p:nvSpPr>
        <p:spPr>
          <a:xfrm>
            <a:off x="2895600" y="4349115"/>
            <a:ext cx="2800350" cy="984885"/>
          </a:xfrm>
          <a:prstGeom prst="rect">
            <a:avLst/>
          </a:prstGeom>
        </p:spPr>
        <p:txBody>
          <a:bodyPr wrap="square">
            <a:spAutoFit/>
          </a:bodyPr>
          <a:lstStyle/>
          <a:p>
            <a:r>
              <a:rPr lang="en-US" sz="2000" b="1" u="sng" dirty="0"/>
              <a:t>2020 </a:t>
            </a:r>
          </a:p>
          <a:p>
            <a:r>
              <a:rPr lang="en-US" sz="2000" dirty="0"/>
              <a:t>GAZ and LNK </a:t>
            </a:r>
            <a:r>
              <a:rPr lang="en-US" sz="2000" dirty="0">
                <a:latin typeface="Calibri" panose="020F0502020204030204" pitchFamily="34" charset="0"/>
                <a:ea typeface="Calibri" panose="020F0502020204030204" pitchFamily="34" charset="0"/>
              </a:rPr>
              <a:t>$460,715 </a:t>
            </a:r>
            <a:r>
              <a:rPr lang="en-US" dirty="0"/>
              <a:t>	</a:t>
            </a:r>
          </a:p>
        </p:txBody>
      </p:sp>
      <p:sp>
        <p:nvSpPr>
          <p:cNvPr id="11" name="Rectangle 10">
            <a:extLst>
              <a:ext uri="{FF2B5EF4-FFF2-40B4-BE49-F238E27FC236}">
                <a16:creationId xmlns:a16="http://schemas.microsoft.com/office/drawing/2014/main" id="{481BCCB7-71CB-084A-8B2E-29A80EF78F9C}"/>
              </a:ext>
            </a:extLst>
          </p:cNvPr>
          <p:cNvSpPr/>
          <p:nvPr/>
        </p:nvSpPr>
        <p:spPr>
          <a:xfrm>
            <a:off x="247650" y="4321314"/>
            <a:ext cx="4648200" cy="707886"/>
          </a:xfrm>
          <a:prstGeom prst="rect">
            <a:avLst/>
          </a:prstGeom>
        </p:spPr>
        <p:txBody>
          <a:bodyPr wrap="square">
            <a:spAutoFit/>
          </a:bodyPr>
          <a:lstStyle/>
          <a:p>
            <a:r>
              <a:rPr lang="en-US" sz="2000" b="1" u="sng" dirty="0"/>
              <a:t>2019 </a:t>
            </a:r>
          </a:p>
          <a:p>
            <a:r>
              <a:rPr lang="en-US" sz="2000" dirty="0"/>
              <a:t>GAZ and LNK $458,900</a:t>
            </a:r>
            <a:r>
              <a:rPr lang="en-US" dirty="0"/>
              <a:t>	</a:t>
            </a:r>
          </a:p>
        </p:txBody>
      </p:sp>
      <p:sp>
        <p:nvSpPr>
          <p:cNvPr id="12" name="TextBox 11">
            <a:extLst>
              <a:ext uri="{FF2B5EF4-FFF2-40B4-BE49-F238E27FC236}">
                <a16:creationId xmlns:a16="http://schemas.microsoft.com/office/drawing/2014/main" id="{8C8E2761-66D1-4D44-A19D-BCE0ECC7DEDD}"/>
              </a:ext>
            </a:extLst>
          </p:cNvPr>
          <p:cNvSpPr txBox="1"/>
          <p:nvPr/>
        </p:nvSpPr>
        <p:spPr>
          <a:xfrm>
            <a:off x="6101635" y="4213592"/>
            <a:ext cx="2438400" cy="923330"/>
          </a:xfrm>
          <a:prstGeom prst="rect">
            <a:avLst/>
          </a:prstGeom>
          <a:solidFill>
            <a:schemeClr val="bg1"/>
          </a:solidFill>
          <a:ln>
            <a:solidFill>
              <a:srgbClr val="E51B24"/>
            </a:solidFill>
          </a:ln>
        </p:spPr>
        <p:txBody>
          <a:bodyPr wrap="square" rtlCol="0">
            <a:spAutoFit/>
          </a:bodyPr>
          <a:lstStyle/>
          <a:p>
            <a:r>
              <a:rPr lang="en-US" dirty="0"/>
              <a:t>Online Web Ads:</a:t>
            </a:r>
          </a:p>
          <a:p>
            <a:r>
              <a:rPr lang="en-US" dirty="0"/>
              <a:t>2020: $</a:t>
            </a:r>
            <a:r>
              <a:rPr lang="en-US" sz="1800" dirty="0">
                <a:effectLst/>
                <a:latin typeface="Calibri" panose="020F0502020204030204" pitchFamily="34" charset="0"/>
                <a:ea typeface="Calibri" panose="020F0502020204030204" pitchFamily="34" charset="0"/>
              </a:rPr>
              <a:t>24,380 </a:t>
            </a:r>
          </a:p>
          <a:p>
            <a:r>
              <a:rPr lang="en-US" dirty="0">
                <a:latin typeface="Calibri" panose="020F0502020204030204" pitchFamily="34" charset="0"/>
              </a:rPr>
              <a:t>2019:  $</a:t>
            </a:r>
            <a:r>
              <a:rPr lang="en-US" sz="1800" dirty="0">
                <a:effectLst/>
                <a:latin typeface="Calibri" panose="020F0502020204030204" pitchFamily="34" charset="0"/>
                <a:ea typeface="Calibri" panose="020F0502020204030204" pitchFamily="34" charset="0"/>
              </a:rPr>
              <a:t>24,230</a:t>
            </a:r>
            <a:endParaRPr lang="en-US" dirty="0"/>
          </a:p>
        </p:txBody>
      </p:sp>
    </p:spTree>
    <p:extLst>
      <p:ext uri="{BB962C8B-B14F-4D97-AF65-F5344CB8AC3E}">
        <p14:creationId xmlns:p14="http://schemas.microsoft.com/office/powerpoint/2010/main" val="3660076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1"/>
          <p:cNvSpPr txBox="1">
            <a:spLocks noChangeArrowheads="1"/>
          </p:cNvSpPr>
          <p:nvPr/>
        </p:nvSpPr>
        <p:spPr bwMode="auto">
          <a:xfrm>
            <a:off x="114300" y="328691"/>
            <a:ext cx="8915400" cy="7130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itchFamily="18" charset="0"/>
                <a:ea typeface="MS PGothic" pitchFamily="34" charset="-128"/>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ea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ea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ea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ea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9pPr>
          </a:lstStyle>
          <a:p>
            <a:pPr algn="ctr">
              <a:lnSpc>
                <a:spcPct val="90000"/>
              </a:lnSpc>
              <a:spcBef>
                <a:spcPct val="0"/>
              </a:spcBef>
              <a:buFontTx/>
              <a:buNone/>
            </a:pPr>
            <a:r>
              <a:rPr lang="en-US" altLang="en-US" sz="4400" b="1" u="sng" dirty="0">
                <a:solidFill>
                  <a:srgbClr val="41453A"/>
                </a:solidFill>
                <a:latin typeface="Arial" charset="0"/>
              </a:rPr>
              <a:t>Modern Day Marine</a:t>
            </a:r>
          </a:p>
        </p:txBody>
      </p:sp>
      <p:sp>
        <p:nvSpPr>
          <p:cNvPr id="10" name="Text Box 4"/>
          <p:cNvSpPr txBox="1">
            <a:spLocks noChangeArrowheads="1"/>
          </p:cNvSpPr>
          <p:nvPr/>
        </p:nvSpPr>
        <p:spPr bwMode="auto">
          <a:xfrm>
            <a:off x="258096" y="1089898"/>
            <a:ext cx="5381522" cy="467820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buFontTx/>
              <a:buChar char="•"/>
              <a:defRPr/>
            </a:pPr>
            <a:r>
              <a:rPr lang="en-US" sz="2000" dirty="0">
                <a:latin typeface="Arial"/>
                <a:cs typeface="Arial"/>
              </a:rPr>
              <a:t> Service level event showcasing all manner of equipment and technology</a:t>
            </a:r>
          </a:p>
          <a:p>
            <a:pPr eaLnBrk="1" hangingPunct="1">
              <a:buFontTx/>
              <a:buChar char="•"/>
              <a:defRPr/>
            </a:pPr>
            <a:endParaRPr lang="en-US" sz="2000" dirty="0">
              <a:latin typeface="Arial"/>
              <a:cs typeface="Arial"/>
            </a:endParaRPr>
          </a:p>
          <a:p>
            <a:pPr eaLnBrk="1" hangingPunct="1">
              <a:buFontTx/>
              <a:buChar char="•"/>
              <a:defRPr/>
            </a:pPr>
            <a:r>
              <a:rPr lang="en-US" sz="2000" dirty="0">
                <a:latin typeface="Arial"/>
                <a:cs typeface="Arial"/>
              </a:rPr>
              <a:t> Presentations of emerging doctrine and strategic level issues of interest to Marines and industry</a:t>
            </a:r>
          </a:p>
          <a:p>
            <a:pPr eaLnBrk="1" hangingPunct="1">
              <a:buFontTx/>
              <a:buChar char="•"/>
              <a:defRPr/>
            </a:pPr>
            <a:endParaRPr lang="en-US" sz="2000" dirty="0">
              <a:latin typeface="Arial"/>
              <a:cs typeface="Arial"/>
            </a:endParaRPr>
          </a:p>
          <a:p>
            <a:pPr eaLnBrk="1" hangingPunct="1">
              <a:buFontTx/>
              <a:buChar char="•"/>
              <a:defRPr/>
            </a:pPr>
            <a:r>
              <a:rPr lang="en-US" sz="2000" dirty="0">
                <a:latin typeface="Arial"/>
                <a:cs typeface="Arial"/>
              </a:rPr>
              <a:t> An opportunity for HQMC to deliver CMC message to Marines, the legislative branch, and industry</a:t>
            </a:r>
          </a:p>
          <a:p>
            <a:pPr eaLnBrk="1" hangingPunct="1">
              <a:buFontTx/>
              <a:buChar char="•"/>
              <a:defRPr/>
            </a:pPr>
            <a:endParaRPr lang="en-US" sz="2000" dirty="0">
              <a:latin typeface="Arial"/>
              <a:cs typeface="Arial"/>
            </a:endParaRPr>
          </a:p>
          <a:p>
            <a:pPr eaLnBrk="1" hangingPunct="1">
              <a:buFontTx/>
              <a:buChar char="•"/>
              <a:defRPr/>
            </a:pPr>
            <a:r>
              <a:rPr lang="en-US" sz="2000" dirty="0">
                <a:latin typeface="Arial"/>
                <a:cs typeface="Arial"/>
              </a:rPr>
              <a:t> MCA and Marine Corps League are co-sponsors</a:t>
            </a:r>
          </a:p>
          <a:p>
            <a:pPr eaLnBrk="1" hangingPunct="1">
              <a:buFontTx/>
              <a:buChar char="•"/>
              <a:defRPr/>
            </a:pPr>
            <a:endParaRPr lang="en-US" sz="1800" dirty="0">
              <a:latin typeface="Arial"/>
              <a:cs typeface="Arial"/>
            </a:endParaRPr>
          </a:p>
          <a:p>
            <a:pPr eaLnBrk="1" hangingPunct="1">
              <a:buFontTx/>
              <a:buChar char="•"/>
              <a:defRPr/>
            </a:pPr>
            <a:endParaRPr lang="en-US" sz="2000" dirty="0">
              <a:latin typeface="Arial"/>
              <a:cs typeface="Arial"/>
            </a:endParaRPr>
          </a:p>
        </p:txBody>
      </p:sp>
      <p:sp>
        <p:nvSpPr>
          <p:cNvPr id="4" name="Slide Number Placeholder 3"/>
          <p:cNvSpPr>
            <a:spLocks noGrp="1"/>
          </p:cNvSpPr>
          <p:nvPr>
            <p:ph type="sldNum" sz="quarter" idx="12"/>
          </p:nvPr>
        </p:nvSpPr>
        <p:spPr/>
        <p:txBody>
          <a:bodyPr/>
          <a:lstStyle/>
          <a:p>
            <a:fld id="{65C3D1F8-002A-47E3-97A1-C6774553AA60}" type="slidenum">
              <a:rPr lang="en-US" smtClean="0"/>
              <a:t>24</a:t>
            </a:fld>
            <a:endParaRPr lang="en-US" dirty="0"/>
          </a:p>
        </p:txBody>
      </p:sp>
      <p:pic>
        <p:nvPicPr>
          <p:cNvPr id="7" name="Picture 6" descr="A soldier holding a gun&#10;&#10;Description automatically generated with low confidence">
            <a:extLst>
              <a:ext uri="{FF2B5EF4-FFF2-40B4-BE49-F238E27FC236}">
                <a16:creationId xmlns:a16="http://schemas.microsoft.com/office/drawing/2014/main" id="{D1A0FF67-AE3B-9E4D-B17E-5B0C69EC4E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67439" y="1082954"/>
            <a:ext cx="3133213" cy="3133213"/>
          </a:xfrm>
          <a:prstGeom prst="rect">
            <a:avLst/>
          </a:prstGeom>
        </p:spPr>
      </p:pic>
      <p:sp>
        <p:nvSpPr>
          <p:cNvPr id="9" name="TextBox 8">
            <a:extLst>
              <a:ext uri="{FF2B5EF4-FFF2-40B4-BE49-F238E27FC236}">
                <a16:creationId xmlns:a16="http://schemas.microsoft.com/office/drawing/2014/main" id="{B9B3F482-8999-6B4E-AF54-767115F49C02}"/>
              </a:ext>
            </a:extLst>
          </p:cNvPr>
          <p:cNvSpPr txBox="1"/>
          <p:nvPr/>
        </p:nvSpPr>
        <p:spPr>
          <a:xfrm>
            <a:off x="5388928" y="4455261"/>
            <a:ext cx="3890234" cy="830997"/>
          </a:xfrm>
          <a:prstGeom prst="rect">
            <a:avLst/>
          </a:prstGeom>
          <a:noFill/>
        </p:spPr>
        <p:txBody>
          <a:bodyPr wrap="square" rtlCol="0">
            <a:spAutoFit/>
          </a:bodyPr>
          <a:lstStyle/>
          <a:p>
            <a:pPr algn="ctr"/>
            <a:r>
              <a:rPr lang="en-US" sz="1600" b="1" dirty="0">
                <a:latin typeface="Arial" panose="020B0604020202020204" pitchFamily="34" charset="0"/>
                <a:cs typeface="Arial" panose="020B0604020202020204" pitchFamily="34" charset="0"/>
              </a:rPr>
              <a:t>Sept 21-23, 2021, MBC-Quantico</a:t>
            </a:r>
          </a:p>
          <a:p>
            <a:pPr algn="ctr"/>
            <a:r>
              <a:rPr lang="en-US" sz="1600" b="1" dirty="0">
                <a:latin typeface="Arial" panose="020B0604020202020204" pitchFamily="34" charset="0"/>
                <a:cs typeface="Arial" panose="020B0604020202020204" pitchFamily="34" charset="0"/>
              </a:rPr>
              <a:t>May 10-12, 2022, Washington DC Convention Center</a:t>
            </a:r>
          </a:p>
        </p:txBody>
      </p:sp>
    </p:spTree>
    <p:extLst>
      <p:ext uri="{BB962C8B-B14F-4D97-AF65-F5344CB8AC3E}">
        <p14:creationId xmlns:p14="http://schemas.microsoft.com/office/powerpoint/2010/main" val="25520343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4" name="Straight Connector 43"/>
          <p:cNvCxnSpPr/>
          <p:nvPr/>
        </p:nvCxnSpPr>
        <p:spPr>
          <a:xfrm>
            <a:off x="7010400" y="1905000"/>
            <a:ext cx="0" cy="8382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a:off x="5105400" y="1905000"/>
            <a:ext cx="19050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a:off x="4572000" y="1905000"/>
            <a:ext cx="0" cy="16002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a:off x="2819400" y="3505200"/>
            <a:ext cx="0" cy="5334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a:off x="4572000" y="3505200"/>
            <a:ext cx="0" cy="5334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1066800" y="3505200"/>
            <a:ext cx="53340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1066800" y="3505200"/>
            <a:ext cx="0" cy="5334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6400800" y="3505200"/>
            <a:ext cx="0" cy="5334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3051023" y="1363414"/>
            <a:ext cx="3158387" cy="846386"/>
          </a:xfrm>
          <a:prstGeom prst="rect">
            <a:avLst/>
          </a:prstGeom>
          <a:solidFill>
            <a:srgbClr val="41453A"/>
          </a:solidFill>
          <a:ln>
            <a:solidFill>
              <a:srgbClr val="41453A"/>
            </a:solidFill>
          </a:ln>
        </p:spPr>
        <p:txBody>
          <a:bodyPr wrap="none" rtlCol="0">
            <a:spAutoFit/>
          </a:bodyPr>
          <a:lstStyle/>
          <a:p>
            <a:pPr algn="ctr"/>
            <a:r>
              <a:rPr lang="en-US" sz="2600" dirty="0">
                <a:solidFill>
                  <a:srgbClr val="FFFFFF"/>
                </a:solidFill>
              </a:rPr>
              <a:t>Editor </a:t>
            </a:r>
          </a:p>
          <a:p>
            <a:pPr algn="ctr"/>
            <a:r>
              <a:rPr lang="en-US" sz="2300" dirty="0">
                <a:solidFill>
                  <a:srgbClr val="FFFFFF"/>
                </a:solidFill>
              </a:rPr>
              <a:t>Col Mary Reinwald (Ret)</a:t>
            </a:r>
          </a:p>
        </p:txBody>
      </p:sp>
      <p:sp>
        <p:nvSpPr>
          <p:cNvPr id="17" name="TextBox 16"/>
          <p:cNvSpPr txBox="1"/>
          <p:nvPr/>
        </p:nvSpPr>
        <p:spPr>
          <a:xfrm>
            <a:off x="3810000" y="4038600"/>
            <a:ext cx="1600201" cy="707886"/>
          </a:xfrm>
          <a:prstGeom prst="rect">
            <a:avLst/>
          </a:prstGeom>
          <a:solidFill>
            <a:srgbClr val="41453A"/>
          </a:solidFill>
          <a:ln>
            <a:solidFill>
              <a:srgbClr val="41453A"/>
            </a:solidFill>
          </a:ln>
        </p:spPr>
        <p:txBody>
          <a:bodyPr wrap="square" rtlCol="0">
            <a:spAutoFit/>
          </a:bodyPr>
          <a:lstStyle/>
          <a:p>
            <a:pPr lvl="0" algn="ctr"/>
            <a:r>
              <a:rPr lang="en-US" sz="2000" dirty="0">
                <a:solidFill>
                  <a:srgbClr val="FFFFFF"/>
                </a:solidFill>
              </a:rPr>
              <a:t>Production</a:t>
            </a:r>
          </a:p>
          <a:p>
            <a:pPr lvl="0" algn="ctr"/>
            <a:r>
              <a:rPr lang="en-US" sz="2000" dirty="0">
                <a:solidFill>
                  <a:srgbClr val="FFFFFF"/>
                </a:solidFill>
              </a:rPr>
              <a:t>Coordinator</a:t>
            </a:r>
          </a:p>
        </p:txBody>
      </p:sp>
      <p:sp>
        <p:nvSpPr>
          <p:cNvPr id="18" name="TextBox 17"/>
          <p:cNvSpPr txBox="1"/>
          <p:nvPr/>
        </p:nvSpPr>
        <p:spPr>
          <a:xfrm>
            <a:off x="6096000" y="2323981"/>
            <a:ext cx="1752600" cy="800219"/>
          </a:xfrm>
          <a:prstGeom prst="rect">
            <a:avLst/>
          </a:prstGeom>
          <a:solidFill>
            <a:srgbClr val="41453A"/>
          </a:solidFill>
          <a:ln>
            <a:solidFill>
              <a:srgbClr val="41453A"/>
            </a:solidFill>
          </a:ln>
        </p:spPr>
        <p:txBody>
          <a:bodyPr wrap="square" rtlCol="0">
            <a:spAutoFit/>
          </a:bodyPr>
          <a:lstStyle/>
          <a:p>
            <a:pPr lvl="0" algn="ctr"/>
            <a:r>
              <a:rPr lang="en-US" sz="2300" dirty="0">
                <a:solidFill>
                  <a:srgbClr val="FFFFFF"/>
                </a:solidFill>
              </a:rPr>
              <a:t>Deputy</a:t>
            </a:r>
          </a:p>
          <a:p>
            <a:pPr lvl="0" algn="ctr"/>
            <a:r>
              <a:rPr lang="en-US" sz="2300" dirty="0">
                <a:solidFill>
                  <a:srgbClr val="FFFFFF"/>
                </a:solidFill>
              </a:rPr>
              <a:t>Editor</a:t>
            </a:r>
          </a:p>
        </p:txBody>
      </p:sp>
      <p:sp>
        <p:nvSpPr>
          <p:cNvPr id="21" name="TextBox 20"/>
          <p:cNvSpPr txBox="1"/>
          <p:nvPr/>
        </p:nvSpPr>
        <p:spPr>
          <a:xfrm>
            <a:off x="2133598" y="4038600"/>
            <a:ext cx="1371602" cy="707886"/>
          </a:xfrm>
          <a:prstGeom prst="rect">
            <a:avLst/>
          </a:prstGeom>
          <a:solidFill>
            <a:srgbClr val="41453A"/>
          </a:solidFill>
          <a:ln>
            <a:solidFill>
              <a:srgbClr val="41453A"/>
            </a:solidFill>
          </a:ln>
        </p:spPr>
        <p:txBody>
          <a:bodyPr wrap="square" rtlCol="0">
            <a:spAutoFit/>
          </a:bodyPr>
          <a:lstStyle/>
          <a:p>
            <a:pPr lvl="0" algn="ctr"/>
            <a:r>
              <a:rPr lang="en-US" sz="2000" dirty="0">
                <a:solidFill>
                  <a:srgbClr val="FFFFFF"/>
                </a:solidFill>
              </a:rPr>
              <a:t>Graphic</a:t>
            </a:r>
          </a:p>
          <a:p>
            <a:pPr lvl="0" algn="ctr"/>
            <a:r>
              <a:rPr lang="en-US" sz="2000" dirty="0">
                <a:solidFill>
                  <a:srgbClr val="FFFFFF"/>
                </a:solidFill>
              </a:rPr>
              <a:t>Designer</a:t>
            </a:r>
          </a:p>
        </p:txBody>
      </p:sp>
      <p:sp>
        <p:nvSpPr>
          <p:cNvPr id="31" name="TextBox 30"/>
          <p:cNvSpPr txBox="1"/>
          <p:nvPr/>
        </p:nvSpPr>
        <p:spPr>
          <a:xfrm>
            <a:off x="533400" y="4038600"/>
            <a:ext cx="1066800" cy="707886"/>
          </a:xfrm>
          <a:prstGeom prst="rect">
            <a:avLst/>
          </a:prstGeom>
          <a:solidFill>
            <a:srgbClr val="41453A"/>
          </a:solidFill>
          <a:ln>
            <a:solidFill>
              <a:srgbClr val="41453A"/>
            </a:solidFill>
          </a:ln>
        </p:spPr>
        <p:txBody>
          <a:bodyPr wrap="square" rtlCol="0">
            <a:spAutoFit/>
          </a:bodyPr>
          <a:lstStyle/>
          <a:p>
            <a:pPr lvl="0" algn="ctr"/>
            <a:r>
              <a:rPr lang="en-US" sz="2000" dirty="0">
                <a:solidFill>
                  <a:srgbClr val="FFFFFF"/>
                </a:solidFill>
              </a:rPr>
              <a:t>Staff</a:t>
            </a:r>
          </a:p>
          <a:p>
            <a:pPr lvl="0" algn="ctr"/>
            <a:r>
              <a:rPr lang="en-US" sz="2000" dirty="0">
                <a:solidFill>
                  <a:srgbClr val="FFFFFF"/>
                </a:solidFill>
              </a:rPr>
              <a:t>Writer</a:t>
            </a:r>
          </a:p>
        </p:txBody>
      </p:sp>
      <p:sp>
        <p:nvSpPr>
          <p:cNvPr id="34" name="TextBox 33"/>
          <p:cNvSpPr txBox="1"/>
          <p:nvPr/>
        </p:nvSpPr>
        <p:spPr>
          <a:xfrm>
            <a:off x="5867400" y="4038600"/>
            <a:ext cx="1066800" cy="707886"/>
          </a:xfrm>
          <a:prstGeom prst="rect">
            <a:avLst/>
          </a:prstGeom>
          <a:solidFill>
            <a:srgbClr val="41453A"/>
          </a:solidFill>
          <a:ln>
            <a:solidFill>
              <a:srgbClr val="41453A"/>
            </a:solidFill>
          </a:ln>
        </p:spPr>
        <p:txBody>
          <a:bodyPr wrap="square" rtlCol="0">
            <a:spAutoFit/>
          </a:bodyPr>
          <a:lstStyle/>
          <a:p>
            <a:pPr lvl="0" algn="ctr"/>
            <a:r>
              <a:rPr lang="en-US" sz="2000" dirty="0">
                <a:solidFill>
                  <a:srgbClr val="FFFFFF"/>
                </a:solidFill>
              </a:rPr>
              <a:t>Copy</a:t>
            </a:r>
          </a:p>
          <a:p>
            <a:pPr lvl="0" algn="ctr"/>
            <a:r>
              <a:rPr lang="en-US" sz="2000" dirty="0">
                <a:solidFill>
                  <a:srgbClr val="FFFFFF"/>
                </a:solidFill>
              </a:rPr>
              <a:t>Editor</a:t>
            </a:r>
          </a:p>
        </p:txBody>
      </p:sp>
      <p:sp>
        <p:nvSpPr>
          <p:cNvPr id="27" name="TextBox 1"/>
          <p:cNvSpPr txBox="1">
            <a:spLocks noChangeArrowheads="1"/>
          </p:cNvSpPr>
          <p:nvPr/>
        </p:nvSpPr>
        <p:spPr bwMode="auto">
          <a:xfrm>
            <a:off x="152400" y="152400"/>
            <a:ext cx="8915400" cy="10987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itchFamily="18" charset="0"/>
                <a:ea typeface="MS PGothic" pitchFamily="34" charset="-128"/>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ea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ea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ea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ea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9pPr>
          </a:lstStyle>
          <a:p>
            <a:pPr algn="ctr">
              <a:lnSpc>
                <a:spcPct val="90000"/>
              </a:lnSpc>
              <a:spcBef>
                <a:spcPct val="0"/>
              </a:spcBef>
              <a:buFontTx/>
              <a:buNone/>
            </a:pPr>
            <a:r>
              <a:rPr lang="en-US" altLang="en-US" sz="3600" b="1" u="sng" dirty="0">
                <a:solidFill>
                  <a:srgbClr val="41453A"/>
                </a:solidFill>
                <a:latin typeface="Arial" charset="0"/>
              </a:rPr>
              <a:t>Marine Corps Association</a:t>
            </a:r>
          </a:p>
          <a:p>
            <a:pPr algn="ctr">
              <a:lnSpc>
                <a:spcPct val="90000"/>
              </a:lnSpc>
              <a:spcBef>
                <a:spcPct val="0"/>
              </a:spcBef>
              <a:buFontTx/>
              <a:buNone/>
            </a:pPr>
            <a:r>
              <a:rPr lang="en-US" altLang="en-US" sz="3600" b="1" i="1" dirty="0">
                <a:solidFill>
                  <a:srgbClr val="41453A"/>
                </a:solidFill>
                <a:latin typeface="Arial" charset="0"/>
              </a:rPr>
              <a:t>Leatherneck</a:t>
            </a:r>
          </a:p>
        </p:txBody>
      </p:sp>
      <p:sp>
        <p:nvSpPr>
          <p:cNvPr id="2" name="Slide Number Placeholder 1"/>
          <p:cNvSpPr>
            <a:spLocks noGrp="1"/>
          </p:cNvSpPr>
          <p:nvPr>
            <p:ph type="sldNum" sz="quarter" idx="12"/>
          </p:nvPr>
        </p:nvSpPr>
        <p:spPr/>
        <p:txBody>
          <a:bodyPr/>
          <a:lstStyle/>
          <a:p>
            <a:fld id="{65C3D1F8-002A-47E3-97A1-C6774553AA60}" type="slidenum">
              <a:rPr lang="en-US" smtClean="0"/>
              <a:t>25</a:t>
            </a:fld>
            <a:endParaRPr lang="en-US" dirty="0"/>
          </a:p>
        </p:txBody>
      </p:sp>
    </p:spTree>
    <p:extLst>
      <p:ext uri="{BB962C8B-B14F-4D97-AF65-F5344CB8AC3E}">
        <p14:creationId xmlns:p14="http://schemas.microsoft.com/office/powerpoint/2010/main" val="12445463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4"/>
          <p:cNvSpPr txBox="1">
            <a:spLocks noChangeArrowheads="1"/>
          </p:cNvSpPr>
          <p:nvPr/>
        </p:nvSpPr>
        <p:spPr bwMode="auto">
          <a:xfrm>
            <a:off x="2590800" y="1807165"/>
            <a:ext cx="5029200" cy="235449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defRPr/>
            </a:pPr>
            <a:endParaRPr lang="en-US" altLang="en-US" b="1" dirty="0">
              <a:latin typeface="Arial"/>
              <a:cs typeface="Arial"/>
            </a:endParaRPr>
          </a:p>
          <a:p>
            <a:pPr marL="342900" lvl="0" indent="-342900" eaLnBrk="1" hangingPunct="1">
              <a:buFont typeface="Arial"/>
              <a:buChar char="•"/>
              <a:defRPr/>
            </a:pPr>
            <a:r>
              <a:rPr lang="en-US" altLang="en-US" dirty="0">
                <a:solidFill>
                  <a:prstClr val="black"/>
                </a:solidFill>
                <a:latin typeface="Arial"/>
                <a:ea typeface="+mn-ea"/>
                <a:cs typeface="Arial"/>
              </a:rPr>
              <a:t>Published since 1917</a:t>
            </a:r>
            <a:endParaRPr lang="en-US" altLang="en-US" sz="3200" b="1" dirty="0">
              <a:latin typeface="Arial"/>
              <a:cs typeface="Arial"/>
            </a:endParaRPr>
          </a:p>
          <a:p>
            <a:pPr lvl="1" eaLnBrk="1" hangingPunct="1">
              <a:defRPr/>
            </a:pPr>
            <a:endParaRPr lang="en-US" altLang="en-US" sz="500" dirty="0">
              <a:latin typeface="Arial"/>
              <a:cs typeface="Arial"/>
            </a:endParaRPr>
          </a:p>
          <a:p>
            <a:pPr marL="342900" indent="-342900" eaLnBrk="1" hangingPunct="1">
              <a:buFont typeface="Arial"/>
              <a:buChar char="•"/>
              <a:defRPr/>
            </a:pPr>
            <a:r>
              <a:rPr lang="en-US" altLang="en-US" dirty="0">
                <a:latin typeface="Arial"/>
                <a:cs typeface="Arial"/>
              </a:rPr>
              <a:t>Writers</a:t>
            </a:r>
          </a:p>
          <a:p>
            <a:pPr lvl="1" eaLnBrk="1" hangingPunct="1">
              <a:defRPr/>
            </a:pPr>
            <a:r>
              <a:rPr lang="en-US" altLang="en-US" sz="2000" dirty="0">
                <a:latin typeface="Arial"/>
                <a:cs typeface="Arial"/>
              </a:rPr>
              <a:t>Staff</a:t>
            </a:r>
          </a:p>
          <a:p>
            <a:pPr lvl="1" eaLnBrk="1" hangingPunct="1">
              <a:defRPr/>
            </a:pPr>
            <a:r>
              <a:rPr lang="en-US" altLang="en-US" sz="2000" dirty="0">
                <a:latin typeface="Arial"/>
                <a:cs typeface="Arial"/>
              </a:rPr>
              <a:t>Independent Authors</a:t>
            </a:r>
          </a:p>
          <a:p>
            <a:pPr lvl="1" eaLnBrk="1" hangingPunct="1">
              <a:defRPr/>
            </a:pPr>
            <a:r>
              <a:rPr lang="en-US" altLang="en-US" sz="2000" dirty="0">
                <a:latin typeface="Arial"/>
                <a:cs typeface="Arial"/>
              </a:rPr>
              <a:t>Active Duty Marines</a:t>
            </a:r>
          </a:p>
          <a:p>
            <a:pPr lvl="1" eaLnBrk="1" hangingPunct="1">
              <a:defRPr/>
            </a:pPr>
            <a:endParaRPr lang="en-US" altLang="en-US" sz="500" dirty="0">
              <a:latin typeface="Arial"/>
              <a:cs typeface="Arial"/>
            </a:endParaRPr>
          </a:p>
        </p:txBody>
      </p:sp>
      <p:sp>
        <p:nvSpPr>
          <p:cNvPr id="10" name="TextBox 1"/>
          <p:cNvSpPr txBox="1">
            <a:spLocks noChangeArrowheads="1"/>
          </p:cNvSpPr>
          <p:nvPr/>
        </p:nvSpPr>
        <p:spPr bwMode="auto">
          <a:xfrm>
            <a:off x="114300" y="282785"/>
            <a:ext cx="8915400" cy="7130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itchFamily="18" charset="0"/>
                <a:ea typeface="MS PGothic" pitchFamily="34" charset="-128"/>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ea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ea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ea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ea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9pPr>
          </a:lstStyle>
          <a:p>
            <a:pPr algn="ctr">
              <a:lnSpc>
                <a:spcPct val="90000"/>
              </a:lnSpc>
              <a:spcBef>
                <a:spcPct val="0"/>
              </a:spcBef>
              <a:buFontTx/>
              <a:buNone/>
            </a:pPr>
            <a:r>
              <a:rPr lang="en-US" altLang="en-US" sz="4400" b="1" u="sng" dirty="0">
                <a:solidFill>
                  <a:srgbClr val="41453A"/>
                </a:solidFill>
                <a:latin typeface="Arial" charset="0"/>
              </a:rPr>
              <a:t>Introduction</a:t>
            </a:r>
            <a:r>
              <a:rPr lang="en-US" altLang="en-US" sz="4400" b="1" i="1" dirty="0">
                <a:solidFill>
                  <a:srgbClr val="41453A"/>
                </a:solidFill>
                <a:latin typeface="Arial" charset="0"/>
              </a:rPr>
              <a:t> </a:t>
            </a:r>
          </a:p>
        </p:txBody>
      </p:sp>
      <p:pic>
        <p:nvPicPr>
          <p:cNvPr id="4" name="Picture 3" descr="LNECKCOVOct15Plain_op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87205" y="889636"/>
            <a:ext cx="1676400" cy="2278742"/>
          </a:xfrm>
          <a:prstGeom prst="rect">
            <a:avLst/>
          </a:prstGeom>
          <a:ln>
            <a:noFill/>
          </a:ln>
          <a:effectLst>
            <a:outerShdw blurRad="292100" dist="139700" dir="2700000" algn="tl" rotWithShape="0">
              <a:srgbClr val="333333">
                <a:alpha val="65000"/>
              </a:srgbClr>
            </a:outerShdw>
          </a:effectLst>
        </p:spPr>
      </p:pic>
      <p:pic>
        <p:nvPicPr>
          <p:cNvPr id="11" name="Picture 10" descr="9_0.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 y="1219200"/>
            <a:ext cx="1728195" cy="2304260"/>
          </a:xfrm>
          <a:prstGeom prst="rect">
            <a:avLst/>
          </a:prstGeom>
          <a:ln>
            <a:noFill/>
          </a:ln>
          <a:effectLst>
            <a:outerShdw blurRad="292100" dist="139700" dir="2700000" algn="tl" rotWithShape="0">
              <a:srgbClr val="333333">
                <a:alpha val="65000"/>
              </a:srgbClr>
            </a:outerShdw>
          </a:effectLst>
        </p:spPr>
      </p:pic>
      <p:pic>
        <p:nvPicPr>
          <p:cNvPr id="2" name="Picture 1" descr="LeatherneckJuly58Cover.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600" y="2831460"/>
            <a:ext cx="1731427" cy="2273940"/>
          </a:xfrm>
          <a:prstGeom prst="rect">
            <a:avLst/>
          </a:prstGeom>
          <a:ln>
            <a:noFill/>
          </a:ln>
          <a:effectLst>
            <a:outerShdw blurRad="292100" dist="139700" dir="2700000" algn="tl" rotWithShape="0">
              <a:srgbClr val="333333">
                <a:alpha val="65000"/>
              </a:srgbClr>
            </a:outerShdw>
          </a:effectLst>
        </p:spPr>
      </p:pic>
      <p:sp>
        <p:nvSpPr>
          <p:cNvPr id="8" name="TextBox 7"/>
          <p:cNvSpPr txBox="1"/>
          <p:nvPr/>
        </p:nvSpPr>
        <p:spPr>
          <a:xfrm>
            <a:off x="1638300" y="1263334"/>
            <a:ext cx="5791200" cy="1169551"/>
          </a:xfrm>
          <a:prstGeom prst="rect">
            <a:avLst/>
          </a:prstGeom>
          <a:noFill/>
        </p:spPr>
        <p:txBody>
          <a:bodyPr wrap="square" rtlCol="0">
            <a:spAutoFit/>
          </a:bodyPr>
          <a:lstStyle/>
          <a:p>
            <a:pPr algn="ctr"/>
            <a:r>
              <a:rPr lang="en-US" altLang="en-US" sz="2800" b="1" i="1" dirty="0">
                <a:latin typeface="Arial"/>
                <a:cs typeface="Arial"/>
              </a:rPr>
              <a:t>Magazine of the Marines </a:t>
            </a:r>
          </a:p>
          <a:p>
            <a:pPr algn="ctr"/>
            <a:r>
              <a:rPr lang="en-US" altLang="en-US" sz="2400" b="1" dirty="0">
                <a:latin typeface="Arial"/>
                <a:cs typeface="Arial"/>
              </a:rPr>
              <a:t>Yesterday, Today, and Tomorrow</a:t>
            </a:r>
          </a:p>
          <a:p>
            <a:pPr algn="ctr"/>
            <a:endParaRPr lang="en-US" dirty="0"/>
          </a:p>
        </p:txBody>
      </p:sp>
      <p:sp>
        <p:nvSpPr>
          <p:cNvPr id="5" name="Slide Number Placeholder 4"/>
          <p:cNvSpPr>
            <a:spLocks noGrp="1"/>
          </p:cNvSpPr>
          <p:nvPr>
            <p:ph type="sldNum" sz="quarter" idx="12"/>
          </p:nvPr>
        </p:nvSpPr>
        <p:spPr/>
        <p:txBody>
          <a:bodyPr/>
          <a:lstStyle/>
          <a:p>
            <a:fld id="{65C3D1F8-002A-47E3-97A1-C6774553AA60}" type="slidenum">
              <a:rPr lang="en-US" smtClean="0"/>
              <a:t>26</a:t>
            </a:fld>
            <a:endParaRPr lang="en-US" dirty="0"/>
          </a:p>
        </p:txBody>
      </p:sp>
      <p:pic>
        <p:nvPicPr>
          <p:cNvPr id="7" name="Picture 6" descr="A picture containing indoor&#10;&#10;Description automatically generated">
            <a:extLst>
              <a:ext uri="{FF2B5EF4-FFF2-40B4-BE49-F238E27FC236}">
                <a16:creationId xmlns:a16="http://schemas.microsoft.com/office/drawing/2014/main" id="{10B657A3-1EAE-754E-A09A-AF8C5DAD9DF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09073" y="2676445"/>
            <a:ext cx="1717054" cy="2291432"/>
          </a:xfrm>
          <a:prstGeom prst="rect">
            <a:avLst/>
          </a:prstGeom>
          <a:effectLst>
            <a:outerShdw blurRad="393700" dist="76200" dir="5400000" sx="101000" sy="101000" algn="ctr" rotWithShape="0">
              <a:srgbClr val="000000">
                <a:alpha val="43137"/>
              </a:srgbClr>
            </a:outerShdw>
          </a:effectLst>
        </p:spPr>
      </p:pic>
    </p:spTree>
    <p:extLst>
      <p:ext uri="{BB962C8B-B14F-4D97-AF65-F5344CB8AC3E}">
        <p14:creationId xmlns:p14="http://schemas.microsoft.com/office/powerpoint/2010/main" val="14578091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4"/>
          <p:cNvSpPr txBox="1">
            <a:spLocks noChangeArrowheads="1"/>
          </p:cNvSpPr>
          <p:nvPr/>
        </p:nvSpPr>
        <p:spPr bwMode="auto">
          <a:xfrm>
            <a:off x="381000" y="1295400"/>
            <a:ext cx="4038600" cy="261610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marL="800100" lvl="1" indent="-342900" eaLnBrk="1" hangingPunct="1">
              <a:buFont typeface="Arial" panose="020B0604020202020204" pitchFamily="34" charset="0"/>
              <a:buChar char="•"/>
              <a:defRPr/>
            </a:pPr>
            <a:r>
              <a:rPr lang="en-US" dirty="0">
                <a:latin typeface="Arial"/>
                <a:cs typeface="Arial"/>
              </a:rPr>
              <a:t>Sponsored by MCAF</a:t>
            </a:r>
          </a:p>
          <a:p>
            <a:pPr marL="800100" lvl="1" indent="-342900" eaLnBrk="1" hangingPunct="1">
              <a:buFont typeface="Arial" panose="020B0604020202020204" pitchFamily="34" charset="0"/>
              <a:buChar char="•"/>
              <a:defRPr/>
            </a:pPr>
            <a:r>
              <a:rPr lang="en-US" dirty="0">
                <a:latin typeface="Arial"/>
                <a:cs typeface="Arial"/>
              </a:rPr>
              <a:t>+50 entries annually</a:t>
            </a:r>
          </a:p>
          <a:p>
            <a:pPr marL="800100" lvl="1" indent="-342900" eaLnBrk="1" hangingPunct="1">
              <a:buFont typeface="Arial" panose="020B0604020202020204" pitchFamily="34" charset="0"/>
              <a:buChar char="•"/>
              <a:defRPr/>
            </a:pPr>
            <a:r>
              <a:rPr lang="en-US" dirty="0">
                <a:latin typeface="Arial"/>
                <a:cs typeface="Arial"/>
              </a:rPr>
              <a:t>+10 published </a:t>
            </a:r>
          </a:p>
          <a:p>
            <a:pPr marL="800100" lvl="1" indent="-342900" eaLnBrk="1" hangingPunct="1">
              <a:buFont typeface="Arial" panose="020B0604020202020204" pitchFamily="34" charset="0"/>
              <a:buChar char="•"/>
              <a:defRPr/>
            </a:pPr>
            <a:r>
              <a:rPr lang="en-US" dirty="0">
                <a:latin typeface="Arial"/>
                <a:cs typeface="Arial"/>
              </a:rPr>
              <a:t>LCpls and </a:t>
            </a:r>
            <a:r>
              <a:rPr lang="en-US" dirty="0" err="1">
                <a:latin typeface="Arial"/>
                <a:cs typeface="Arial"/>
              </a:rPr>
              <a:t>Cpls</a:t>
            </a:r>
            <a:r>
              <a:rPr lang="en-US" dirty="0">
                <a:latin typeface="Arial"/>
                <a:cs typeface="Arial"/>
              </a:rPr>
              <a:t> usually win</a:t>
            </a:r>
          </a:p>
          <a:p>
            <a:pPr lvl="1" eaLnBrk="1" hangingPunct="1">
              <a:defRPr/>
            </a:pPr>
            <a:endParaRPr lang="en-US" sz="2200" dirty="0">
              <a:latin typeface="Arial"/>
              <a:cs typeface="Arial"/>
            </a:endParaRPr>
          </a:p>
          <a:p>
            <a:pPr lvl="2" indent="0" eaLnBrk="1" hangingPunct="1">
              <a:defRPr/>
            </a:pPr>
            <a:endParaRPr lang="en-US" sz="2200" dirty="0">
              <a:latin typeface="Arial"/>
              <a:cs typeface="Arial"/>
            </a:endParaRPr>
          </a:p>
        </p:txBody>
      </p:sp>
      <p:sp>
        <p:nvSpPr>
          <p:cNvPr id="12" name="TextBox 1"/>
          <p:cNvSpPr txBox="1">
            <a:spLocks noChangeArrowheads="1"/>
          </p:cNvSpPr>
          <p:nvPr/>
        </p:nvSpPr>
        <p:spPr bwMode="auto">
          <a:xfrm>
            <a:off x="114300" y="304800"/>
            <a:ext cx="8915400" cy="5355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itchFamily="18" charset="0"/>
                <a:ea typeface="MS PGothic" pitchFamily="34" charset="-128"/>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ea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ea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ea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ea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9pPr>
          </a:lstStyle>
          <a:p>
            <a:pPr algn="ctr">
              <a:lnSpc>
                <a:spcPct val="90000"/>
              </a:lnSpc>
              <a:spcBef>
                <a:spcPct val="0"/>
              </a:spcBef>
              <a:buFontTx/>
              <a:buNone/>
            </a:pPr>
            <a:r>
              <a:rPr lang="en-US" altLang="en-US" b="1" u="sng" dirty="0">
                <a:solidFill>
                  <a:srgbClr val="41453A"/>
                </a:solidFill>
                <a:latin typeface="Arial" charset="0"/>
              </a:rPr>
              <a:t>Leatherneck Writing Contest</a:t>
            </a:r>
            <a:endParaRPr lang="en-US" altLang="en-US" b="1" i="1" u="sng" dirty="0">
              <a:solidFill>
                <a:srgbClr val="41453A"/>
              </a:solidFill>
              <a:latin typeface="Arial" charset="0"/>
            </a:endParaRPr>
          </a:p>
        </p:txBody>
      </p:sp>
      <p:sp>
        <p:nvSpPr>
          <p:cNvPr id="3" name="Slide Number Placeholder 2"/>
          <p:cNvSpPr>
            <a:spLocks noGrp="1"/>
          </p:cNvSpPr>
          <p:nvPr>
            <p:ph type="sldNum" sz="quarter" idx="12"/>
          </p:nvPr>
        </p:nvSpPr>
        <p:spPr/>
        <p:txBody>
          <a:bodyPr/>
          <a:lstStyle/>
          <a:p>
            <a:fld id="{65C3D1F8-002A-47E3-97A1-C6774553AA60}" type="slidenum">
              <a:rPr lang="en-US" smtClean="0"/>
              <a:t>27</a:t>
            </a:fld>
            <a:endParaRPr lang="en-US" dirty="0"/>
          </a:p>
        </p:txBody>
      </p:sp>
      <p:pic>
        <p:nvPicPr>
          <p:cNvPr id="6" name="Picture 5" descr="Text&#10;&#10;Description automatically generated">
            <a:extLst>
              <a:ext uri="{FF2B5EF4-FFF2-40B4-BE49-F238E27FC236}">
                <a16:creationId xmlns:a16="http://schemas.microsoft.com/office/drawing/2014/main" id="{1DBE7F07-3362-334C-B4B3-2AA05A7455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6800" y="1143000"/>
            <a:ext cx="2971800" cy="4021683"/>
          </a:xfrm>
          <a:prstGeom prst="rect">
            <a:avLst/>
          </a:prstGeom>
        </p:spPr>
      </p:pic>
    </p:spTree>
    <p:extLst>
      <p:ext uri="{BB962C8B-B14F-4D97-AF65-F5344CB8AC3E}">
        <p14:creationId xmlns:p14="http://schemas.microsoft.com/office/powerpoint/2010/main" val="11564700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 name="Straight Connector 23">
            <a:extLst>
              <a:ext uri="{FF2B5EF4-FFF2-40B4-BE49-F238E27FC236}">
                <a16:creationId xmlns:a16="http://schemas.microsoft.com/office/drawing/2014/main" id="{D8726EB4-33D6-B941-A686-837A7F620B57}"/>
              </a:ext>
            </a:extLst>
          </p:cNvPr>
          <p:cNvCxnSpPr>
            <a:cxnSpLocks/>
          </p:cNvCxnSpPr>
          <p:nvPr/>
        </p:nvCxnSpPr>
        <p:spPr>
          <a:xfrm flipV="1">
            <a:off x="6361250" y="3694331"/>
            <a:ext cx="0" cy="8382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a:cxnSpLocks/>
          </p:cNvCxnSpPr>
          <p:nvPr/>
        </p:nvCxnSpPr>
        <p:spPr>
          <a:xfrm>
            <a:off x="4569784" y="3408511"/>
            <a:ext cx="0" cy="3048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 name="Straight Connector 6"/>
          <p:cNvCxnSpPr>
            <a:cxnSpLocks/>
          </p:cNvCxnSpPr>
          <p:nvPr/>
        </p:nvCxnSpPr>
        <p:spPr>
          <a:xfrm>
            <a:off x="1447800" y="3389531"/>
            <a:ext cx="6550984"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4572000" y="2858869"/>
            <a:ext cx="0" cy="5334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a:cxnSpLocks/>
          </p:cNvCxnSpPr>
          <p:nvPr/>
        </p:nvCxnSpPr>
        <p:spPr>
          <a:xfrm>
            <a:off x="2799786" y="3389531"/>
            <a:ext cx="0" cy="3048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3051019" y="2049214"/>
            <a:ext cx="3158387" cy="846386"/>
          </a:xfrm>
          <a:prstGeom prst="rect">
            <a:avLst/>
          </a:prstGeom>
          <a:solidFill>
            <a:srgbClr val="41453A"/>
          </a:solidFill>
        </p:spPr>
        <p:txBody>
          <a:bodyPr wrap="none" rtlCol="0">
            <a:spAutoFit/>
          </a:bodyPr>
          <a:lstStyle/>
          <a:p>
            <a:pPr algn="ctr"/>
            <a:r>
              <a:rPr lang="en-US" sz="2600" dirty="0">
                <a:solidFill>
                  <a:srgbClr val="FFFFFF"/>
                </a:solidFill>
              </a:rPr>
              <a:t>Director</a:t>
            </a:r>
          </a:p>
          <a:p>
            <a:pPr algn="ctr"/>
            <a:r>
              <a:rPr lang="en-US" sz="2300" dirty="0">
                <a:solidFill>
                  <a:srgbClr val="FFFFFF"/>
                </a:solidFill>
              </a:rPr>
              <a:t>Col Mary Reinwald (Ret)</a:t>
            </a:r>
          </a:p>
        </p:txBody>
      </p:sp>
      <p:sp>
        <p:nvSpPr>
          <p:cNvPr id="17" name="TextBox 16"/>
          <p:cNvSpPr txBox="1"/>
          <p:nvPr/>
        </p:nvSpPr>
        <p:spPr>
          <a:xfrm>
            <a:off x="1999200" y="3632629"/>
            <a:ext cx="1647813" cy="523220"/>
          </a:xfrm>
          <a:prstGeom prst="rect">
            <a:avLst/>
          </a:prstGeom>
          <a:solidFill>
            <a:srgbClr val="41453A"/>
          </a:solidFill>
          <a:ln>
            <a:solidFill>
              <a:srgbClr val="41453A"/>
            </a:solidFill>
          </a:ln>
        </p:spPr>
        <p:txBody>
          <a:bodyPr wrap="square" rtlCol="0">
            <a:spAutoFit/>
          </a:bodyPr>
          <a:lstStyle/>
          <a:p>
            <a:pPr lvl="0" algn="ctr"/>
            <a:r>
              <a:rPr lang="en-US" sz="1400" dirty="0">
                <a:solidFill>
                  <a:srgbClr val="FFFFFF"/>
                </a:solidFill>
              </a:rPr>
              <a:t>Communications</a:t>
            </a:r>
          </a:p>
          <a:p>
            <a:pPr lvl="0" algn="ctr"/>
            <a:r>
              <a:rPr lang="en-US" sz="1400" dirty="0">
                <a:solidFill>
                  <a:srgbClr val="FFFFFF"/>
                </a:solidFill>
              </a:rPr>
              <a:t>Manager</a:t>
            </a:r>
          </a:p>
        </p:txBody>
      </p:sp>
      <p:cxnSp>
        <p:nvCxnSpPr>
          <p:cNvPr id="27" name="Straight Connector 26"/>
          <p:cNvCxnSpPr/>
          <p:nvPr/>
        </p:nvCxnSpPr>
        <p:spPr>
          <a:xfrm>
            <a:off x="1447800" y="3392269"/>
            <a:ext cx="0" cy="3810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33" name="TextBox 32"/>
          <p:cNvSpPr txBox="1"/>
          <p:nvPr/>
        </p:nvSpPr>
        <p:spPr>
          <a:xfrm>
            <a:off x="3777318" y="3640757"/>
            <a:ext cx="1767827" cy="523220"/>
          </a:xfrm>
          <a:prstGeom prst="rect">
            <a:avLst/>
          </a:prstGeom>
          <a:solidFill>
            <a:srgbClr val="41453A"/>
          </a:solidFill>
          <a:ln>
            <a:solidFill>
              <a:srgbClr val="41453A"/>
            </a:solidFill>
          </a:ln>
        </p:spPr>
        <p:txBody>
          <a:bodyPr wrap="square" rtlCol="0">
            <a:spAutoFit/>
          </a:bodyPr>
          <a:lstStyle/>
          <a:p>
            <a:pPr algn="ctr"/>
            <a:r>
              <a:rPr lang="en-US" sz="1400" dirty="0">
                <a:solidFill>
                  <a:srgbClr val="FFFFFF"/>
                </a:solidFill>
              </a:rPr>
              <a:t>Communications</a:t>
            </a:r>
          </a:p>
          <a:p>
            <a:pPr algn="ctr"/>
            <a:r>
              <a:rPr lang="en-US" sz="1400" dirty="0">
                <a:solidFill>
                  <a:srgbClr val="FFFFFF"/>
                </a:solidFill>
              </a:rPr>
              <a:t>Coordinator</a:t>
            </a:r>
          </a:p>
        </p:txBody>
      </p:sp>
      <p:sp>
        <p:nvSpPr>
          <p:cNvPr id="31" name="TextBox 1"/>
          <p:cNvSpPr txBox="1">
            <a:spLocks noChangeArrowheads="1"/>
          </p:cNvSpPr>
          <p:nvPr/>
        </p:nvSpPr>
        <p:spPr bwMode="auto">
          <a:xfrm>
            <a:off x="114300" y="363114"/>
            <a:ext cx="8915400" cy="10341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itchFamily="18" charset="0"/>
                <a:ea typeface="MS PGothic" pitchFamily="34" charset="-128"/>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ea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ea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ea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ea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9pPr>
          </a:lstStyle>
          <a:p>
            <a:pPr algn="ctr">
              <a:lnSpc>
                <a:spcPct val="90000"/>
              </a:lnSpc>
              <a:spcBef>
                <a:spcPct val="0"/>
              </a:spcBef>
              <a:buFontTx/>
              <a:buNone/>
            </a:pPr>
            <a:r>
              <a:rPr lang="en-US" altLang="en-US" sz="3600" b="1" u="sng" dirty="0">
                <a:solidFill>
                  <a:srgbClr val="41453A"/>
                </a:solidFill>
                <a:latin typeface="Arial" charset="0"/>
              </a:rPr>
              <a:t>Marine Corps Association &amp; Foundation</a:t>
            </a:r>
          </a:p>
          <a:p>
            <a:pPr algn="ctr">
              <a:lnSpc>
                <a:spcPct val="90000"/>
              </a:lnSpc>
              <a:spcBef>
                <a:spcPct val="0"/>
              </a:spcBef>
              <a:buFontTx/>
              <a:buNone/>
            </a:pPr>
            <a:r>
              <a:rPr lang="en-US" altLang="en-US" b="1" dirty="0">
                <a:solidFill>
                  <a:srgbClr val="41453A"/>
                </a:solidFill>
                <a:latin typeface="Arial" charset="0"/>
              </a:rPr>
              <a:t>Strategic Communications/E-Commerce</a:t>
            </a:r>
          </a:p>
        </p:txBody>
      </p:sp>
      <p:sp>
        <p:nvSpPr>
          <p:cNvPr id="26" name="TextBox 25"/>
          <p:cNvSpPr txBox="1"/>
          <p:nvPr/>
        </p:nvSpPr>
        <p:spPr>
          <a:xfrm>
            <a:off x="685800" y="3632629"/>
            <a:ext cx="1173616" cy="523220"/>
          </a:xfrm>
          <a:prstGeom prst="rect">
            <a:avLst/>
          </a:prstGeom>
          <a:solidFill>
            <a:srgbClr val="41453A"/>
          </a:solidFill>
          <a:ln>
            <a:solidFill>
              <a:srgbClr val="41453A"/>
            </a:solidFill>
          </a:ln>
        </p:spPr>
        <p:txBody>
          <a:bodyPr wrap="square" rtlCol="0">
            <a:spAutoFit/>
          </a:bodyPr>
          <a:lstStyle/>
          <a:p>
            <a:pPr algn="ctr"/>
            <a:r>
              <a:rPr lang="en-US" sz="1400" dirty="0">
                <a:solidFill>
                  <a:srgbClr val="FFFFFF"/>
                </a:solidFill>
              </a:rPr>
              <a:t>Marketing</a:t>
            </a:r>
          </a:p>
          <a:p>
            <a:pPr algn="ctr"/>
            <a:r>
              <a:rPr lang="en-US" sz="1400" dirty="0">
                <a:solidFill>
                  <a:srgbClr val="FFFFFF"/>
                </a:solidFill>
              </a:rPr>
              <a:t>Analyst</a:t>
            </a:r>
          </a:p>
        </p:txBody>
      </p:sp>
      <p:sp>
        <p:nvSpPr>
          <p:cNvPr id="2" name="Slide Number Placeholder 1"/>
          <p:cNvSpPr>
            <a:spLocks noGrp="1"/>
          </p:cNvSpPr>
          <p:nvPr>
            <p:ph type="sldNum" sz="quarter" idx="12"/>
          </p:nvPr>
        </p:nvSpPr>
        <p:spPr/>
        <p:txBody>
          <a:bodyPr/>
          <a:lstStyle/>
          <a:p>
            <a:fld id="{65C3D1F8-002A-47E3-97A1-C6774553AA60}" type="slidenum">
              <a:rPr lang="en-US" smtClean="0"/>
              <a:t>28</a:t>
            </a:fld>
            <a:endParaRPr lang="en-US" dirty="0"/>
          </a:p>
        </p:txBody>
      </p:sp>
      <p:cxnSp>
        <p:nvCxnSpPr>
          <p:cNvPr id="16" name="Straight Connector 15">
            <a:extLst>
              <a:ext uri="{FF2B5EF4-FFF2-40B4-BE49-F238E27FC236}">
                <a16:creationId xmlns:a16="http://schemas.microsoft.com/office/drawing/2014/main" id="{514F56C6-01B7-2347-AE48-63225BA35B46}"/>
              </a:ext>
            </a:extLst>
          </p:cNvPr>
          <p:cNvCxnSpPr>
            <a:cxnSpLocks/>
          </p:cNvCxnSpPr>
          <p:nvPr/>
        </p:nvCxnSpPr>
        <p:spPr>
          <a:xfrm>
            <a:off x="6246184" y="3389531"/>
            <a:ext cx="0" cy="268069"/>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8" name="TextBox 17">
            <a:extLst>
              <a:ext uri="{FF2B5EF4-FFF2-40B4-BE49-F238E27FC236}">
                <a16:creationId xmlns:a16="http://schemas.microsoft.com/office/drawing/2014/main" id="{E58D245B-A8E6-CA4A-93AB-1410DE6E1B52}"/>
              </a:ext>
            </a:extLst>
          </p:cNvPr>
          <p:cNvSpPr txBox="1"/>
          <p:nvPr/>
        </p:nvSpPr>
        <p:spPr>
          <a:xfrm>
            <a:off x="5675450" y="3620868"/>
            <a:ext cx="1371600" cy="523220"/>
          </a:xfrm>
          <a:prstGeom prst="rect">
            <a:avLst/>
          </a:prstGeom>
          <a:solidFill>
            <a:srgbClr val="41453A"/>
          </a:solidFill>
          <a:ln>
            <a:solidFill>
              <a:srgbClr val="41453A"/>
            </a:solidFill>
          </a:ln>
        </p:spPr>
        <p:txBody>
          <a:bodyPr wrap="square" rtlCol="0">
            <a:spAutoFit/>
          </a:bodyPr>
          <a:lstStyle/>
          <a:p>
            <a:pPr algn="ctr"/>
            <a:r>
              <a:rPr lang="en-US" sz="1400" dirty="0">
                <a:solidFill>
                  <a:srgbClr val="FFFFFF"/>
                </a:solidFill>
              </a:rPr>
              <a:t>Content Coordinator</a:t>
            </a:r>
          </a:p>
        </p:txBody>
      </p:sp>
      <p:cxnSp>
        <p:nvCxnSpPr>
          <p:cNvPr id="19" name="Straight Connector 18">
            <a:extLst>
              <a:ext uri="{FF2B5EF4-FFF2-40B4-BE49-F238E27FC236}">
                <a16:creationId xmlns:a16="http://schemas.microsoft.com/office/drawing/2014/main" id="{BFE18AC2-2C19-3349-A70E-B9B43222E6D4}"/>
              </a:ext>
            </a:extLst>
          </p:cNvPr>
          <p:cNvCxnSpPr>
            <a:cxnSpLocks/>
          </p:cNvCxnSpPr>
          <p:nvPr/>
        </p:nvCxnSpPr>
        <p:spPr>
          <a:xfrm>
            <a:off x="7998784" y="3389827"/>
            <a:ext cx="0" cy="268069"/>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21" name="TextBox 20">
            <a:extLst>
              <a:ext uri="{FF2B5EF4-FFF2-40B4-BE49-F238E27FC236}">
                <a16:creationId xmlns:a16="http://schemas.microsoft.com/office/drawing/2014/main" id="{E700243F-C0E3-EF41-936B-015A316D0CC0}"/>
              </a:ext>
            </a:extLst>
          </p:cNvPr>
          <p:cNvSpPr txBox="1"/>
          <p:nvPr/>
        </p:nvSpPr>
        <p:spPr>
          <a:xfrm>
            <a:off x="7315200" y="3662082"/>
            <a:ext cx="1242075" cy="307777"/>
          </a:xfrm>
          <a:prstGeom prst="rect">
            <a:avLst/>
          </a:prstGeom>
          <a:solidFill>
            <a:srgbClr val="41453A"/>
          </a:solidFill>
          <a:ln>
            <a:solidFill>
              <a:srgbClr val="41453A"/>
            </a:solidFill>
          </a:ln>
        </p:spPr>
        <p:txBody>
          <a:bodyPr wrap="square" rtlCol="0">
            <a:spAutoFit/>
          </a:bodyPr>
          <a:lstStyle/>
          <a:p>
            <a:pPr algn="ctr"/>
            <a:r>
              <a:rPr lang="en-US" sz="1400" dirty="0">
                <a:solidFill>
                  <a:srgbClr val="FFFFFF"/>
                </a:solidFill>
              </a:rPr>
              <a:t>Photographer</a:t>
            </a:r>
          </a:p>
        </p:txBody>
      </p:sp>
      <p:sp>
        <p:nvSpPr>
          <p:cNvPr id="25" name="TextBox 24">
            <a:extLst>
              <a:ext uri="{FF2B5EF4-FFF2-40B4-BE49-F238E27FC236}">
                <a16:creationId xmlns:a16="http://schemas.microsoft.com/office/drawing/2014/main" id="{C44D8C29-7D48-BA47-A1CD-B88E87B57108}"/>
              </a:ext>
            </a:extLst>
          </p:cNvPr>
          <p:cNvSpPr txBox="1"/>
          <p:nvPr/>
        </p:nvSpPr>
        <p:spPr>
          <a:xfrm>
            <a:off x="5638800" y="4465389"/>
            <a:ext cx="1371600" cy="523220"/>
          </a:xfrm>
          <a:prstGeom prst="rect">
            <a:avLst/>
          </a:prstGeom>
          <a:solidFill>
            <a:srgbClr val="41453A"/>
          </a:solidFill>
          <a:ln>
            <a:solidFill>
              <a:srgbClr val="41453A"/>
            </a:solidFill>
          </a:ln>
        </p:spPr>
        <p:txBody>
          <a:bodyPr wrap="square" rtlCol="0">
            <a:spAutoFit/>
          </a:bodyPr>
          <a:lstStyle/>
          <a:p>
            <a:pPr algn="ctr"/>
            <a:r>
              <a:rPr lang="en-US" sz="1400" dirty="0">
                <a:solidFill>
                  <a:srgbClr val="FFFFFF"/>
                </a:solidFill>
              </a:rPr>
              <a:t>Website Manager</a:t>
            </a:r>
          </a:p>
        </p:txBody>
      </p:sp>
    </p:spTree>
    <p:extLst>
      <p:ext uri="{BB962C8B-B14F-4D97-AF65-F5344CB8AC3E}">
        <p14:creationId xmlns:p14="http://schemas.microsoft.com/office/powerpoint/2010/main" val="29541510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1"/>
          <p:cNvSpPr txBox="1">
            <a:spLocks noChangeArrowheads="1"/>
          </p:cNvSpPr>
          <p:nvPr/>
        </p:nvSpPr>
        <p:spPr bwMode="auto">
          <a:xfrm>
            <a:off x="152400" y="152400"/>
            <a:ext cx="8915400" cy="6565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itchFamily="18" charset="0"/>
                <a:ea typeface="MS PGothic" pitchFamily="34" charset="-128"/>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ea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ea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ea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ea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9pPr>
          </a:lstStyle>
          <a:p>
            <a:pPr algn="ctr">
              <a:lnSpc>
                <a:spcPct val="90000"/>
              </a:lnSpc>
              <a:spcBef>
                <a:spcPct val="0"/>
              </a:spcBef>
              <a:buFontTx/>
              <a:buNone/>
            </a:pPr>
            <a:r>
              <a:rPr lang="en-US" altLang="en-US" sz="4000" b="1" dirty="0">
                <a:solidFill>
                  <a:srgbClr val="41453A"/>
                </a:solidFill>
                <a:latin typeface="Arial" charset="0"/>
              </a:rPr>
              <a:t>Strategic Communications Mission</a:t>
            </a:r>
          </a:p>
        </p:txBody>
      </p:sp>
      <p:sp>
        <p:nvSpPr>
          <p:cNvPr id="8" name="Text Box 4"/>
          <p:cNvSpPr txBox="1">
            <a:spLocks noChangeArrowheads="1"/>
          </p:cNvSpPr>
          <p:nvPr/>
        </p:nvSpPr>
        <p:spPr bwMode="auto">
          <a:xfrm>
            <a:off x="266700" y="834390"/>
            <a:ext cx="4343400" cy="452431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marL="342900" indent="-342900" eaLnBrk="1" hangingPunct="1">
              <a:buFont typeface="Arial"/>
              <a:buChar char="•"/>
              <a:defRPr/>
            </a:pPr>
            <a:r>
              <a:rPr lang="en-US" dirty="0">
                <a:latin typeface="Arial"/>
                <a:cs typeface="Arial"/>
              </a:rPr>
              <a:t>Collaborate with all     departments to ensure communications efforts are:</a:t>
            </a:r>
          </a:p>
          <a:p>
            <a:pPr marL="800100" lvl="1" indent="-342900" eaLnBrk="1" hangingPunct="1">
              <a:buFont typeface="Arial"/>
              <a:buChar char="•"/>
              <a:defRPr/>
            </a:pPr>
            <a:r>
              <a:rPr lang="en-US" dirty="0">
                <a:latin typeface="Arial"/>
                <a:cs typeface="Arial"/>
              </a:rPr>
              <a:t>Consistent</a:t>
            </a:r>
          </a:p>
          <a:p>
            <a:pPr marL="800100" lvl="1" indent="-342900" eaLnBrk="1" hangingPunct="1">
              <a:buFont typeface="Arial"/>
              <a:buChar char="•"/>
              <a:defRPr/>
            </a:pPr>
            <a:r>
              <a:rPr lang="en-US" dirty="0">
                <a:latin typeface="Arial"/>
                <a:cs typeface="Arial"/>
              </a:rPr>
              <a:t>Cohesive</a:t>
            </a:r>
          </a:p>
          <a:p>
            <a:pPr marL="800100" lvl="1" indent="-342900" eaLnBrk="1" hangingPunct="1">
              <a:buFont typeface="Arial"/>
              <a:buChar char="•"/>
              <a:defRPr/>
            </a:pPr>
            <a:r>
              <a:rPr lang="en-US" dirty="0">
                <a:latin typeface="Arial"/>
                <a:cs typeface="Arial"/>
              </a:rPr>
              <a:t>Collaborated</a:t>
            </a:r>
          </a:p>
          <a:p>
            <a:pPr eaLnBrk="1" hangingPunct="1">
              <a:defRPr/>
            </a:pPr>
            <a:endParaRPr lang="en-US" sz="1200" dirty="0">
              <a:latin typeface="Arial"/>
              <a:cs typeface="Arial"/>
            </a:endParaRPr>
          </a:p>
          <a:p>
            <a:pPr marL="342900" indent="-342900" eaLnBrk="1" hangingPunct="1">
              <a:buFont typeface="Arial"/>
              <a:buChar char="•"/>
              <a:defRPr/>
            </a:pPr>
            <a:r>
              <a:rPr lang="en-US" dirty="0">
                <a:latin typeface="Arial"/>
                <a:cs typeface="Arial"/>
              </a:rPr>
              <a:t>Increase awareness of MCA&amp;F and its mission among nonmembers</a:t>
            </a:r>
          </a:p>
          <a:p>
            <a:pPr eaLnBrk="1" hangingPunct="1">
              <a:defRPr/>
            </a:pPr>
            <a:endParaRPr lang="en-US" sz="1200" dirty="0">
              <a:latin typeface="Arial"/>
              <a:cs typeface="Arial"/>
            </a:endParaRPr>
          </a:p>
          <a:p>
            <a:pPr marL="342900" indent="-342900" eaLnBrk="1" hangingPunct="1">
              <a:buFont typeface="Arial"/>
              <a:buChar char="•"/>
              <a:defRPr/>
            </a:pPr>
            <a:r>
              <a:rPr lang="en-US" dirty="0">
                <a:latin typeface="Arial"/>
                <a:cs typeface="Arial"/>
              </a:rPr>
              <a:t>Provide support to all departments</a:t>
            </a:r>
            <a:endParaRPr lang="en-US" altLang="en-US" dirty="0">
              <a:latin typeface="Arial"/>
              <a:cs typeface="Arial"/>
            </a:endParaRPr>
          </a:p>
        </p:txBody>
      </p:sp>
      <p:pic>
        <p:nvPicPr>
          <p:cNvPr id="3" name="Picture 2" descr="communication.png"/>
          <p:cNvPicPr>
            <a:picLocks noChangeAspect="1"/>
          </p:cNvPicPr>
          <p:nvPr/>
        </p:nvPicPr>
        <p:blipFill>
          <a:blip r:embed="rId3" cstate="print">
            <a:duotone>
              <a:schemeClr val="accent4">
                <a:shade val="45000"/>
                <a:satMod val="135000"/>
              </a:schemeClr>
              <a:prstClr val="white"/>
            </a:duotone>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4724400" y="1295400"/>
            <a:ext cx="4114800" cy="3636887"/>
          </a:xfrm>
          <a:prstGeom prst="rect">
            <a:avLst/>
          </a:prstGeom>
          <a:ln>
            <a:noFill/>
          </a:ln>
          <a:effectLst>
            <a:outerShdw blurRad="292100" dist="139700" dir="2700000" algn="tl" rotWithShape="0">
              <a:srgbClr val="333333">
                <a:alpha val="65000"/>
              </a:srgbClr>
            </a:outerShdw>
          </a:effectLst>
        </p:spPr>
      </p:pic>
      <p:sp>
        <p:nvSpPr>
          <p:cNvPr id="2" name="Slide Number Placeholder 1"/>
          <p:cNvSpPr>
            <a:spLocks noGrp="1"/>
          </p:cNvSpPr>
          <p:nvPr>
            <p:ph type="sldNum" sz="quarter" idx="12"/>
          </p:nvPr>
        </p:nvSpPr>
        <p:spPr/>
        <p:txBody>
          <a:bodyPr/>
          <a:lstStyle/>
          <a:p>
            <a:fld id="{65C3D1F8-002A-47E3-97A1-C6774553AA60}" type="slidenum">
              <a:rPr lang="en-US" smtClean="0"/>
              <a:t>29</a:t>
            </a:fld>
            <a:endParaRPr lang="en-US" dirty="0"/>
          </a:p>
        </p:txBody>
      </p:sp>
    </p:spTree>
    <p:extLst>
      <p:ext uri="{BB962C8B-B14F-4D97-AF65-F5344CB8AC3E}">
        <p14:creationId xmlns:p14="http://schemas.microsoft.com/office/powerpoint/2010/main" val="14863379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Box 1"/>
          <p:cNvSpPr txBox="1">
            <a:spLocks noChangeArrowheads="1"/>
          </p:cNvSpPr>
          <p:nvPr/>
        </p:nvSpPr>
        <p:spPr bwMode="auto">
          <a:xfrm>
            <a:off x="152400" y="228600"/>
            <a:ext cx="8915400" cy="10987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itchFamily="18" charset="0"/>
                <a:ea typeface="MS PGothic" pitchFamily="34" charset="-128"/>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ea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ea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ea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ea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9pPr>
          </a:lstStyle>
          <a:p>
            <a:pPr algn="ctr">
              <a:lnSpc>
                <a:spcPct val="90000"/>
              </a:lnSpc>
              <a:spcBef>
                <a:spcPct val="0"/>
              </a:spcBef>
              <a:buFontTx/>
              <a:buNone/>
            </a:pPr>
            <a:endParaRPr lang="en-US" altLang="en-US" sz="3600" b="1" u="sng" dirty="0">
              <a:solidFill>
                <a:srgbClr val="E51B24"/>
              </a:solidFill>
              <a:latin typeface="Arial" charset="0"/>
            </a:endParaRPr>
          </a:p>
          <a:p>
            <a:pPr algn="ctr">
              <a:lnSpc>
                <a:spcPct val="90000"/>
              </a:lnSpc>
              <a:spcBef>
                <a:spcPct val="0"/>
              </a:spcBef>
              <a:buFontTx/>
              <a:buNone/>
            </a:pPr>
            <a:r>
              <a:rPr lang="en-US" altLang="en-US" sz="3600" b="1" u="sng" dirty="0">
                <a:solidFill>
                  <a:srgbClr val="3F3F3F"/>
                </a:solidFill>
                <a:latin typeface="Arial" charset="0"/>
              </a:rPr>
              <a:t>Vision</a:t>
            </a:r>
            <a:endParaRPr lang="en-US" altLang="en-US" sz="3600" b="1" dirty="0">
              <a:solidFill>
                <a:srgbClr val="3F3F3F"/>
              </a:solidFill>
              <a:latin typeface="Arial" charset="0"/>
            </a:endParaRPr>
          </a:p>
        </p:txBody>
      </p:sp>
      <p:sp>
        <p:nvSpPr>
          <p:cNvPr id="14340" name="Text Box 4"/>
          <p:cNvSpPr txBox="1">
            <a:spLocks noChangeArrowheads="1"/>
          </p:cNvSpPr>
          <p:nvPr/>
        </p:nvSpPr>
        <p:spPr bwMode="auto">
          <a:xfrm>
            <a:off x="609600" y="1600200"/>
            <a:ext cx="8001000" cy="243143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defRPr/>
            </a:pPr>
            <a:endParaRPr lang="en-US" altLang="en-US" sz="2800" dirty="0">
              <a:latin typeface="Arial" pitchFamily="34" charset="0"/>
            </a:endParaRPr>
          </a:p>
          <a:p>
            <a:pPr eaLnBrk="1" hangingPunct="1">
              <a:defRPr/>
            </a:pPr>
            <a:endParaRPr lang="en-US" altLang="en-US" sz="2800" dirty="0">
              <a:latin typeface="Arial" panose="020B0604020202020204" pitchFamily="34" charset="0"/>
              <a:cs typeface="Arial" panose="020B0604020202020204" pitchFamily="34" charset="0"/>
            </a:endParaRPr>
          </a:p>
          <a:p>
            <a:pPr eaLnBrk="1" hangingPunct="1">
              <a:defRPr/>
            </a:pPr>
            <a:r>
              <a:rPr lang="en-US" sz="3200" dirty="0">
                <a:solidFill>
                  <a:srgbClr val="000000"/>
                </a:solidFill>
                <a:latin typeface="Arial" panose="020B0604020202020204" pitchFamily="34" charset="0"/>
                <a:cs typeface="Arial" panose="020B0604020202020204" pitchFamily="34" charset="0"/>
              </a:rPr>
              <a:t>To be universally recognized as The Professional Organization for the United States Marine Corps.</a:t>
            </a:r>
            <a:endParaRPr lang="en-US" altLang="en-US" sz="3200" b="1" i="1" dirty="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65C3D1F8-002A-47E3-97A1-C6774553AA60}" type="slidenum">
              <a:rPr lang="en-US" smtClean="0"/>
              <a:t>3</a:t>
            </a:fld>
            <a:endParaRPr lang="en-US" dirty="0"/>
          </a:p>
        </p:txBody>
      </p:sp>
    </p:spTree>
    <p:extLst>
      <p:ext uri="{BB962C8B-B14F-4D97-AF65-F5344CB8AC3E}">
        <p14:creationId xmlns:p14="http://schemas.microsoft.com/office/powerpoint/2010/main" val="41064494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1"/>
          <p:cNvSpPr txBox="1">
            <a:spLocks noChangeArrowheads="1"/>
          </p:cNvSpPr>
          <p:nvPr/>
        </p:nvSpPr>
        <p:spPr bwMode="auto">
          <a:xfrm>
            <a:off x="152400" y="76200"/>
            <a:ext cx="8915400" cy="7130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itchFamily="18" charset="0"/>
                <a:ea typeface="MS PGothic" pitchFamily="34" charset="-128"/>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ea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ea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ea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ea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9pPr>
          </a:lstStyle>
          <a:p>
            <a:pPr algn="ctr">
              <a:lnSpc>
                <a:spcPct val="90000"/>
              </a:lnSpc>
              <a:spcBef>
                <a:spcPct val="0"/>
              </a:spcBef>
              <a:buFontTx/>
              <a:buNone/>
            </a:pPr>
            <a:r>
              <a:rPr lang="en-US" altLang="en-US" sz="4400" b="1" u="sng" dirty="0">
                <a:solidFill>
                  <a:srgbClr val="41453A"/>
                </a:solidFill>
                <a:latin typeface="Arial" charset="0"/>
              </a:rPr>
              <a:t>Communication</a:t>
            </a:r>
          </a:p>
        </p:txBody>
      </p:sp>
      <p:sp>
        <p:nvSpPr>
          <p:cNvPr id="8" name="Text Box 4"/>
          <p:cNvSpPr txBox="1">
            <a:spLocks noChangeArrowheads="1"/>
          </p:cNvSpPr>
          <p:nvPr/>
        </p:nvSpPr>
        <p:spPr bwMode="auto">
          <a:xfrm>
            <a:off x="1066800" y="1029292"/>
            <a:ext cx="4495800" cy="175432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defRPr/>
            </a:pPr>
            <a:r>
              <a:rPr lang="en-US" altLang="en-US" sz="1800" b="1" dirty="0">
                <a:latin typeface="Arial"/>
                <a:cs typeface="Arial"/>
              </a:rPr>
              <a:t>Email</a:t>
            </a:r>
          </a:p>
          <a:p>
            <a:pPr marL="342900" indent="-342900" eaLnBrk="1" hangingPunct="1">
              <a:buFont typeface="Arial"/>
              <a:buChar char="•"/>
              <a:defRPr/>
            </a:pPr>
            <a:r>
              <a:rPr lang="en-US" altLang="en-US" sz="1800" dirty="0">
                <a:latin typeface="Arial"/>
                <a:cs typeface="Arial"/>
              </a:rPr>
              <a:t>Membership Acquisition</a:t>
            </a:r>
          </a:p>
          <a:p>
            <a:pPr marL="342900" indent="-342900" eaLnBrk="1" hangingPunct="1">
              <a:buFont typeface="Arial"/>
              <a:buChar char="•"/>
              <a:defRPr/>
            </a:pPr>
            <a:r>
              <a:rPr lang="en-US" altLang="en-US" sz="1800" dirty="0">
                <a:latin typeface="Arial"/>
                <a:cs typeface="Arial"/>
              </a:rPr>
              <a:t>Event Awareness</a:t>
            </a:r>
          </a:p>
          <a:p>
            <a:pPr marL="342900" indent="-342900" eaLnBrk="1" hangingPunct="1">
              <a:buFont typeface="Arial"/>
              <a:buChar char="•"/>
              <a:defRPr/>
            </a:pPr>
            <a:r>
              <a:rPr lang="en-US" altLang="en-US" sz="1800" dirty="0">
                <a:latin typeface="Arial"/>
                <a:cs typeface="Arial"/>
              </a:rPr>
              <a:t>Foundation Campaigns</a:t>
            </a:r>
          </a:p>
          <a:p>
            <a:pPr marL="342900" indent="-342900" eaLnBrk="1" hangingPunct="1">
              <a:buFont typeface="Arial"/>
              <a:buChar char="•"/>
              <a:defRPr/>
            </a:pPr>
            <a:r>
              <a:rPr lang="en-US" altLang="en-US" sz="1800" dirty="0">
                <a:latin typeface="Arial"/>
                <a:cs typeface="Arial"/>
              </a:rPr>
              <a:t>Monthly Publications</a:t>
            </a:r>
          </a:p>
          <a:p>
            <a:pPr marL="342900" indent="-342900" eaLnBrk="1" hangingPunct="1">
              <a:buFont typeface="Arial"/>
              <a:buChar char="•"/>
              <a:defRPr/>
            </a:pPr>
            <a:r>
              <a:rPr lang="en-US" altLang="en-US" sz="1800" dirty="0">
                <a:latin typeface="Arial"/>
                <a:cs typeface="Arial"/>
              </a:rPr>
              <a:t>Outside Partners/Affiliates</a:t>
            </a:r>
          </a:p>
        </p:txBody>
      </p:sp>
      <p:sp>
        <p:nvSpPr>
          <p:cNvPr id="9" name="Text Box 4"/>
          <p:cNvSpPr txBox="1">
            <a:spLocks noChangeArrowheads="1"/>
          </p:cNvSpPr>
          <p:nvPr/>
        </p:nvSpPr>
        <p:spPr bwMode="auto">
          <a:xfrm>
            <a:off x="5562600" y="1029292"/>
            <a:ext cx="3352800" cy="230832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defRPr/>
            </a:pPr>
            <a:r>
              <a:rPr lang="en-US" altLang="en-US" sz="1800" b="1" dirty="0">
                <a:latin typeface="Arial"/>
                <a:cs typeface="Arial"/>
              </a:rPr>
              <a:t>Website</a:t>
            </a:r>
          </a:p>
          <a:p>
            <a:pPr marL="342900" indent="-342900" eaLnBrk="1" hangingPunct="1">
              <a:buFont typeface="Arial"/>
              <a:buChar char="•"/>
              <a:defRPr/>
            </a:pPr>
            <a:r>
              <a:rPr lang="en-US" altLang="en-US" sz="1800" dirty="0" err="1">
                <a:latin typeface="Arial"/>
                <a:cs typeface="Arial"/>
              </a:rPr>
              <a:t>Ecomm</a:t>
            </a:r>
            <a:endParaRPr lang="en-US" altLang="en-US" sz="1800" dirty="0">
              <a:latin typeface="Arial"/>
              <a:cs typeface="Arial"/>
            </a:endParaRPr>
          </a:p>
          <a:p>
            <a:pPr marL="342900" indent="-342900" eaLnBrk="1" hangingPunct="1">
              <a:buFont typeface="Arial"/>
              <a:buChar char="•"/>
              <a:defRPr/>
            </a:pPr>
            <a:r>
              <a:rPr lang="en-US" altLang="en-US" sz="1800" dirty="0">
                <a:latin typeface="Arial"/>
                <a:cs typeface="Arial"/>
              </a:rPr>
              <a:t>Marketing</a:t>
            </a:r>
          </a:p>
          <a:p>
            <a:pPr marL="342900" indent="-342900" eaLnBrk="1" hangingPunct="1">
              <a:buFont typeface="Arial"/>
              <a:buChar char="•"/>
              <a:defRPr/>
            </a:pPr>
            <a:r>
              <a:rPr lang="en-US" altLang="en-US" sz="1800" dirty="0">
                <a:latin typeface="Arial"/>
                <a:cs typeface="Arial"/>
              </a:rPr>
              <a:t>Approvals</a:t>
            </a:r>
          </a:p>
          <a:p>
            <a:pPr marL="342900" indent="-342900" eaLnBrk="1" hangingPunct="1">
              <a:buFont typeface="Arial"/>
              <a:buChar char="•"/>
              <a:defRPr/>
            </a:pPr>
            <a:r>
              <a:rPr lang="en-US" altLang="en-US" sz="1800" dirty="0">
                <a:latin typeface="Arial"/>
                <a:cs typeface="Arial"/>
              </a:rPr>
              <a:t>Integration</a:t>
            </a:r>
          </a:p>
          <a:p>
            <a:pPr marL="342900" indent="-342900" eaLnBrk="1" hangingPunct="1">
              <a:buFont typeface="Arial"/>
              <a:buChar char="•"/>
              <a:defRPr/>
            </a:pPr>
            <a:r>
              <a:rPr lang="en-US" altLang="en-US" sz="1800" dirty="0">
                <a:latin typeface="Arial"/>
                <a:cs typeface="Arial"/>
              </a:rPr>
              <a:t>Web Development (MCA and TMS websites)</a:t>
            </a:r>
          </a:p>
          <a:p>
            <a:pPr marL="285750" indent="-285750" eaLnBrk="1" hangingPunct="1">
              <a:buFont typeface="Arial" panose="020B0604020202020204" pitchFamily="34" charset="0"/>
              <a:buChar char="•"/>
              <a:defRPr/>
            </a:pPr>
            <a:endParaRPr lang="en-US" altLang="en-US" sz="1800" b="1" dirty="0">
              <a:latin typeface="Arial"/>
              <a:cs typeface="Arial"/>
            </a:endParaRPr>
          </a:p>
        </p:txBody>
      </p:sp>
      <p:sp>
        <p:nvSpPr>
          <p:cNvPr id="10" name="Text Box 4"/>
          <p:cNvSpPr txBox="1">
            <a:spLocks noChangeArrowheads="1"/>
          </p:cNvSpPr>
          <p:nvPr/>
        </p:nvSpPr>
        <p:spPr bwMode="auto">
          <a:xfrm>
            <a:off x="1066800" y="3070909"/>
            <a:ext cx="4495800" cy="20313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defRPr/>
            </a:pPr>
            <a:r>
              <a:rPr lang="en-US" altLang="en-US" sz="1800" b="1" dirty="0">
                <a:latin typeface="Arial"/>
                <a:cs typeface="Arial"/>
              </a:rPr>
              <a:t>Briefs</a:t>
            </a:r>
          </a:p>
          <a:p>
            <a:pPr marL="342900" indent="-342900" eaLnBrk="1" hangingPunct="1">
              <a:buFont typeface="Arial"/>
              <a:buChar char="•"/>
              <a:defRPr/>
            </a:pPr>
            <a:r>
              <a:rPr lang="en-US" altLang="en-US" sz="1800" dirty="0">
                <a:latin typeface="Arial"/>
                <a:cs typeface="Arial"/>
              </a:rPr>
              <a:t>Internal</a:t>
            </a:r>
          </a:p>
          <a:p>
            <a:pPr marL="342900" indent="-342900" eaLnBrk="1" hangingPunct="1">
              <a:buFont typeface="Arial"/>
              <a:buChar char="•"/>
              <a:defRPr/>
            </a:pPr>
            <a:r>
              <a:rPr lang="en-US" altLang="en-US" sz="1800" dirty="0">
                <a:latin typeface="Arial"/>
                <a:cs typeface="Arial"/>
              </a:rPr>
              <a:t>Area Reps</a:t>
            </a:r>
          </a:p>
          <a:p>
            <a:pPr marL="342900" indent="-342900" eaLnBrk="1" hangingPunct="1">
              <a:buFont typeface="Arial"/>
              <a:buChar char="•"/>
              <a:defRPr/>
            </a:pPr>
            <a:r>
              <a:rPr lang="en-US" altLang="en-US" sz="1800" dirty="0">
                <a:latin typeface="Arial"/>
                <a:cs typeface="Arial"/>
              </a:rPr>
              <a:t>TMS Presentations</a:t>
            </a:r>
          </a:p>
          <a:p>
            <a:pPr marL="342900" indent="-342900" eaLnBrk="1" hangingPunct="1">
              <a:buFont typeface="Arial"/>
              <a:buChar char="•"/>
              <a:defRPr/>
            </a:pPr>
            <a:r>
              <a:rPr lang="en-US" altLang="en-US" sz="1800" dirty="0">
                <a:latin typeface="Arial"/>
                <a:cs typeface="Arial"/>
              </a:rPr>
              <a:t>TBS Presentation</a:t>
            </a:r>
          </a:p>
          <a:p>
            <a:pPr marL="342900" indent="-342900" eaLnBrk="1" hangingPunct="1">
              <a:buFont typeface="Arial"/>
              <a:buChar char="•"/>
              <a:defRPr/>
            </a:pPr>
            <a:r>
              <a:rPr lang="en-US" altLang="en-US" sz="1800" dirty="0">
                <a:latin typeface="Arial"/>
                <a:cs typeface="Arial"/>
              </a:rPr>
              <a:t>Outside Partners</a:t>
            </a:r>
          </a:p>
          <a:p>
            <a:pPr marL="342900" indent="-342900" eaLnBrk="1" hangingPunct="1">
              <a:buFont typeface="Arial"/>
              <a:buChar char="•"/>
              <a:defRPr/>
            </a:pPr>
            <a:r>
              <a:rPr lang="en-US" altLang="en-US" sz="1800" dirty="0">
                <a:latin typeface="Arial"/>
                <a:cs typeface="Arial"/>
              </a:rPr>
              <a:t>Schools and Courses</a:t>
            </a:r>
            <a:endParaRPr lang="en-US" altLang="en-US" sz="1900" dirty="0">
              <a:latin typeface="Arial"/>
              <a:cs typeface="Arial"/>
            </a:endParaRPr>
          </a:p>
        </p:txBody>
      </p:sp>
      <p:sp>
        <p:nvSpPr>
          <p:cNvPr id="11" name="Text Box 4"/>
          <p:cNvSpPr txBox="1">
            <a:spLocks noChangeArrowheads="1"/>
          </p:cNvSpPr>
          <p:nvPr/>
        </p:nvSpPr>
        <p:spPr bwMode="auto">
          <a:xfrm>
            <a:off x="5562600" y="3066800"/>
            <a:ext cx="3124200" cy="230832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defRPr/>
            </a:pPr>
            <a:r>
              <a:rPr lang="en-US" altLang="en-US" sz="1800" b="1" dirty="0">
                <a:latin typeface="Arial"/>
                <a:cs typeface="Arial"/>
              </a:rPr>
              <a:t>Miscellaneous</a:t>
            </a:r>
          </a:p>
          <a:p>
            <a:pPr marL="342900" indent="-342900" eaLnBrk="1" hangingPunct="1">
              <a:buFont typeface="Arial"/>
              <a:buChar char="•"/>
              <a:defRPr/>
            </a:pPr>
            <a:r>
              <a:rPr lang="en-US" altLang="en-US" sz="1800" dirty="0">
                <a:latin typeface="Arial"/>
                <a:cs typeface="Arial"/>
              </a:rPr>
              <a:t>Internal Magazine Ads</a:t>
            </a:r>
          </a:p>
          <a:p>
            <a:pPr marL="342900" indent="-342900" eaLnBrk="1" hangingPunct="1">
              <a:buFont typeface="Arial"/>
              <a:buChar char="•"/>
              <a:defRPr/>
            </a:pPr>
            <a:r>
              <a:rPr lang="en-US" altLang="en-US" sz="1800" dirty="0">
                <a:latin typeface="Arial"/>
                <a:cs typeface="Arial"/>
              </a:rPr>
              <a:t>Area Rep Supplies</a:t>
            </a:r>
          </a:p>
          <a:p>
            <a:pPr marL="342900" indent="-342900" eaLnBrk="1" hangingPunct="1">
              <a:buFont typeface="Arial"/>
              <a:buChar char="•"/>
              <a:defRPr/>
            </a:pPr>
            <a:r>
              <a:rPr lang="en-US" altLang="en-US" sz="1800" dirty="0">
                <a:latin typeface="Arial"/>
                <a:cs typeface="Arial"/>
              </a:rPr>
              <a:t>Materials for Events </a:t>
            </a:r>
          </a:p>
          <a:p>
            <a:pPr marL="342900" indent="-342900" eaLnBrk="1" hangingPunct="1">
              <a:buFont typeface="Arial"/>
              <a:buChar char="•"/>
              <a:defRPr/>
            </a:pPr>
            <a:r>
              <a:rPr lang="en-US" altLang="en-US" sz="1800" dirty="0">
                <a:latin typeface="Arial"/>
                <a:cs typeface="Arial"/>
              </a:rPr>
              <a:t>Internal Reports</a:t>
            </a:r>
          </a:p>
          <a:p>
            <a:pPr marL="342900" indent="-342900" eaLnBrk="1" hangingPunct="1">
              <a:buFont typeface="Arial"/>
              <a:buChar char="•"/>
              <a:defRPr/>
            </a:pPr>
            <a:r>
              <a:rPr lang="en-US" altLang="en-US" sz="1800" dirty="0">
                <a:latin typeface="Arial"/>
                <a:cs typeface="Arial"/>
              </a:rPr>
              <a:t>Direct Mail</a:t>
            </a:r>
          </a:p>
          <a:p>
            <a:pPr marL="342900" indent="-342900" eaLnBrk="1" hangingPunct="1">
              <a:buFont typeface="Arial"/>
              <a:buChar char="•"/>
              <a:defRPr/>
            </a:pPr>
            <a:r>
              <a:rPr lang="en-US" altLang="en-US" sz="1800" dirty="0">
                <a:latin typeface="Arial"/>
                <a:cs typeface="Arial"/>
              </a:rPr>
              <a:t>Semi-Annual Newsletters</a:t>
            </a:r>
          </a:p>
          <a:p>
            <a:pPr marL="342900" indent="-342900" eaLnBrk="1" hangingPunct="1">
              <a:buFont typeface="Arial"/>
              <a:buChar char="•"/>
              <a:defRPr/>
            </a:pPr>
            <a:r>
              <a:rPr lang="en-US" altLang="en-US" sz="1800" dirty="0">
                <a:latin typeface="Arial"/>
                <a:cs typeface="Arial"/>
              </a:rPr>
              <a:t>Membership Materials</a:t>
            </a:r>
            <a:endParaRPr lang="en-US" altLang="en-US" sz="1900" dirty="0">
              <a:latin typeface="Arial"/>
              <a:cs typeface="Arial"/>
            </a:endParaRPr>
          </a:p>
        </p:txBody>
      </p:sp>
      <p:sp>
        <p:nvSpPr>
          <p:cNvPr id="2" name="TextBox 1"/>
          <p:cNvSpPr txBox="1"/>
          <p:nvPr/>
        </p:nvSpPr>
        <p:spPr>
          <a:xfrm>
            <a:off x="0" y="672288"/>
            <a:ext cx="9144000" cy="400110"/>
          </a:xfrm>
          <a:prstGeom prst="rect">
            <a:avLst/>
          </a:prstGeom>
          <a:noFill/>
        </p:spPr>
        <p:txBody>
          <a:bodyPr wrap="square" rtlCol="0">
            <a:spAutoFit/>
          </a:bodyPr>
          <a:lstStyle/>
          <a:p>
            <a:pPr algn="ctr"/>
            <a:r>
              <a:rPr lang="en-US" altLang="en-US" sz="2000" b="1" i="1" dirty="0">
                <a:solidFill>
                  <a:srgbClr val="41453A"/>
                </a:solidFill>
                <a:latin typeface="Arial" charset="0"/>
              </a:rPr>
              <a:t>Minimize Quantity - Maximize Effectiveness</a:t>
            </a:r>
          </a:p>
        </p:txBody>
      </p:sp>
      <p:sp>
        <p:nvSpPr>
          <p:cNvPr id="3" name="Slide Number Placeholder 2"/>
          <p:cNvSpPr>
            <a:spLocks noGrp="1"/>
          </p:cNvSpPr>
          <p:nvPr>
            <p:ph type="sldNum" sz="quarter" idx="12"/>
          </p:nvPr>
        </p:nvSpPr>
        <p:spPr/>
        <p:txBody>
          <a:bodyPr/>
          <a:lstStyle/>
          <a:p>
            <a:fld id="{65C3D1F8-002A-47E3-97A1-C6774553AA60}" type="slidenum">
              <a:rPr lang="en-US" smtClean="0"/>
              <a:t>30</a:t>
            </a:fld>
            <a:endParaRPr lang="en-US" dirty="0"/>
          </a:p>
        </p:txBody>
      </p:sp>
    </p:spTree>
    <p:extLst>
      <p:ext uri="{BB962C8B-B14F-4D97-AF65-F5344CB8AC3E}">
        <p14:creationId xmlns:p14="http://schemas.microsoft.com/office/powerpoint/2010/main" val="18143049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1"/>
          <p:cNvSpPr txBox="1">
            <a:spLocks noChangeArrowheads="1"/>
          </p:cNvSpPr>
          <p:nvPr/>
        </p:nvSpPr>
        <p:spPr bwMode="auto">
          <a:xfrm>
            <a:off x="114300" y="136525"/>
            <a:ext cx="8915400" cy="7130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itchFamily="18" charset="0"/>
                <a:ea typeface="MS PGothic" pitchFamily="34" charset="-128"/>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ea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ea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ea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ea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9pPr>
          </a:lstStyle>
          <a:p>
            <a:pPr algn="ctr">
              <a:lnSpc>
                <a:spcPct val="90000"/>
              </a:lnSpc>
              <a:spcBef>
                <a:spcPct val="0"/>
              </a:spcBef>
              <a:buFontTx/>
              <a:buNone/>
            </a:pPr>
            <a:r>
              <a:rPr lang="en-US" altLang="en-US" sz="4400" b="1" u="sng" dirty="0">
                <a:solidFill>
                  <a:srgbClr val="41453A"/>
                </a:solidFill>
                <a:latin typeface="Arial" charset="0"/>
              </a:rPr>
              <a:t>Social Media</a:t>
            </a:r>
          </a:p>
        </p:txBody>
      </p:sp>
      <p:sp>
        <p:nvSpPr>
          <p:cNvPr id="10" name="Text Box 4"/>
          <p:cNvSpPr txBox="1">
            <a:spLocks noChangeArrowheads="1"/>
          </p:cNvSpPr>
          <p:nvPr/>
        </p:nvSpPr>
        <p:spPr bwMode="auto">
          <a:xfrm>
            <a:off x="304800" y="865416"/>
            <a:ext cx="4495800" cy="43396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marL="342900" indent="-342900" eaLnBrk="1" hangingPunct="1">
              <a:buFont typeface="Arial"/>
              <a:buChar char="•"/>
              <a:defRPr/>
            </a:pPr>
            <a:r>
              <a:rPr lang="en-US" b="1" dirty="0">
                <a:latin typeface="Arial"/>
                <a:cs typeface="Arial"/>
              </a:rPr>
              <a:t>Facebook </a:t>
            </a:r>
          </a:p>
          <a:p>
            <a:pPr eaLnBrk="1" hangingPunct="1">
              <a:defRPr/>
            </a:pPr>
            <a:r>
              <a:rPr lang="en-US" altLang="en-US" sz="2000" dirty="0">
                <a:latin typeface="Arial"/>
                <a:cs typeface="Arial"/>
              </a:rPr>
              <a:t>	+370,000 likes</a:t>
            </a:r>
          </a:p>
          <a:p>
            <a:pPr eaLnBrk="1" hangingPunct="1">
              <a:defRPr/>
            </a:pPr>
            <a:r>
              <a:rPr lang="en-US" sz="2000" dirty="0">
                <a:latin typeface="Arial"/>
                <a:cs typeface="Arial"/>
              </a:rPr>
              <a:t>	Weekly Reach 65,000</a:t>
            </a:r>
          </a:p>
          <a:p>
            <a:pPr eaLnBrk="1" hangingPunct="1">
              <a:defRPr/>
            </a:pPr>
            <a:r>
              <a:rPr lang="en-US" sz="2000" dirty="0">
                <a:latin typeface="Arial"/>
                <a:cs typeface="Arial"/>
              </a:rPr>
              <a:t>	Weekly 3,000 engaged users</a:t>
            </a:r>
          </a:p>
          <a:p>
            <a:pPr marL="342900" indent="-342900" eaLnBrk="1" hangingPunct="1">
              <a:buFont typeface="Arial"/>
              <a:buChar char="•"/>
              <a:defRPr/>
            </a:pPr>
            <a:r>
              <a:rPr lang="en-US" b="1" dirty="0">
                <a:latin typeface="Arial"/>
                <a:cs typeface="Arial"/>
              </a:rPr>
              <a:t>Twitter</a:t>
            </a:r>
          </a:p>
          <a:p>
            <a:pPr eaLnBrk="1" hangingPunct="1">
              <a:defRPr/>
            </a:pPr>
            <a:r>
              <a:rPr lang="en-US" sz="2000" dirty="0">
                <a:latin typeface="Arial"/>
                <a:cs typeface="Arial"/>
              </a:rPr>
              <a:t>	+9,000 Followers</a:t>
            </a:r>
          </a:p>
          <a:p>
            <a:pPr eaLnBrk="1" hangingPunct="1">
              <a:defRPr/>
            </a:pPr>
            <a:r>
              <a:rPr lang="en-US" sz="2000" dirty="0">
                <a:latin typeface="Arial"/>
                <a:cs typeface="Arial"/>
              </a:rPr>
              <a:t>	Monthly Reach +50,000</a:t>
            </a:r>
          </a:p>
          <a:p>
            <a:pPr marL="342900" indent="-342900" eaLnBrk="1" hangingPunct="1">
              <a:buFont typeface="Arial"/>
              <a:buChar char="•"/>
              <a:defRPr/>
            </a:pPr>
            <a:r>
              <a:rPr lang="en-US" b="1" dirty="0">
                <a:latin typeface="Arial"/>
                <a:cs typeface="Arial"/>
              </a:rPr>
              <a:t>LinkedIn</a:t>
            </a:r>
          </a:p>
          <a:p>
            <a:pPr eaLnBrk="1" hangingPunct="1">
              <a:defRPr/>
            </a:pPr>
            <a:r>
              <a:rPr lang="en-US" sz="2000" dirty="0">
                <a:latin typeface="Arial"/>
                <a:cs typeface="Arial"/>
              </a:rPr>
              <a:t>	23,000 Followers</a:t>
            </a:r>
          </a:p>
          <a:p>
            <a:pPr eaLnBrk="1" hangingPunct="1">
              <a:defRPr/>
            </a:pPr>
            <a:r>
              <a:rPr lang="en-US" sz="2000" dirty="0">
                <a:latin typeface="Arial"/>
                <a:cs typeface="Arial"/>
              </a:rPr>
              <a:t>	Monthly Reach +150,000 </a:t>
            </a:r>
          </a:p>
          <a:p>
            <a:pPr eaLnBrk="1" hangingPunct="1">
              <a:buFontTx/>
              <a:buChar char="•"/>
              <a:defRPr/>
            </a:pPr>
            <a:r>
              <a:rPr lang="en-US" dirty="0">
                <a:latin typeface="Arial"/>
                <a:cs typeface="Arial"/>
              </a:rPr>
              <a:t> </a:t>
            </a:r>
            <a:r>
              <a:rPr lang="en-US" b="1" dirty="0">
                <a:latin typeface="Arial"/>
                <a:cs typeface="Arial"/>
              </a:rPr>
              <a:t>Instagram</a:t>
            </a:r>
          </a:p>
          <a:p>
            <a:pPr eaLnBrk="1" hangingPunct="1">
              <a:defRPr/>
            </a:pPr>
            <a:r>
              <a:rPr lang="en-US" sz="2000" dirty="0">
                <a:latin typeface="Arial"/>
                <a:cs typeface="Arial"/>
              </a:rPr>
              <a:t>	+23,000 Follows</a:t>
            </a:r>
          </a:p>
          <a:p>
            <a:pPr eaLnBrk="1" hangingPunct="1">
              <a:defRPr/>
            </a:pPr>
            <a:r>
              <a:rPr lang="en-US" sz="2000" dirty="0">
                <a:latin typeface="Arial"/>
                <a:cs typeface="Arial"/>
              </a:rPr>
              <a:t>	Weekly Reach +10,000</a:t>
            </a:r>
            <a:endParaRPr lang="en-US" altLang="en-US" sz="2000" dirty="0">
              <a:latin typeface="Arial"/>
              <a:cs typeface="Arial"/>
            </a:endParaRPr>
          </a:p>
        </p:txBody>
      </p:sp>
      <p:sp>
        <p:nvSpPr>
          <p:cNvPr id="14" name="Text Box 4"/>
          <p:cNvSpPr txBox="1">
            <a:spLocks noChangeArrowheads="1"/>
          </p:cNvSpPr>
          <p:nvPr/>
        </p:nvSpPr>
        <p:spPr bwMode="auto">
          <a:xfrm>
            <a:off x="4646054" y="867562"/>
            <a:ext cx="4495800" cy="415498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marL="342900" indent="-342900">
              <a:buFont typeface="Arial"/>
              <a:buChar char="•"/>
              <a:defRPr/>
            </a:pPr>
            <a:r>
              <a:rPr lang="en-US" b="1" dirty="0">
                <a:latin typeface="Arial"/>
                <a:cs typeface="Arial"/>
              </a:rPr>
              <a:t>Social Media Posts</a:t>
            </a:r>
          </a:p>
          <a:p>
            <a:pPr lvl="1">
              <a:defRPr/>
            </a:pPr>
            <a:r>
              <a:rPr lang="en-US" dirty="0">
                <a:latin typeface="Arial"/>
                <a:cs typeface="Arial"/>
              </a:rPr>
              <a:t>Marine Corps News</a:t>
            </a:r>
          </a:p>
          <a:p>
            <a:pPr lvl="1">
              <a:defRPr/>
            </a:pPr>
            <a:r>
              <a:rPr lang="en-US" dirty="0">
                <a:latin typeface="Arial"/>
                <a:cs typeface="Arial"/>
              </a:rPr>
              <a:t>Current Magazine Articles</a:t>
            </a:r>
          </a:p>
          <a:p>
            <a:pPr lvl="1">
              <a:defRPr/>
            </a:pPr>
            <a:r>
              <a:rPr lang="en-US" dirty="0">
                <a:latin typeface="Arial"/>
                <a:cs typeface="Arial"/>
              </a:rPr>
              <a:t>Archives</a:t>
            </a:r>
          </a:p>
          <a:p>
            <a:pPr lvl="1">
              <a:defRPr/>
            </a:pPr>
            <a:r>
              <a:rPr lang="en-US" dirty="0">
                <a:latin typeface="Arial"/>
                <a:cs typeface="Arial"/>
              </a:rPr>
              <a:t>Website Digital Content</a:t>
            </a:r>
          </a:p>
          <a:p>
            <a:pPr lvl="1">
              <a:defRPr/>
            </a:pPr>
            <a:r>
              <a:rPr lang="en-US" dirty="0">
                <a:latin typeface="Arial"/>
                <a:cs typeface="Arial"/>
              </a:rPr>
              <a:t>Foundation and Membership Campaigns</a:t>
            </a:r>
          </a:p>
          <a:p>
            <a:pPr lvl="1">
              <a:defRPr/>
            </a:pPr>
            <a:r>
              <a:rPr lang="en-US" dirty="0">
                <a:latin typeface="Arial"/>
                <a:cs typeface="Arial"/>
              </a:rPr>
              <a:t>Today in History</a:t>
            </a:r>
          </a:p>
          <a:p>
            <a:pPr lvl="1">
              <a:defRPr/>
            </a:pPr>
            <a:r>
              <a:rPr lang="en-US" dirty="0">
                <a:latin typeface="Arial"/>
                <a:cs typeface="Arial"/>
              </a:rPr>
              <a:t>Promoting MCA&amp;F</a:t>
            </a:r>
          </a:p>
          <a:p>
            <a:pPr lvl="1">
              <a:defRPr/>
            </a:pPr>
            <a:r>
              <a:rPr lang="en-US" dirty="0">
                <a:latin typeface="Arial"/>
                <a:cs typeface="Arial"/>
              </a:rPr>
              <a:t>TMS – Cross Branding</a:t>
            </a:r>
          </a:p>
          <a:p>
            <a:pPr lvl="1">
              <a:defRPr/>
            </a:pPr>
            <a:r>
              <a:rPr lang="en-US" dirty="0">
                <a:latin typeface="Arial"/>
                <a:cs typeface="Arial"/>
              </a:rPr>
              <a:t>Crazy Captions</a:t>
            </a:r>
          </a:p>
        </p:txBody>
      </p:sp>
      <p:sp>
        <p:nvSpPr>
          <p:cNvPr id="2" name="Slide Number Placeholder 1"/>
          <p:cNvSpPr>
            <a:spLocks noGrp="1"/>
          </p:cNvSpPr>
          <p:nvPr>
            <p:ph type="sldNum" sz="quarter" idx="12"/>
          </p:nvPr>
        </p:nvSpPr>
        <p:spPr/>
        <p:txBody>
          <a:bodyPr/>
          <a:lstStyle/>
          <a:p>
            <a:fld id="{65C3D1F8-002A-47E3-97A1-C6774553AA60}" type="slidenum">
              <a:rPr lang="en-US" smtClean="0"/>
              <a:t>31</a:t>
            </a:fld>
            <a:endParaRPr lang="en-US" dirty="0"/>
          </a:p>
        </p:txBody>
      </p:sp>
    </p:spTree>
    <p:extLst>
      <p:ext uri="{BB962C8B-B14F-4D97-AF65-F5344CB8AC3E}">
        <p14:creationId xmlns:p14="http://schemas.microsoft.com/office/powerpoint/2010/main" val="7935197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1"/>
          <p:cNvSpPr txBox="1">
            <a:spLocks noChangeArrowheads="1"/>
          </p:cNvSpPr>
          <p:nvPr/>
        </p:nvSpPr>
        <p:spPr bwMode="auto">
          <a:xfrm>
            <a:off x="114300" y="218947"/>
            <a:ext cx="8915400" cy="7130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itchFamily="18" charset="0"/>
                <a:ea typeface="MS PGothic" pitchFamily="34" charset="-128"/>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ea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ea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ea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ea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9pPr>
          </a:lstStyle>
          <a:p>
            <a:pPr algn="ctr">
              <a:lnSpc>
                <a:spcPct val="90000"/>
              </a:lnSpc>
              <a:spcBef>
                <a:spcPct val="0"/>
              </a:spcBef>
              <a:buFontTx/>
              <a:buNone/>
            </a:pPr>
            <a:r>
              <a:rPr lang="en-US" altLang="en-US" sz="4400" b="1" u="sng" dirty="0">
                <a:solidFill>
                  <a:srgbClr val="41453A"/>
                </a:solidFill>
                <a:latin typeface="Arial" charset="0"/>
              </a:rPr>
              <a:t>Initiatives</a:t>
            </a:r>
          </a:p>
        </p:txBody>
      </p:sp>
      <p:sp>
        <p:nvSpPr>
          <p:cNvPr id="10" name="Text Box 4"/>
          <p:cNvSpPr txBox="1">
            <a:spLocks noChangeArrowheads="1"/>
          </p:cNvSpPr>
          <p:nvPr/>
        </p:nvSpPr>
        <p:spPr bwMode="auto">
          <a:xfrm>
            <a:off x="167425" y="1137786"/>
            <a:ext cx="6172200" cy="31700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buFontTx/>
              <a:buChar char="•"/>
              <a:defRPr/>
            </a:pPr>
            <a:r>
              <a:rPr lang="en-US" sz="2000" dirty="0">
                <a:latin typeface="Arial"/>
                <a:cs typeface="Arial"/>
              </a:rPr>
              <a:t> Professional Development Resources web page </a:t>
            </a:r>
          </a:p>
          <a:p>
            <a:pPr eaLnBrk="1" hangingPunct="1">
              <a:buFontTx/>
              <a:buChar char="•"/>
              <a:defRPr/>
            </a:pPr>
            <a:r>
              <a:rPr lang="en-US" sz="2000" dirty="0">
                <a:latin typeface="Arial"/>
                <a:cs typeface="Arial"/>
              </a:rPr>
              <a:t> Marine Corps Marathon</a:t>
            </a:r>
          </a:p>
          <a:p>
            <a:pPr eaLnBrk="1" hangingPunct="1">
              <a:buFontTx/>
              <a:buChar char="•"/>
              <a:defRPr/>
            </a:pPr>
            <a:r>
              <a:rPr lang="en-US" sz="2000" dirty="0">
                <a:latin typeface="Arial"/>
                <a:cs typeface="Arial"/>
              </a:rPr>
              <a:t> Virtual Races</a:t>
            </a:r>
          </a:p>
          <a:p>
            <a:pPr eaLnBrk="1" hangingPunct="1">
              <a:buFontTx/>
              <a:buChar char="•"/>
              <a:defRPr/>
            </a:pPr>
            <a:r>
              <a:rPr lang="en-US" sz="2000" dirty="0">
                <a:latin typeface="Arial"/>
                <a:cs typeface="Arial"/>
              </a:rPr>
              <a:t> Oral Histories</a:t>
            </a:r>
          </a:p>
          <a:p>
            <a:pPr eaLnBrk="1" hangingPunct="1">
              <a:buFontTx/>
              <a:buChar char="•"/>
              <a:defRPr/>
            </a:pPr>
            <a:r>
              <a:rPr lang="en-US" sz="2000" dirty="0">
                <a:latin typeface="Arial"/>
                <a:cs typeface="Arial"/>
              </a:rPr>
              <a:t> MCPP inserts</a:t>
            </a:r>
          </a:p>
          <a:p>
            <a:pPr eaLnBrk="1" hangingPunct="1">
              <a:buFontTx/>
              <a:buChar char="•"/>
              <a:defRPr/>
            </a:pPr>
            <a:r>
              <a:rPr lang="en-US" sz="2000" dirty="0">
                <a:latin typeface="Arial"/>
                <a:cs typeface="Arial"/>
              </a:rPr>
              <a:t> Facebook Donations</a:t>
            </a:r>
          </a:p>
          <a:p>
            <a:pPr eaLnBrk="1" hangingPunct="1">
              <a:buFontTx/>
              <a:buChar char="•"/>
              <a:defRPr/>
            </a:pPr>
            <a:r>
              <a:rPr lang="en-US" sz="2000" dirty="0">
                <a:latin typeface="Arial"/>
                <a:cs typeface="Arial"/>
              </a:rPr>
              <a:t> Catalogs</a:t>
            </a:r>
          </a:p>
          <a:p>
            <a:pPr eaLnBrk="1" hangingPunct="1">
              <a:buFontTx/>
              <a:buChar char="•"/>
              <a:defRPr/>
            </a:pPr>
            <a:r>
              <a:rPr lang="en-US" sz="2000" dirty="0">
                <a:latin typeface="Arial"/>
                <a:cs typeface="Arial"/>
              </a:rPr>
              <a:t> Retail initiatives</a:t>
            </a:r>
          </a:p>
          <a:p>
            <a:pPr eaLnBrk="1" hangingPunct="1">
              <a:buFontTx/>
              <a:buChar char="•"/>
              <a:defRPr/>
            </a:pPr>
            <a:r>
              <a:rPr lang="en-US" sz="2000" dirty="0">
                <a:latin typeface="Arial"/>
                <a:cs typeface="Arial"/>
              </a:rPr>
              <a:t> Gazette Forum Blog</a:t>
            </a:r>
          </a:p>
          <a:p>
            <a:pPr eaLnBrk="1" hangingPunct="1">
              <a:buFontTx/>
              <a:buChar char="•"/>
              <a:defRPr/>
            </a:pPr>
            <a:r>
              <a:rPr lang="en-US" sz="2000" dirty="0">
                <a:latin typeface="Arial"/>
                <a:cs typeface="Arial"/>
              </a:rPr>
              <a:t> Podcasts</a:t>
            </a:r>
          </a:p>
        </p:txBody>
      </p:sp>
      <p:pic>
        <p:nvPicPr>
          <p:cNvPr id="2" name="Picture 1" descr="2huiroweht.png"/>
          <p:cNvPicPr>
            <a:picLocks noChangeAspect="1"/>
          </p:cNvPicPr>
          <p:nvPr/>
        </p:nvPicPr>
        <p:blipFill rotWithShape="1">
          <a:blip r:embed="rId3">
            <a:extLst>
              <a:ext uri="{28A0092B-C50C-407E-A947-70E740481C1C}">
                <a14:useLocalDpi xmlns:a14="http://schemas.microsoft.com/office/drawing/2010/main" val="0"/>
              </a:ext>
            </a:extLst>
          </a:blip>
          <a:srcRect l="26895" r="19604"/>
          <a:stretch/>
        </p:blipFill>
        <p:spPr>
          <a:xfrm>
            <a:off x="4756938" y="609600"/>
            <a:ext cx="3548862" cy="4800600"/>
          </a:xfrm>
          <a:prstGeom prst="rect">
            <a:avLst/>
          </a:prstGeom>
          <a:ln>
            <a:noFill/>
          </a:ln>
          <a:effectLst>
            <a:outerShdw blurRad="292100" dist="139700" dir="2700000" algn="tl" rotWithShape="0">
              <a:srgbClr val="333333">
                <a:alpha val="65000"/>
              </a:srgbClr>
            </a:outerShdw>
          </a:effectLst>
        </p:spPr>
      </p:pic>
      <p:pic>
        <p:nvPicPr>
          <p:cNvPr id="3" name="Picture 2" descr="mcl logo.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86600" y="533400"/>
            <a:ext cx="1828800" cy="1828800"/>
          </a:xfrm>
          <a:prstGeom prst="rect">
            <a:avLst/>
          </a:prstGeom>
          <a:ln>
            <a:noFill/>
          </a:ln>
          <a:effectLst>
            <a:outerShdw blurRad="292100" dist="139700" dir="2700000" algn="tl" rotWithShape="0">
              <a:srgbClr val="333333">
                <a:alpha val="65000"/>
              </a:srgbClr>
            </a:outerShdw>
          </a:effectLst>
        </p:spPr>
      </p:pic>
      <p:sp>
        <p:nvSpPr>
          <p:cNvPr id="4" name="Slide Number Placeholder 3"/>
          <p:cNvSpPr>
            <a:spLocks noGrp="1"/>
          </p:cNvSpPr>
          <p:nvPr>
            <p:ph type="sldNum" sz="quarter" idx="12"/>
          </p:nvPr>
        </p:nvSpPr>
        <p:spPr/>
        <p:txBody>
          <a:bodyPr/>
          <a:lstStyle/>
          <a:p>
            <a:fld id="{65C3D1F8-002A-47E3-97A1-C6774553AA60}" type="slidenum">
              <a:rPr lang="en-US" smtClean="0"/>
              <a:t>32</a:t>
            </a:fld>
            <a:endParaRPr lang="en-US" dirty="0"/>
          </a:p>
        </p:txBody>
      </p:sp>
    </p:spTree>
    <p:extLst>
      <p:ext uri="{BB962C8B-B14F-4D97-AF65-F5344CB8AC3E}">
        <p14:creationId xmlns:p14="http://schemas.microsoft.com/office/powerpoint/2010/main" val="15608305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1"/>
          <p:cNvSpPr txBox="1">
            <a:spLocks noChangeArrowheads="1"/>
          </p:cNvSpPr>
          <p:nvPr/>
        </p:nvSpPr>
        <p:spPr bwMode="auto">
          <a:xfrm>
            <a:off x="114300" y="370483"/>
            <a:ext cx="8915400" cy="13111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itchFamily="18" charset="0"/>
                <a:ea typeface="MS PGothic" pitchFamily="34" charset="-128"/>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ea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ea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ea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ea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9pPr>
          </a:lstStyle>
          <a:p>
            <a:pPr algn="ctr">
              <a:lnSpc>
                <a:spcPct val="90000"/>
              </a:lnSpc>
              <a:spcBef>
                <a:spcPct val="0"/>
              </a:spcBef>
              <a:buFontTx/>
              <a:buNone/>
            </a:pPr>
            <a:r>
              <a:rPr lang="en-US" altLang="en-US" sz="4400" b="1" u="sng" dirty="0">
                <a:solidFill>
                  <a:srgbClr val="41453A"/>
                </a:solidFill>
                <a:latin typeface="Arial" charset="0"/>
              </a:rPr>
              <a:t>MCA as a National Military Association</a:t>
            </a:r>
          </a:p>
        </p:txBody>
      </p:sp>
      <p:sp>
        <p:nvSpPr>
          <p:cNvPr id="10" name="Text Box 4"/>
          <p:cNvSpPr txBox="1">
            <a:spLocks noChangeArrowheads="1"/>
          </p:cNvSpPr>
          <p:nvPr/>
        </p:nvSpPr>
        <p:spPr bwMode="auto">
          <a:xfrm>
            <a:off x="275304" y="1828800"/>
            <a:ext cx="5176683" cy="372409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buFontTx/>
              <a:buChar char="•"/>
              <a:defRPr/>
            </a:pPr>
            <a:r>
              <a:rPr lang="en-US" sz="1800" dirty="0">
                <a:latin typeface="Arial"/>
                <a:cs typeface="Arial"/>
              </a:rPr>
              <a:t> MCA “meeting the basic eligibility requirement” to be the second USMC related NMA</a:t>
            </a:r>
          </a:p>
          <a:p>
            <a:pPr eaLnBrk="1" hangingPunct="1">
              <a:buFontTx/>
              <a:buChar char="•"/>
              <a:defRPr/>
            </a:pPr>
            <a:endParaRPr lang="en-US" sz="1800" dirty="0">
              <a:latin typeface="Arial"/>
              <a:cs typeface="Arial"/>
            </a:endParaRPr>
          </a:p>
          <a:p>
            <a:pPr eaLnBrk="1" hangingPunct="1">
              <a:buFontTx/>
              <a:buChar char="•"/>
              <a:defRPr/>
            </a:pPr>
            <a:r>
              <a:rPr lang="en-US" sz="1800" dirty="0">
                <a:latin typeface="Arial"/>
                <a:cs typeface="Arial"/>
              </a:rPr>
              <a:t> Authorizes ”limited DoD support” to our annual national conference</a:t>
            </a:r>
          </a:p>
          <a:p>
            <a:pPr eaLnBrk="1" hangingPunct="1">
              <a:buFontTx/>
              <a:buChar char="•"/>
              <a:defRPr/>
            </a:pPr>
            <a:endParaRPr lang="en-US" sz="1800" dirty="0">
              <a:latin typeface="Arial"/>
              <a:cs typeface="Arial"/>
            </a:endParaRPr>
          </a:p>
          <a:p>
            <a:pPr eaLnBrk="1" hangingPunct="1">
              <a:buFontTx/>
              <a:buChar char="•"/>
              <a:defRPr/>
            </a:pPr>
            <a:r>
              <a:rPr lang="en-US" sz="1800" dirty="0">
                <a:latin typeface="Arial"/>
                <a:cs typeface="Arial"/>
              </a:rPr>
              <a:t> Adds prestige to MCA and assists in recognition by CMC and other Marines</a:t>
            </a:r>
          </a:p>
          <a:p>
            <a:pPr eaLnBrk="1" hangingPunct="1">
              <a:buFontTx/>
              <a:buChar char="•"/>
              <a:defRPr/>
            </a:pPr>
            <a:endParaRPr lang="en-US" sz="1800" dirty="0">
              <a:latin typeface="Arial"/>
              <a:cs typeface="Arial"/>
            </a:endParaRPr>
          </a:p>
          <a:p>
            <a:pPr eaLnBrk="1" hangingPunct="1">
              <a:buFontTx/>
              <a:buChar char="•"/>
              <a:defRPr/>
            </a:pPr>
            <a:r>
              <a:rPr lang="en-US" sz="1800" dirty="0">
                <a:latin typeface="Arial"/>
                <a:cs typeface="Arial"/>
              </a:rPr>
              <a:t> Our second annual meeting will allow official designation by </a:t>
            </a:r>
            <a:r>
              <a:rPr lang="en-US" sz="1800" dirty="0" err="1">
                <a:latin typeface="Arial"/>
                <a:cs typeface="Arial"/>
              </a:rPr>
              <a:t>SecDef</a:t>
            </a:r>
            <a:r>
              <a:rPr lang="en-US" sz="1800" dirty="0">
                <a:latin typeface="Arial"/>
                <a:cs typeface="Arial"/>
              </a:rPr>
              <a:t> with CMC and </a:t>
            </a:r>
            <a:r>
              <a:rPr lang="en-US" sz="1800" dirty="0" err="1">
                <a:latin typeface="Arial"/>
                <a:cs typeface="Arial"/>
              </a:rPr>
              <a:t>SecNav</a:t>
            </a:r>
            <a:r>
              <a:rPr lang="en-US" sz="1800" dirty="0">
                <a:latin typeface="Arial"/>
                <a:cs typeface="Arial"/>
              </a:rPr>
              <a:t> support</a:t>
            </a:r>
            <a:endParaRPr lang="en-US" sz="1600" dirty="0">
              <a:latin typeface="Arial"/>
              <a:cs typeface="Arial"/>
            </a:endParaRPr>
          </a:p>
          <a:p>
            <a:pPr eaLnBrk="1" hangingPunct="1">
              <a:buFontTx/>
              <a:buChar char="•"/>
              <a:defRPr/>
            </a:pPr>
            <a:endParaRPr lang="en-US" sz="2000" dirty="0">
              <a:latin typeface="Arial"/>
              <a:cs typeface="Arial"/>
            </a:endParaRPr>
          </a:p>
        </p:txBody>
      </p:sp>
      <p:sp>
        <p:nvSpPr>
          <p:cNvPr id="4" name="Slide Number Placeholder 3"/>
          <p:cNvSpPr>
            <a:spLocks noGrp="1"/>
          </p:cNvSpPr>
          <p:nvPr>
            <p:ph type="sldNum" sz="quarter" idx="12"/>
          </p:nvPr>
        </p:nvSpPr>
        <p:spPr/>
        <p:txBody>
          <a:bodyPr/>
          <a:lstStyle/>
          <a:p>
            <a:fld id="{65C3D1F8-002A-47E3-97A1-C6774553AA60}" type="slidenum">
              <a:rPr lang="en-US" smtClean="0"/>
              <a:t>33</a:t>
            </a:fld>
            <a:endParaRPr lang="en-US" dirty="0"/>
          </a:p>
        </p:txBody>
      </p:sp>
      <p:pic>
        <p:nvPicPr>
          <p:cNvPr id="11" name="Picture 10" descr="A person standing at a podium&#10;&#10;Description automatically generated with low confidence">
            <a:extLst>
              <a:ext uri="{FF2B5EF4-FFF2-40B4-BE49-F238E27FC236}">
                <a16:creationId xmlns:a16="http://schemas.microsoft.com/office/drawing/2014/main" id="{4F80217A-ACFA-0E4E-A8DE-41C268E96C22}"/>
              </a:ext>
            </a:extLst>
          </p:cNvPr>
          <p:cNvPicPr>
            <a:picLocks noChangeAspect="1"/>
          </p:cNvPicPr>
          <p:nvPr/>
        </p:nvPicPr>
        <p:blipFill rotWithShape="1">
          <a:blip r:embed="rId3">
            <a:extLst>
              <a:ext uri="{28A0092B-C50C-407E-A947-70E740481C1C}">
                <a14:useLocalDpi xmlns:a14="http://schemas.microsoft.com/office/drawing/2010/main" val="0"/>
              </a:ext>
            </a:extLst>
          </a:blip>
          <a:srcRect l="38142" t="12214" r="21299" b="29734"/>
          <a:stretch/>
        </p:blipFill>
        <p:spPr>
          <a:xfrm>
            <a:off x="5488857" y="1908555"/>
            <a:ext cx="3352800" cy="3201381"/>
          </a:xfrm>
          <a:prstGeom prst="rect">
            <a:avLst/>
          </a:prstGeom>
        </p:spPr>
      </p:pic>
    </p:spTree>
    <p:extLst>
      <p:ext uri="{BB962C8B-B14F-4D97-AF65-F5344CB8AC3E}">
        <p14:creationId xmlns:p14="http://schemas.microsoft.com/office/powerpoint/2010/main" val="16305783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7" name="Straight Connector 26"/>
          <p:cNvCxnSpPr/>
          <p:nvPr/>
        </p:nvCxnSpPr>
        <p:spPr>
          <a:xfrm>
            <a:off x="4648200" y="1905000"/>
            <a:ext cx="0" cy="9144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2331579" y="2819400"/>
            <a:ext cx="0" cy="72378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a:off x="6781800" y="2819400"/>
            <a:ext cx="0" cy="72378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6768664" y="3886200"/>
            <a:ext cx="0" cy="4572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5320864" y="4343400"/>
            <a:ext cx="0" cy="4572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8140264" y="4343400"/>
            <a:ext cx="0" cy="4572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2" name="TextBox 1"/>
          <p:cNvSpPr txBox="1"/>
          <p:nvPr/>
        </p:nvSpPr>
        <p:spPr>
          <a:xfrm>
            <a:off x="5759668" y="3456057"/>
            <a:ext cx="2044264" cy="707886"/>
          </a:xfrm>
          <a:prstGeom prst="rect">
            <a:avLst/>
          </a:prstGeom>
          <a:solidFill>
            <a:srgbClr val="41453A"/>
          </a:solidFill>
          <a:ln>
            <a:solidFill>
              <a:srgbClr val="41453A"/>
            </a:solidFill>
          </a:ln>
        </p:spPr>
        <p:txBody>
          <a:bodyPr wrap="square" rtlCol="0">
            <a:spAutoFit/>
          </a:bodyPr>
          <a:lstStyle/>
          <a:p>
            <a:pPr algn="ctr"/>
            <a:r>
              <a:rPr lang="en-US" sz="2000" dirty="0">
                <a:solidFill>
                  <a:srgbClr val="FFFFFF"/>
                </a:solidFill>
              </a:rPr>
              <a:t>Director Member Services</a:t>
            </a:r>
          </a:p>
        </p:txBody>
      </p:sp>
      <p:sp>
        <p:nvSpPr>
          <p:cNvPr id="10" name="TextBox 9"/>
          <p:cNvSpPr txBox="1"/>
          <p:nvPr/>
        </p:nvSpPr>
        <p:spPr>
          <a:xfrm>
            <a:off x="4406464" y="4495800"/>
            <a:ext cx="1721144" cy="646331"/>
          </a:xfrm>
          <a:prstGeom prst="rect">
            <a:avLst/>
          </a:prstGeom>
          <a:solidFill>
            <a:srgbClr val="41453A"/>
          </a:solidFill>
        </p:spPr>
        <p:txBody>
          <a:bodyPr wrap="none" rtlCol="0">
            <a:spAutoFit/>
          </a:bodyPr>
          <a:lstStyle/>
          <a:p>
            <a:pPr algn="ctr"/>
            <a:r>
              <a:rPr lang="en-US" dirty="0">
                <a:solidFill>
                  <a:srgbClr val="FFFFFF"/>
                </a:solidFill>
              </a:rPr>
              <a:t>Member Service</a:t>
            </a:r>
          </a:p>
          <a:p>
            <a:pPr algn="ctr"/>
            <a:r>
              <a:rPr lang="en-US" dirty="0">
                <a:solidFill>
                  <a:srgbClr val="FFFFFF"/>
                </a:solidFill>
              </a:rPr>
              <a:t>Representative</a:t>
            </a:r>
          </a:p>
        </p:txBody>
      </p:sp>
      <p:sp>
        <p:nvSpPr>
          <p:cNvPr id="11" name="TextBox 10"/>
          <p:cNvSpPr txBox="1"/>
          <p:nvPr/>
        </p:nvSpPr>
        <p:spPr>
          <a:xfrm>
            <a:off x="7257320" y="4495800"/>
            <a:ext cx="1721144" cy="646331"/>
          </a:xfrm>
          <a:prstGeom prst="rect">
            <a:avLst/>
          </a:prstGeom>
          <a:solidFill>
            <a:srgbClr val="41453A"/>
          </a:solidFill>
        </p:spPr>
        <p:txBody>
          <a:bodyPr wrap="none" rtlCol="0">
            <a:spAutoFit/>
          </a:bodyPr>
          <a:lstStyle/>
          <a:p>
            <a:pPr algn="ctr"/>
            <a:r>
              <a:rPr lang="en-US" dirty="0">
                <a:solidFill>
                  <a:srgbClr val="FFFFFF"/>
                </a:solidFill>
              </a:rPr>
              <a:t>Member Service</a:t>
            </a:r>
          </a:p>
          <a:p>
            <a:pPr algn="ctr"/>
            <a:r>
              <a:rPr lang="en-US" dirty="0">
                <a:solidFill>
                  <a:srgbClr val="FFFFFF"/>
                </a:solidFill>
              </a:rPr>
              <a:t>Representative</a:t>
            </a:r>
          </a:p>
        </p:txBody>
      </p:sp>
      <p:cxnSp>
        <p:nvCxnSpPr>
          <p:cNvPr id="14" name="Straight Connector 13"/>
          <p:cNvCxnSpPr/>
          <p:nvPr/>
        </p:nvCxnSpPr>
        <p:spPr>
          <a:xfrm>
            <a:off x="5320864" y="4343400"/>
            <a:ext cx="28194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5" name="TextBox 1"/>
          <p:cNvSpPr txBox="1">
            <a:spLocks noChangeArrowheads="1"/>
          </p:cNvSpPr>
          <p:nvPr/>
        </p:nvSpPr>
        <p:spPr bwMode="auto">
          <a:xfrm>
            <a:off x="152400" y="152400"/>
            <a:ext cx="8915400" cy="10987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itchFamily="18" charset="0"/>
                <a:ea typeface="MS PGothic" pitchFamily="34" charset="-128"/>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ea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ea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ea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ea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9pPr>
          </a:lstStyle>
          <a:p>
            <a:pPr algn="ctr">
              <a:lnSpc>
                <a:spcPct val="90000"/>
              </a:lnSpc>
              <a:spcBef>
                <a:spcPct val="0"/>
              </a:spcBef>
              <a:buFontTx/>
              <a:buNone/>
            </a:pPr>
            <a:r>
              <a:rPr lang="en-US" altLang="en-US" sz="3600" b="1" u="sng" dirty="0">
                <a:solidFill>
                  <a:srgbClr val="41453A"/>
                </a:solidFill>
                <a:latin typeface="Arial" charset="0"/>
              </a:rPr>
              <a:t>Marine Corps Association &amp; Foundation</a:t>
            </a:r>
          </a:p>
          <a:p>
            <a:pPr algn="ctr">
              <a:lnSpc>
                <a:spcPct val="90000"/>
              </a:lnSpc>
              <a:spcBef>
                <a:spcPct val="0"/>
              </a:spcBef>
              <a:buFontTx/>
              <a:buNone/>
            </a:pPr>
            <a:r>
              <a:rPr lang="en-US" altLang="en-US" sz="3600" b="1" dirty="0">
                <a:solidFill>
                  <a:srgbClr val="41453A"/>
                </a:solidFill>
                <a:latin typeface="Arial" charset="0"/>
              </a:rPr>
              <a:t>Membership</a:t>
            </a:r>
          </a:p>
        </p:txBody>
      </p:sp>
      <p:sp>
        <p:nvSpPr>
          <p:cNvPr id="23" name="TextBox 22"/>
          <p:cNvSpPr txBox="1"/>
          <p:nvPr/>
        </p:nvSpPr>
        <p:spPr>
          <a:xfrm>
            <a:off x="1323387" y="3429000"/>
            <a:ext cx="2066312" cy="707886"/>
          </a:xfrm>
          <a:prstGeom prst="rect">
            <a:avLst/>
          </a:prstGeom>
          <a:solidFill>
            <a:srgbClr val="41453A"/>
          </a:solidFill>
        </p:spPr>
        <p:txBody>
          <a:bodyPr wrap="square" rtlCol="0">
            <a:spAutoFit/>
          </a:bodyPr>
          <a:lstStyle/>
          <a:p>
            <a:pPr algn="ctr"/>
            <a:r>
              <a:rPr lang="en-US" sz="2000" dirty="0">
                <a:solidFill>
                  <a:srgbClr val="FFFFFF"/>
                </a:solidFill>
              </a:rPr>
              <a:t>3 Area Representatives</a:t>
            </a:r>
          </a:p>
        </p:txBody>
      </p:sp>
      <p:sp>
        <p:nvSpPr>
          <p:cNvPr id="26" name="TextBox 25"/>
          <p:cNvSpPr txBox="1"/>
          <p:nvPr/>
        </p:nvSpPr>
        <p:spPr>
          <a:xfrm>
            <a:off x="3238499" y="1481806"/>
            <a:ext cx="2819400" cy="846386"/>
          </a:xfrm>
          <a:prstGeom prst="rect">
            <a:avLst/>
          </a:prstGeom>
          <a:solidFill>
            <a:srgbClr val="41453A"/>
          </a:solidFill>
        </p:spPr>
        <p:txBody>
          <a:bodyPr wrap="square" rtlCol="0">
            <a:spAutoFit/>
          </a:bodyPr>
          <a:lstStyle/>
          <a:p>
            <a:pPr algn="ctr"/>
            <a:r>
              <a:rPr lang="en-US" sz="2600" dirty="0">
                <a:solidFill>
                  <a:srgbClr val="FFFFFF"/>
                </a:solidFill>
              </a:rPr>
              <a:t>COO</a:t>
            </a:r>
          </a:p>
          <a:p>
            <a:pPr algn="ctr"/>
            <a:r>
              <a:rPr lang="en-US" sz="2300" dirty="0">
                <a:solidFill>
                  <a:srgbClr val="FFFFFF"/>
                </a:solidFill>
              </a:rPr>
              <a:t> Col Dan O’Brien (Ret)</a:t>
            </a:r>
          </a:p>
        </p:txBody>
      </p:sp>
      <p:cxnSp>
        <p:nvCxnSpPr>
          <p:cNvPr id="28" name="Straight Connector 27"/>
          <p:cNvCxnSpPr>
            <a:cxnSpLocks/>
          </p:cNvCxnSpPr>
          <p:nvPr/>
        </p:nvCxnSpPr>
        <p:spPr>
          <a:xfrm>
            <a:off x="2331579" y="2819400"/>
            <a:ext cx="4450221"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3" name="Slide Number Placeholder 2"/>
          <p:cNvSpPr>
            <a:spLocks noGrp="1"/>
          </p:cNvSpPr>
          <p:nvPr>
            <p:ph type="sldNum" sz="quarter" idx="12"/>
          </p:nvPr>
        </p:nvSpPr>
        <p:spPr/>
        <p:txBody>
          <a:bodyPr/>
          <a:lstStyle/>
          <a:p>
            <a:fld id="{65C3D1F8-002A-47E3-97A1-C6774553AA60}" type="slidenum">
              <a:rPr lang="en-US" smtClean="0"/>
              <a:t>34</a:t>
            </a:fld>
            <a:endParaRPr lang="en-US" dirty="0"/>
          </a:p>
        </p:txBody>
      </p:sp>
    </p:spTree>
    <p:extLst>
      <p:ext uri="{BB962C8B-B14F-4D97-AF65-F5344CB8AC3E}">
        <p14:creationId xmlns:p14="http://schemas.microsoft.com/office/powerpoint/2010/main" val="20228975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1"/>
          <p:cNvSpPr txBox="1">
            <a:spLocks noChangeArrowheads="1"/>
          </p:cNvSpPr>
          <p:nvPr/>
        </p:nvSpPr>
        <p:spPr bwMode="auto">
          <a:xfrm>
            <a:off x="-2250374" y="82123"/>
            <a:ext cx="8915400" cy="7130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itchFamily="18" charset="0"/>
                <a:ea typeface="MS PGothic" pitchFamily="34" charset="-128"/>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ea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ea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ea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ea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9pPr>
          </a:lstStyle>
          <a:p>
            <a:pPr algn="ctr">
              <a:lnSpc>
                <a:spcPct val="90000"/>
              </a:lnSpc>
              <a:spcBef>
                <a:spcPct val="0"/>
              </a:spcBef>
              <a:buFontTx/>
              <a:buNone/>
            </a:pPr>
            <a:r>
              <a:rPr lang="en-US" altLang="en-US" sz="4400" b="1" u="sng" dirty="0">
                <a:solidFill>
                  <a:srgbClr val="41453A"/>
                </a:solidFill>
                <a:latin typeface="Arial" charset="0"/>
              </a:rPr>
              <a:t>Membership</a:t>
            </a:r>
          </a:p>
        </p:txBody>
      </p:sp>
      <p:graphicFrame>
        <p:nvGraphicFramePr>
          <p:cNvPr id="2" name="Table 1"/>
          <p:cNvGraphicFramePr>
            <a:graphicFrameLocks noGrp="1"/>
          </p:cNvGraphicFramePr>
          <p:nvPr>
            <p:extLst>
              <p:ext uri="{D42A27DB-BD31-4B8C-83A1-F6EECF244321}">
                <p14:modId xmlns:p14="http://schemas.microsoft.com/office/powerpoint/2010/main" val="2877711930"/>
              </p:ext>
            </p:extLst>
          </p:nvPr>
        </p:nvGraphicFramePr>
        <p:xfrm>
          <a:off x="609600" y="2743200"/>
          <a:ext cx="2971800" cy="2230213"/>
        </p:xfrm>
        <a:graphic>
          <a:graphicData uri="http://schemas.openxmlformats.org/drawingml/2006/table">
            <a:tbl>
              <a:tblPr firstRow="1" bandRow="1">
                <a:tableStyleId>{00A15C55-8517-42AA-B614-E9B94910E393}</a:tableStyleId>
              </a:tblPr>
              <a:tblGrid>
                <a:gridCol w="1175325">
                  <a:extLst>
                    <a:ext uri="{9D8B030D-6E8A-4147-A177-3AD203B41FA5}">
                      <a16:colId xmlns:a16="http://schemas.microsoft.com/office/drawing/2014/main" val="20000"/>
                    </a:ext>
                  </a:extLst>
                </a:gridCol>
                <a:gridCol w="1796475">
                  <a:extLst>
                    <a:ext uri="{9D8B030D-6E8A-4147-A177-3AD203B41FA5}">
                      <a16:colId xmlns:a16="http://schemas.microsoft.com/office/drawing/2014/main" val="20001"/>
                    </a:ext>
                  </a:extLst>
                </a:gridCol>
              </a:tblGrid>
              <a:tr h="485913">
                <a:tc>
                  <a:txBody>
                    <a:bodyPr/>
                    <a:lstStyle/>
                    <a:p>
                      <a:pPr algn="ctr"/>
                      <a:r>
                        <a:rPr lang="en-US" sz="2400" dirty="0"/>
                        <a:t>Year</a:t>
                      </a:r>
                    </a:p>
                  </a:txBody>
                  <a:tcPr>
                    <a:solidFill>
                      <a:srgbClr val="41453A"/>
                    </a:solidFill>
                  </a:tcPr>
                </a:tc>
                <a:tc>
                  <a:txBody>
                    <a:bodyPr/>
                    <a:lstStyle/>
                    <a:p>
                      <a:pPr algn="ctr"/>
                      <a:r>
                        <a:rPr lang="en-US" sz="2400" dirty="0"/>
                        <a:t>Total</a:t>
                      </a:r>
                    </a:p>
                  </a:txBody>
                  <a:tcPr>
                    <a:solidFill>
                      <a:srgbClr val="41453A"/>
                    </a:solidFill>
                  </a:tcPr>
                </a:tc>
                <a:extLst>
                  <a:ext uri="{0D108BD9-81ED-4DB2-BD59-A6C34878D82A}">
                    <a16:rowId xmlns:a16="http://schemas.microsoft.com/office/drawing/2014/main" val="10000"/>
                  </a:ext>
                </a:extLst>
              </a:tr>
              <a:tr h="34886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baseline="0" dirty="0"/>
                        <a:t>2014</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baseline="0" dirty="0"/>
                        <a:t>64,657</a:t>
                      </a:r>
                    </a:p>
                  </a:txBody>
                  <a:tcPr/>
                </a:tc>
                <a:extLst>
                  <a:ext uri="{0D108BD9-81ED-4DB2-BD59-A6C34878D82A}">
                    <a16:rowId xmlns:a16="http://schemas.microsoft.com/office/drawing/2014/main" val="10002"/>
                  </a:ext>
                </a:extLst>
              </a:tr>
              <a:tr h="348860">
                <a:tc>
                  <a:txBody>
                    <a:bodyPr/>
                    <a:lstStyle/>
                    <a:p>
                      <a:pPr algn="ctr"/>
                      <a:r>
                        <a:rPr lang="en-US" sz="1500" baseline="0" dirty="0"/>
                        <a:t>2017</a:t>
                      </a:r>
                    </a:p>
                  </a:txBody>
                  <a:tcPr/>
                </a:tc>
                <a:tc>
                  <a:txBody>
                    <a:bodyPr/>
                    <a:lstStyle/>
                    <a:p>
                      <a:pPr algn="ctr"/>
                      <a:r>
                        <a:rPr lang="en-US" sz="1500" baseline="0" dirty="0"/>
                        <a:t>69,458</a:t>
                      </a:r>
                    </a:p>
                  </a:txBody>
                  <a:tcPr/>
                </a:tc>
                <a:extLst>
                  <a:ext uri="{0D108BD9-81ED-4DB2-BD59-A6C34878D82A}">
                    <a16:rowId xmlns:a16="http://schemas.microsoft.com/office/drawing/2014/main" val="10003"/>
                  </a:ext>
                </a:extLst>
              </a:tr>
              <a:tr h="348860">
                <a:tc>
                  <a:txBody>
                    <a:bodyPr/>
                    <a:lstStyle/>
                    <a:p>
                      <a:pPr algn="ctr"/>
                      <a:r>
                        <a:rPr lang="en-US" sz="1500" baseline="0" dirty="0"/>
                        <a:t>2018</a:t>
                      </a:r>
                    </a:p>
                  </a:txBody>
                  <a:tcPr/>
                </a:tc>
                <a:tc>
                  <a:txBody>
                    <a:bodyPr/>
                    <a:lstStyle/>
                    <a:p>
                      <a:pPr algn="ctr"/>
                      <a:r>
                        <a:rPr lang="en-US" sz="1500" baseline="0" dirty="0"/>
                        <a:t>67,814</a:t>
                      </a:r>
                    </a:p>
                  </a:txBody>
                  <a:tcPr/>
                </a:tc>
                <a:extLst>
                  <a:ext uri="{0D108BD9-81ED-4DB2-BD59-A6C34878D82A}">
                    <a16:rowId xmlns:a16="http://schemas.microsoft.com/office/drawing/2014/main" val="10004"/>
                  </a:ext>
                </a:extLst>
              </a:tr>
              <a:tr h="348860">
                <a:tc>
                  <a:txBody>
                    <a:bodyPr/>
                    <a:lstStyle/>
                    <a:p>
                      <a:pPr algn="ctr"/>
                      <a:r>
                        <a:rPr lang="en-US" sz="1500" baseline="0" dirty="0"/>
                        <a:t>2019</a:t>
                      </a:r>
                    </a:p>
                  </a:txBody>
                  <a:tcPr/>
                </a:tc>
                <a:tc>
                  <a:txBody>
                    <a:bodyPr/>
                    <a:lstStyle/>
                    <a:p>
                      <a:pPr algn="ctr"/>
                      <a:r>
                        <a:rPr lang="en-US" sz="1500" baseline="0" dirty="0"/>
                        <a:t>56,477</a:t>
                      </a:r>
                    </a:p>
                  </a:txBody>
                  <a:tcPr/>
                </a:tc>
                <a:extLst>
                  <a:ext uri="{0D108BD9-81ED-4DB2-BD59-A6C34878D82A}">
                    <a16:rowId xmlns:a16="http://schemas.microsoft.com/office/drawing/2014/main" val="10007"/>
                  </a:ext>
                </a:extLst>
              </a:tr>
              <a:tr h="348860">
                <a:tc>
                  <a:txBody>
                    <a:bodyPr/>
                    <a:lstStyle/>
                    <a:p>
                      <a:pPr algn="ctr"/>
                      <a:r>
                        <a:rPr lang="en-US" sz="1500" baseline="0" dirty="0"/>
                        <a:t>2020</a:t>
                      </a:r>
                    </a:p>
                  </a:txBody>
                  <a:tcPr/>
                </a:tc>
                <a:tc>
                  <a:txBody>
                    <a:bodyPr/>
                    <a:lstStyle/>
                    <a:p>
                      <a:pPr algn="ctr"/>
                      <a:r>
                        <a:rPr lang="en-US" sz="1500" baseline="0" dirty="0"/>
                        <a:t>*56,481</a:t>
                      </a:r>
                    </a:p>
                  </a:txBody>
                  <a:tcPr/>
                </a:tc>
                <a:extLst>
                  <a:ext uri="{0D108BD9-81ED-4DB2-BD59-A6C34878D82A}">
                    <a16:rowId xmlns:a16="http://schemas.microsoft.com/office/drawing/2014/main" val="1952280786"/>
                  </a:ext>
                </a:extLst>
              </a:tr>
            </a:tbl>
          </a:graphicData>
        </a:graphic>
      </p:graphicFrame>
      <p:sp>
        <p:nvSpPr>
          <p:cNvPr id="9" name="Text Box 4"/>
          <p:cNvSpPr txBox="1">
            <a:spLocks noChangeArrowheads="1"/>
          </p:cNvSpPr>
          <p:nvPr/>
        </p:nvSpPr>
        <p:spPr bwMode="auto">
          <a:xfrm>
            <a:off x="457200" y="685800"/>
            <a:ext cx="4536254" cy="200054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defRPr/>
            </a:pPr>
            <a:r>
              <a:rPr lang="en-US" dirty="0">
                <a:latin typeface="Arial"/>
                <a:cs typeface="Arial"/>
              </a:rPr>
              <a:t>Acquisition Sources</a:t>
            </a:r>
          </a:p>
          <a:p>
            <a:pPr marL="800100" lvl="1" indent="-342900" eaLnBrk="1" hangingPunct="1">
              <a:buFont typeface="Arial"/>
              <a:buChar char="•"/>
              <a:defRPr/>
            </a:pPr>
            <a:r>
              <a:rPr lang="en-US" sz="2000" dirty="0">
                <a:latin typeface="Arial"/>
                <a:cs typeface="Arial"/>
              </a:rPr>
              <a:t>Area Reps</a:t>
            </a:r>
          </a:p>
          <a:p>
            <a:pPr marL="800100" lvl="1" indent="-342900" eaLnBrk="1" hangingPunct="1">
              <a:buFont typeface="Arial"/>
              <a:buChar char="•"/>
              <a:defRPr/>
            </a:pPr>
            <a:r>
              <a:rPr lang="en-US" sz="2000" dirty="0">
                <a:latin typeface="Arial"/>
                <a:cs typeface="Arial"/>
              </a:rPr>
              <a:t>Retail</a:t>
            </a:r>
          </a:p>
          <a:p>
            <a:pPr marL="800100" lvl="1" indent="-342900" eaLnBrk="1" hangingPunct="1">
              <a:buFont typeface="Arial"/>
              <a:buChar char="•"/>
              <a:defRPr/>
            </a:pPr>
            <a:r>
              <a:rPr lang="en-US" sz="2000" dirty="0">
                <a:latin typeface="Arial"/>
                <a:cs typeface="Arial"/>
              </a:rPr>
              <a:t>Digital</a:t>
            </a:r>
          </a:p>
          <a:p>
            <a:pPr marL="800100" lvl="1" indent="-342900" eaLnBrk="1" hangingPunct="1">
              <a:buFont typeface="Arial"/>
              <a:buChar char="•"/>
              <a:defRPr/>
            </a:pPr>
            <a:r>
              <a:rPr lang="en-US" sz="2000" dirty="0">
                <a:latin typeface="Arial"/>
                <a:cs typeface="Arial"/>
              </a:rPr>
              <a:t>Direct Mail</a:t>
            </a:r>
          </a:p>
          <a:p>
            <a:pPr marL="800100" lvl="1" indent="-342900" eaLnBrk="1" hangingPunct="1">
              <a:buFont typeface="Arial"/>
              <a:buChar char="•"/>
              <a:defRPr/>
            </a:pPr>
            <a:r>
              <a:rPr lang="en-US" sz="2000" dirty="0">
                <a:latin typeface="Arial"/>
                <a:cs typeface="Arial"/>
              </a:rPr>
              <a:t>Promotions</a:t>
            </a:r>
          </a:p>
        </p:txBody>
      </p:sp>
      <p:sp>
        <p:nvSpPr>
          <p:cNvPr id="3" name="Slide Number Placeholder 2"/>
          <p:cNvSpPr>
            <a:spLocks noGrp="1"/>
          </p:cNvSpPr>
          <p:nvPr>
            <p:ph type="sldNum" sz="quarter" idx="12"/>
          </p:nvPr>
        </p:nvSpPr>
        <p:spPr/>
        <p:txBody>
          <a:bodyPr/>
          <a:lstStyle/>
          <a:p>
            <a:fld id="{65C3D1F8-002A-47E3-97A1-C6774553AA60}" type="slidenum">
              <a:rPr lang="en-US" smtClean="0"/>
              <a:t>35</a:t>
            </a:fld>
            <a:endParaRPr lang="en-US" dirty="0"/>
          </a:p>
        </p:txBody>
      </p:sp>
      <p:pic>
        <p:nvPicPr>
          <p:cNvPr id="10" name="Picture 9" descr="A picture containing outdoor, person, weapon, sky&#10;&#10;Description automatically generated">
            <a:extLst>
              <a:ext uri="{FF2B5EF4-FFF2-40B4-BE49-F238E27FC236}">
                <a16:creationId xmlns:a16="http://schemas.microsoft.com/office/drawing/2014/main" id="{290BF1C2-7580-2541-82AA-06362F579D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3200" y="76201"/>
            <a:ext cx="1977081" cy="4571999"/>
          </a:xfrm>
          <a:prstGeom prst="rect">
            <a:avLst/>
          </a:prstGeom>
          <a:effectLst>
            <a:outerShdw blurRad="444500" dist="50800" dir="5400000" algn="ctr" rotWithShape="0">
              <a:srgbClr val="000000">
                <a:alpha val="43137"/>
              </a:srgbClr>
            </a:outerShdw>
          </a:effectLst>
        </p:spPr>
      </p:pic>
      <p:pic>
        <p:nvPicPr>
          <p:cNvPr id="12" name="Picture 11" descr="A screenshot of a social media post&#10;&#10;Description automatically generated">
            <a:extLst>
              <a:ext uri="{FF2B5EF4-FFF2-40B4-BE49-F238E27FC236}">
                <a16:creationId xmlns:a16="http://schemas.microsoft.com/office/drawing/2014/main" id="{244936E2-0D42-A94F-899B-AB02B27B697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46435" y="990600"/>
            <a:ext cx="1982965" cy="4572000"/>
          </a:xfrm>
          <a:prstGeom prst="rect">
            <a:avLst/>
          </a:prstGeom>
          <a:effectLst>
            <a:outerShdw blurRad="508000" dist="50800" dir="5400000" algn="ctr" rotWithShape="0">
              <a:srgbClr val="000000">
                <a:alpha val="43137"/>
              </a:srgbClr>
            </a:outerShdw>
          </a:effectLst>
        </p:spPr>
      </p:pic>
      <p:sp>
        <p:nvSpPr>
          <p:cNvPr id="4" name="TextBox 3">
            <a:extLst>
              <a:ext uri="{FF2B5EF4-FFF2-40B4-BE49-F238E27FC236}">
                <a16:creationId xmlns:a16="http://schemas.microsoft.com/office/drawing/2014/main" id="{E31B58AA-512B-6B4A-B60A-2BB2B43F95FB}"/>
              </a:ext>
            </a:extLst>
          </p:cNvPr>
          <p:cNvSpPr txBox="1"/>
          <p:nvPr/>
        </p:nvSpPr>
        <p:spPr>
          <a:xfrm>
            <a:off x="311325" y="4973413"/>
            <a:ext cx="3568349" cy="369332"/>
          </a:xfrm>
          <a:prstGeom prst="rect">
            <a:avLst/>
          </a:prstGeom>
          <a:noFill/>
        </p:spPr>
        <p:txBody>
          <a:bodyPr wrap="none" rtlCol="0">
            <a:spAutoFit/>
          </a:bodyPr>
          <a:lstStyle/>
          <a:p>
            <a:r>
              <a:rPr lang="en-US" dirty="0"/>
              <a:t>*Includes 8,873 </a:t>
            </a:r>
            <a:r>
              <a:rPr lang="en-US" dirty="0" err="1"/>
              <a:t>Covid</a:t>
            </a:r>
            <a:r>
              <a:rPr lang="en-US" dirty="0"/>
              <a:t> 19 Extensions</a:t>
            </a:r>
          </a:p>
        </p:txBody>
      </p:sp>
    </p:spTree>
    <p:extLst>
      <p:ext uri="{BB962C8B-B14F-4D97-AF65-F5344CB8AC3E}">
        <p14:creationId xmlns:p14="http://schemas.microsoft.com/office/powerpoint/2010/main" val="7541440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1"/>
          <p:cNvSpPr txBox="1">
            <a:spLocks noChangeArrowheads="1"/>
          </p:cNvSpPr>
          <p:nvPr/>
        </p:nvSpPr>
        <p:spPr bwMode="auto">
          <a:xfrm>
            <a:off x="114300" y="203160"/>
            <a:ext cx="8915400" cy="7130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itchFamily="18" charset="0"/>
                <a:ea typeface="MS PGothic" pitchFamily="34" charset="-128"/>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ea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ea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ea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ea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9pPr>
          </a:lstStyle>
          <a:p>
            <a:pPr algn="ctr">
              <a:lnSpc>
                <a:spcPct val="90000"/>
              </a:lnSpc>
              <a:spcBef>
                <a:spcPct val="0"/>
              </a:spcBef>
              <a:buFontTx/>
              <a:buNone/>
            </a:pPr>
            <a:r>
              <a:rPr lang="en-US" altLang="en-US" sz="4400" b="1" u="sng" dirty="0">
                <a:solidFill>
                  <a:srgbClr val="41453A"/>
                </a:solidFill>
                <a:latin typeface="Arial" charset="0"/>
              </a:rPr>
              <a:t>Membership</a:t>
            </a:r>
          </a:p>
        </p:txBody>
      </p:sp>
      <p:sp>
        <p:nvSpPr>
          <p:cNvPr id="9" name="Text Box 4"/>
          <p:cNvSpPr txBox="1">
            <a:spLocks noChangeArrowheads="1"/>
          </p:cNvSpPr>
          <p:nvPr/>
        </p:nvSpPr>
        <p:spPr bwMode="auto">
          <a:xfrm>
            <a:off x="437322" y="916176"/>
            <a:ext cx="5257800" cy="415498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marL="342900" indent="-342900">
              <a:buFont typeface="Arial" panose="020B0604020202020204" pitchFamily="34" charset="0"/>
              <a:buChar char="•"/>
            </a:pPr>
            <a:r>
              <a:rPr lang="en-US" dirty="0">
                <a:latin typeface="Arial" panose="020B0604020202020204" pitchFamily="34" charset="0"/>
                <a:cs typeface="Arial" panose="020B0604020202020204" pitchFamily="34" charset="0"/>
              </a:rPr>
              <a:t>Illustrates relevance of our organization </a:t>
            </a:r>
          </a:p>
          <a:p>
            <a:pPr marL="342900" indent="-342900">
              <a:buFont typeface="Arial" panose="020B0604020202020204" pitchFamily="34" charset="0"/>
              <a:buChar char="•"/>
            </a:pPr>
            <a:r>
              <a:rPr lang="en-US" dirty="0">
                <a:latin typeface="Arial" panose="020B0604020202020204" pitchFamily="34" charset="0"/>
                <a:cs typeface="Arial" panose="020B0604020202020204" pitchFamily="34" charset="0"/>
              </a:rPr>
              <a:t>Supports sponsorship and advertising revenue </a:t>
            </a:r>
          </a:p>
          <a:p>
            <a:pPr marL="342900" indent="-342900">
              <a:buFont typeface="Arial" panose="020B0604020202020204" pitchFamily="34" charset="0"/>
              <a:buChar char="•"/>
            </a:pPr>
            <a:r>
              <a:rPr lang="en-US" dirty="0">
                <a:latin typeface="Arial" panose="020B0604020202020204" pitchFamily="34" charset="0"/>
                <a:cs typeface="Arial" panose="020B0604020202020204" pitchFamily="34" charset="0"/>
              </a:rPr>
              <a:t>Many efforts over the past several years to spark membership </a:t>
            </a:r>
          </a:p>
          <a:p>
            <a:pPr marL="342900" indent="-342900">
              <a:buFont typeface="Arial" panose="020B0604020202020204" pitchFamily="34" charset="0"/>
              <a:buChar char="•"/>
            </a:pPr>
            <a:r>
              <a:rPr lang="en-US" dirty="0">
                <a:latin typeface="Arial" panose="020B0604020202020204" pitchFamily="34" charset="0"/>
                <a:cs typeface="Arial" panose="020B0604020202020204" pitchFamily="34" charset="0"/>
              </a:rPr>
              <a:t>Work within ethics regulations on USMC leadership endorsements</a:t>
            </a:r>
          </a:p>
          <a:p>
            <a:pPr marL="342900" indent="-342900">
              <a:buFont typeface="Arial" panose="020B0604020202020204" pitchFamily="34" charset="0"/>
              <a:buChar char="•"/>
            </a:pPr>
            <a:r>
              <a:rPr lang="en-US" dirty="0">
                <a:latin typeface="Arial" panose="020B0604020202020204" pitchFamily="34" charset="0"/>
                <a:cs typeface="Arial" panose="020B0604020202020204" pitchFamily="34" charset="0"/>
              </a:rPr>
              <a:t>Professional Development</a:t>
            </a:r>
          </a:p>
          <a:p>
            <a:pPr marL="342900" indent="-342900">
              <a:buFont typeface="Arial" panose="020B0604020202020204" pitchFamily="34" charset="0"/>
              <a:buChar char="•"/>
            </a:pPr>
            <a:r>
              <a:rPr lang="en-US" dirty="0">
                <a:latin typeface="Arial" panose="020B0604020202020204" pitchFamily="34" charset="0"/>
                <a:cs typeface="Arial" panose="020B0604020202020204" pitchFamily="34" charset="0"/>
              </a:rPr>
              <a:t>Membership Awards Program - a consistent challenge!</a:t>
            </a:r>
          </a:p>
        </p:txBody>
      </p:sp>
      <p:sp>
        <p:nvSpPr>
          <p:cNvPr id="3" name="Slide Number Placeholder 2"/>
          <p:cNvSpPr>
            <a:spLocks noGrp="1"/>
          </p:cNvSpPr>
          <p:nvPr>
            <p:ph type="sldNum" sz="quarter" idx="12"/>
          </p:nvPr>
        </p:nvSpPr>
        <p:spPr/>
        <p:txBody>
          <a:bodyPr/>
          <a:lstStyle/>
          <a:p>
            <a:fld id="{65C3D1F8-002A-47E3-97A1-C6774553AA60}" type="slidenum">
              <a:rPr lang="en-US" smtClean="0"/>
              <a:t>36</a:t>
            </a:fld>
            <a:endParaRPr lang="en-US" dirty="0"/>
          </a:p>
        </p:txBody>
      </p:sp>
      <p:pic>
        <p:nvPicPr>
          <p:cNvPr id="5" name="Picture 4" descr="A picture containing outdoor, text, person, building&#10;&#10;Description automatically generated">
            <a:extLst>
              <a:ext uri="{FF2B5EF4-FFF2-40B4-BE49-F238E27FC236}">
                <a16:creationId xmlns:a16="http://schemas.microsoft.com/office/drawing/2014/main" id="{1FF49F92-138C-4344-AB8E-882A9119965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92923" y="1207563"/>
            <a:ext cx="2793877" cy="3911428"/>
          </a:xfrm>
          <a:prstGeom prst="rect">
            <a:avLst/>
          </a:prstGeom>
        </p:spPr>
      </p:pic>
    </p:spTree>
    <p:extLst>
      <p:ext uri="{BB962C8B-B14F-4D97-AF65-F5344CB8AC3E}">
        <p14:creationId xmlns:p14="http://schemas.microsoft.com/office/powerpoint/2010/main" val="31503475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1" name="Straight Connector 80"/>
          <p:cNvCxnSpPr/>
          <p:nvPr/>
        </p:nvCxnSpPr>
        <p:spPr>
          <a:xfrm>
            <a:off x="4567996" y="3048000"/>
            <a:ext cx="0" cy="4572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0" name="Straight Connector 59"/>
          <p:cNvCxnSpPr>
            <a:cxnSpLocks/>
          </p:cNvCxnSpPr>
          <p:nvPr/>
        </p:nvCxnSpPr>
        <p:spPr>
          <a:xfrm>
            <a:off x="7620000" y="2819400"/>
            <a:ext cx="0" cy="2286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2" name="Straight Connector 61"/>
          <p:cNvCxnSpPr>
            <a:cxnSpLocks/>
          </p:cNvCxnSpPr>
          <p:nvPr/>
        </p:nvCxnSpPr>
        <p:spPr>
          <a:xfrm>
            <a:off x="4572000" y="3694331"/>
            <a:ext cx="0" cy="667434"/>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4335265" y="2133600"/>
            <a:ext cx="0" cy="9144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28" name="Rectangle 27"/>
          <p:cNvSpPr/>
          <p:nvPr/>
        </p:nvSpPr>
        <p:spPr>
          <a:xfrm>
            <a:off x="3429010" y="1612570"/>
            <a:ext cx="1981190" cy="682612"/>
          </a:xfrm>
          <a:prstGeom prst="rect">
            <a:avLst/>
          </a:prstGeom>
          <a:solidFill>
            <a:srgbClr val="41453A"/>
          </a:solidFill>
          <a:ln w="38100" cmpd="sng">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 name="TextBox 28"/>
          <p:cNvSpPr txBox="1"/>
          <p:nvPr/>
        </p:nvSpPr>
        <p:spPr>
          <a:xfrm>
            <a:off x="4038600" y="1676400"/>
            <a:ext cx="730328" cy="446276"/>
          </a:xfrm>
          <a:prstGeom prst="rect">
            <a:avLst/>
          </a:prstGeom>
          <a:noFill/>
        </p:spPr>
        <p:txBody>
          <a:bodyPr wrap="none" rtlCol="0">
            <a:spAutoFit/>
          </a:bodyPr>
          <a:lstStyle/>
          <a:p>
            <a:pPr algn="ctr"/>
            <a:r>
              <a:rPr lang="en-US" sz="2300" dirty="0">
                <a:solidFill>
                  <a:srgbClr val="FFFFFF"/>
                </a:solidFill>
              </a:rPr>
              <a:t>COO</a:t>
            </a:r>
          </a:p>
        </p:txBody>
      </p:sp>
      <p:cxnSp>
        <p:nvCxnSpPr>
          <p:cNvPr id="41" name="Straight Connector 40"/>
          <p:cNvCxnSpPr>
            <a:cxnSpLocks/>
          </p:cNvCxnSpPr>
          <p:nvPr/>
        </p:nvCxnSpPr>
        <p:spPr>
          <a:xfrm>
            <a:off x="1666976" y="2819400"/>
            <a:ext cx="5953024"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3" name="Straight Connector 42"/>
          <p:cNvCxnSpPr>
            <a:cxnSpLocks/>
          </p:cNvCxnSpPr>
          <p:nvPr/>
        </p:nvCxnSpPr>
        <p:spPr>
          <a:xfrm>
            <a:off x="1666976" y="2819400"/>
            <a:ext cx="0" cy="4572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45" name="TextBox 44"/>
          <p:cNvSpPr txBox="1"/>
          <p:nvPr/>
        </p:nvSpPr>
        <p:spPr>
          <a:xfrm>
            <a:off x="913111" y="3058886"/>
            <a:ext cx="1525289" cy="646331"/>
          </a:xfrm>
          <a:prstGeom prst="rect">
            <a:avLst/>
          </a:prstGeom>
          <a:solidFill>
            <a:srgbClr val="41453A"/>
          </a:solidFill>
          <a:ln>
            <a:noFill/>
          </a:ln>
        </p:spPr>
        <p:txBody>
          <a:bodyPr wrap="none" rtlCol="0">
            <a:spAutoFit/>
          </a:bodyPr>
          <a:lstStyle/>
          <a:p>
            <a:pPr algn="ctr">
              <a:lnSpc>
                <a:spcPct val="90000"/>
              </a:lnSpc>
            </a:pPr>
            <a:r>
              <a:rPr lang="en-US" sz="2000" dirty="0">
                <a:solidFill>
                  <a:srgbClr val="FFFFFF"/>
                </a:solidFill>
              </a:rPr>
              <a:t>E-Commerce</a:t>
            </a:r>
          </a:p>
          <a:p>
            <a:pPr algn="ctr">
              <a:lnSpc>
                <a:spcPct val="90000"/>
              </a:lnSpc>
            </a:pPr>
            <a:r>
              <a:rPr lang="en-US" sz="2000" dirty="0">
                <a:solidFill>
                  <a:srgbClr val="D9B26B"/>
                </a:solidFill>
              </a:rPr>
              <a:t>Col </a:t>
            </a:r>
            <a:r>
              <a:rPr lang="en-US" sz="2000" dirty="0" err="1">
                <a:solidFill>
                  <a:srgbClr val="D9B26B"/>
                </a:solidFill>
              </a:rPr>
              <a:t>Reinwald</a:t>
            </a:r>
            <a:endParaRPr lang="en-US" sz="2000" dirty="0">
              <a:solidFill>
                <a:srgbClr val="D9B26B"/>
              </a:solidFill>
            </a:endParaRPr>
          </a:p>
        </p:txBody>
      </p:sp>
      <p:sp>
        <p:nvSpPr>
          <p:cNvPr id="68" name="TextBox 67"/>
          <p:cNvSpPr txBox="1"/>
          <p:nvPr/>
        </p:nvSpPr>
        <p:spPr>
          <a:xfrm>
            <a:off x="3454966" y="3048000"/>
            <a:ext cx="1870899" cy="646331"/>
          </a:xfrm>
          <a:prstGeom prst="rect">
            <a:avLst/>
          </a:prstGeom>
          <a:solidFill>
            <a:srgbClr val="41453A"/>
          </a:solidFill>
          <a:ln>
            <a:noFill/>
          </a:ln>
        </p:spPr>
        <p:txBody>
          <a:bodyPr wrap="square" rtlCol="0">
            <a:spAutoFit/>
          </a:bodyPr>
          <a:lstStyle/>
          <a:p>
            <a:pPr algn="ctr">
              <a:lnSpc>
                <a:spcPct val="90000"/>
              </a:lnSpc>
            </a:pPr>
            <a:r>
              <a:rPr lang="en-US" sz="2000" dirty="0">
                <a:solidFill>
                  <a:srgbClr val="FFFFFF"/>
                </a:solidFill>
              </a:rPr>
              <a:t>Retail Support</a:t>
            </a:r>
          </a:p>
          <a:p>
            <a:pPr algn="ctr">
              <a:lnSpc>
                <a:spcPct val="90000"/>
              </a:lnSpc>
            </a:pPr>
            <a:r>
              <a:rPr lang="en-US" sz="2000" dirty="0">
                <a:solidFill>
                  <a:srgbClr val="D9B26B"/>
                </a:solidFill>
              </a:rPr>
              <a:t>Sabrina Deaver</a:t>
            </a:r>
          </a:p>
        </p:txBody>
      </p:sp>
      <p:sp>
        <p:nvSpPr>
          <p:cNvPr id="70" name="TextBox 69"/>
          <p:cNvSpPr txBox="1"/>
          <p:nvPr/>
        </p:nvSpPr>
        <p:spPr>
          <a:xfrm>
            <a:off x="5854467" y="3006140"/>
            <a:ext cx="2747991" cy="651460"/>
          </a:xfrm>
          <a:prstGeom prst="rect">
            <a:avLst/>
          </a:prstGeom>
          <a:solidFill>
            <a:srgbClr val="41453A"/>
          </a:solidFill>
          <a:ln>
            <a:noFill/>
          </a:ln>
        </p:spPr>
        <p:txBody>
          <a:bodyPr wrap="square" rtlCol="0">
            <a:spAutoFit/>
          </a:bodyPr>
          <a:lstStyle/>
          <a:p>
            <a:pPr algn="ctr">
              <a:lnSpc>
                <a:spcPct val="90000"/>
              </a:lnSpc>
            </a:pPr>
            <a:r>
              <a:rPr lang="en-US" sz="2000" dirty="0">
                <a:solidFill>
                  <a:srgbClr val="FFFFFF"/>
                </a:solidFill>
              </a:rPr>
              <a:t>The MARINE Shop</a:t>
            </a:r>
          </a:p>
          <a:p>
            <a:pPr algn="ctr">
              <a:lnSpc>
                <a:spcPct val="90000"/>
              </a:lnSpc>
            </a:pPr>
            <a:r>
              <a:rPr lang="en-US" sz="2000" dirty="0">
                <a:solidFill>
                  <a:srgbClr val="FFFFFF"/>
                </a:solidFill>
              </a:rPr>
              <a:t>Janice </a:t>
            </a:r>
            <a:r>
              <a:rPr lang="en-US" sz="2000" dirty="0" err="1">
                <a:solidFill>
                  <a:srgbClr val="FFFFFF"/>
                </a:solidFill>
              </a:rPr>
              <a:t>Gwazdauskas</a:t>
            </a:r>
            <a:endParaRPr lang="en-US" sz="2000" dirty="0">
              <a:solidFill>
                <a:srgbClr val="FFFFFF"/>
              </a:solidFill>
            </a:endParaRPr>
          </a:p>
        </p:txBody>
      </p:sp>
      <p:sp>
        <p:nvSpPr>
          <p:cNvPr id="27" name="TextBox 1"/>
          <p:cNvSpPr txBox="1">
            <a:spLocks noChangeArrowheads="1"/>
          </p:cNvSpPr>
          <p:nvPr/>
        </p:nvSpPr>
        <p:spPr bwMode="auto">
          <a:xfrm>
            <a:off x="152400" y="152400"/>
            <a:ext cx="8915400" cy="10987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itchFamily="18" charset="0"/>
                <a:ea typeface="MS PGothic" pitchFamily="34" charset="-128"/>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ea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ea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ea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ea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9pPr>
          </a:lstStyle>
          <a:p>
            <a:pPr algn="ctr">
              <a:lnSpc>
                <a:spcPct val="90000"/>
              </a:lnSpc>
              <a:spcBef>
                <a:spcPct val="0"/>
              </a:spcBef>
              <a:buFontTx/>
              <a:buNone/>
            </a:pPr>
            <a:r>
              <a:rPr lang="en-US" altLang="en-US" sz="3600" b="1" u="sng" dirty="0">
                <a:solidFill>
                  <a:srgbClr val="41453A"/>
                </a:solidFill>
                <a:latin typeface="Arial" charset="0"/>
              </a:rPr>
              <a:t>Marine Corps Association</a:t>
            </a:r>
          </a:p>
          <a:p>
            <a:pPr algn="ctr">
              <a:lnSpc>
                <a:spcPct val="90000"/>
              </a:lnSpc>
              <a:spcBef>
                <a:spcPct val="0"/>
              </a:spcBef>
              <a:buFontTx/>
              <a:buNone/>
            </a:pPr>
            <a:r>
              <a:rPr lang="en-US" altLang="en-US" sz="3600" b="1" dirty="0">
                <a:solidFill>
                  <a:srgbClr val="41453A"/>
                </a:solidFill>
                <a:latin typeface="Arial" charset="0"/>
              </a:rPr>
              <a:t>Retail Operations</a:t>
            </a:r>
          </a:p>
        </p:txBody>
      </p:sp>
      <p:sp>
        <p:nvSpPr>
          <p:cNvPr id="2" name="Slide Number Placeholder 1"/>
          <p:cNvSpPr>
            <a:spLocks noGrp="1"/>
          </p:cNvSpPr>
          <p:nvPr>
            <p:ph type="sldNum" sz="quarter" idx="12"/>
          </p:nvPr>
        </p:nvSpPr>
        <p:spPr/>
        <p:txBody>
          <a:bodyPr/>
          <a:lstStyle/>
          <a:p>
            <a:fld id="{65C3D1F8-002A-47E3-97A1-C6774553AA60}" type="slidenum">
              <a:rPr lang="en-US" smtClean="0"/>
              <a:t>37</a:t>
            </a:fld>
            <a:endParaRPr lang="en-US" dirty="0"/>
          </a:p>
        </p:txBody>
      </p:sp>
      <p:cxnSp>
        <p:nvCxnSpPr>
          <p:cNvPr id="26" name="Straight Connector 25">
            <a:extLst>
              <a:ext uri="{FF2B5EF4-FFF2-40B4-BE49-F238E27FC236}">
                <a16:creationId xmlns:a16="http://schemas.microsoft.com/office/drawing/2014/main" id="{AF9C317E-ABBD-6949-813C-AD3F950FA866}"/>
              </a:ext>
            </a:extLst>
          </p:cNvPr>
          <p:cNvCxnSpPr>
            <a:cxnSpLocks/>
          </p:cNvCxnSpPr>
          <p:nvPr/>
        </p:nvCxnSpPr>
        <p:spPr>
          <a:xfrm>
            <a:off x="1524000" y="4361765"/>
            <a:ext cx="52578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F65A5B10-92F9-0E44-B071-A32D5A356261}"/>
              </a:ext>
            </a:extLst>
          </p:cNvPr>
          <p:cNvCxnSpPr>
            <a:cxnSpLocks/>
          </p:cNvCxnSpPr>
          <p:nvPr/>
        </p:nvCxnSpPr>
        <p:spPr>
          <a:xfrm>
            <a:off x="1524000" y="4361765"/>
            <a:ext cx="0" cy="5334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15AD538F-749F-A745-967D-B6983CA1D33F}"/>
              </a:ext>
            </a:extLst>
          </p:cNvPr>
          <p:cNvCxnSpPr/>
          <p:nvPr/>
        </p:nvCxnSpPr>
        <p:spPr>
          <a:xfrm>
            <a:off x="3276600" y="4349395"/>
            <a:ext cx="0" cy="4572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9F9B9E8C-C72C-8748-9009-59E2F02FDE90}"/>
              </a:ext>
            </a:extLst>
          </p:cNvPr>
          <p:cNvCxnSpPr/>
          <p:nvPr/>
        </p:nvCxnSpPr>
        <p:spPr>
          <a:xfrm>
            <a:off x="4876800" y="4349395"/>
            <a:ext cx="0" cy="4572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073FA122-401B-C545-A913-1B0CFDD0A731}"/>
              </a:ext>
            </a:extLst>
          </p:cNvPr>
          <p:cNvCxnSpPr/>
          <p:nvPr/>
        </p:nvCxnSpPr>
        <p:spPr>
          <a:xfrm>
            <a:off x="6781800" y="4361765"/>
            <a:ext cx="0" cy="4572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34" name="TextBox 33">
            <a:extLst>
              <a:ext uri="{FF2B5EF4-FFF2-40B4-BE49-F238E27FC236}">
                <a16:creationId xmlns:a16="http://schemas.microsoft.com/office/drawing/2014/main" id="{6A707BC4-591B-D04B-B203-D2B14CE0090A}"/>
              </a:ext>
            </a:extLst>
          </p:cNvPr>
          <p:cNvSpPr txBox="1"/>
          <p:nvPr/>
        </p:nvSpPr>
        <p:spPr>
          <a:xfrm>
            <a:off x="6019800" y="4583668"/>
            <a:ext cx="1447800" cy="369332"/>
          </a:xfrm>
          <a:prstGeom prst="rect">
            <a:avLst/>
          </a:prstGeom>
          <a:solidFill>
            <a:srgbClr val="41453A"/>
          </a:solidFill>
        </p:spPr>
        <p:txBody>
          <a:bodyPr wrap="square" rtlCol="0">
            <a:spAutoFit/>
          </a:bodyPr>
          <a:lstStyle/>
          <a:p>
            <a:pPr algn="ctr">
              <a:lnSpc>
                <a:spcPct val="90000"/>
              </a:lnSpc>
            </a:pPr>
            <a:r>
              <a:rPr lang="en-US" sz="2000" dirty="0">
                <a:solidFill>
                  <a:srgbClr val="FFFFFF"/>
                </a:solidFill>
              </a:rPr>
              <a:t>Purchasing</a:t>
            </a:r>
          </a:p>
        </p:txBody>
      </p:sp>
      <p:sp>
        <p:nvSpPr>
          <p:cNvPr id="35" name="TextBox 34">
            <a:extLst>
              <a:ext uri="{FF2B5EF4-FFF2-40B4-BE49-F238E27FC236}">
                <a16:creationId xmlns:a16="http://schemas.microsoft.com/office/drawing/2014/main" id="{0D7895F1-DC92-6148-9768-F4DF7861598E}"/>
              </a:ext>
            </a:extLst>
          </p:cNvPr>
          <p:cNvSpPr txBox="1"/>
          <p:nvPr/>
        </p:nvSpPr>
        <p:spPr>
          <a:xfrm>
            <a:off x="4267200" y="4572000"/>
            <a:ext cx="1447800" cy="369332"/>
          </a:xfrm>
          <a:prstGeom prst="rect">
            <a:avLst/>
          </a:prstGeom>
          <a:solidFill>
            <a:srgbClr val="41453A"/>
          </a:solidFill>
        </p:spPr>
        <p:txBody>
          <a:bodyPr wrap="square" rtlCol="0">
            <a:spAutoFit/>
          </a:bodyPr>
          <a:lstStyle/>
          <a:p>
            <a:pPr algn="ctr">
              <a:lnSpc>
                <a:spcPct val="90000"/>
              </a:lnSpc>
            </a:pPr>
            <a:r>
              <a:rPr lang="en-US" sz="2000" dirty="0">
                <a:solidFill>
                  <a:srgbClr val="FFFFFF"/>
                </a:solidFill>
              </a:rPr>
              <a:t>Warehouse</a:t>
            </a:r>
          </a:p>
        </p:txBody>
      </p:sp>
      <p:sp>
        <p:nvSpPr>
          <p:cNvPr id="36" name="TextBox 35">
            <a:extLst>
              <a:ext uri="{FF2B5EF4-FFF2-40B4-BE49-F238E27FC236}">
                <a16:creationId xmlns:a16="http://schemas.microsoft.com/office/drawing/2014/main" id="{ACFF71FA-4D66-9648-B803-30DCDF145CB3}"/>
              </a:ext>
            </a:extLst>
          </p:cNvPr>
          <p:cNvSpPr txBox="1"/>
          <p:nvPr/>
        </p:nvSpPr>
        <p:spPr>
          <a:xfrm>
            <a:off x="2590800" y="4572000"/>
            <a:ext cx="1447800" cy="369332"/>
          </a:xfrm>
          <a:prstGeom prst="rect">
            <a:avLst/>
          </a:prstGeom>
          <a:solidFill>
            <a:srgbClr val="41453A"/>
          </a:solidFill>
        </p:spPr>
        <p:txBody>
          <a:bodyPr wrap="square" rtlCol="0">
            <a:spAutoFit/>
          </a:bodyPr>
          <a:lstStyle/>
          <a:p>
            <a:pPr algn="ctr">
              <a:lnSpc>
                <a:spcPct val="90000"/>
              </a:lnSpc>
            </a:pPr>
            <a:r>
              <a:rPr lang="en-US" sz="2000" dirty="0">
                <a:solidFill>
                  <a:srgbClr val="FFFFFF"/>
                </a:solidFill>
              </a:rPr>
              <a:t>Fulfillment</a:t>
            </a:r>
          </a:p>
        </p:txBody>
      </p:sp>
      <p:sp>
        <p:nvSpPr>
          <p:cNvPr id="37" name="TextBox 36">
            <a:extLst>
              <a:ext uri="{FF2B5EF4-FFF2-40B4-BE49-F238E27FC236}">
                <a16:creationId xmlns:a16="http://schemas.microsoft.com/office/drawing/2014/main" id="{FD2386D8-733C-CA48-8809-2B44C7D59E60}"/>
              </a:ext>
            </a:extLst>
          </p:cNvPr>
          <p:cNvSpPr txBox="1"/>
          <p:nvPr/>
        </p:nvSpPr>
        <p:spPr>
          <a:xfrm>
            <a:off x="838200" y="4572000"/>
            <a:ext cx="1447800" cy="369332"/>
          </a:xfrm>
          <a:prstGeom prst="rect">
            <a:avLst/>
          </a:prstGeom>
          <a:solidFill>
            <a:srgbClr val="41453A"/>
          </a:solidFill>
        </p:spPr>
        <p:txBody>
          <a:bodyPr wrap="square" rtlCol="0">
            <a:spAutoFit/>
          </a:bodyPr>
          <a:lstStyle/>
          <a:p>
            <a:pPr algn="ctr">
              <a:lnSpc>
                <a:spcPct val="90000"/>
              </a:lnSpc>
            </a:pPr>
            <a:r>
              <a:rPr lang="en-US" sz="2000" dirty="0">
                <a:solidFill>
                  <a:srgbClr val="FFFFFF"/>
                </a:solidFill>
              </a:rPr>
              <a:t>Call Center</a:t>
            </a:r>
          </a:p>
        </p:txBody>
      </p:sp>
    </p:spTree>
    <p:extLst>
      <p:ext uri="{BB962C8B-B14F-4D97-AF65-F5344CB8AC3E}">
        <p14:creationId xmlns:p14="http://schemas.microsoft.com/office/powerpoint/2010/main" val="19729324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erson holding a sign&#10;&#10;Description automatically generated">
            <a:extLst>
              <a:ext uri="{FF2B5EF4-FFF2-40B4-BE49-F238E27FC236}">
                <a16:creationId xmlns:a16="http://schemas.microsoft.com/office/drawing/2014/main" id="{3C576247-B956-ED46-9BC5-E68B546E4E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29334" y="406312"/>
            <a:ext cx="1752666" cy="2336888"/>
          </a:xfrm>
          <a:prstGeom prst="rect">
            <a:avLst/>
          </a:prstGeom>
          <a:ln>
            <a:noFill/>
          </a:ln>
          <a:effectLst>
            <a:outerShdw blurRad="546100" dist="279400" dir="2700000" algn="tl" rotWithShape="0">
              <a:prstClr val="black">
                <a:alpha val="40000"/>
              </a:prstClr>
            </a:outerShdw>
          </a:effectLst>
          <a:scene3d>
            <a:camera prst="orthographicFront">
              <a:rot lat="0" lon="0" rev="20999999"/>
            </a:camera>
            <a:lightRig rig="threePt" dir="t"/>
          </a:scene3d>
        </p:spPr>
      </p:pic>
      <p:sp>
        <p:nvSpPr>
          <p:cNvPr id="2" name="TextBox 1"/>
          <p:cNvSpPr txBox="1">
            <a:spLocks noChangeArrowheads="1"/>
          </p:cNvSpPr>
          <p:nvPr/>
        </p:nvSpPr>
        <p:spPr bwMode="auto">
          <a:xfrm>
            <a:off x="114300" y="345229"/>
            <a:ext cx="8915400" cy="7130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itchFamily="18" charset="0"/>
                <a:ea typeface="MS PGothic" pitchFamily="34" charset="-128"/>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ea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ea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ea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ea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9pPr>
          </a:lstStyle>
          <a:p>
            <a:pPr algn="ctr">
              <a:lnSpc>
                <a:spcPct val="90000"/>
              </a:lnSpc>
              <a:spcBef>
                <a:spcPct val="0"/>
              </a:spcBef>
              <a:buFontTx/>
              <a:buNone/>
            </a:pPr>
            <a:r>
              <a:rPr lang="en-US" altLang="en-US" sz="4400" b="1" u="sng" dirty="0">
                <a:solidFill>
                  <a:srgbClr val="41453A"/>
                </a:solidFill>
                <a:latin typeface="Arial" charset="0"/>
              </a:rPr>
              <a:t>Retail Facts</a:t>
            </a:r>
          </a:p>
        </p:txBody>
      </p:sp>
      <p:sp>
        <p:nvSpPr>
          <p:cNvPr id="5" name="Text Box 4"/>
          <p:cNvSpPr txBox="1">
            <a:spLocks noChangeArrowheads="1"/>
          </p:cNvSpPr>
          <p:nvPr/>
        </p:nvSpPr>
        <p:spPr bwMode="auto">
          <a:xfrm>
            <a:off x="228600" y="1188908"/>
            <a:ext cx="6440742" cy="357020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marL="342900" indent="-342900" eaLnBrk="1" hangingPunct="1">
              <a:buFont typeface="Arial" panose="020B0604020202020204" pitchFamily="34" charset="0"/>
              <a:buChar char="•"/>
              <a:defRPr/>
            </a:pPr>
            <a:r>
              <a:rPr lang="en-US" altLang="en-US" sz="2300" dirty="0">
                <a:latin typeface="Arial" pitchFamily="34" charset="0"/>
              </a:rPr>
              <a:t>2020 Retail Revenue - </a:t>
            </a:r>
            <a:r>
              <a:rPr lang="en-US" altLang="en-US" sz="2200" dirty="0">
                <a:latin typeface="Arial" pitchFamily="34" charset="0"/>
              </a:rPr>
              <a:t>$5.7 million</a:t>
            </a:r>
          </a:p>
          <a:p>
            <a:pPr marL="342900" indent="-342900" eaLnBrk="1" hangingPunct="1">
              <a:buFont typeface="Arial"/>
              <a:buChar char="•"/>
              <a:defRPr/>
            </a:pPr>
            <a:r>
              <a:rPr lang="en-US" altLang="en-US" sz="2200" dirty="0">
                <a:latin typeface="Arial" pitchFamily="34" charset="0"/>
              </a:rPr>
              <a:t>Retail Net $253,300</a:t>
            </a:r>
          </a:p>
          <a:p>
            <a:pPr marL="342900" indent="-342900" eaLnBrk="1" hangingPunct="1">
              <a:buFont typeface="Arial"/>
              <a:buChar char="•"/>
              <a:defRPr/>
            </a:pPr>
            <a:r>
              <a:rPr lang="en-US" altLang="en-US" sz="2300" dirty="0">
                <a:latin typeface="Arial" pitchFamily="34" charset="0"/>
              </a:rPr>
              <a:t>E-Commerce – 19,303 orders</a:t>
            </a:r>
            <a:endParaRPr lang="en-US" altLang="en-US" sz="2100" dirty="0">
              <a:latin typeface="Arial" pitchFamily="34" charset="0"/>
            </a:endParaRPr>
          </a:p>
          <a:p>
            <a:pPr marL="342900" indent="-342900" eaLnBrk="1" hangingPunct="1">
              <a:buFont typeface="Arial"/>
              <a:buChar char="•"/>
              <a:defRPr/>
            </a:pPr>
            <a:r>
              <a:rPr lang="en-US" altLang="en-US" sz="2300" dirty="0">
                <a:latin typeface="Arial" pitchFamily="34" charset="0"/>
              </a:rPr>
              <a:t>Uniform Sales</a:t>
            </a:r>
          </a:p>
          <a:p>
            <a:pPr lvl="1" eaLnBrk="1" hangingPunct="1">
              <a:defRPr/>
            </a:pPr>
            <a:r>
              <a:rPr lang="en-US" b="1" dirty="0">
                <a:solidFill>
                  <a:srgbClr val="FF0000"/>
                </a:solidFill>
              </a:rPr>
              <a:t>≈ </a:t>
            </a:r>
            <a:r>
              <a:rPr lang="en-US" altLang="en-US" sz="2100" dirty="0">
                <a:solidFill>
                  <a:srgbClr val="FF0000"/>
                </a:solidFill>
                <a:latin typeface="Arial" pitchFamily="34" charset="0"/>
              </a:rPr>
              <a:t>70% of newly commissioned Lieutenants - The MARINE Shop</a:t>
            </a:r>
          </a:p>
          <a:p>
            <a:pPr marL="342900" indent="-342900" eaLnBrk="1" hangingPunct="1">
              <a:buFont typeface="Arial"/>
              <a:buChar char="•"/>
              <a:defRPr/>
            </a:pPr>
            <a:r>
              <a:rPr lang="en-US" altLang="en-US" sz="2300" dirty="0">
                <a:latin typeface="Arial" pitchFamily="34" charset="0"/>
              </a:rPr>
              <a:t>Business-to-Business</a:t>
            </a:r>
          </a:p>
          <a:p>
            <a:pPr lvl="1" eaLnBrk="1" hangingPunct="1">
              <a:defRPr/>
            </a:pPr>
            <a:r>
              <a:rPr lang="en-US" altLang="en-US" sz="2100" dirty="0">
                <a:latin typeface="Arial" pitchFamily="34" charset="0"/>
              </a:rPr>
              <a:t>Biggest customer – MCCS: 35,432 Guidebooks</a:t>
            </a:r>
          </a:p>
          <a:p>
            <a:pPr marL="342900" indent="-342900" eaLnBrk="1" hangingPunct="1">
              <a:buFont typeface="Arial"/>
              <a:buChar char="•"/>
              <a:defRPr/>
            </a:pPr>
            <a:r>
              <a:rPr lang="en-US" altLang="en-US" sz="2300" dirty="0">
                <a:latin typeface="Arial" pitchFamily="34" charset="0"/>
              </a:rPr>
              <a:t>Available worldwide with the best service and quality</a:t>
            </a:r>
            <a:r>
              <a:rPr lang="en-US" altLang="en-US" sz="2200" dirty="0">
                <a:latin typeface="Arial" pitchFamily="34" charset="0"/>
              </a:rPr>
              <a:t> </a:t>
            </a:r>
          </a:p>
        </p:txBody>
      </p:sp>
      <p:pic>
        <p:nvPicPr>
          <p:cNvPr id="10" name="Picture 9" descr="501718.vers-d11d68e6a8ac5cadc12a4dd3150f3c63d592005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2873863"/>
            <a:ext cx="3505200" cy="3505200"/>
          </a:xfrm>
          <a:prstGeom prst="rect">
            <a:avLst/>
          </a:prstGeom>
        </p:spPr>
      </p:pic>
      <p:sp>
        <p:nvSpPr>
          <p:cNvPr id="3" name="Slide Number Placeholder 2"/>
          <p:cNvSpPr>
            <a:spLocks noGrp="1"/>
          </p:cNvSpPr>
          <p:nvPr>
            <p:ph type="sldNum" sz="quarter" idx="12"/>
          </p:nvPr>
        </p:nvSpPr>
        <p:spPr/>
        <p:txBody>
          <a:bodyPr/>
          <a:lstStyle/>
          <a:p>
            <a:fld id="{65C3D1F8-002A-47E3-97A1-C6774553AA60}" type="slidenum">
              <a:rPr lang="en-US" smtClean="0"/>
              <a:t>38</a:t>
            </a:fld>
            <a:endParaRPr lang="en-US" dirty="0"/>
          </a:p>
        </p:txBody>
      </p:sp>
    </p:spTree>
    <p:extLst>
      <p:ext uri="{BB962C8B-B14F-4D97-AF65-F5344CB8AC3E}">
        <p14:creationId xmlns:p14="http://schemas.microsoft.com/office/powerpoint/2010/main" val="24444583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114300" y="277584"/>
            <a:ext cx="8915400" cy="7130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itchFamily="18" charset="0"/>
                <a:ea typeface="MS PGothic" pitchFamily="34" charset="-128"/>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ea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ea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ea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ea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9pPr>
          </a:lstStyle>
          <a:p>
            <a:pPr algn="ctr">
              <a:lnSpc>
                <a:spcPct val="90000"/>
              </a:lnSpc>
              <a:spcBef>
                <a:spcPct val="0"/>
              </a:spcBef>
              <a:buFontTx/>
              <a:buNone/>
            </a:pPr>
            <a:r>
              <a:rPr lang="en-US" altLang="en-US" sz="4400" b="1" u="sng" dirty="0">
                <a:solidFill>
                  <a:srgbClr val="41453A"/>
                </a:solidFill>
                <a:latin typeface="Arial" charset="0"/>
              </a:rPr>
              <a:t>The MARINE Shop</a:t>
            </a:r>
          </a:p>
        </p:txBody>
      </p:sp>
      <p:sp>
        <p:nvSpPr>
          <p:cNvPr id="5" name="Text Box 4"/>
          <p:cNvSpPr txBox="1">
            <a:spLocks noChangeArrowheads="1"/>
          </p:cNvSpPr>
          <p:nvPr/>
        </p:nvSpPr>
        <p:spPr bwMode="auto">
          <a:xfrm>
            <a:off x="228600" y="1143000"/>
            <a:ext cx="5334000" cy="401648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marL="342900" indent="-342900" eaLnBrk="1" hangingPunct="1">
              <a:buFont typeface="Arial"/>
              <a:buChar char="•"/>
              <a:defRPr/>
            </a:pPr>
            <a:r>
              <a:rPr lang="en-US" altLang="en-US" dirty="0">
                <a:latin typeface="Arial" pitchFamily="34" charset="0"/>
              </a:rPr>
              <a:t>Founded in 1972</a:t>
            </a:r>
          </a:p>
          <a:p>
            <a:pPr eaLnBrk="1" hangingPunct="1">
              <a:defRPr/>
            </a:pPr>
            <a:endParaRPr lang="en-US" altLang="en-US" sz="500" dirty="0">
              <a:latin typeface="Arial" pitchFamily="34" charset="0"/>
            </a:endParaRPr>
          </a:p>
          <a:p>
            <a:pPr marL="342900" indent="-342900" eaLnBrk="1" hangingPunct="1">
              <a:buFont typeface="Arial"/>
              <a:buChar char="•"/>
              <a:defRPr/>
            </a:pPr>
            <a:r>
              <a:rPr lang="en-US" altLang="en-US" dirty="0">
                <a:latin typeface="Arial" pitchFamily="34" charset="0"/>
              </a:rPr>
              <a:t>Acquired by MCA&amp;F in 2007</a:t>
            </a:r>
          </a:p>
          <a:p>
            <a:pPr eaLnBrk="1" hangingPunct="1">
              <a:defRPr/>
            </a:pPr>
            <a:endParaRPr lang="en-US" altLang="en-US" sz="500" dirty="0">
              <a:latin typeface="Arial" pitchFamily="34" charset="0"/>
            </a:endParaRPr>
          </a:p>
          <a:p>
            <a:pPr marL="342900" indent="-342900" eaLnBrk="1" hangingPunct="1">
              <a:buFont typeface="Arial"/>
              <a:buChar char="•"/>
              <a:defRPr/>
            </a:pPr>
            <a:r>
              <a:rPr lang="en-US" altLang="en-US" dirty="0">
                <a:latin typeface="Arial" pitchFamily="34" charset="0"/>
              </a:rPr>
              <a:t>Began Online Operations in 2009</a:t>
            </a:r>
          </a:p>
          <a:p>
            <a:pPr marL="342900" indent="-342900" eaLnBrk="1" hangingPunct="1">
              <a:buFont typeface="Arial"/>
              <a:buChar char="•"/>
              <a:defRPr/>
            </a:pPr>
            <a:endParaRPr lang="en-US" altLang="en-US" sz="500" dirty="0">
              <a:latin typeface="Arial" pitchFamily="34" charset="0"/>
            </a:endParaRPr>
          </a:p>
          <a:p>
            <a:pPr marL="342900" indent="-342900" eaLnBrk="1" hangingPunct="1">
              <a:buFont typeface="Arial"/>
              <a:buChar char="•"/>
              <a:defRPr/>
            </a:pPr>
            <a:r>
              <a:rPr lang="en-US" altLang="en-US" dirty="0">
                <a:latin typeface="Arial" pitchFamily="34" charset="0"/>
              </a:rPr>
              <a:t>Works with USMC Licensing Trademark Office</a:t>
            </a:r>
          </a:p>
          <a:p>
            <a:pPr marL="342900" indent="-342900" eaLnBrk="1" hangingPunct="1">
              <a:buFont typeface="Arial"/>
              <a:buChar char="•"/>
              <a:defRPr/>
            </a:pPr>
            <a:r>
              <a:rPr lang="en-US" altLang="en-US" dirty="0">
                <a:latin typeface="Arial" pitchFamily="34" charset="0"/>
              </a:rPr>
              <a:t>Marine Corps Systems Command certifies every uniform item</a:t>
            </a:r>
          </a:p>
          <a:p>
            <a:pPr marL="342900" indent="-342900" eaLnBrk="1" hangingPunct="1">
              <a:buFont typeface="Arial"/>
              <a:buChar char="•"/>
              <a:defRPr/>
            </a:pPr>
            <a:r>
              <a:rPr lang="en-US" altLang="en-US" dirty="0">
                <a:latin typeface="Arial" pitchFamily="34" charset="0"/>
              </a:rPr>
              <a:t>Uniform financing since 2018</a:t>
            </a:r>
          </a:p>
          <a:p>
            <a:pPr marL="342900" indent="-342900" eaLnBrk="1" hangingPunct="1">
              <a:buFont typeface="Arial"/>
              <a:buChar char="•"/>
              <a:defRPr/>
            </a:pPr>
            <a:r>
              <a:rPr lang="en-US" altLang="en-US" dirty="0">
                <a:latin typeface="Arial" pitchFamily="34" charset="0"/>
              </a:rPr>
              <a:t>New officer uniforms remain the  major line of effort </a:t>
            </a:r>
          </a:p>
        </p:txBody>
      </p:sp>
      <p:pic>
        <p:nvPicPr>
          <p:cNvPr id="6" name="Picture 5" descr="marine-shop_0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07782" y="1143000"/>
            <a:ext cx="3181684" cy="1905000"/>
          </a:xfrm>
          <a:prstGeom prst="rect">
            <a:avLst/>
          </a:prstGeom>
          <a:ln>
            <a:noFill/>
          </a:ln>
          <a:effectLst>
            <a:outerShdw blurRad="292100" dist="139700" dir="2700000" algn="tl" rotWithShape="0">
              <a:srgbClr val="333333">
                <a:alpha val="65000"/>
              </a:srgbClr>
            </a:outerShdw>
          </a:effectLst>
        </p:spPr>
      </p:pic>
      <p:pic>
        <p:nvPicPr>
          <p:cNvPr id="7" name="Picture 6" descr="MarineShop_08.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15000" y="3337860"/>
            <a:ext cx="3175415" cy="1899026"/>
          </a:xfrm>
          <a:prstGeom prst="rect">
            <a:avLst/>
          </a:prstGeom>
          <a:ln>
            <a:noFill/>
          </a:ln>
          <a:effectLst>
            <a:outerShdw blurRad="292100" dist="139700" dir="2700000" algn="tl" rotWithShape="0">
              <a:srgbClr val="333333">
                <a:alpha val="65000"/>
              </a:srgbClr>
            </a:outerShdw>
          </a:effectLst>
        </p:spPr>
      </p:pic>
      <p:sp>
        <p:nvSpPr>
          <p:cNvPr id="3" name="Slide Number Placeholder 2"/>
          <p:cNvSpPr>
            <a:spLocks noGrp="1"/>
          </p:cNvSpPr>
          <p:nvPr>
            <p:ph type="sldNum" sz="quarter" idx="12"/>
          </p:nvPr>
        </p:nvSpPr>
        <p:spPr/>
        <p:txBody>
          <a:bodyPr/>
          <a:lstStyle/>
          <a:p>
            <a:fld id="{65C3D1F8-002A-47E3-97A1-C6774553AA60}" type="slidenum">
              <a:rPr lang="en-US" smtClean="0"/>
              <a:t>39</a:t>
            </a:fld>
            <a:endParaRPr lang="en-US" dirty="0"/>
          </a:p>
        </p:txBody>
      </p:sp>
    </p:spTree>
    <p:extLst>
      <p:ext uri="{BB962C8B-B14F-4D97-AF65-F5344CB8AC3E}">
        <p14:creationId xmlns:p14="http://schemas.microsoft.com/office/powerpoint/2010/main" val="9606417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Box 1"/>
          <p:cNvSpPr txBox="1">
            <a:spLocks noChangeArrowheads="1"/>
          </p:cNvSpPr>
          <p:nvPr/>
        </p:nvSpPr>
        <p:spPr bwMode="auto">
          <a:xfrm>
            <a:off x="114300" y="609600"/>
            <a:ext cx="8915400" cy="6001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itchFamily="18" charset="0"/>
                <a:ea typeface="MS PGothic" pitchFamily="34" charset="-128"/>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ea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ea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ea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ea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9pPr>
          </a:lstStyle>
          <a:p>
            <a:pPr algn="ctr">
              <a:lnSpc>
                <a:spcPct val="90000"/>
              </a:lnSpc>
              <a:spcBef>
                <a:spcPct val="0"/>
              </a:spcBef>
              <a:buFontTx/>
              <a:buNone/>
            </a:pPr>
            <a:r>
              <a:rPr lang="en-US" altLang="en-US" sz="3600" b="1" u="sng" dirty="0">
                <a:solidFill>
                  <a:srgbClr val="3F3F3F"/>
                </a:solidFill>
                <a:latin typeface="Arial" charset="0"/>
              </a:rPr>
              <a:t>Mission Statement</a:t>
            </a:r>
            <a:endParaRPr lang="en-US" altLang="en-US" sz="3600" b="1" dirty="0">
              <a:solidFill>
                <a:srgbClr val="3F3F3F"/>
              </a:solidFill>
              <a:latin typeface="Arial" charset="0"/>
            </a:endParaRPr>
          </a:p>
        </p:txBody>
      </p:sp>
      <p:sp>
        <p:nvSpPr>
          <p:cNvPr id="14340" name="Text Box 4"/>
          <p:cNvSpPr txBox="1">
            <a:spLocks noChangeArrowheads="1"/>
          </p:cNvSpPr>
          <p:nvPr/>
        </p:nvSpPr>
        <p:spPr bwMode="auto">
          <a:xfrm>
            <a:off x="495300" y="1600200"/>
            <a:ext cx="8153400" cy="30469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defRPr/>
            </a:pPr>
            <a:r>
              <a:rPr lang="en-US" sz="3200" dirty="0">
                <a:solidFill>
                  <a:srgbClr val="000000"/>
                </a:solidFill>
                <a:latin typeface="Arial" panose="020B0604020202020204" pitchFamily="34" charset="0"/>
                <a:cs typeface="Arial" panose="020B0604020202020204" pitchFamily="34" charset="0"/>
              </a:rPr>
              <a:t>To be the preeminent association for all Marines and Friends of the Corps dedicated to leader development, recognition of professional excellence and expanding awareness of the rich tradition, history and spirit of the United States Marines.</a:t>
            </a:r>
            <a:endParaRPr lang="en-US" altLang="en-US" sz="3200" b="1" i="1" dirty="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65C3D1F8-002A-47E3-97A1-C6774553AA60}" type="slidenum">
              <a:rPr lang="en-US" smtClean="0"/>
              <a:t>4</a:t>
            </a:fld>
            <a:endParaRPr lang="en-US" dirty="0"/>
          </a:p>
        </p:txBody>
      </p:sp>
    </p:spTree>
    <p:extLst>
      <p:ext uri="{BB962C8B-B14F-4D97-AF65-F5344CB8AC3E}">
        <p14:creationId xmlns:p14="http://schemas.microsoft.com/office/powerpoint/2010/main" val="395976779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285FBDF-7D39-CC4A-BE4B-ADEED231FFA2}"/>
              </a:ext>
            </a:extLst>
          </p:cNvPr>
          <p:cNvSpPr>
            <a:spLocks noGrp="1"/>
          </p:cNvSpPr>
          <p:nvPr>
            <p:ph type="sldNum" sz="quarter" idx="12"/>
          </p:nvPr>
        </p:nvSpPr>
        <p:spPr/>
        <p:txBody>
          <a:bodyPr/>
          <a:lstStyle/>
          <a:p>
            <a:fld id="{65C3D1F8-002A-47E3-97A1-C6774553AA60}" type="slidenum">
              <a:rPr lang="en-US" smtClean="0"/>
              <a:t>40</a:t>
            </a:fld>
            <a:endParaRPr lang="en-US" dirty="0"/>
          </a:p>
        </p:txBody>
      </p:sp>
      <p:sp>
        <p:nvSpPr>
          <p:cNvPr id="3" name="Rectangle 2">
            <a:extLst>
              <a:ext uri="{FF2B5EF4-FFF2-40B4-BE49-F238E27FC236}">
                <a16:creationId xmlns:a16="http://schemas.microsoft.com/office/drawing/2014/main" id="{4127AD5A-78C0-5547-8374-79054A33B21B}"/>
              </a:ext>
            </a:extLst>
          </p:cNvPr>
          <p:cNvSpPr/>
          <p:nvPr/>
        </p:nvSpPr>
        <p:spPr>
          <a:xfrm>
            <a:off x="575802" y="267343"/>
            <a:ext cx="7992395" cy="1077218"/>
          </a:xfrm>
          <a:prstGeom prst="rect">
            <a:avLst/>
          </a:prstGeom>
        </p:spPr>
        <p:txBody>
          <a:bodyPr wrap="square">
            <a:spAutoFit/>
          </a:bodyPr>
          <a:lstStyle/>
          <a:p>
            <a:pPr algn="ctr"/>
            <a:r>
              <a:rPr lang="en-US" altLang="en-US" sz="3200" b="1" u="sng" dirty="0">
                <a:solidFill>
                  <a:srgbClr val="41453A"/>
                </a:solidFill>
                <a:latin typeface="Arial" charset="0"/>
              </a:rPr>
              <a:t>Purchase Card Industry Data Security Standard (PCI DSS)</a:t>
            </a:r>
            <a:endParaRPr lang="en-US" sz="1200" u="sng" dirty="0"/>
          </a:p>
        </p:txBody>
      </p:sp>
      <p:sp>
        <p:nvSpPr>
          <p:cNvPr id="4" name="TextBox 3">
            <a:extLst>
              <a:ext uri="{FF2B5EF4-FFF2-40B4-BE49-F238E27FC236}">
                <a16:creationId xmlns:a16="http://schemas.microsoft.com/office/drawing/2014/main" id="{17B7F7E9-AFE5-5E46-B3C5-9539A70B718E}"/>
              </a:ext>
            </a:extLst>
          </p:cNvPr>
          <p:cNvSpPr txBox="1"/>
          <p:nvPr/>
        </p:nvSpPr>
        <p:spPr>
          <a:xfrm>
            <a:off x="563512" y="1520785"/>
            <a:ext cx="8458200" cy="3816429"/>
          </a:xfrm>
          <a:prstGeom prst="rect">
            <a:avLst/>
          </a:prstGeom>
          <a:noFill/>
        </p:spPr>
        <p:txBody>
          <a:bodyPr wrap="square" rtlCol="0">
            <a:spAutoFit/>
          </a:bodyPr>
          <a:lstStyle/>
          <a:p>
            <a:r>
              <a:rPr lang="en-US" sz="2800" b="1" dirty="0"/>
              <a:t>MCA&amp;F and PCI</a:t>
            </a:r>
          </a:p>
          <a:p>
            <a:pPr marL="285750" indent="-285750">
              <a:buFont typeface="Arial" panose="020B0604020202020204" pitchFamily="34" charset="0"/>
              <a:buChar char="•"/>
            </a:pPr>
            <a:r>
              <a:rPr lang="en-US" sz="2400" dirty="0"/>
              <a:t>Compliant since 2014</a:t>
            </a:r>
          </a:p>
          <a:p>
            <a:pPr marL="285750" indent="-285750">
              <a:buFont typeface="Arial" panose="020B0604020202020204" pitchFamily="34" charset="0"/>
              <a:buChar char="•"/>
            </a:pPr>
            <a:r>
              <a:rPr lang="en-US" sz="2400" dirty="0"/>
              <a:t>Self assessments questionnaires and scanning current</a:t>
            </a:r>
          </a:p>
          <a:p>
            <a:pPr marL="285750" indent="-285750">
              <a:buFont typeface="Arial" panose="020B0604020202020204" pitchFamily="34" charset="0"/>
              <a:buChar char="•"/>
            </a:pPr>
            <a:r>
              <a:rPr lang="en-US" sz="2400" dirty="0"/>
              <a:t>PCI Policy annual review scheduled</a:t>
            </a:r>
          </a:p>
          <a:p>
            <a:pPr marL="285750" indent="-285750">
              <a:buFont typeface="Arial" panose="020B0604020202020204" pitchFamily="34" charset="0"/>
              <a:buChar char="•"/>
            </a:pPr>
            <a:r>
              <a:rPr lang="en-US" sz="2400" dirty="0"/>
              <a:t>Annual PCI training scheduled  for 2021 PCI users </a:t>
            </a:r>
          </a:p>
          <a:p>
            <a:r>
              <a:rPr lang="en-US" sz="2800" b="1" dirty="0"/>
              <a:t>Cyber Security</a:t>
            </a:r>
          </a:p>
          <a:p>
            <a:pPr marL="285750" indent="-285750">
              <a:buFont typeface="Arial" panose="020B0604020202020204" pitchFamily="34" charset="0"/>
              <a:buChar char="•"/>
            </a:pPr>
            <a:r>
              <a:rPr lang="en-US" sz="2400" dirty="0"/>
              <a:t>Firewalls updated and patched</a:t>
            </a:r>
          </a:p>
          <a:p>
            <a:pPr marL="285750" indent="-285750">
              <a:buFont typeface="Arial" panose="020B0604020202020204" pitchFamily="34" charset="0"/>
              <a:buChar char="•"/>
            </a:pPr>
            <a:r>
              <a:rPr lang="en-US" sz="2400" dirty="0"/>
              <a:t>Desktops updated and patched weekly</a:t>
            </a:r>
          </a:p>
          <a:p>
            <a:pPr marL="285750" indent="-285750">
              <a:buFont typeface="Arial" panose="020B0604020202020204" pitchFamily="34" charset="0"/>
              <a:buChar char="•"/>
            </a:pPr>
            <a:r>
              <a:rPr lang="en-US" sz="2400" dirty="0"/>
              <a:t>Annual training and probing of user community</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2786694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p:cNvCxnSpPr/>
          <p:nvPr/>
        </p:nvCxnSpPr>
        <p:spPr>
          <a:xfrm>
            <a:off x="4648200" y="2819400"/>
            <a:ext cx="0" cy="4572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3200400" y="3276600"/>
            <a:ext cx="0" cy="4572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6019800" y="3276600"/>
            <a:ext cx="0" cy="4572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20" name="Rectangle 19"/>
          <p:cNvSpPr/>
          <p:nvPr/>
        </p:nvSpPr>
        <p:spPr>
          <a:xfrm>
            <a:off x="3657600" y="2133600"/>
            <a:ext cx="2057400" cy="762000"/>
          </a:xfrm>
          <a:prstGeom prst="rect">
            <a:avLst/>
          </a:prstGeom>
          <a:solidFill>
            <a:srgbClr val="41453A"/>
          </a:solidFill>
          <a:ln w="38100" cmpd="sng">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TextBox 23"/>
          <p:cNvSpPr txBox="1"/>
          <p:nvPr/>
        </p:nvSpPr>
        <p:spPr>
          <a:xfrm>
            <a:off x="3627347" y="2095381"/>
            <a:ext cx="2045364" cy="784830"/>
          </a:xfrm>
          <a:prstGeom prst="rect">
            <a:avLst/>
          </a:prstGeom>
          <a:noFill/>
          <a:ln>
            <a:noFill/>
          </a:ln>
        </p:spPr>
        <p:txBody>
          <a:bodyPr wrap="none" rtlCol="0">
            <a:spAutoFit/>
          </a:bodyPr>
          <a:lstStyle/>
          <a:p>
            <a:pPr algn="ctr"/>
            <a:r>
              <a:rPr lang="en-US" sz="2300" dirty="0">
                <a:solidFill>
                  <a:srgbClr val="FFFFFF"/>
                </a:solidFill>
              </a:rPr>
              <a:t>Director</a:t>
            </a:r>
          </a:p>
          <a:p>
            <a:pPr algn="ctr"/>
            <a:r>
              <a:rPr lang="en-US" sz="2200" dirty="0" err="1">
                <a:solidFill>
                  <a:srgbClr val="FFFFFF"/>
                </a:solidFill>
              </a:rPr>
              <a:t>LeeAnn</a:t>
            </a:r>
            <a:r>
              <a:rPr lang="en-US" sz="2200" dirty="0">
                <a:solidFill>
                  <a:srgbClr val="FFFFFF"/>
                </a:solidFill>
              </a:rPr>
              <a:t> Mitchell</a:t>
            </a:r>
          </a:p>
        </p:txBody>
      </p:sp>
      <p:sp>
        <p:nvSpPr>
          <p:cNvPr id="26" name="TextBox 25"/>
          <p:cNvSpPr txBox="1"/>
          <p:nvPr/>
        </p:nvSpPr>
        <p:spPr>
          <a:xfrm>
            <a:off x="2362215" y="3657599"/>
            <a:ext cx="1752554" cy="707886"/>
          </a:xfrm>
          <a:prstGeom prst="rect">
            <a:avLst/>
          </a:prstGeom>
          <a:solidFill>
            <a:srgbClr val="41453A"/>
          </a:solidFill>
          <a:ln>
            <a:solidFill>
              <a:srgbClr val="41453A"/>
            </a:solidFill>
          </a:ln>
        </p:spPr>
        <p:txBody>
          <a:bodyPr wrap="square" rtlCol="0">
            <a:spAutoFit/>
          </a:bodyPr>
          <a:lstStyle/>
          <a:p>
            <a:pPr algn="ctr"/>
            <a:r>
              <a:rPr lang="en-US" sz="2000" dirty="0">
                <a:solidFill>
                  <a:srgbClr val="FFFFFF"/>
                </a:solidFill>
              </a:rPr>
              <a:t>Events</a:t>
            </a:r>
          </a:p>
          <a:p>
            <a:pPr algn="ctr"/>
            <a:r>
              <a:rPr lang="en-US" sz="2000" dirty="0">
                <a:solidFill>
                  <a:srgbClr val="FFFFFF"/>
                </a:solidFill>
              </a:rPr>
              <a:t>Coordinator</a:t>
            </a:r>
          </a:p>
        </p:txBody>
      </p:sp>
      <p:sp>
        <p:nvSpPr>
          <p:cNvPr id="27" name="Rectangle 26"/>
          <p:cNvSpPr/>
          <p:nvPr/>
        </p:nvSpPr>
        <p:spPr>
          <a:xfrm>
            <a:off x="5105400" y="3657600"/>
            <a:ext cx="1904999" cy="707884"/>
          </a:xfrm>
          <a:prstGeom prst="rect">
            <a:avLst/>
          </a:prstGeom>
          <a:solidFill>
            <a:srgbClr val="41453A"/>
          </a:solidFill>
          <a:ln w="38100" cmpd="sng">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TextBox 27"/>
          <p:cNvSpPr txBox="1"/>
          <p:nvPr/>
        </p:nvSpPr>
        <p:spPr>
          <a:xfrm>
            <a:off x="5503322" y="3657600"/>
            <a:ext cx="1122297" cy="707886"/>
          </a:xfrm>
          <a:prstGeom prst="rect">
            <a:avLst/>
          </a:prstGeom>
          <a:noFill/>
        </p:spPr>
        <p:txBody>
          <a:bodyPr wrap="none" rtlCol="0">
            <a:spAutoFit/>
          </a:bodyPr>
          <a:lstStyle/>
          <a:p>
            <a:pPr algn="ctr"/>
            <a:r>
              <a:rPr lang="en-US" sz="2000" dirty="0">
                <a:solidFill>
                  <a:srgbClr val="FFFFFF"/>
                </a:solidFill>
              </a:rPr>
              <a:t>Events</a:t>
            </a:r>
          </a:p>
          <a:p>
            <a:pPr algn="ctr"/>
            <a:r>
              <a:rPr lang="en-US" sz="2000" dirty="0">
                <a:solidFill>
                  <a:srgbClr val="FFFFFF"/>
                </a:solidFill>
              </a:rPr>
              <a:t>Assistant</a:t>
            </a:r>
          </a:p>
        </p:txBody>
      </p:sp>
      <p:cxnSp>
        <p:nvCxnSpPr>
          <p:cNvPr id="29" name="Straight Connector 28"/>
          <p:cNvCxnSpPr/>
          <p:nvPr/>
        </p:nvCxnSpPr>
        <p:spPr>
          <a:xfrm>
            <a:off x="3200400" y="3276600"/>
            <a:ext cx="28194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5" name="TextBox 1"/>
          <p:cNvSpPr txBox="1">
            <a:spLocks noChangeArrowheads="1"/>
          </p:cNvSpPr>
          <p:nvPr/>
        </p:nvSpPr>
        <p:spPr bwMode="auto">
          <a:xfrm>
            <a:off x="152400" y="381000"/>
            <a:ext cx="8915400" cy="5909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itchFamily="18" charset="0"/>
                <a:ea typeface="MS PGothic" pitchFamily="34" charset="-128"/>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ea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ea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ea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ea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9pPr>
          </a:lstStyle>
          <a:p>
            <a:pPr algn="ctr">
              <a:lnSpc>
                <a:spcPct val="90000"/>
              </a:lnSpc>
              <a:spcBef>
                <a:spcPct val="0"/>
              </a:spcBef>
              <a:buFontTx/>
              <a:buNone/>
            </a:pPr>
            <a:r>
              <a:rPr lang="en-US" altLang="en-US" sz="3600" b="1" u="sng" dirty="0">
                <a:solidFill>
                  <a:srgbClr val="41453A"/>
                </a:solidFill>
                <a:latin typeface="Arial" charset="0"/>
              </a:rPr>
              <a:t>Events and Corporate Sponsorship</a:t>
            </a:r>
          </a:p>
        </p:txBody>
      </p:sp>
      <p:sp>
        <p:nvSpPr>
          <p:cNvPr id="2" name="Slide Number Placeholder 1"/>
          <p:cNvSpPr>
            <a:spLocks noGrp="1"/>
          </p:cNvSpPr>
          <p:nvPr>
            <p:ph type="sldNum" sz="quarter" idx="12"/>
          </p:nvPr>
        </p:nvSpPr>
        <p:spPr/>
        <p:txBody>
          <a:bodyPr/>
          <a:lstStyle/>
          <a:p>
            <a:fld id="{65C3D1F8-002A-47E3-97A1-C6774553AA60}" type="slidenum">
              <a:rPr lang="en-US" smtClean="0"/>
              <a:t>41</a:t>
            </a:fld>
            <a:endParaRPr lang="en-US" dirty="0"/>
          </a:p>
        </p:txBody>
      </p:sp>
    </p:spTree>
    <p:extLst>
      <p:ext uri="{BB962C8B-B14F-4D97-AF65-F5344CB8AC3E}">
        <p14:creationId xmlns:p14="http://schemas.microsoft.com/office/powerpoint/2010/main" val="337390158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Box 4"/>
          <p:cNvSpPr txBox="1">
            <a:spLocks noChangeArrowheads="1"/>
          </p:cNvSpPr>
          <p:nvPr/>
        </p:nvSpPr>
        <p:spPr bwMode="auto">
          <a:xfrm>
            <a:off x="0" y="723624"/>
            <a:ext cx="6324600" cy="486287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defRPr/>
            </a:pPr>
            <a:r>
              <a:rPr lang="en-US" altLang="en-US" sz="2300" b="1" dirty="0">
                <a:latin typeface="Arial" pitchFamily="34" charset="0"/>
              </a:rPr>
              <a:t>Professional Events Program Began in 2004</a:t>
            </a:r>
          </a:p>
          <a:p>
            <a:pPr marL="800100" lvl="1" indent="-342900" eaLnBrk="1" hangingPunct="1">
              <a:buFont typeface="Arial"/>
              <a:buChar char="•"/>
              <a:defRPr/>
            </a:pPr>
            <a:r>
              <a:rPr lang="en-US" altLang="en-US" sz="1800" dirty="0">
                <a:latin typeface="Arial" pitchFamily="34" charset="0"/>
              </a:rPr>
              <a:t>Ground Awards Dinner</a:t>
            </a:r>
          </a:p>
          <a:p>
            <a:pPr marL="800100" lvl="1" indent="-342900" eaLnBrk="1" hangingPunct="1">
              <a:buFont typeface="Arial"/>
              <a:buChar char="•"/>
              <a:defRPr/>
            </a:pPr>
            <a:r>
              <a:rPr lang="en-US" altLang="en-US" sz="1800" dirty="0">
                <a:latin typeface="Arial" pitchFamily="34" charset="0"/>
              </a:rPr>
              <a:t>Two Ground Dinners Without Awards</a:t>
            </a:r>
          </a:p>
          <a:p>
            <a:pPr marL="800100" lvl="1" indent="-342900" eaLnBrk="1" hangingPunct="1">
              <a:buFont typeface="Arial"/>
              <a:buChar char="•"/>
              <a:defRPr/>
            </a:pPr>
            <a:r>
              <a:rPr lang="en-US" altLang="en-US" sz="1800" dirty="0">
                <a:latin typeface="Arial" pitchFamily="34" charset="0"/>
              </a:rPr>
              <a:t>Ground Logistics Awards Dinner</a:t>
            </a:r>
          </a:p>
          <a:p>
            <a:pPr marL="800100" lvl="1" indent="-342900" eaLnBrk="1" hangingPunct="1">
              <a:buFont typeface="Arial"/>
              <a:buChar char="•"/>
              <a:defRPr/>
            </a:pPr>
            <a:r>
              <a:rPr lang="en-US" altLang="en-US" sz="1800" dirty="0">
                <a:latin typeface="Arial" pitchFamily="34" charset="0"/>
              </a:rPr>
              <a:t>C4 Awards Dinner</a:t>
            </a:r>
          </a:p>
          <a:p>
            <a:pPr marL="800100" lvl="1" indent="-342900" eaLnBrk="1" hangingPunct="1">
              <a:buFont typeface="Arial"/>
              <a:buChar char="•"/>
              <a:defRPr/>
            </a:pPr>
            <a:r>
              <a:rPr lang="en-US" altLang="en-US" sz="1800" dirty="0">
                <a:latin typeface="Arial" pitchFamily="34" charset="0"/>
              </a:rPr>
              <a:t>16 Awards Presented</a:t>
            </a:r>
          </a:p>
          <a:p>
            <a:pPr eaLnBrk="1" hangingPunct="1">
              <a:defRPr/>
            </a:pPr>
            <a:r>
              <a:rPr lang="en-US" altLang="en-US" sz="2300" b="1" dirty="0">
                <a:latin typeface="Arial" pitchFamily="34" charset="0"/>
              </a:rPr>
              <a:t>2020 Was Challenging</a:t>
            </a:r>
          </a:p>
          <a:p>
            <a:pPr marL="800100" lvl="1" indent="-342900" eaLnBrk="1" hangingPunct="1">
              <a:buFont typeface="Arial"/>
              <a:buChar char="•"/>
              <a:defRPr/>
            </a:pPr>
            <a:r>
              <a:rPr lang="en-US" altLang="en-US" sz="1800" dirty="0">
                <a:latin typeface="Arial" pitchFamily="34" charset="0"/>
              </a:rPr>
              <a:t>Over a dozen events during a typical year </a:t>
            </a:r>
          </a:p>
          <a:p>
            <a:pPr marL="1485900" lvl="2" indent="-342900" eaLnBrk="1" hangingPunct="1">
              <a:buFont typeface="Arial"/>
              <a:buChar char="•"/>
              <a:defRPr/>
            </a:pPr>
            <a:r>
              <a:rPr lang="en-US" altLang="en-US" sz="1800" dirty="0">
                <a:latin typeface="Arial" pitchFamily="34" charset="0"/>
              </a:rPr>
              <a:t>9 in-person in 2020 due despite the</a:t>
            </a:r>
          </a:p>
          <a:p>
            <a:pPr lvl="2" indent="0" eaLnBrk="1" hangingPunct="1">
              <a:defRPr/>
            </a:pPr>
            <a:r>
              <a:rPr lang="en-US" altLang="en-US" sz="1800" dirty="0">
                <a:latin typeface="Arial" pitchFamily="34" charset="0"/>
              </a:rPr>
              <a:t>     coronavirus &amp; reduced gatherings</a:t>
            </a:r>
          </a:p>
          <a:p>
            <a:pPr marL="800100" lvl="1" indent="-342900" eaLnBrk="1" hangingPunct="1">
              <a:buFont typeface="Arial"/>
              <a:buChar char="•"/>
              <a:defRPr/>
            </a:pPr>
            <a:r>
              <a:rPr lang="en-US" altLang="en-US" sz="1800" dirty="0">
                <a:latin typeface="Arial" pitchFamily="34" charset="0"/>
              </a:rPr>
              <a:t>5 Awards Dinners </a:t>
            </a:r>
          </a:p>
          <a:p>
            <a:pPr marL="800100" lvl="1" indent="-342900" eaLnBrk="1" hangingPunct="1">
              <a:buFont typeface="Arial"/>
              <a:buChar char="•"/>
              <a:defRPr/>
            </a:pPr>
            <a:r>
              <a:rPr lang="en-US" altLang="en-US" sz="1800" dirty="0">
                <a:latin typeface="Arial" pitchFamily="34" charset="0"/>
              </a:rPr>
              <a:t>2 Awards Ceremonies</a:t>
            </a:r>
          </a:p>
          <a:p>
            <a:pPr marL="800100" lvl="1" indent="-342900" eaLnBrk="1" hangingPunct="1">
              <a:buFont typeface="Arial"/>
              <a:buChar char="•"/>
              <a:defRPr/>
            </a:pPr>
            <a:r>
              <a:rPr lang="en-US" altLang="en-US" sz="1800" dirty="0">
                <a:latin typeface="Arial" pitchFamily="34" charset="0"/>
              </a:rPr>
              <a:t>49 Awards Presented (including 4 in </a:t>
            </a:r>
          </a:p>
          <a:p>
            <a:pPr lvl="1" eaLnBrk="1" hangingPunct="1">
              <a:defRPr/>
            </a:pPr>
            <a:r>
              <a:rPr lang="en-US" altLang="en-US" sz="1800" dirty="0">
                <a:latin typeface="Arial" pitchFamily="34" charset="0"/>
              </a:rPr>
              <a:t>     Okinawa)</a:t>
            </a:r>
          </a:p>
          <a:p>
            <a:pPr marL="800100" lvl="1" indent="-342900" eaLnBrk="1" hangingPunct="1">
              <a:buFont typeface="Arial"/>
              <a:buChar char="•"/>
              <a:defRPr/>
            </a:pPr>
            <a:r>
              <a:rPr lang="en-US" altLang="en-US" sz="1800" dirty="0">
                <a:latin typeface="Arial" pitchFamily="34" charset="0"/>
              </a:rPr>
              <a:t>Hosted events from the NCR to Okinawa</a:t>
            </a:r>
          </a:p>
          <a:p>
            <a:pPr lvl="1" eaLnBrk="1" hangingPunct="1">
              <a:defRPr/>
            </a:pPr>
            <a:endParaRPr lang="en-US" altLang="en-US" sz="2000" dirty="0">
              <a:latin typeface="Arial" pitchFamily="34" charset="0"/>
            </a:endParaRPr>
          </a:p>
        </p:txBody>
      </p:sp>
      <p:pic>
        <p:nvPicPr>
          <p:cNvPr id="5" name="Picture 4" descr="17060414524_f60c0e9d97_o (1).jpg"/>
          <p:cNvPicPr>
            <a:picLocks noChangeAspect="1"/>
          </p:cNvPicPr>
          <p:nvPr/>
        </p:nvPicPr>
        <p:blipFill rotWithShape="1">
          <a:blip r:embed="rId3" cstate="print">
            <a:extLst>
              <a:ext uri="{28A0092B-C50C-407E-A947-70E740481C1C}">
                <a14:useLocalDpi xmlns:a14="http://schemas.microsoft.com/office/drawing/2010/main" val="0"/>
              </a:ext>
            </a:extLst>
          </a:blip>
          <a:srcRect l="37826" t="9692" r="6624"/>
          <a:stretch/>
        </p:blipFill>
        <p:spPr>
          <a:xfrm>
            <a:off x="5715000" y="1258040"/>
            <a:ext cx="3084209" cy="3581400"/>
          </a:xfrm>
          <a:prstGeom prst="rect">
            <a:avLst/>
          </a:prstGeom>
          <a:ln>
            <a:noFill/>
          </a:ln>
          <a:effectLst>
            <a:outerShdw blurRad="292100" dist="139700" dir="2700000" algn="tl" rotWithShape="0">
              <a:srgbClr val="333333">
                <a:alpha val="65000"/>
              </a:srgbClr>
            </a:outerShdw>
          </a:effectLst>
        </p:spPr>
      </p:pic>
      <p:sp>
        <p:nvSpPr>
          <p:cNvPr id="7" name="TextBox 1"/>
          <p:cNvSpPr txBox="1">
            <a:spLocks noChangeArrowheads="1"/>
          </p:cNvSpPr>
          <p:nvPr/>
        </p:nvSpPr>
        <p:spPr bwMode="auto">
          <a:xfrm>
            <a:off x="114300" y="136525"/>
            <a:ext cx="8915400" cy="7130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itchFamily="18" charset="0"/>
                <a:ea typeface="MS PGothic" pitchFamily="34" charset="-128"/>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ea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ea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ea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ea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9pPr>
          </a:lstStyle>
          <a:p>
            <a:pPr algn="ctr">
              <a:lnSpc>
                <a:spcPct val="90000"/>
              </a:lnSpc>
              <a:spcBef>
                <a:spcPct val="0"/>
              </a:spcBef>
              <a:buFontTx/>
              <a:buNone/>
            </a:pPr>
            <a:r>
              <a:rPr lang="en-US" altLang="en-US" sz="4400" b="1" u="sng" dirty="0">
                <a:solidFill>
                  <a:srgbClr val="41453A"/>
                </a:solidFill>
                <a:latin typeface="Arial" charset="0"/>
              </a:rPr>
              <a:t>History</a:t>
            </a:r>
          </a:p>
        </p:txBody>
      </p:sp>
      <p:sp>
        <p:nvSpPr>
          <p:cNvPr id="2" name="Slide Number Placeholder 1"/>
          <p:cNvSpPr>
            <a:spLocks noGrp="1"/>
          </p:cNvSpPr>
          <p:nvPr>
            <p:ph type="sldNum" sz="quarter" idx="12"/>
          </p:nvPr>
        </p:nvSpPr>
        <p:spPr/>
        <p:txBody>
          <a:bodyPr/>
          <a:lstStyle/>
          <a:p>
            <a:fld id="{65C3D1F8-002A-47E3-97A1-C6774553AA60}" type="slidenum">
              <a:rPr lang="en-US" smtClean="0"/>
              <a:t>42</a:t>
            </a:fld>
            <a:endParaRPr lang="en-US" dirty="0"/>
          </a:p>
        </p:txBody>
      </p:sp>
    </p:spTree>
    <p:extLst>
      <p:ext uri="{BB962C8B-B14F-4D97-AF65-F5344CB8AC3E}">
        <p14:creationId xmlns:p14="http://schemas.microsoft.com/office/powerpoint/2010/main" val="163938289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Box 4"/>
          <p:cNvSpPr txBox="1">
            <a:spLocks noChangeArrowheads="1"/>
          </p:cNvSpPr>
          <p:nvPr/>
        </p:nvSpPr>
        <p:spPr bwMode="auto">
          <a:xfrm>
            <a:off x="171718" y="861769"/>
            <a:ext cx="6049383" cy="458587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lvl="1" eaLnBrk="1" hangingPunct="1">
              <a:defRPr/>
            </a:pPr>
            <a:endParaRPr lang="en-US" altLang="en-US" sz="1000" dirty="0">
              <a:latin typeface="Arial" pitchFamily="34" charset="0"/>
            </a:endParaRPr>
          </a:p>
          <a:p>
            <a:pPr eaLnBrk="1" hangingPunct="1">
              <a:buFontTx/>
              <a:buChar char="•"/>
              <a:defRPr/>
            </a:pPr>
            <a:r>
              <a:rPr lang="en-US" altLang="en-US" sz="1600" dirty="0">
                <a:latin typeface="Arial" pitchFamily="34" charset="0"/>
              </a:rPr>
              <a:t>    Hosted 9 Events in 2020 including the following speakers:</a:t>
            </a:r>
          </a:p>
          <a:p>
            <a:pPr lvl="1" eaLnBrk="1" hangingPunct="1">
              <a:buFontTx/>
              <a:buChar char="•"/>
              <a:defRPr/>
            </a:pPr>
            <a:r>
              <a:rPr lang="en-US" altLang="en-US" sz="1600" dirty="0">
                <a:latin typeface="Arial" pitchFamily="34" charset="0"/>
              </a:rPr>
              <a:t>VADM Scott Conn, USN</a:t>
            </a:r>
          </a:p>
          <a:p>
            <a:pPr lvl="1" eaLnBrk="1" hangingPunct="1">
              <a:buFontTx/>
              <a:buChar char="•"/>
              <a:defRPr/>
            </a:pPr>
            <a:r>
              <a:rPr lang="en-US" altLang="en-US" sz="1600" dirty="0">
                <a:latin typeface="Arial" pitchFamily="34" charset="0"/>
              </a:rPr>
              <a:t>VADM William Merz, USN</a:t>
            </a:r>
          </a:p>
          <a:p>
            <a:pPr lvl="1" eaLnBrk="1" hangingPunct="1">
              <a:buFontTx/>
              <a:buChar char="•"/>
              <a:defRPr/>
            </a:pPr>
            <a:r>
              <a:rPr lang="en-US" altLang="en-US" sz="1600" dirty="0">
                <a:latin typeface="Arial" pitchFamily="34" charset="0"/>
              </a:rPr>
              <a:t>VADM Andrew Lewis, USN</a:t>
            </a:r>
          </a:p>
          <a:p>
            <a:pPr lvl="1" eaLnBrk="1" hangingPunct="1">
              <a:buFontTx/>
              <a:buChar char="•"/>
              <a:defRPr/>
            </a:pPr>
            <a:r>
              <a:rPr lang="en-US" altLang="en-US" sz="1600" dirty="0" err="1">
                <a:latin typeface="Arial" pitchFamily="34" charset="0"/>
              </a:rPr>
              <a:t>LtGen</a:t>
            </a:r>
            <a:r>
              <a:rPr lang="en-US" altLang="en-US" sz="1600" dirty="0">
                <a:latin typeface="Arial" pitchFamily="34" charset="0"/>
              </a:rPr>
              <a:t> Charles </a:t>
            </a:r>
            <a:r>
              <a:rPr lang="en-US" altLang="en-US" sz="1600" dirty="0" err="1">
                <a:latin typeface="Arial" pitchFamily="34" charset="0"/>
              </a:rPr>
              <a:t>Chiarotti</a:t>
            </a:r>
            <a:r>
              <a:rPr lang="en-US" altLang="en-US" sz="1600" dirty="0">
                <a:latin typeface="Arial" pitchFamily="34" charset="0"/>
              </a:rPr>
              <a:t>, USMC</a:t>
            </a:r>
          </a:p>
          <a:p>
            <a:pPr lvl="1" eaLnBrk="1" hangingPunct="1">
              <a:buFontTx/>
              <a:buChar char="•"/>
              <a:defRPr/>
            </a:pPr>
            <a:r>
              <a:rPr lang="en-US" altLang="en-US" sz="1600" dirty="0">
                <a:latin typeface="Arial" pitchFamily="34" charset="0"/>
              </a:rPr>
              <a:t>Gen David Berger, USMC</a:t>
            </a:r>
          </a:p>
          <a:p>
            <a:pPr lvl="1" eaLnBrk="1" hangingPunct="1">
              <a:buFontTx/>
              <a:buChar char="•"/>
              <a:defRPr/>
            </a:pPr>
            <a:r>
              <a:rPr lang="en-US" altLang="en-US" sz="1600" dirty="0" err="1">
                <a:latin typeface="Arial" pitchFamily="34" charset="0"/>
              </a:rPr>
              <a:t>LtGen</a:t>
            </a:r>
            <a:r>
              <a:rPr lang="en-US" altLang="en-US" sz="1600" dirty="0">
                <a:latin typeface="Arial" pitchFamily="34" charset="0"/>
              </a:rPr>
              <a:t> Eric Smith, USMC</a:t>
            </a:r>
          </a:p>
          <a:p>
            <a:pPr lvl="1" eaLnBrk="1" hangingPunct="1">
              <a:defRPr/>
            </a:pPr>
            <a:endParaRPr lang="en-US" altLang="en-US" sz="1600" dirty="0">
              <a:latin typeface="Arial" pitchFamily="34" charset="0"/>
            </a:endParaRPr>
          </a:p>
          <a:p>
            <a:pPr marL="285750" indent="-285750" eaLnBrk="1" hangingPunct="1">
              <a:buFont typeface="Arial" panose="020B0604020202020204" pitchFamily="34" charset="0"/>
              <a:buChar char="•"/>
              <a:defRPr/>
            </a:pPr>
            <a:r>
              <a:rPr lang="en-US" altLang="en-US" sz="1600" dirty="0">
                <a:latin typeface="Arial" pitchFamily="34" charset="0"/>
              </a:rPr>
              <a:t>Notable Speakers</a:t>
            </a:r>
          </a:p>
          <a:p>
            <a:pPr lvl="1" eaLnBrk="1" hangingPunct="1">
              <a:defRPr/>
            </a:pPr>
            <a:r>
              <a:rPr lang="en-US" altLang="en-US" sz="1600" dirty="0">
                <a:latin typeface="Arial" pitchFamily="34" charset="0"/>
              </a:rPr>
              <a:t>Former </a:t>
            </a:r>
            <a:r>
              <a:rPr lang="en-US" altLang="en-US" sz="1600" dirty="0" err="1">
                <a:latin typeface="Arial" pitchFamily="34" charset="0"/>
              </a:rPr>
              <a:t>SecDef</a:t>
            </a:r>
            <a:r>
              <a:rPr lang="en-US" altLang="en-US" sz="1600" dirty="0">
                <a:latin typeface="Arial" pitchFamily="34" charset="0"/>
              </a:rPr>
              <a:t> James Mattis</a:t>
            </a:r>
          </a:p>
          <a:p>
            <a:pPr lvl="1" eaLnBrk="1" hangingPunct="1">
              <a:defRPr/>
            </a:pPr>
            <a:r>
              <a:rPr lang="en-US" altLang="en-US" sz="1600" dirty="0">
                <a:latin typeface="Arial" pitchFamily="34" charset="0"/>
              </a:rPr>
              <a:t>Former </a:t>
            </a:r>
            <a:r>
              <a:rPr lang="en-US" altLang="en-US" sz="1600" dirty="0" err="1">
                <a:latin typeface="Arial" pitchFamily="34" charset="0"/>
              </a:rPr>
              <a:t>SecDef</a:t>
            </a:r>
            <a:r>
              <a:rPr lang="en-US" altLang="en-US" sz="1600" dirty="0">
                <a:latin typeface="Arial" pitchFamily="34" charset="0"/>
              </a:rPr>
              <a:t> Robert Gates</a:t>
            </a:r>
          </a:p>
          <a:p>
            <a:pPr lvl="1" eaLnBrk="1" hangingPunct="1">
              <a:defRPr/>
            </a:pPr>
            <a:r>
              <a:rPr lang="en-US" altLang="en-US" sz="1600" dirty="0">
                <a:latin typeface="Arial" pitchFamily="34" charset="0"/>
              </a:rPr>
              <a:t>Gen Joseph Dunford</a:t>
            </a:r>
          </a:p>
          <a:p>
            <a:pPr lvl="1" eaLnBrk="1" hangingPunct="1">
              <a:defRPr/>
            </a:pPr>
            <a:r>
              <a:rPr lang="en-US" altLang="en-US" sz="1600" dirty="0">
                <a:latin typeface="Arial" pitchFamily="34" charset="0"/>
              </a:rPr>
              <a:t>Gen Robert </a:t>
            </a:r>
            <a:r>
              <a:rPr lang="en-US" altLang="en-US" sz="1600" dirty="0" err="1">
                <a:latin typeface="Arial" pitchFamily="34" charset="0"/>
              </a:rPr>
              <a:t>Neller</a:t>
            </a:r>
            <a:endParaRPr lang="en-US" altLang="en-US" sz="1600" dirty="0">
              <a:latin typeface="Arial" pitchFamily="34" charset="0"/>
            </a:endParaRPr>
          </a:p>
          <a:p>
            <a:pPr lvl="1" eaLnBrk="1" hangingPunct="1">
              <a:defRPr/>
            </a:pPr>
            <a:r>
              <a:rPr lang="en-US" altLang="en-US" sz="1600" dirty="0">
                <a:latin typeface="Arial" pitchFamily="34" charset="0"/>
              </a:rPr>
              <a:t>US Congressman Rob Wittman</a:t>
            </a:r>
          </a:p>
          <a:p>
            <a:pPr lvl="1" eaLnBrk="1" hangingPunct="1">
              <a:defRPr/>
            </a:pPr>
            <a:endParaRPr lang="en-US" altLang="en-US" sz="1800" dirty="0">
              <a:latin typeface="Arial" pitchFamily="34" charset="0"/>
            </a:endParaRPr>
          </a:p>
          <a:p>
            <a:pPr lvl="1" eaLnBrk="1" hangingPunct="1">
              <a:defRPr/>
            </a:pPr>
            <a:endParaRPr lang="en-US" altLang="en-US" sz="2000" dirty="0">
              <a:latin typeface="Arial" pitchFamily="34" charset="0"/>
            </a:endParaRPr>
          </a:p>
          <a:p>
            <a:pPr lvl="1" eaLnBrk="1" hangingPunct="1">
              <a:defRPr/>
            </a:pPr>
            <a:endParaRPr lang="en-US" altLang="en-US" sz="2000" dirty="0">
              <a:latin typeface="Arial" pitchFamily="34" charset="0"/>
            </a:endParaRPr>
          </a:p>
        </p:txBody>
      </p:sp>
      <p:sp>
        <p:nvSpPr>
          <p:cNvPr id="7" name="TextBox 1"/>
          <p:cNvSpPr txBox="1">
            <a:spLocks noChangeArrowheads="1"/>
          </p:cNvSpPr>
          <p:nvPr/>
        </p:nvSpPr>
        <p:spPr bwMode="auto">
          <a:xfrm>
            <a:off x="114300" y="249668"/>
            <a:ext cx="8915400" cy="5909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itchFamily="18" charset="0"/>
                <a:ea typeface="MS PGothic" pitchFamily="34" charset="-128"/>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ea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ea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ea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ea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9pPr>
          </a:lstStyle>
          <a:p>
            <a:pPr algn="ctr">
              <a:lnSpc>
                <a:spcPct val="90000"/>
              </a:lnSpc>
              <a:spcBef>
                <a:spcPct val="0"/>
              </a:spcBef>
              <a:buFontTx/>
              <a:buNone/>
            </a:pPr>
            <a:r>
              <a:rPr lang="en-US" altLang="en-US" sz="3600" b="1" u="sng" dirty="0">
                <a:solidFill>
                  <a:srgbClr val="41453A"/>
                </a:solidFill>
                <a:latin typeface="Arial" charset="0"/>
              </a:rPr>
              <a:t>A Growing MCA&amp;F Presence</a:t>
            </a:r>
          </a:p>
        </p:txBody>
      </p:sp>
      <p:sp>
        <p:nvSpPr>
          <p:cNvPr id="2" name="TextBox 1"/>
          <p:cNvSpPr txBox="1"/>
          <p:nvPr/>
        </p:nvSpPr>
        <p:spPr>
          <a:xfrm>
            <a:off x="5269750" y="3962400"/>
            <a:ext cx="3581400" cy="830997"/>
          </a:xfrm>
          <a:prstGeom prst="rect">
            <a:avLst/>
          </a:prstGeom>
          <a:noFill/>
        </p:spPr>
        <p:txBody>
          <a:bodyPr wrap="square" rtlCol="0">
            <a:spAutoFit/>
          </a:bodyPr>
          <a:lstStyle/>
          <a:p>
            <a:pPr algn="ctr"/>
            <a:r>
              <a:rPr lang="en-US" sz="1200" b="1" dirty="0">
                <a:solidFill>
                  <a:srgbClr val="41453A"/>
                </a:solidFill>
                <a:latin typeface="Arial"/>
                <a:cs typeface="Arial"/>
              </a:rPr>
              <a:t>Gen David Berger, </a:t>
            </a:r>
          </a:p>
          <a:p>
            <a:pPr algn="ctr"/>
            <a:r>
              <a:rPr lang="en-US" sz="1200" b="1" dirty="0">
                <a:solidFill>
                  <a:srgbClr val="41453A"/>
                </a:solidFill>
                <a:latin typeface="Arial"/>
                <a:cs typeface="Arial"/>
              </a:rPr>
              <a:t>Commandant of the Marine Corps</a:t>
            </a:r>
          </a:p>
          <a:p>
            <a:pPr algn="ctr"/>
            <a:r>
              <a:rPr lang="en-US" sz="1200" b="1" dirty="0">
                <a:solidFill>
                  <a:srgbClr val="41453A"/>
                </a:solidFill>
                <a:latin typeface="Arial"/>
                <a:cs typeface="Arial"/>
              </a:rPr>
              <a:t>2020 First Annual National Meeting of the Marine Cops Association</a:t>
            </a:r>
          </a:p>
        </p:txBody>
      </p:sp>
      <p:sp>
        <p:nvSpPr>
          <p:cNvPr id="4" name="Slide Number Placeholder 3"/>
          <p:cNvSpPr>
            <a:spLocks noGrp="1"/>
          </p:cNvSpPr>
          <p:nvPr>
            <p:ph type="sldNum" sz="quarter" idx="12"/>
          </p:nvPr>
        </p:nvSpPr>
        <p:spPr/>
        <p:txBody>
          <a:bodyPr/>
          <a:lstStyle/>
          <a:p>
            <a:fld id="{65C3D1F8-002A-47E3-97A1-C6774553AA60}" type="slidenum">
              <a:rPr lang="en-US" smtClean="0"/>
              <a:t>43</a:t>
            </a:fld>
            <a:endParaRPr lang="en-US" dirty="0"/>
          </a:p>
        </p:txBody>
      </p:sp>
      <p:pic>
        <p:nvPicPr>
          <p:cNvPr id="6" name="Picture 5">
            <a:extLst>
              <a:ext uri="{FF2B5EF4-FFF2-40B4-BE49-F238E27FC236}">
                <a16:creationId xmlns:a16="http://schemas.microsoft.com/office/drawing/2014/main" id="{7DD2ADF0-C527-4D66-879C-968928429D9B}"/>
              </a:ext>
            </a:extLst>
          </p:cNvPr>
          <p:cNvPicPr>
            <a:picLocks noChangeAspect="1"/>
          </p:cNvPicPr>
          <p:nvPr/>
        </p:nvPicPr>
        <p:blipFill>
          <a:blip r:embed="rId3"/>
          <a:stretch>
            <a:fillRect/>
          </a:stretch>
        </p:blipFill>
        <p:spPr>
          <a:xfrm>
            <a:off x="5867400" y="1410360"/>
            <a:ext cx="2386101" cy="2165387"/>
          </a:xfrm>
          <a:prstGeom prst="rect">
            <a:avLst/>
          </a:prstGeom>
        </p:spPr>
      </p:pic>
    </p:spTree>
    <p:extLst>
      <p:ext uri="{BB962C8B-B14F-4D97-AF65-F5344CB8AC3E}">
        <p14:creationId xmlns:p14="http://schemas.microsoft.com/office/powerpoint/2010/main" val="23751218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Box 4"/>
          <p:cNvSpPr txBox="1">
            <a:spLocks noChangeArrowheads="1"/>
          </p:cNvSpPr>
          <p:nvPr/>
        </p:nvSpPr>
        <p:spPr bwMode="auto">
          <a:xfrm>
            <a:off x="192479" y="865416"/>
            <a:ext cx="4932546" cy="455509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marL="342900" indent="-342900" eaLnBrk="1" hangingPunct="1">
              <a:buFont typeface="Arial"/>
              <a:buChar char="•"/>
              <a:defRPr/>
            </a:pPr>
            <a:r>
              <a:rPr lang="en-US" altLang="en-US" sz="1800" dirty="0">
                <a:latin typeface="Arial" pitchFamily="34" charset="0"/>
              </a:rPr>
              <a:t>Corporate Support funds MCA Professional Dinner events.</a:t>
            </a:r>
          </a:p>
          <a:p>
            <a:pPr marL="342900" indent="-342900" eaLnBrk="1" hangingPunct="1">
              <a:buFont typeface="Arial"/>
              <a:buChar char="•"/>
              <a:defRPr/>
            </a:pPr>
            <a:r>
              <a:rPr lang="en-US" altLang="en-US" sz="1800" dirty="0">
                <a:latin typeface="Arial" pitchFamily="34" charset="0"/>
              </a:rPr>
              <a:t>Some corporate support along with donations support Foundation Awards and Active Duty Marine attendance</a:t>
            </a:r>
          </a:p>
          <a:p>
            <a:pPr marL="342900" indent="-342900" eaLnBrk="1" hangingPunct="1">
              <a:buFont typeface="Arial"/>
              <a:buChar char="•"/>
              <a:defRPr/>
            </a:pPr>
            <a:r>
              <a:rPr lang="en-US" altLang="en-US" sz="1800" dirty="0">
                <a:latin typeface="Arial" pitchFamily="34" charset="0"/>
              </a:rPr>
              <a:t>Primary sponsors are from industry with USMC interests</a:t>
            </a:r>
          </a:p>
          <a:p>
            <a:pPr marL="342900" indent="-342900" eaLnBrk="1" hangingPunct="1">
              <a:buFont typeface="Arial"/>
              <a:buChar char="•"/>
              <a:defRPr/>
            </a:pPr>
            <a:r>
              <a:rPr lang="en-US" altLang="en-US" sz="1800" dirty="0">
                <a:latin typeface="Arial" pitchFamily="34" charset="0"/>
              </a:rPr>
              <a:t>Sponsors attend the dinners to network, present awards, maintain their connection to the USMC and for recognition</a:t>
            </a:r>
          </a:p>
          <a:p>
            <a:pPr marL="342900" indent="-342900" eaLnBrk="1" hangingPunct="1">
              <a:buFont typeface="Arial"/>
              <a:buChar char="•"/>
              <a:defRPr/>
            </a:pPr>
            <a:r>
              <a:rPr lang="en-US" altLang="en-US" sz="1800" dirty="0">
                <a:latin typeface="Arial" pitchFamily="34" charset="0"/>
              </a:rPr>
              <a:t>Sponsorship levels - $500 - $75,000</a:t>
            </a:r>
          </a:p>
          <a:p>
            <a:pPr marL="800100" lvl="1" indent="-342900" eaLnBrk="1" hangingPunct="1">
              <a:buFont typeface="Arial"/>
              <a:buChar char="•"/>
              <a:defRPr/>
            </a:pPr>
            <a:r>
              <a:rPr lang="en-US" altLang="en-US" sz="1800" dirty="0">
                <a:latin typeface="Arial" pitchFamily="34" charset="0"/>
              </a:rPr>
              <a:t>(USAA is the Semper Fidelis sponsor)</a:t>
            </a:r>
          </a:p>
          <a:p>
            <a:pPr marL="800100" lvl="1" indent="-342900" eaLnBrk="1" hangingPunct="1">
              <a:buFont typeface="Arial"/>
              <a:buChar char="•"/>
              <a:defRPr/>
            </a:pPr>
            <a:r>
              <a:rPr lang="en-US" altLang="en-US" sz="1800" dirty="0">
                <a:latin typeface="Arial" pitchFamily="34" charset="0"/>
              </a:rPr>
              <a:t>Most average $1900 each</a:t>
            </a:r>
          </a:p>
          <a:p>
            <a:pPr marL="800100" lvl="1" indent="-342900" eaLnBrk="1" hangingPunct="1">
              <a:buFont typeface="Arial"/>
              <a:buChar char="•"/>
              <a:defRPr/>
            </a:pPr>
            <a:r>
              <a:rPr lang="en-US" altLang="en-US" sz="1800" dirty="0">
                <a:latin typeface="Arial" pitchFamily="34" charset="0"/>
              </a:rPr>
              <a:t>Packages and Individual Dinners Offered</a:t>
            </a:r>
          </a:p>
          <a:p>
            <a:pPr lvl="1" eaLnBrk="1" hangingPunct="1">
              <a:defRPr/>
            </a:pPr>
            <a:r>
              <a:rPr lang="en-US" altLang="en-US" sz="2000" dirty="0">
                <a:latin typeface="Arial" pitchFamily="34" charset="0"/>
              </a:rPr>
              <a:t>	</a:t>
            </a:r>
            <a:endParaRPr lang="en-US" altLang="en-US" sz="1400" dirty="0">
              <a:latin typeface="Arial" pitchFamily="34" charset="0"/>
            </a:endParaRPr>
          </a:p>
        </p:txBody>
      </p:sp>
      <p:sp>
        <p:nvSpPr>
          <p:cNvPr id="11" name="TextBox 1"/>
          <p:cNvSpPr txBox="1">
            <a:spLocks noChangeArrowheads="1"/>
          </p:cNvSpPr>
          <p:nvPr/>
        </p:nvSpPr>
        <p:spPr bwMode="auto">
          <a:xfrm>
            <a:off x="152400" y="152400"/>
            <a:ext cx="8915400"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itchFamily="18" charset="0"/>
                <a:ea typeface="MS PGothic" pitchFamily="34" charset="-128"/>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ea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ea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ea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ea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9pPr>
          </a:lstStyle>
          <a:p>
            <a:pPr algn="ctr">
              <a:lnSpc>
                <a:spcPct val="90000"/>
              </a:lnSpc>
              <a:spcBef>
                <a:spcPct val="0"/>
              </a:spcBef>
              <a:buFontTx/>
              <a:buNone/>
            </a:pPr>
            <a:r>
              <a:rPr lang="en-US" altLang="en-US" sz="4000" b="1" u="sng" dirty="0">
                <a:solidFill>
                  <a:srgbClr val="41453A"/>
                </a:solidFill>
                <a:latin typeface="Arial" charset="0"/>
              </a:rPr>
              <a:t>Sponsorships</a:t>
            </a:r>
          </a:p>
        </p:txBody>
      </p:sp>
      <p:sp>
        <p:nvSpPr>
          <p:cNvPr id="2" name="Slide Number Placeholder 1"/>
          <p:cNvSpPr>
            <a:spLocks noGrp="1"/>
          </p:cNvSpPr>
          <p:nvPr>
            <p:ph type="sldNum" sz="quarter" idx="12"/>
          </p:nvPr>
        </p:nvSpPr>
        <p:spPr/>
        <p:txBody>
          <a:bodyPr/>
          <a:lstStyle/>
          <a:p>
            <a:fld id="{65C3D1F8-002A-47E3-97A1-C6774553AA60}" type="slidenum">
              <a:rPr lang="en-US" smtClean="0"/>
              <a:t>44</a:t>
            </a:fld>
            <a:endParaRPr lang="en-US" dirty="0"/>
          </a:p>
        </p:txBody>
      </p:sp>
      <p:graphicFrame>
        <p:nvGraphicFramePr>
          <p:cNvPr id="3" name="Table 2">
            <a:extLst>
              <a:ext uri="{FF2B5EF4-FFF2-40B4-BE49-F238E27FC236}">
                <a16:creationId xmlns:a16="http://schemas.microsoft.com/office/drawing/2014/main" id="{3C1AF695-534E-5147-9B36-7B1B3C92A96D}"/>
              </a:ext>
            </a:extLst>
          </p:cNvPr>
          <p:cNvGraphicFramePr>
            <a:graphicFrameLocks noGrp="1"/>
          </p:cNvGraphicFramePr>
          <p:nvPr>
            <p:extLst>
              <p:ext uri="{D42A27DB-BD31-4B8C-83A1-F6EECF244321}">
                <p14:modId xmlns:p14="http://schemas.microsoft.com/office/powerpoint/2010/main" val="1118797163"/>
              </p:ext>
            </p:extLst>
          </p:nvPr>
        </p:nvGraphicFramePr>
        <p:xfrm>
          <a:off x="5777303" y="3040085"/>
          <a:ext cx="3200400" cy="1841382"/>
        </p:xfrm>
        <a:graphic>
          <a:graphicData uri="http://schemas.openxmlformats.org/drawingml/2006/table">
            <a:tbl>
              <a:tblPr firstRow="1" bandRow="1">
                <a:tableStyleId>{85BE263C-DBD7-4A20-BB59-AAB30ACAA65A}</a:tableStyleId>
              </a:tblPr>
              <a:tblGrid>
                <a:gridCol w="766090">
                  <a:extLst>
                    <a:ext uri="{9D8B030D-6E8A-4147-A177-3AD203B41FA5}">
                      <a16:colId xmlns:a16="http://schemas.microsoft.com/office/drawing/2014/main" val="3613554598"/>
                    </a:ext>
                  </a:extLst>
                </a:gridCol>
                <a:gridCol w="2434310">
                  <a:extLst>
                    <a:ext uri="{9D8B030D-6E8A-4147-A177-3AD203B41FA5}">
                      <a16:colId xmlns:a16="http://schemas.microsoft.com/office/drawing/2014/main" val="4025709814"/>
                    </a:ext>
                  </a:extLst>
                </a:gridCol>
              </a:tblGrid>
              <a:tr h="861735">
                <a:tc gridSpan="2">
                  <a:txBody>
                    <a:bodyPr/>
                    <a:lstStyle/>
                    <a:p>
                      <a:pPr algn="ctr"/>
                      <a:r>
                        <a:rPr lang="en-US" sz="2400">
                          <a:solidFill>
                            <a:srgbClr val="41453A"/>
                          </a:solidFill>
                        </a:rPr>
                        <a:t>Sponsorships 2019/2020*</a:t>
                      </a:r>
                      <a:endParaRPr lang="en-US" sz="2400" dirty="0">
                        <a:solidFill>
                          <a:srgbClr val="41453A"/>
                        </a:solidFill>
                      </a:endParaRPr>
                    </a:p>
                  </a:txBody>
                  <a:tcPr/>
                </a:tc>
                <a:tc hMerge="1">
                  <a:txBody>
                    <a:bodyPr/>
                    <a:lstStyle/>
                    <a:p>
                      <a:endParaRPr lang="en-US" dirty="0"/>
                    </a:p>
                  </a:txBody>
                  <a:tcPr/>
                </a:tc>
                <a:extLst>
                  <a:ext uri="{0D108BD9-81ED-4DB2-BD59-A6C34878D82A}">
                    <a16:rowId xmlns:a16="http://schemas.microsoft.com/office/drawing/2014/main" val="2524709036"/>
                  </a:ext>
                </a:extLst>
              </a:tr>
              <a:tr h="409742">
                <a:tc>
                  <a:txBody>
                    <a:bodyPr/>
                    <a:lstStyle/>
                    <a:p>
                      <a:r>
                        <a:rPr lang="en-US" b="1" dirty="0">
                          <a:solidFill>
                            <a:srgbClr val="41453A"/>
                          </a:solidFill>
                        </a:rPr>
                        <a:t>MCAF</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800" b="1">
                          <a:solidFill>
                            <a:srgbClr val="41453A"/>
                          </a:solidFill>
                          <a:latin typeface="Arial" pitchFamily="34" charset="0"/>
                          <a:ea typeface="+mn-ea"/>
                        </a:rPr>
                        <a:t>$200.078 / $171,537* </a:t>
                      </a:r>
                      <a:endParaRPr lang="en-US" dirty="0">
                        <a:solidFill>
                          <a:srgbClr val="41453A"/>
                        </a:solidFill>
                      </a:endParaRPr>
                    </a:p>
                  </a:txBody>
                  <a:tcPr/>
                </a:tc>
                <a:extLst>
                  <a:ext uri="{0D108BD9-81ED-4DB2-BD59-A6C34878D82A}">
                    <a16:rowId xmlns:a16="http://schemas.microsoft.com/office/drawing/2014/main" val="890238910"/>
                  </a:ext>
                </a:extLst>
              </a:tr>
              <a:tr h="569905">
                <a:tc>
                  <a:txBody>
                    <a:bodyPr/>
                    <a:lstStyle/>
                    <a:p>
                      <a:r>
                        <a:rPr lang="en-US" b="1" dirty="0">
                          <a:solidFill>
                            <a:srgbClr val="41453A"/>
                          </a:solidFill>
                        </a:rPr>
                        <a:t>MCA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800" b="1" dirty="0">
                          <a:solidFill>
                            <a:srgbClr val="41453A"/>
                          </a:solidFill>
                          <a:latin typeface="Arial" pitchFamily="34" charset="0"/>
                          <a:ea typeface="+mn-ea"/>
                        </a:rPr>
                        <a:t>$992,000 / $760,000*</a:t>
                      </a:r>
                    </a:p>
                  </a:txBody>
                  <a:tcPr/>
                </a:tc>
                <a:extLst>
                  <a:ext uri="{0D108BD9-81ED-4DB2-BD59-A6C34878D82A}">
                    <a16:rowId xmlns:a16="http://schemas.microsoft.com/office/drawing/2014/main" val="1703528570"/>
                  </a:ext>
                </a:extLst>
              </a:tr>
            </a:tbl>
          </a:graphicData>
        </a:graphic>
      </p:graphicFrame>
      <p:pic>
        <p:nvPicPr>
          <p:cNvPr id="12" name="Picture 11" descr="A picture containing indoor&#10;&#10;Description automatically generated">
            <a:extLst>
              <a:ext uri="{FF2B5EF4-FFF2-40B4-BE49-F238E27FC236}">
                <a16:creationId xmlns:a16="http://schemas.microsoft.com/office/drawing/2014/main" id="{63BE8340-FEDA-0849-86FC-8A68BD716B7D}"/>
              </a:ext>
            </a:extLst>
          </p:cNvPr>
          <p:cNvPicPr>
            <a:picLocks noChangeAspect="1"/>
          </p:cNvPicPr>
          <p:nvPr/>
        </p:nvPicPr>
        <p:blipFill rotWithShape="1">
          <a:blip r:embed="rId3">
            <a:extLst>
              <a:ext uri="{28A0092B-C50C-407E-A947-70E740481C1C}">
                <a14:useLocalDpi xmlns:a14="http://schemas.microsoft.com/office/drawing/2010/main" val="0"/>
              </a:ext>
            </a:extLst>
          </a:blip>
          <a:srcRect t="8720" b="16630"/>
          <a:stretch/>
        </p:blipFill>
        <p:spPr>
          <a:xfrm>
            <a:off x="6781800" y="572967"/>
            <a:ext cx="2037565" cy="2278727"/>
          </a:xfrm>
          <a:prstGeom prst="rect">
            <a:avLst/>
          </a:prstGeom>
        </p:spPr>
      </p:pic>
      <p:sp>
        <p:nvSpPr>
          <p:cNvPr id="4" name="Rectangle 3">
            <a:extLst>
              <a:ext uri="{FF2B5EF4-FFF2-40B4-BE49-F238E27FC236}">
                <a16:creationId xmlns:a16="http://schemas.microsoft.com/office/drawing/2014/main" id="{0C6E1BF5-7B5B-8542-B6A1-9BC09A5880FD}"/>
              </a:ext>
            </a:extLst>
          </p:cNvPr>
          <p:cNvSpPr/>
          <p:nvPr/>
        </p:nvSpPr>
        <p:spPr>
          <a:xfrm>
            <a:off x="5574489" y="4904658"/>
            <a:ext cx="3419526" cy="400110"/>
          </a:xfrm>
          <a:prstGeom prst="rect">
            <a:avLst/>
          </a:prstGeom>
        </p:spPr>
        <p:txBody>
          <a:bodyPr wrap="none">
            <a:spAutoFit/>
          </a:bodyPr>
          <a:lstStyle/>
          <a:p>
            <a:r>
              <a:rPr lang="en-US" altLang="en-US" sz="2000" dirty="0">
                <a:latin typeface="Arial" pitchFamily="34" charset="0"/>
              </a:rPr>
              <a:t> *</a:t>
            </a:r>
            <a:r>
              <a:rPr lang="en-US" altLang="en-US" sz="1400" dirty="0">
                <a:latin typeface="Arial" pitchFamily="34" charset="0"/>
              </a:rPr>
              <a:t>Results impacted by limited gatherings</a:t>
            </a:r>
            <a:endParaRPr lang="en-US" sz="1400" dirty="0"/>
          </a:p>
        </p:txBody>
      </p:sp>
    </p:spTree>
    <p:extLst>
      <p:ext uri="{BB962C8B-B14F-4D97-AF65-F5344CB8AC3E}">
        <p14:creationId xmlns:p14="http://schemas.microsoft.com/office/powerpoint/2010/main" val="52964194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5" name="Straight Connector 74">
            <a:extLst>
              <a:ext uri="{FF2B5EF4-FFF2-40B4-BE49-F238E27FC236}">
                <a16:creationId xmlns:a16="http://schemas.microsoft.com/office/drawing/2014/main" id="{718AAD7A-18E6-4C42-843B-E11E5822DEF1}"/>
              </a:ext>
            </a:extLst>
          </p:cNvPr>
          <p:cNvCxnSpPr>
            <a:cxnSpLocks/>
          </p:cNvCxnSpPr>
          <p:nvPr/>
        </p:nvCxnSpPr>
        <p:spPr>
          <a:xfrm>
            <a:off x="2926241" y="2171700"/>
            <a:ext cx="0" cy="571500"/>
          </a:xfrm>
          <a:prstGeom prst="line">
            <a:avLst/>
          </a:prstGeom>
          <a:ln>
            <a:solidFill>
              <a:schemeClr val="tx1"/>
            </a:solidFill>
            <a:prstDash val="sysDash"/>
          </a:ln>
        </p:spPr>
        <p:style>
          <a:lnRef idx="2">
            <a:schemeClr val="accent1"/>
          </a:lnRef>
          <a:fillRef idx="0">
            <a:schemeClr val="accent1"/>
          </a:fillRef>
          <a:effectRef idx="1">
            <a:schemeClr val="accent1"/>
          </a:effectRef>
          <a:fontRef idx="minor">
            <a:schemeClr val="tx1"/>
          </a:fontRef>
        </p:style>
      </p:cxnSp>
      <p:cxnSp>
        <p:nvCxnSpPr>
          <p:cNvPr id="78" name="Straight Connector 77"/>
          <p:cNvCxnSpPr>
            <a:cxnSpLocks/>
          </p:cNvCxnSpPr>
          <p:nvPr/>
        </p:nvCxnSpPr>
        <p:spPr>
          <a:xfrm flipH="1">
            <a:off x="2840990" y="4010940"/>
            <a:ext cx="1190345" cy="673318"/>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72" name="Straight Connector 71"/>
          <p:cNvCxnSpPr>
            <a:cxnSpLocks/>
            <a:endCxn id="45" idx="3"/>
          </p:cNvCxnSpPr>
          <p:nvPr/>
        </p:nvCxnSpPr>
        <p:spPr>
          <a:xfrm flipH="1" flipV="1">
            <a:off x="2452834" y="3419710"/>
            <a:ext cx="1242320" cy="510105"/>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74" name="Straight Connector 73"/>
          <p:cNvCxnSpPr>
            <a:cxnSpLocks/>
          </p:cNvCxnSpPr>
          <p:nvPr/>
        </p:nvCxnSpPr>
        <p:spPr>
          <a:xfrm flipH="1">
            <a:off x="5807316" y="3371595"/>
            <a:ext cx="685800" cy="342900"/>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80" name="Straight Connector 79"/>
          <p:cNvCxnSpPr>
            <a:cxnSpLocks/>
          </p:cNvCxnSpPr>
          <p:nvPr/>
        </p:nvCxnSpPr>
        <p:spPr>
          <a:xfrm>
            <a:off x="4831435" y="4010940"/>
            <a:ext cx="1318781" cy="851465"/>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34" name="Straight Connector 33"/>
          <p:cNvCxnSpPr>
            <a:cxnSpLocks/>
          </p:cNvCxnSpPr>
          <p:nvPr/>
        </p:nvCxnSpPr>
        <p:spPr>
          <a:xfrm>
            <a:off x="6214196" y="2171700"/>
            <a:ext cx="0" cy="571500"/>
          </a:xfrm>
          <a:prstGeom prst="line">
            <a:avLst/>
          </a:prstGeom>
          <a:ln>
            <a:solidFill>
              <a:schemeClr val="tx1"/>
            </a:solidFill>
            <a:prstDash val="sysDash"/>
          </a:ln>
        </p:spPr>
        <p:style>
          <a:lnRef idx="2">
            <a:schemeClr val="accent1"/>
          </a:lnRef>
          <a:fillRef idx="0">
            <a:schemeClr val="accent1"/>
          </a:fillRef>
          <a:effectRef idx="1">
            <a:schemeClr val="accent1"/>
          </a:effectRef>
          <a:fontRef idx="minor">
            <a:schemeClr val="tx1"/>
          </a:fontRef>
        </p:style>
      </p:cxnSp>
      <p:cxnSp>
        <p:nvCxnSpPr>
          <p:cNvPr id="77" name="Straight Connector 76"/>
          <p:cNvCxnSpPr>
            <a:cxnSpLocks/>
          </p:cNvCxnSpPr>
          <p:nvPr/>
        </p:nvCxnSpPr>
        <p:spPr>
          <a:xfrm>
            <a:off x="4556505" y="2743200"/>
            <a:ext cx="0" cy="1202114"/>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a:cxnSpLocks/>
          </p:cNvCxnSpPr>
          <p:nvPr/>
        </p:nvCxnSpPr>
        <p:spPr>
          <a:xfrm>
            <a:off x="2901462" y="1905000"/>
            <a:ext cx="0" cy="5334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a:cxnSpLocks/>
          </p:cNvCxnSpPr>
          <p:nvPr/>
        </p:nvCxnSpPr>
        <p:spPr>
          <a:xfrm>
            <a:off x="5958169" y="1905000"/>
            <a:ext cx="0" cy="41323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a:cxnSpLocks/>
          </p:cNvCxnSpPr>
          <p:nvPr/>
        </p:nvCxnSpPr>
        <p:spPr>
          <a:xfrm>
            <a:off x="4599758" y="1415364"/>
            <a:ext cx="0" cy="48985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4099" name="TextBox 1"/>
          <p:cNvSpPr txBox="1">
            <a:spLocks noChangeArrowheads="1"/>
          </p:cNvSpPr>
          <p:nvPr/>
        </p:nvSpPr>
        <p:spPr bwMode="auto">
          <a:xfrm>
            <a:off x="1228725" y="384700"/>
            <a:ext cx="6686550" cy="46628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itchFamily="18" charset="0"/>
                <a:ea typeface="MS PGothic" pitchFamily="34" charset="-128"/>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ea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ea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ea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ea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9pPr>
          </a:lstStyle>
          <a:p>
            <a:pPr algn="ctr">
              <a:lnSpc>
                <a:spcPct val="90000"/>
              </a:lnSpc>
              <a:spcBef>
                <a:spcPct val="0"/>
              </a:spcBef>
              <a:buFontTx/>
              <a:buNone/>
            </a:pPr>
            <a:r>
              <a:rPr lang="en-US" altLang="en-US" sz="2700" b="1" u="sng" dirty="0">
                <a:solidFill>
                  <a:srgbClr val="41453A"/>
                </a:solidFill>
                <a:latin typeface="Arial" charset="0"/>
              </a:rPr>
              <a:t>Marine Corps Association Foundation</a:t>
            </a:r>
          </a:p>
        </p:txBody>
      </p:sp>
      <p:cxnSp>
        <p:nvCxnSpPr>
          <p:cNvPr id="20" name="Straight Connector 19"/>
          <p:cNvCxnSpPr>
            <a:cxnSpLocks/>
          </p:cNvCxnSpPr>
          <p:nvPr/>
        </p:nvCxnSpPr>
        <p:spPr>
          <a:xfrm>
            <a:off x="2901462" y="1905000"/>
            <a:ext cx="3056707"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39" name="TextBox 38"/>
          <p:cNvSpPr txBox="1"/>
          <p:nvPr/>
        </p:nvSpPr>
        <p:spPr>
          <a:xfrm>
            <a:off x="5688410" y="4684258"/>
            <a:ext cx="1448350" cy="400110"/>
          </a:xfrm>
          <a:prstGeom prst="rect">
            <a:avLst/>
          </a:prstGeom>
          <a:solidFill>
            <a:srgbClr val="41453A"/>
          </a:solidFill>
          <a:ln>
            <a:solidFill>
              <a:srgbClr val="3F3F3F"/>
            </a:solidFill>
          </a:ln>
        </p:spPr>
        <p:txBody>
          <a:bodyPr wrap="square" rtlCol="0">
            <a:spAutoFit/>
          </a:bodyPr>
          <a:lstStyle/>
          <a:p>
            <a:pPr algn="ctr"/>
            <a:r>
              <a:rPr lang="en-US" sz="2000" dirty="0">
                <a:solidFill>
                  <a:srgbClr val="FFFFFF"/>
                </a:solidFill>
              </a:rPr>
              <a:t>Business</a:t>
            </a:r>
          </a:p>
        </p:txBody>
      </p:sp>
      <p:sp>
        <p:nvSpPr>
          <p:cNvPr id="45" name="TextBox 44"/>
          <p:cNvSpPr txBox="1"/>
          <p:nvPr/>
        </p:nvSpPr>
        <p:spPr>
          <a:xfrm>
            <a:off x="992771" y="3065767"/>
            <a:ext cx="1460063" cy="707886"/>
          </a:xfrm>
          <a:prstGeom prst="rect">
            <a:avLst/>
          </a:prstGeom>
          <a:solidFill>
            <a:srgbClr val="41453A"/>
          </a:solidFill>
          <a:ln>
            <a:solidFill>
              <a:srgbClr val="3F3F3F"/>
            </a:solidFill>
          </a:ln>
        </p:spPr>
        <p:txBody>
          <a:bodyPr wrap="square" rtlCol="0">
            <a:spAutoFit/>
          </a:bodyPr>
          <a:lstStyle/>
          <a:p>
            <a:pPr algn="ctr"/>
            <a:r>
              <a:rPr lang="en-US" sz="2000" dirty="0">
                <a:solidFill>
                  <a:srgbClr val="FFFFFF"/>
                </a:solidFill>
              </a:rPr>
              <a:t>Member</a:t>
            </a:r>
          </a:p>
          <a:p>
            <a:pPr algn="ctr"/>
            <a:r>
              <a:rPr lang="en-US" sz="2000" dirty="0">
                <a:solidFill>
                  <a:srgbClr val="FFFFFF"/>
                </a:solidFill>
              </a:rPr>
              <a:t>Services</a:t>
            </a:r>
          </a:p>
        </p:txBody>
      </p:sp>
      <p:sp>
        <p:nvSpPr>
          <p:cNvPr id="46" name="TextBox 45"/>
          <p:cNvSpPr txBox="1"/>
          <p:nvPr/>
        </p:nvSpPr>
        <p:spPr>
          <a:xfrm>
            <a:off x="3370071" y="3682555"/>
            <a:ext cx="2403858" cy="461665"/>
          </a:xfrm>
          <a:prstGeom prst="rect">
            <a:avLst/>
          </a:prstGeom>
          <a:solidFill>
            <a:srgbClr val="D9B26B"/>
          </a:solidFill>
          <a:ln>
            <a:solidFill>
              <a:srgbClr val="D9B26B"/>
            </a:solidFill>
          </a:ln>
        </p:spPr>
        <p:txBody>
          <a:bodyPr wrap="square" rtlCol="0">
            <a:spAutoFit/>
          </a:bodyPr>
          <a:lstStyle/>
          <a:p>
            <a:pPr algn="ctr"/>
            <a:r>
              <a:rPr lang="en-US" sz="2400" b="1" dirty="0">
                <a:solidFill>
                  <a:srgbClr val="41453A"/>
                </a:solidFill>
              </a:rPr>
              <a:t>Foundation</a:t>
            </a:r>
          </a:p>
        </p:txBody>
      </p:sp>
      <p:sp>
        <p:nvSpPr>
          <p:cNvPr id="48" name="TextBox 47"/>
          <p:cNvSpPr txBox="1"/>
          <p:nvPr/>
        </p:nvSpPr>
        <p:spPr>
          <a:xfrm>
            <a:off x="6493116" y="3049987"/>
            <a:ext cx="2255223" cy="707886"/>
          </a:xfrm>
          <a:prstGeom prst="rect">
            <a:avLst/>
          </a:prstGeom>
          <a:solidFill>
            <a:srgbClr val="41453A"/>
          </a:solidFill>
          <a:ln>
            <a:solidFill>
              <a:srgbClr val="3F3F3F"/>
            </a:solidFill>
          </a:ln>
        </p:spPr>
        <p:txBody>
          <a:bodyPr wrap="square" rtlCol="0">
            <a:spAutoFit/>
          </a:bodyPr>
          <a:lstStyle/>
          <a:p>
            <a:pPr algn="ctr"/>
            <a:r>
              <a:rPr lang="en-US" sz="2000" dirty="0">
                <a:solidFill>
                  <a:srgbClr val="FFFFFF"/>
                </a:solidFill>
              </a:rPr>
              <a:t>Strategic</a:t>
            </a:r>
          </a:p>
          <a:p>
            <a:pPr algn="ctr"/>
            <a:r>
              <a:rPr lang="en-US" sz="2000" dirty="0">
                <a:solidFill>
                  <a:srgbClr val="FFFFFF"/>
                </a:solidFill>
              </a:rPr>
              <a:t>Communications</a:t>
            </a:r>
          </a:p>
        </p:txBody>
      </p:sp>
      <p:sp>
        <p:nvSpPr>
          <p:cNvPr id="76" name="TextBox 75"/>
          <p:cNvSpPr txBox="1"/>
          <p:nvPr/>
        </p:nvSpPr>
        <p:spPr>
          <a:xfrm>
            <a:off x="1773569" y="4684258"/>
            <a:ext cx="1929757" cy="400110"/>
          </a:xfrm>
          <a:prstGeom prst="rect">
            <a:avLst/>
          </a:prstGeom>
          <a:solidFill>
            <a:srgbClr val="41453A"/>
          </a:solidFill>
          <a:ln>
            <a:solidFill>
              <a:srgbClr val="3F3F3F"/>
            </a:solidFill>
          </a:ln>
        </p:spPr>
        <p:txBody>
          <a:bodyPr wrap="square" rtlCol="0">
            <a:spAutoFit/>
          </a:bodyPr>
          <a:lstStyle/>
          <a:p>
            <a:pPr algn="ctr"/>
            <a:r>
              <a:rPr lang="en-US" sz="2000" dirty="0">
                <a:solidFill>
                  <a:srgbClr val="FFFFFF"/>
                </a:solidFill>
              </a:rPr>
              <a:t>Publications</a:t>
            </a:r>
          </a:p>
        </p:txBody>
      </p:sp>
      <p:cxnSp>
        <p:nvCxnSpPr>
          <p:cNvPr id="35" name="Straight Connector 34"/>
          <p:cNvCxnSpPr>
            <a:cxnSpLocks/>
          </p:cNvCxnSpPr>
          <p:nvPr/>
        </p:nvCxnSpPr>
        <p:spPr>
          <a:xfrm>
            <a:off x="2926241" y="2743200"/>
            <a:ext cx="3260528" cy="0"/>
          </a:xfrm>
          <a:prstGeom prst="line">
            <a:avLst/>
          </a:prstGeom>
          <a:ln>
            <a:solidFill>
              <a:schemeClr val="tx1"/>
            </a:solidFill>
            <a:prstDash val="sysDash"/>
          </a:ln>
        </p:spPr>
        <p:style>
          <a:lnRef idx="2">
            <a:schemeClr val="accent1"/>
          </a:lnRef>
          <a:fillRef idx="0">
            <a:schemeClr val="accent1"/>
          </a:fillRef>
          <a:effectRef idx="1">
            <a:schemeClr val="accent1"/>
          </a:effectRef>
          <a:fontRef idx="minor">
            <a:schemeClr val="tx1"/>
          </a:fontRef>
        </p:style>
      </p:cxnSp>
      <p:sp>
        <p:nvSpPr>
          <p:cNvPr id="2" name="Slide Number Placeholder 1"/>
          <p:cNvSpPr>
            <a:spLocks noGrp="1"/>
          </p:cNvSpPr>
          <p:nvPr>
            <p:ph type="sldNum" sz="quarter" idx="12"/>
          </p:nvPr>
        </p:nvSpPr>
        <p:spPr/>
        <p:txBody>
          <a:bodyPr/>
          <a:lstStyle/>
          <a:p>
            <a:fld id="{65C3D1F8-002A-47E3-97A1-C6774553AA60}" type="slidenum">
              <a:rPr lang="en-US" smtClean="0"/>
              <a:t>45</a:t>
            </a:fld>
            <a:endParaRPr lang="en-US" dirty="0"/>
          </a:p>
        </p:txBody>
      </p:sp>
      <p:sp>
        <p:nvSpPr>
          <p:cNvPr id="33" name="Rectangle 32">
            <a:extLst>
              <a:ext uri="{FF2B5EF4-FFF2-40B4-BE49-F238E27FC236}">
                <a16:creationId xmlns:a16="http://schemas.microsoft.com/office/drawing/2014/main" id="{0A2DB068-0098-0947-8EE9-22DA1AB5346E}"/>
              </a:ext>
            </a:extLst>
          </p:cNvPr>
          <p:cNvSpPr/>
          <p:nvPr/>
        </p:nvSpPr>
        <p:spPr>
          <a:xfrm>
            <a:off x="2430279" y="2051566"/>
            <a:ext cx="991925" cy="571500"/>
          </a:xfrm>
          <a:prstGeom prst="rect">
            <a:avLst/>
          </a:prstGeom>
          <a:solidFill>
            <a:srgbClr val="41453A"/>
          </a:solidFill>
          <a:ln w="38100" cmpd="sng">
            <a:solidFill>
              <a:srgbClr val="3F3F3F"/>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t>COO</a:t>
            </a:r>
          </a:p>
        </p:txBody>
      </p:sp>
      <p:sp>
        <p:nvSpPr>
          <p:cNvPr id="69" name="TextBox 68">
            <a:extLst>
              <a:ext uri="{FF2B5EF4-FFF2-40B4-BE49-F238E27FC236}">
                <a16:creationId xmlns:a16="http://schemas.microsoft.com/office/drawing/2014/main" id="{FD0F77F0-E5C5-5447-8648-C15434A5A302}"/>
              </a:ext>
            </a:extLst>
          </p:cNvPr>
          <p:cNvSpPr txBox="1"/>
          <p:nvPr/>
        </p:nvSpPr>
        <p:spPr>
          <a:xfrm>
            <a:off x="5657398" y="2018548"/>
            <a:ext cx="1002778" cy="584775"/>
          </a:xfrm>
          <a:prstGeom prst="rect">
            <a:avLst/>
          </a:prstGeom>
          <a:solidFill>
            <a:srgbClr val="41453A"/>
          </a:solidFill>
          <a:ln>
            <a:solidFill>
              <a:srgbClr val="3F3F3F"/>
            </a:solidFill>
          </a:ln>
        </p:spPr>
        <p:txBody>
          <a:bodyPr wrap="square" rtlCol="0">
            <a:spAutoFit/>
          </a:bodyPr>
          <a:lstStyle/>
          <a:p>
            <a:pPr algn="ctr"/>
            <a:r>
              <a:rPr lang="en-US" sz="3200" dirty="0">
                <a:solidFill>
                  <a:srgbClr val="FFFFFF"/>
                </a:solidFill>
              </a:rPr>
              <a:t>CFO</a:t>
            </a:r>
          </a:p>
        </p:txBody>
      </p:sp>
      <p:sp>
        <p:nvSpPr>
          <p:cNvPr id="70" name="TextBox 69">
            <a:extLst>
              <a:ext uri="{FF2B5EF4-FFF2-40B4-BE49-F238E27FC236}">
                <a16:creationId xmlns:a16="http://schemas.microsoft.com/office/drawing/2014/main" id="{47C17944-D003-A748-8613-FE3CDD72634F}"/>
              </a:ext>
            </a:extLst>
          </p:cNvPr>
          <p:cNvSpPr txBox="1"/>
          <p:nvPr/>
        </p:nvSpPr>
        <p:spPr>
          <a:xfrm>
            <a:off x="4021505" y="1052540"/>
            <a:ext cx="1100990" cy="584775"/>
          </a:xfrm>
          <a:prstGeom prst="rect">
            <a:avLst/>
          </a:prstGeom>
          <a:solidFill>
            <a:srgbClr val="41453A"/>
          </a:solidFill>
          <a:ln>
            <a:solidFill>
              <a:srgbClr val="3F3F3F"/>
            </a:solidFill>
          </a:ln>
        </p:spPr>
        <p:txBody>
          <a:bodyPr wrap="square" rtlCol="0">
            <a:spAutoFit/>
          </a:bodyPr>
          <a:lstStyle/>
          <a:p>
            <a:pPr algn="ctr"/>
            <a:r>
              <a:rPr lang="en-US" sz="3200" dirty="0">
                <a:solidFill>
                  <a:srgbClr val="FFFFFF"/>
                </a:solidFill>
              </a:rPr>
              <a:t>CEO</a:t>
            </a:r>
          </a:p>
        </p:txBody>
      </p:sp>
    </p:spTree>
    <p:extLst>
      <p:ext uri="{BB962C8B-B14F-4D97-AF65-F5344CB8AC3E}">
        <p14:creationId xmlns:p14="http://schemas.microsoft.com/office/powerpoint/2010/main" val="217523910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p:cNvCxnSpPr/>
          <p:nvPr/>
        </p:nvCxnSpPr>
        <p:spPr>
          <a:xfrm>
            <a:off x="7200900" y="2928804"/>
            <a:ext cx="0" cy="3429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1714500" y="2928804"/>
            <a:ext cx="0" cy="3429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4099" name="TextBox 1"/>
          <p:cNvSpPr txBox="1">
            <a:spLocks noChangeArrowheads="1"/>
          </p:cNvSpPr>
          <p:nvPr/>
        </p:nvSpPr>
        <p:spPr bwMode="auto">
          <a:xfrm>
            <a:off x="1257300" y="1092927"/>
            <a:ext cx="6686550" cy="46628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itchFamily="18" charset="0"/>
                <a:ea typeface="MS PGothic" pitchFamily="34" charset="-128"/>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ea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ea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ea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ea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9pPr>
          </a:lstStyle>
          <a:p>
            <a:pPr algn="ctr">
              <a:lnSpc>
                <a:spcPct val="90000"/>
              </a:lnSpc>
              <a:spcBef>
                <a:spcPct val="0"/>
              </a:spcBef>
              <a:buFontTx/>
              <a:buNone/>
            </a:pPr>
            <a:r>
              <a:rPr lang="en-US" altLang="en-US" sz="2700" b="1" u="sng" dirty="0">
                <a:solidFill>
                  <a:srgbClr val="41453A"/>
                </a:solidFill>
                <a:latin typeface="Arial" charset="0"/>
              </a:rPr>
              <a:t>Marine Corps Association Foundation</a:t>
            </a:r>
          </a:p>
        </p:txBody>
      </p:sp>
      <p:cxnSp>
        <p:nvCxnSpPr>
          <p:cNvPr id="9" name="Straight Connector 8"/>
          <p:cNvCxnSpPr/>
          <p:nvPr/>
        </p:nvCxnSpPr>
        <p:spPr>
          <a:xfrm>
            <a:off x="4629150" y="2585904"/>
            <a:ext cx="0" cy="3429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3657600" y="2928804"/>
            <a:ext cx="0" cy="3429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5543550" y="2928804"/>
            <a:ext cx="0" cy="3429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3445605" y="2008824"/>
            <a:ext cx="2341796" cy="600164"/>
          </a:xfrm>
          <a:prstGeom prst="rect">
            <a:avLst/>
          </a:prstGeom>
          <a:solidFill>
            <a:srgbClr val="41453A"/>
          </a:solidFill>
        </p:spPr>
        <p:txBody>
          <a:bodyPr wrap="none" rtlCol="0">
            <a:spAutoFit/>
          </a:bodyPr>
          <a:lstStyle/>
          <a:p>
            <a:pPr algn="ctr"/>
            <a:r>
              <a:rPr lang="en-US" dirty="0">
                <a:solidFill>
                  <a:srgbClr val="FFFFFF"/>
                </a:solidFill>
              </a:rPr>
              <a:t>Director</a:t>
            </a:r>
          </a:p>
          <a:p>
            <a:pPr algn="ctr"/>
            <a:r>
              <a:rPr lang="en-US" sz="1500" dirty="0">
                <a:solidFill>
                  <a:srgbClr val="FFFFFF"/>
                </a:solidFill>
              </a:rPr>
              <a:t>Col Tim Mundy, USMC (Ret)</a:t>
            </a:r>
          </a:p>
        </p:txBody>
      </p:sp>
      <p:sp>
        <p:nvSpPr>
          <p:cNvPr id="15" name="TextBox 14"/>
          <p:cNvSpPr txBox="1"/>
          <p:nvPr/>
        </p:nvSpPr>
        <p:spPr>
          <a:xfrm>
            <a:off x="907320" y="3202355"/>
            <a:ext cx="1902572" cy="761747"/>
          </a:xfrm>
          <a:prstGeom prst="rect">
            <a:avLst/>
          </a:prstGeom>
          <a:solidFill>
            <a:srgbClr val="41453A"/>
          </a:solidFill>
        </p:spPr>
        <p:txBody>
          <a:bodyPr wrap="none" rtlCol="0">
            <a:spAutoFit/>
          </a:bodyPr>
          <a:lstStyle/>
          <a:p>
            <a:pPr algn="ctr"/>
            <a:r>
              <a:rPr lang="en-US" sz="1500" dirty="0">
                <a:solidFill>
                  <a:srgbClr val="FFFFFF"/>
                </a:solidFill>
              </a:rPr>
              <a:t>Foundation</a:t>
            </a:r>
          </a:p>
          <a:p>
            <a:pPr algn="ctr"/>
            <a:r>
              <a:rPr lang="en-US" sz="1500" dirty="0">
                <a:solidFill>
                  <a:srgbClr val="FFFFFF"/>
                </a:solidFill>
              </a:rPr>
              <a:t>Programs Coordinator</a:t>
            </a:r>
          </a:p>
          <a:p>
            <a:pPr algn="ctr"/>
            <a:r>
              <a:rPr lang="en-US" sz="1350" dirty="0">
                <a:solidFill>
                  <a:srgbClr val="FFFFFF"/>
                </a:solidFill>
              </a:rPr>
              <a:t>(&amp; Area Rep, NCR)</a:t>
            </a:r>
          </a:p>
        </p:txBody>
      </p:sp>
      <p:sp>
        <p:nvSpPr>
          <p:cNvPr id="17" name="TextBox 16"/>
          <p:cNvSpPr txBox="1"/>
          <p:nvPr/>
        </p:nvSpPr>
        <p:spPr>
          <a:xfrm>
            <a:off x="6493108" y="3240986"/>
            <a:ext cx="1321004" cy="553998"/>
          </a:xfrm>
          <a:prstGeom prst="rect">
            <a:avLst/>
          </a:prstGeom>
          <a:solidFill>
            <a:srgbClr val="41453A"/>
          </a:solidFill>
        </p:spPr>
        <p:txBody>
          <a:bodyPr wrap="none" rtlCol="0">
            <a:spAutoFit/>
          </a:bodyPr>
          <a:lstStyle/>
          <a:p>
            <a:pPr algn="ctr"/>
            <a:r>
              <a:rPr lang="en-US" sz="1500" dirty="0">
                <a:solidFill>
                  <a:srgbClr val="FFFFFF"/>
                </a:solidFill>
              </a:rPr>
              <a:t>Administrative</a:t>
            </a:r>
          </a:p>
          <a:p>
            <a:pPr algn="ctr"/>
            <a:r>
              <a:rPr lang="en-US" sz="1500" dirty="0">
                <a:solidFill>
                  <a:srgbClr val="FFFFFF"/>
                </a:solidFill>
              </a:rPr>
              <a:t>Assistant</a:t>
            </a:r>
          </a:p>
        </p:txBody>
      </p:sp>
      <p:cxnSp>
        <p:nvCxnSpPr>
          <p:cNvPr id="18" name="Straight Connector 17"/>
          <p:cNvCxnSpPr/>
          <p:nvPr/>
        </p:nvCxnSpPr>
        <p:spPr>
          <a:xfrm>
            <a:off x="1714500" y="2928804"/>
            <a:ext cx="54864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4917534" y="3238754"/>
            <a:ext cx="1239635" cy="784830"/>
          </a:xfrm>
          <a:prstGeom prst="rect">
            <a:avLst/>
          </a:prstGeom>
          <a:solidFill>
            <a:srgbClr val="41453A"/>
          </a:solidFill>
          <a:ln>
            <a:solidFill>
              <a:srgbClr val="41453A"/>
            </a:solidFill>
          </a:ln>
        </p:spPr>
        <p:txBody>
          <a:bodyPr wrap="none" rtlCol="0">
            <a:spAutoFit/>
          </a:bodyPr>
          <a:lstStyle/>
          <a:p>
            <a:pPr algn="ctr"/>
            <a:r>
              <a:rPr lang="en-US" sz="1500" dirty="0">
                <a:solidFill>
                  <a:srgbClr val="FFFFFF"/>
                </a:solidFill>
              </a:rPr>
              <a:t>Donor</a:t>
            </a:r>
          </a:p>
          <a:p>
            <a:pPr algn="ctr"/>
            <a:r>
              <a:rPr lang="en-US" sz="1500" dirty="0">
                <a:solidFill>
                  <a:srgbClr val="FFFFFF"/>
                </a:solidFill>
              </a:rPr>
              <a:t>Development</a:t>
            </a:r>
          </a:p>
          <a:p>
            <a:pPr algn="ctr"/>
            <a:r>
              <a:rPr lang="en-US" sz="1500" dirty="0">
                <a:solidFill>
                  <a:srgbClr val="FFFFFF"/>
                </a:solidFill>
              </a:rPr>
              <a:t>Officer</a:t>
            </a:r>
          </a:p>
        </p:txBody>
      </p:sp>
      <p:sp>
        <p:nvSpPr>
          <p:cNvPr id="22" name="TextBox 21"/>
          <p:cNvSpPr txBox="1"/>
          <p:nvPr/>
        </p:nvSpPr>
        <p:spPr>
          <a:xfrm>
            <a:off x="3028149" y="3202354"/>
            <a:ext cx="1261692" cy="784830"/>
          </a:xfrm>
          <a:prstGeom prst="rect">
            <a:avLst/>
          </a:prstGeom>
          <a:solidFill>
            <a:srgbClr val="41453A"/>
          </a:solidFill>
        </p:spPr>
        <p:txBody>
          <a:bodyPr wrap="none" rtlCol="0">
            <a:spAutoFit/>
          </a:bodyPr>
          <a:lstStyle/>
          <a:p>
            <a:pPr algn="ctr"/>
            <a:r>
              <a:rPr lang="en-US" sz="1500" dirty="0">
                <a:solidFill>
                  <a:srgbClr val="FFFFFF"/>
                </a:solidFill>
              </a:rPr>
              <a:t>Foundation</a:t>
            </a:r>
          </a:p>
          <a:p>
            <a:pPr algn="ctr"/>
            <a:r>
              <a:rPr lang="en-US" sz="1500" dirty="0">
                <a:solidFill>
                  <a:srgbClr val="FFFFFF"/>
                </a:solidFill>
              </a:rPr>
              <a:t>Programs</a:t>
            </a:r>
          </a:p>
          <a:p>
            <a:pPr algn="ctr"/>
            <a:r>
              <a:rPr lang="en-US" sz="1500" dirty="0">
                <a:solidFill>
                  <a:srgbClr val="FFFFFF"/>
                </a:solidFill>
              </a:rPr>
              <a:t>Administrator</a:t>
            </a:r>
          </a:p>
        </p:txBody>
      </p:sp>
      <p:sp>
        <p:nvSpPr>
          <p:cNvPr id="2" name="Slide Number Placeholder 1"/>
          <p:cNvSpPr>
            <a:spLocks noGrp="1"/>
          </p:cNvSpPr>
          <p:nvPr>
            <p:ph type="sldNum" sz="quarter" idx="12"/>
          </p:nvPr>
        </p:nvSpPr>
        <p:spPr/>
        <p:txBody>
          <a:bodyPr/>
          <a:lstStyle/>
          <a:p>
            <a:fld id="{65C3D1F8-002A-47E3-97A1-C6774553AA60}" type="slidenum">
              <a:rPr lang="en-US" smtClean="0"/>
              <a:t>46</a:t>
            </a:fld>
            <a:endParaRPr lang="en-US" dirty="0"/>
          </a:p>
        </p:txBody>
      </p:sp>
    </p:spTree>
    <p:extLst>
      <p:ext uri="{BB962C8B-B14F-4D97-AF65-F5344CB8AC3E}">
        <p14:creationId xmlns:p14="http://schemas.microsoft.com/office/powerpoint/2010/main" val="228883258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71600" y="1657351"/>
            <a:ext cx="6400800" cy="3000821"/>
          </a:xfrm>
          <a:prstGeom prst="rect">
            <a:avLst/>
          </a:prstGeom>
        </p:spPr>
        <p:txBody>
          <a:bodyPr wrap="square">
            <a:spAutoFit/>
          </a:bodyPr>
          <a:lstStyle/>
          <a:p>
            <a:pPr algn="ctr"/>
            <a:r>
              <a:rPr lang="en-US" sz="2100" dirty="0">
                <a:latin typeface="Arial"/>
                <a:cs typeface="Arial"/>
              </a:rPr>
              <a:t>The Marine Corps Association Foundation was founded in 2009 as the non-profit arm of the Marine Corps Association and helps develop leaders by providing forums for professional education, exchanging ideas, and preserving the traditions of the Corps. We stand by Marines with valuable resources through every step of their Marine Corps journey.</a:t>
            </a:r>
          </a:p>
          <a:p>
            <a:pPr algn="ctr"/>
            <a:endParaRPr lang="en-US" sz="2100" dirty="0">
              <a:latin typeface="Arial"/>
              <a:cs typeface="Arial"/>
            </a:endParaRPr>
          </a:p>
        </p:txBody>
      </p:sp>
      <p:sp>
        <p:nvSpPr>
          <p:cNvPr id="6" name="TextBox 1"/>
          <p:cNvSpPr txBox="1">
            <a:spLocks noChangeArrowheads="1"/>
          </p:cNvSpPr>
          <p:nvPr/>
        </p:nvSpPr>
        <p:spPr bwMode="auto">
          <a:xfrm>
            <a:off x="1228725" y="914400"/>
            <a:ext cx="6686550" cy="54938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itchFamily="18" charset="0"/>
                <a:ea typeface="MS PGothic" pitchFamily="34" charset="-128"/>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ea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ea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ea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ea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9pPr>
          </a:lstStyle>
          <a:p>
            <a:pPr algn="ctr">
              <a:lnSpc>
                <a:spcPct val="90000"/>
              </a:lnSpc>
              <a:spcBef>
                <a:spcPct val="0"/>
              </a:spcBef>
              <a:buFontTx/>
              <a:buNone/>
            </a:pPr>
            <a:r>
              <a:rPr lang="en-US" altLang="en-US" sz="3300" b="1" u="sng" dirty="0">
                <a:solidFill>
                  <a:srgbClr val="41453A"/>
                </a:solidFill>
                <a:latin typeface="Arial" charset="0"/>
              </a:rPr>
              <a:t>Purpose</a:t>
            </a:r>
          </a:p>
        </p:txBody>
      </p:sp>
      <p:sp>
        <p:nvSpPr>
          <p:cNvPr id="3" name="Slide Number Placeholder 2"/>
          <p:cNvSpPr>
            <a:spLocks noGrp="1"/>
          </p:cNvSpPr>
          <p:nvPr>
            <p:ph type="sldNum" sz="quarter" idx="12"/>
          </p:nvPr>
        </p:nvSpPr>
        <p:spPr/>
        <p:txBody>
          <a:bodyPr/>
          <a:lstStyle/>
          <a:p>
            <a:fld id="{65C3D1F8-002A-47E3-97A1-C6774553AA60}" type="slidenum">
              <a:rPr lang="en-US" smtClean="0"/>
              <a:t>47</a:t>
            </a:fld>
            <a:endParaRPr lang="en-US" dirty="0"/>
          </a:p>
        </p:txBody>
      </p:sp>
    </p:spTree>
    <p:extLst>
      <p:ext uri="{BB962C8B-B14F-4D97-AF65-F5344CB8AC3E}">
        <p14:creationId xmlns:p14="http://schemas.microsoft.com/office/powerpoint/2010/main" val="37132245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Text Box 4"/>
          <p:cNvSpPr txBox="1">
            <a:spLocks noChangeArrowheads="1"/>
          </p:cNvSpPr>
          <p:nvPr/>
        </p:nvSpPr>
        <p:spPr bwMode="auto">
          <a:xfrm>
            <a:off x="689008" y="1692839"/>
            <a:ext cx="3842846" cy="138499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marL="342900" indent="-342900" eaLnBrk="1" hangingPunct="1">
              <a:buFont typeface="Arial" panose="020B0604020202020204" pitchFamily="34" charset="0"/>
              <a:buChar char="•"/>
              <a:defRPr/>
            </a:pPr>
            <a:r>
              <a:rPr lang="en-US" altLang="ja-JP" sz="2100" dirty="0">
                <a:solidFill>
                  <a:prstClr val="black"/>
                </a:solidFill>
                <a:latin typeface="Arial" pitchFamily="34" charset="0"/>
              </a:rPr>
              <a:t>Unit Libraries</a:t>
            </a:r>
          </a:p>
          <a:p>
            <a:pPr marL="342900" indent="-342900" eaLnBrk="1" hangingPunct="1">
              <a:buFont typeface="Arial" panose="020B0604020202020204" pitchFamily="34" charset="0"/>
              <a:buChar char="•"/>
              <a:defRPr/>
            </a:pPr>
            <a:r>
              <a:rPr lang="en-US" altLang="ja-JP" sz="2100" dirty="0">
                <a:solidFill>
                  <a:prstClr val="black"/>
                </a:solidFill>
                <a:latin typeface="Arial" pitchFamily="34" charset="0"/>
              </a:rPr>
              <a:t>Commanders’ Forums</a:t>
            </a:r>
          </a:p>
          <a:p>
            <a:pPr marL="342900" indent="-342900" eaLnBrk="1" hangingPunct="1">
              <a:buFont typeface="Arial" panose="020B0604020202020204" pitchFamily="34" charset="0"/>
              <a:buChar char="•"/>
              <a:defRPr/>
            </a:pPr>
            <a:r>
              <a:rPr lang="en-US" altLang="en-US" sz="2100" dirty="0">
                <a:solidFill>
                  <a:prstClr val="black"/>
                </a:solidFill>
                <a:latin typeface="Arial" pitchFamily="34" charset="0"/>
              </a:rPr>
              <a:t>Marine Excellence Awards</a:t>
            </a:r>
          </a:p>
          <a:p>
            <a:pPr marL="342900" indent="-342900" eaLnBrk="1" hangingPunct="1">
              <a:buFont typeface="Arial" panose="020B0604020202020204" pitchFamily="34" charset="0"/>
              <a:buChar char="•"/>
              <a:defRPr/>
            </a:pPr>
            <a:r>
              <a:rPr lang="en-US" altLang="en-US" sz="2100" dirty="0">
                <a:solidFill>
                  <a:prstClr val="black"/>
                </a:solidFill>
                <a:latin typeface="Arial" pitchFamily="34" charset="0"/>
              </a:rPr>
              <a:t>Writing Awards</a:t>
            </a:r>
          </a:p>
        </p:txBody>
      </p:sp>
      <p:sp>
        <p:nvSpPr>
          <p:cNvPr id="8" name="TextBox 1"/>
          <p:cNvSpPr txBox="1">
            <a:spLocks noChangeArrowheads="1"/>
          </p:cNvSpPr>
          <p:nvPr/>
        </p:nvSpPr>
        <p:spPr bwMode="auto">
          <a:xfrm>
            <a:off x="1188579" y="536292"/>
            <a:ext cx="6686550" cy="8679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itchFamily="18" charset="0"/>
                <a:ea typeface="MS PGothic" pitchFamily="34" charset="-128"/>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ea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ea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ea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ea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9pPr>
          </a:lstStyle>
          <a:p>
            <a:pPr algn="ctr">
              <a:lnSpc>
                <a:spcPct val="90000"/>
              </a:lnSpc>
              <a:spcBef>
                <a:spcPct val="0"/>
              </a:spcBef>
              <a:buNone/>
            </a:pPr>
            <a:r>
              <a:rPr lang="en-US" altLang="en-US" sz="2800" b="1" u="sng" dirty="0">
                <a:solidFill>
                  <a:srgbClr val="41453A"/>
                </a:solidFill>
                <a:latin typeface="Arial" charset="0"/>
              </a:rPr>
              <a:t>Marine Corps Association Foundation</a:t>
            </a:r>
          </a:p>
          <a:p>
            <a:pPr algn="ctr">
              <a:lnSpc>
                <a:spcPct val="90000"/>
              </a:lnSpc>
              <a:spcBef>
                <a:spcPct val="0"/>
              </a:spcBef>
              <a:buNone/>
            </a:pPr>
            <a:r>
              <a:rPr lang="en-US" altLang="en-US" sz="2800" b="1" u="sng" dirty="0">
                <a:solidFill>
                  <a:srgbClr val="41453A"/>
                </a:solidFill>
                <a:latin typeface="Arial" charset="0"/>
              </a:rPr>
              <a:t>Programs and Support</a:t>
            </a:r>
          </a:p>
        </p:txBody>
      </p:sp>
      <p:sp>
        <p:nvSpPr>
          <p:cNvPr id="3" name="TextBox 2"/>
          <p:cNvSpPr txBox="1"/>
          <p:nvPr/>
        </p:nvSpPr>
        <p:spPr>
          <a:xfrm>
            <a:off x="4221218" y="3839473"/>
            <a:ext cx="4427946" cy="738664"/>
          </a:xfrm>
          <a:prstGeom prst="rect">
            <a:avLst/>
          </a:prstGeom>
          <a:solidFill>
            <a:srgbClr val="3F3F3F"/>
          </a:solidFill>
          <a:ln>
            <a:solidFill>
              <a:srgbClr val="3F3F3F"/>
            </a:solidFill>
          </a:ln>
          <a:effectLst>
            <a:outerShdw blurRad="50800" dist="38100" dir="2700000" algn="tl" rotWithShape="0">
              <a:prstClr val="black">
                <a:alpha val="40000"/>
              </a:prstClr>
            </a:outerShdw>
          </a:effectLst>
        </p:spPr>
        <p:txBody>
          <a:bodyPr wrap="square" rtlCol="0">
            <a:spAutoFit/>
          </a:bodyPr>
          <a:lstStyle/>
          <a:p>
            <a:pPr algn="ctr"/>
            <a:r>
              <a:rPr lang="en-US" altLang="en-US" sz="2100" b="1" dirty="0">
                <a:solidFill>
                  <a:prstClr val="white"/>
                </a:solidFill>
                <a:latin typeface="Arial" pitchFamily="34" charset="0"/>
              </a:rPr>
              <a:t>2020 — nearly $</a:t>
            </a:r>
            <a:r>
              <a:rPr lang="en-US" altLang="en-US" sz="2100" b="1" i="1" u="sng" dirty="0">
                <a:solidFill>
                  <a:prstClr val="white"/>
                </a:solidFill>
                <a:latin typeface="Arial" pitchFamily="34" charset="0"/>
              </a:rPr>
              <a:t>850,000</a:t>
            </a:r>
            <a:r>
              <a:rPr lang="en-US" altLang="en-US" sz="2100" b="1" dirty="0">
                <a:solidFill>
                  <a:prstClr val="white"/>
                </a:solidFill>
                <a:latin typeface="Arial" pitchFamily="34" charset="0"/>
              </a:rPr>
              <a:t> spent in </a:t>
            </a:r>
            <a:br>
              <a:rPr lang="en-US" altLang="en-US" sz="2100" b="1" dirty="0">
                <a:solidFill>
                  <a:prstClr val="white"/>
                </a:solidFill>
                <a:latin typeface="Arial" pitchFamily="34" charset="0"/>
              </a:rPr>
            </a:br>
            <a:r>
              <a:rPr lang="en-US" altLang="en-US" sz="2100" b="1" dirty="0">
                <a:solidFill>
                  <a:prstClr val="white"/>
                </a:solidFill>
                <a:latin typeface="Arial" pitchFamily="34" charset="0"/>
              </a:rPr>
              <a:t>Support of </a:t>
            </a:r>
            <a:r>
              <a:rPr lang="en-US" altLang="en-US" sz="2100" b="1" i="1" u="sng" dirty="0">
                <a:solidFill>
                  <a:prstClr val="white"/>
                </a:solidFill>
                <a:latin typeface="Arial" pitchFamily="34" charset="0"/>
              </a:rPr>
              <a:t>~70,000 </a:t>
            </a:r>
            <a:r>
              <a:rPr lang="en-US" altLang="en-US" sz="2100" b="1" dirty="0">
                <a:solidFill>
                  <a:prstClr val="white"/>
                </a:solidFill>
                <a:latin typeface="Arial" pitchFamily="34" charset="0"/>
              </a:rPr>
              <a:t>Marines!</a:t>
            </a:r>
          </a:p>
        </p:txBody>
      </p:sp>
      <p:sp>
        <p:nvSpPr>
          <p:cNvPr id="5" name="TextBox 4">
            <a:extLst>
              <a:ext uri="{FF2B5EF4-FFF2-40B4-BE49-F238E27FC236}">
                <a16:creationId xmlns:a16="http://schemas.microsoft.com/office/drawing/2014/main" id="{2317171A-C062-5A47-AD93-F10E72433011}"/>
              </a:ext>
            </a:extLst>
          </p:cNvPr>
          <p:cNvSpPr txBox="1"/>
          <p:nvPr/>
        </p:nvSpPr>
        <p:spPr>
          <a:xfrm>
            <a:off x="7515055" y="5609452"/>
            <a:ext cx="325730" cy="230832"/>
          </a:xfrm>
          <a:prstGeom prst="rect">
            <a:avLst/>
          </a:prstGeom>
          <a:noFill/>
        </p:spPr>
        <p:txBody>
          <a:bodyPr wrap="none" rtlCol="0">
            <a:spAutoFit/>
          </a:bodyPr>
          <a:lstStyle/>
          <a:p>
            <a:r>
              <a:rPr lang="en-US" sz="900" dirty="0">
                <a:solidFill>
                  <a:prstClr val="black">
                    <a:tint val="75000"/>
                  </a:prstClr>
                </a:solidFill>
                <a:latin typeface="Calibri"/>
              </a:rPr>
              <a:t>45 </a:t>
            </a:r>
            <a:endParaRPr lang="en-US" sz="1350" dirty="0">
              <a:solidFill>
                <a:prstClr val="black"/>
              </a:solidFill>
              <a:latin typeface="Calibri"/>
            </a:endParaRPr>
          </a:p>
        </p:txBody>
      </p:sp>
      <p:pic>
        <p:nvPicPr>
          <p:cNvPr id="9" name="Picture 8" descr="A person holding a kite&#10;&#10;Description automatically generated">
            <a:extLst>
              <a:ext uri="{FF2B5EF4-FFF2-40B4-BE49-F238E27FC236}">
                <a16:creationId xmlns:a16="http://schemas.microsoft.com/office/drawing/2014/main" id="{734A6630-C93D-8E4F-A391-F65B2A65743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0011" y="3328368"/>
            <a:ext cx="2171700" cy="1855055"/>
          </a:xfrm>
          <a:prstGeom prst="rect">
            <a:avLst/>
          </a:prstGeom>
        </p:spPr>
      </p:pic>
      <p:sp>
        <p:nvSpPr>
          <p:cNvPr id="7" name="Text Box 4">
            <a:extLst>
              <a:ext uri="{FF2B5EF4-FFF2-40B4-BE49-F238E27FC236}">
                <a16:creationId xmlns:a16="http://schemas.microsoft.com/office/drawing/2014/main" id="{692F9637-6B0F-1441-81AD-5C2BAFEA6E0D}"/>
              </a:ext>
            </a:extLst>
          </p:cNvPr>
          <p:cNvSpPr txBox="1">
            <a:spLocks noChangeArrowheads="1"/>
          </p:cNvSpPr>
          <p:nvPr/>
        </p:nvSpPr>
        <p:spPr bwMode="auto">
          <a:xfrm>
            <a:off x="4572000" y="1692839"/>
            <a:ext cx="4024139" cy="17081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marL="342900" indent="-342900" eaLnBrk="1" hangingPunct="1">
              <a:buFont typeface="Arial" panose="020B0604020202020204" pitchFamily="34" charset="0"/>
              <a:buChar char="•"/>
              <a:defRPr/>
            </a:pPr>
            <a:r>
              <a:rPr lang="en-US" altLang="ja-JP" sz="2100" dirty="0">
                <a:solidFill>
                  <a:prstClr val="black"/>
                </a:solidFill>
                <a:latin typeface="Arial" pitchFamily="34" charset="0"/>
              </a:rPr>
              <a:t>Professional Development Membership Awards</a:t>
            </a:r>
          </a:p>
          <a:p>
            <a:pPr marL="342900" indent="-342900" eaLnBrk="1" hangingPunct="1">
              <a:buFont typeface="Arial" panose="020B0604020202020204" pitchFamily="34" charset="0"/>
              <a:buChar char="•"/>
              <a:defRPr/>
            </a:pPr>
            <a:r>
              <a:rPr lang="en-US" altLang="ja-JP" sz="2100" dirty="0">
                <a:solidFill>
                  <a:prstClr val="black"/>
                </a:solidFill>
                <a:latin typeface="Arial" pitchFamily="34" charset="0"/>
              </a:rPr>
              <a:t>Wargaming support</a:t>
            </a:r>
          </a:p>
          <a:p>
            <a:pPr marL="342900" indent="-342900" eaLnBrk="1" hangingPunct="1">
              <a:buFont typeface="Arial" panose="020B0604020202020204" pitchFamily="34" charset="0"/>
              <a:buChar char="•"/>
              <a:defRPr/>
            </a:pPr>
            <a:r>
              <a:rPr lang="en-US" altLang="en-US" sz="2100" dirty="0">
                <a:solidFill>
                  <a:prstClr val="black"/>
                </a:solidFill>
                <a:latin typeface="Arial" pitchFamily="34" charset="0"/>
              </a:rPr>
              <a:t>MCRD 4</a:t>
            </a:r>
            <a:r>
              <a:rPr lang="en-US" altLang="en-US" sz="2100" baseline="30000" dirty="0">
                <a:solidFill>
                  <a:prstClr val="black"/>
                </a:solidFill>
                <a:latin typeface="Arial" pitchFamily="34" charset="0"/>
              </a:rPr>
              <a:t>th</a:t>
            </a:r>
            <a:r>
              <a:rPr lang="en-US" altLang="en-US" sz="2100" dirty="0">
                <a:solidFill>
                  <a:prstClr val="black"/>
                </a:solidFill>
                <a:latin typeface="Arial" pitchFamily="34" charset="0"/>
              </a:rPr>
              <a:t> Phase introduction to PME &amp; self study</a:t>
            </a:r>
          </a:p>
        </p:txBody>
      </p:sp>
      <p:sp>
        <p:nvSpPr>
          <p:cNvPr id="2" name="Slide Number Placeholder 1">
            <a:extLst>
              <a:ext uri="{FF2B5EF4-FFF2-40B4-BE49-F238E27FC236}">
                <a16:creationId xmlns:a16="http://schemas.microsoft.com/office/drawing/2014/main" id="{B3DD8727-D9A5-0F47-9412-A64BBBEB2BD8}"/>
              </a:ext>
            </a:extLst>
          </p:cNvPr>
          <p:cNvSpPr>
            <a:spLocks noGrp="1"/>
          </p:cNvSpPr>
          <p:nvPr>
            <p:ph type="sldNum" sz="quarter" idx="12"/>
          </p:nvPr>
        </p:nvSpPr>
        <p:spPr/>
        <p:txBody>
          <a:bodyPr/>
          <a:lstStyle/>
          <a:p>
            <a:fld id="{65C3D1F8-002A-47E3-97A1-C6774553AA60}" type="slidenum">
              <a:rPr lang="en-US" smtClean="0"/>
              <a:t>48</a:t>
            </a:fld>
            <a:endParaRPr lang="en-US" dirty="0"/>
          </a:p>
        </p:txBody>
      </p:sp>
    </p:spTree>
    <p:extLst>
      <p:ext uri="{BB962C8B-B14F-4D97-AF65-F5344CB8AC3E}">
        <p14:creationId xmlns:p14="http://schemas.microsoft.com/office/powerpoint/2010/main" val="160852591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Box 1"/>
          <p:cNvSpPr txBox="1">
            <a:spLocks noChangeArrowheads="1"/>
          </p:cNvSpPr>
          <p:nvPr/>
        </p:nvSpPr>
        <p:spPr bwMode="auto">
          <a:xfrm>
            <a:off x="114300" y="533400"/>
            <a:ext cx="8915400" cy="5355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itchFamily="18" charset="0"/>
                <a:ea typeface="MS PGothic" pitchFamily="34" charset="-128"/>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ea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ea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ea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ea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9pPr>
          </a:lstStyle>
          <a:p>
            <a:pPr algn="ctr">
              <a:lnSpc>
                <a:spcPct val="90000"/>
              </a:lnSpc>
              <a:spcBef>
                <a:spcPct val="0"/>
              </a:spcBef>
              <a:buFontTx/>
              <a:buNone/>
            </a:pPr>
            <a:r>
              <a:rPr lang="en-US" altLang="en-US" b="1" u="sng" dirty="0">
                <a:solidFill>
                  <a:srgbClr val="41453A"/>
                </a:solidFill>
                <a:latin typeface="Arial" charset="0"/>
              </a:rPr>
              <a:t>USAA Contract Renewal</a:t>
            </a:r>
          </a:p>
        </p:txBody>
      </p:sp>
      <p:sp>
        <p:nvSpPr>
          <p:cNvPr id="6" name="Text Box 4"/>
          <p:cNvSpPr txBox="1">
            <a:spLocks noChangeArrowheads="1"/>
          </p:cNvSpPr>
          <p:nvPr/>
        </p:nvSpPr>
        <p:spPr bwMode="auto">
          <a:xfrm>
            <a:off x="381000" y="1742750"/>
            <a:ext cx="5562600" cy="267765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marL="342900" indent="-342900" eaLnBrk="1" hangingPunct="1">
              <a:buFont typeface="Arial"/>
              <a:buChar char="•"/>
              <a:defRPr/>
            </a:pPr>
            <a:r>
              <a:rPr lang="en-US" altLang="en-US" dirty="0">
                <a:latin typeface="Arial" pitchFamily="34" charset="0"/>
              </a:rPr>
              <a:t>Contract agreement with USAA provides $750K in sponsorship, advertising and credit card fees</a:t>
            </a:r>
          </a:p>
          <a:p>
            <a:pPr marL="342900" indent="-342900" eaLnBrk="1" hangingPunct="1">
              <a:buFont typeface="Arial"/>
              <a:buChar char="•"/>
              <a:defRPr/>
            </a:pPr>
            <a:r>
              <a:rPr lang="en-US" altLang="en-US" dirty="0">
                <a:latin typeface="Arial" pitchFamily="34" charset="0"/>
              </a:rPr>
              <a:t>Expires at the end of 2021</a:t>
            </a:r>
          </a:p>
          <a:p>
            <a:pPr marL="342900" indent="-342900" eaLnBrk="1" hangingPunct="1">
              <a:buFont typeface="Arial"/>
              <a:buChar char="•"/>
              <a:defRPr/>
            </a:pPr>
            <a:r>
              <a:rPr lang="en-US" altLang="en-US" dirty="0">
                <a:latin typeface="Arial" pitchFamily="34" charset="0"/>
              </a:rPr>
              <a:t>Begin renegotiation in February 2021</a:t>
            </a:r>
          </a:p>
          <a:p>
            <a:pPr marL="342900" indent="-342900" eaLnBrk="1" hangingPunct="1">
              <a:buFont typeface="Arial"/>
              <a:buChar char="•"/>
              <a:defRPr/>
            </a:pPr>
            <a:r>
              <a:rPr lang="en-US" altLang="en-US" dirty="0">
                <a:latin typeface="Arial" pitchFamily="34" charset="0"/>
              </a:rPr>
              <a:t>We are unsure of USAA’s intentions and may need to explore options</a:t>
            </a:r>
          </a:p>
        </p:txBody>
      </p:sp>
      <p:sp>
        <p:nvSpPr>
          <p:cNvPr id="2" name="Slide Number Placeholder 1"/>
          <p:cNvSpPr>
            <a:spLocks noGrp="1"/>
          </p:cNvSpPr>
          <p:nvPr>
            <p:ph type="sldNum" sz="quarter" idx="12"/>
          </p:nvPr>
        </p:nvSpPr>
        <p:spPr/>
        <p:txBody>
          <a:bodyPr/>
          <a:lstStyle/>
          <a:p>
            <a:fld id="{65C3D1F8-002A-47E3-97A1-C6774553AA60}" type="slidenum">
              <a:rPr lang="en-US" smtClean="0"/>
              <a:t>49</a:t>
            </a:fld>
            <a:endParaRPr lang="en-US" dirty="0"/>
          </a:p>
        </p:txBody>
      </p:sp>
      <p:pic>
        <p:nvPicPr>
          <p:cNvPr id="12" name="Picture 11" descr="A black and white logo&#10;&#10;Description automatically generated with low confidence">
            <a:extLst>
              <a:ext uri="{FF2B5EF4-FFF2-40B4-BE49-F238E27FC236}">
                <a16:creationId xmlns:a16="http://schemas.microsoft.com/office/drawing/2014/main" id="{C85DD1EC-DA18-AD45-BDD0-260FF25300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0800" y="1858297"/>
            <a:ext cx="2362200" cy="2446563"/>
          </a:xfrm>
          <a:prstGeom prst="rect">
            <a:avLst/>
          </a:prstGeom>
        </p:spPr>
      </p:pic>
    </p:spTree>
    <p:extLst>
      <p:ext uri="{BB962C8B-B14F-4D97-AF65-F5344CB8AC3E}">
        <p14:creationId xmlns:p14="http://schemas.microsoft.com/office/powerpoint/2010/main" val="23215317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Box 1"/>
          <p:cNvSpPr txBox="1">
            <a:spLocks noChangeArrowheads="1"/>
          </p:cNvSpPr>
          <p:nvPr/>
        </p:nvSpPr>
        <p:spPr bwMode="auto">
          <a:xfrm>
            <a:off x="152400" y="152400"/>
            <a:ext cx="8915400" cy="159736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itchFamily="18" charset="0"/>
                <a:ea typeface="MS PGothic" pitchFamily="34" charset="-128"/>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ea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ea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ea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ea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9pPr>
          </a:lstStyle>
          <a:p>
            <a:pPr algn="ctr">
              <a:lnSpc>
                <a:spcPct val="90000"/>
              </a:lnSpc>
              <a:spcBef>
                <a:spcPct val="0"/>
              </a:spcBef>
              <a:buFontTx/>
              <a:buNone/>
            </a:pPr>
            <a:r>
              <a:rPr lang="en-US" altLang="en-US" sz="3600" b="1" u="sng" dirty="0">
                <a:solidFill>
                  <a:srgbClr val="3F3F3F"/>
                </a:solidFill>
                <a:latin typeface="Arial" charset="0"/>
              </a:rPr>
              <a:t>Why the Marine Corps Association &amp; Foundation Does What it Does:</a:t>
            </a:r>
          </a:p>
          <a:p>
            <a:pPr algn="ctr">
              <a:lnSpc>
                <a:spcPct val="90000"/>
              </a:lnSpc>
              <a:spcBef>
                <a:spcPct val="0"/>
              </a:spcBef>
              <a:buFontTx/>
              <a:buNone/>
            </a:pPr>
            <a:r>
              <a:rPr lang="en-US" altLang="en-US" sz="3600" b="1" u="sng" dirty="0">
                <a:solidFill>
                  <a:srgbClr val="3F3F3F"/>
                </a:solidFill>
                <a:latin typeface="Arial" charset="0"/>
              </a:rPr>
              <a:t>Our Values</a:t>
            </a:r>
            <a:endParaRPr lang="en-US" altLang="en-US" sz="3600" b="1" dirty="0">
              <a:solidFill>
                <a:srgbClr val="3F3F3F"/>
              </a:solidFill>
              <a:latin typeface="Arial" charset="0"/>
            </a:endParaRPr>
          </a:p>
        </p:txBody>
      </p:sp>
      <p:sp>
        <p:nvSpPr>
          <p:cNvPr id="14340" name="Text Box 4"/>
          <p:cNvSpPr txBox="1">
            <a:spLocks noChangeArrowheads="1"/>
          </p:cNvSpPr>
          <p:nvPr/>
        </p:nvSpPr>
        <p:spPr bwMode="auto">
          <a:xfrm>
            <a:off x="990600" y="1905000"/>
            <a:ext cx="7239000" cy="267765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defRPr/>
            </a:pPr>
            <a:r>
              <a:rPr lang="en-US" altLang="en-US" sz="2800" dirty="0">
                <a:latin typeface="Arial" pitchFamily="34" charset="0"/>
              </a:rPr>
              <a:t>We believe in advancing the values of the Marine Corps and are dedicated to building an adaptive, engaged, and informed community that is focused on the development of Marine leaders for our Corps and Nation.</a:t>
            </a:r>
            <a:endParaRPr lang="en-US" altLang="en-US" sz="2800" b="1" i="1" dirty="0">
              <a:latin typeface="Arial" pitchFamily="34" charset="0"/>
            </a:endParaRPr>
          </a:p>
        </p:txBody>
      </p:sp>
      <p:sp>
        <p:nvSpPr>
          <p:cNvPr id="2" name="Slide Number Placeholder 1"/>
          <p:cNvSpPr>
            <a:spLocks noGrp="1"/>
          </p:cNvSpPr>
          <p:nvPr>
            <p:ph type="sldNum" sz="quarter" idx="12"/>
          </p:nvPr>
        </p:nvSpPr>
        <p:spPr/>
        <p:txBody>
          <a:bodyPr/>
          <a:lstStyle/>
          <a:p>
            <a:fld id="{65C3D1F8-002A-47E3-97A1-C6774553AA60}" type="slidenum">
              <a:rPr lang="en-US" smtClean="0"/>
              <a:t>5</a:t>
            </a:fld>
            <a:endParaRPr lang="en-US" dirty="0"/>
          </a:p>
        </p:txBody>
      </p:sp>
    </p:spTree>
    <p:extLst>
      <p:ext uri="{BB962C8B-B14F-4D97-AF65-F5344CB8AC3E}">
        <p14:creationId xmlns:p14="http://schemas.microsoft.com/office/powerpoint/2010/main" val="363023560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Box 1"/>
          <p:cNvSpPr txBox="1">
            <a:spLocks noChangeArrowheads="1"/>
          </p:cNvSpPr>
          <p:nvPr/>
        </p:nvSpPr>
        <p:spPr bwMode="auto">
          <a:xfrm>
            <a:off x="152400" y="564424"/>
            <a:ext cx="8839200" cy="5355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itchFamily="18" charset="0"/>
                <a:ea typeface="MS PGothic" pitchFamily="34" charset="-128"/>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ea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ea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ea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ea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9pPr>
          </a:lstStyle>
          <a:p>
            <a:pPr algn="ctr">
              <a:lnSpc>
                <a:spcPct val="90000"/>
              </a:lnSpc>
              <a:spcBef>
                <a:spcPct val="0"/>
              </a:spcBef>
              <a:buFontTx/>
              <a:buNone/>
            </a:pPr>
            <a:r>
              <a:rPr lang="en-US" altLang="en-US" b="1" u="sng" dirty="0">
                <a:solidFill>
                  <a:srgbClr val="41453A"/>
                </a:solidFill>
                <a:latin typeface="Arial" charset="0"/>
              </a:rPr>
              <a:t>Moving Forward – Adapting to Meet Demand</a:t>
            </a:r>
            <a:endParaRPr lang="en-US" altLang="en-US" sz="3600" b="1" u="sng" dirty="0">
              <a:solidFill>
                <a:srgbClr val="41453A"/>
              </a:solidFill>
              <a:latin typeface="Arial" charset="0"/>
            </a:endParaRPr>
          </a:p>
        </p:txBody>
      </p:sp>
      <p:sp>
        <p:nvSpPr>
          <p:cNvPr id="2" name="Rectangle 1"/>
          <p:cNvSpPr/>
          <p:nvPr/>
        </p:nvSpPr>
        <p:spPr>
          <a:xfrm>
            <a:off x="304800" y="1676400"/>
            <a:ext cx="4997669" cy="3323987"/>
          </a:xfrm>
          <a:prstGeom prst="rect">
            <a:avLst/>
          </a:prstGeom>
        </p:spPr>
        <p:txBody>
          <a:bodyPr wrap="square">
            <a:spAutoFit/>
          </a:bodyPr>
          <a:lstStyle/>
          <a:p>
            <a:r>
              <a:rPr lang="en-US" sz="1400" dirty="0">
                <a:latin typeface="Arial"/>
                <a:cs typeface="Arial"/>
              </a:rPr>
              <a:t>Great examples of partnership between MCA&amp;F and a dedicated leader for fundraising and donations. </a:t>
            </a:r>
          </a:p>
          <a:p>
            <a:endParaRPr lang="en-US" sz="1400" u="sng" dirty="0">
              <a:latin typeface="Arial"/>
              <a:cs typeface="Arial"/>
            </a:endParaRPr>
          </a:p>
          <a:p>
            <a:r>
              <a:rPr lang="en-US" sz="1400" u="sng" dirty="0">
                <a:latin typeface="Arial"/>
                <a:cs typeface="Arial"/>
              </a:rPr>
              <a:t>Victor E. Johnson Uniform Award</a:t>
            </a:r>
            <a:endParaRPr lang="en-US" sz="1400" dirty="0">
              <a:latin typeface="Arial"/>
              <a:cs typeface="Arial"/>
            </a:endParaRPr>
          </a:p>
          <a:p>
            <a:pPr marL="214313" indent="-214313">
              <a:buFont typeface="Arial" panose="020B0604020202020204" pitchFamily="34" charset="0"/>
              <a:buChar char="•"/>
            </a:pPr>
            <a:r>
              <a:rPr lang="en-US" sz="1400" dirty="0">
                <a:latin typeface="Arial"/>
                <a:cs typeface="Arial"/>
              </a:rPr>
              <a:t>$3,500 gift for uniform costs (generously funded by Chris Bird and his family) awarded to the top prior enlisted OCS Candidate with dependents (spouse and child/children)</a:t>
            </a:r>
          </a:p>
          <a:p>
            <a:pPr marL="214313" indent="-214313">
              <a:buFont typeface="Arial" panose="020B0604020202020204" pitchFamily="34" charset="0"/>
              <a:buChar char="•"/>
            </a:pPr>
            <a:r>
              <a:rPr lang="en-US" sz="1400" dirty="0">
                <a:latin typeface="Arial"/>
                <a:cs typeface="Arial"/>
              </a:rPr>
              <a:t>Goal is for the award to become self-funded (endowed)</a:t>
            </a:r>
          </a:p>
          <a:p>
            <a:pPr marL="214313" indent="-214313">
              <a:buFont typeface="Arial" panose="020B0604020202020204" pitchFamily="34" charset="0"/>
              <a:buChar char="•"/>
            </a:pPr>
            <a:endParaRPr lang="en-US" sz="1400" dirty="0">
              <a:latin typeface="Arial"/>
              <a:cs typeface="Arial"/>
            </a:endParaRPr>
          </a:p>
          <a:p>
            <a:r>
              <a:rPr lang="en-US" sz="1400" u="sng" dirty="0">
                <a:latin typeface="Arial"/>
                <a:cs typeface="Arial"/>
              </a:rPr>
              <a:t>1</a:t>
            </a:r>
            <a:r>
              <a:rPr lang="en-US" sz="1400" u="sng" baseline="30000" dirty="0">
                <a:latin typeface="Arial"/>
                <a:cs typeface="Arial"/>
              </a:rPr>
              <a:t>st</a:t>
            </a:r>
            <a:r>
              <a:rPr lang="en-US" sz="1400" u="sng" dirty="0">
                <a:latin typeface="Arial"/>
                <a:cs typeface="Arial"/>
              </a:rPr>
              <a:t>Lt. Shaun Blue TBS Leadership Award</a:t>
            </a:r>
            <a:endParaRPr lang="en-US" sz="1400" dirty="0">
              <a:latin typeface="Arial"/>
              <a:cs typeface="Arial"/>
            </a:endParaRPr>
          </a:p>
          <a:p>
            <a:pPr marL="214313" indent="-214313">
              <a:buFont typeface="Arial" panose="020B0604020202020204" pitchFamily="34" charset="0"/>
              <a:buChar char="•"/>
            </a:pPr>
            <a:r>
              <a:rPr lang="en-US" sz="1400" dirty="0">
                <a:latin typeface="Arial"/>
                <a:cs typeface="Arial"/>
              </a:rPr>
              <a:t>Statue of Lt Blue awarded to one TBS lieutenant annually who inspired their peers (peer nominated)</a:t>
            </a:r>
          </a:p>
          <a:p>
            <a:pPr marL="214313" indent="-214313">
              <a:buFont typeface="Arial" panose="020B0604020202020204" pitchFamily="34" charset="0"/>
              <a:buChar char="•"/>
            </a:pPr>
            <a:r>
              <a:rPr lang="en-US" sz="1400" dirty="0">
                <a:latin typeface="Arial"/>
                <a:cs typeface="Arial"/>
              </a:rPr>
              <a:t>Created to remember Lt Blue, a KIA in OIF</a:t>
            </a:r>
          </a:p>
          <a:p>
            <a:pPr marL="214313" indent="-214313">
              <a:buFont typeface="Arial" panose="020B0604020202020204" pitchFamily="34" charset="0"/>
              <a:buChar char="•"/>
            </a:pPr>
            <a:r>
              <a:rPr lang="en-US" sz="1400" dirty="0">
                <a:latin typeface="Arial"/>
                <a:cs typeface="Arial"/>
              </a:rPr>
              <a:t>Funding for initial awards and endowment provided by a Marine veteran and successful businessman</a:t>
            </a:r>
          </a:p>
        </p:txBody>
      </p:sp>
      <p:pic>
        <p:nvPicPr>
          <p:cNvPr id="8" name="Picture 2" descr="https://www.mca-marines.org/sites/default/files/on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445346">
            <a:off x="5816063" y="1644111"/>
            <a:ext cx="2367320" cy="168276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5601688" y="3733800"/>
            <a:ext cx="3085112" cy="1384995"/>
          </a:xfrm>
          <a:prstGeom prst="rect">
            <a:avLst/>
          </a:prstGeom>
          <a:solidFill>
            <a:srgbClr val="D9B26B"/>
          </a:solidFill>
          <a:ln w="38100">
            <a:solidFill>
              <a:srgbClr val="D9B26B"/>
            </a:solidFill>
          </a:ln>
        </p:spPr>
        <p:txBody>
          <a:bodyPr wrap="square">
            <a:spAutoFit/>
          </a:bodyPr>
          <a:lstStyle/>
          <a:p>
            <a:pPr algn="ctr"/>
            <a:r>
              <a:rPr lang="en-US" sz="1400" b="1" u="sng" dirty="0">
                <a:solidFill>
                  <a:srgbClr val="41453A"/>
                </a:solidFill>
                <a:latin typeface="Arial"/>
                <a:cs typeface="Arial"/>
              </a:rPr>
              <a:t>A proposed model for the Future</a:t>
            </a:r>
            <a:r>
              <a:rPr lang="en-US" sz="1400" b="1" dirty="0">
                <a:solidFill>
                  <a:srgbClr val="41453A"/>
                </a:solidFill>
                <a:latin typeface="Arial"/>
                <a:cs typeface="Arial"/>
              </a:rPr>
              <a:t>: </a:t>
            </a:r>
          </a:p>
          <a:p>
            <a:pPr algn="ctr"/>
            <a:r>
              <a:rPr lang="en-US" sz="1400" b="1" dirty="0">
                <a:solidFill>
                  <a:srgbClr val="41453A"/>
                </a:solidFill>
                <a:latin typeface="Arial"/>
                <a:cs typeface="Arial"/>
              </a:rPr>
              <a:t>Endowed Program = well-defined and compelling need + dedicated lead + MCAF support + individual and corporate donations + financial management</a:t>
            </a:r>
          </a:p>
        </p:txBody>
      </p:sp>
      <p:sp>
        <p:nvSpPr>
          <p:cNvPr id="3" name="Slide Number Placeholder 2"/>
          <p:cNvSpPr>
            <a:spLocks noGrp="1"/>
          </p:cNvSpPr>
          <p:nvPr>
            <p:ph type="sldNum" sz="quarter" idx="12"/>
          </p:nvPr>
        </p:nvSpPr>
        <p:spPr/>
        <p:txBody>
          <a:bodyPr/>
          <a:lstStyle/>
          <a:p>
            <a:fld id="{65C3D1F8-002A-47E3-97A1-C6774553AA60}" type="slidenum">
              <a:rPr lang="en-US" smtClean="0"/>
              <a:t>50</a:t>
            </a:fld>
            <a:endParaRPr lang="en-US" dirty="0"/>
          </a:p>
        </p:txBody>
      </p:sp>
    </p:spTree>
    <p:extLst>
      <p:ext uri="{BB962C8B-B14F-4D97-AF65-F5344CB8AC3E}">
        <p14:creationId xmlns:p14="http://schemas.microsoft.com/office/powerpoint/2010/main" val="407129588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extBox 1"/>
          <p:cNvSpPr txBox="1">
            <a:spLocks noChangeArrowheads="1"/>
          </p:cNvSpPr>
          <p:nvPr/>
        </p:nvSpPr>
        <p:spPr bwMode="auto">
          <a:xfrm>
            <a:off x="114300" y="304800"/>
            <a:ext cx="8915400" cy="7130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itchFamily="18" charset="0"/>
                <a:ea typeface="MS PGothic" pitchFamily="34" charset="-128"/>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ea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ea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ea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ea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9pPr>
          </a:lstStyle>
          <a:p>
            <a:pPr algn="ctr">
              <a:lnSpc>
                <a:spcPct val="90000"/>
              </a:lnSpc>
              <a:spcBef>
                <a:spcPct val="0"/>
              </a:spcBef>
              <a:buFontTx/>
              <a:buNone/>
            </a:pPr>
            <a:r>
              <a:rPr lang="en-US" altLang="en-US" sz="4400" b="1" u="sng" dirty="0">
                <a:solidFill>
                  <a:srgbClr val="41453A"/>
                </a:solidFill>
                <a:latin typeface="Arial" charset="0"/>
              </a:rPr>
              <a:t>Summary</a:t>
            </a:r>
          </a:p>
        </p:txBody>
      </p:sp>
      <p:sp>
        <p:nvSpPr>
          <p:cNvPr id="2" name="Slide Number Placeholder 1"/>
          <p:cNvSpPr>
            <a:spLocks noGrp="1"/>
          </p:cNvSpPr>
          <p:nvPr>
            <p:ph type="sldNum" sz="quarter" idx="12"/>
          </p:nvPr>
        </p:nvSpPr>
        <p:spPr/>
        <p:txBody>
          <a:bodyPr/>
          <a:lstStyle/>
          <a:p>
            <a:fld id="{65C3D1F8-002A-47E3-97A1-C6774553AA60}" type="slidenum">
              <a:rPr lang="en-US" smtClean="0"/>
              <a:t>51</a:t>
            </a:fld>
            <a:endParaRPr lang="en-US" dirty="0"/>
          </a:p>
        </p:txBody>
      </p:sp>
      <p:sp>
        <p:nvSpPr>
          <p:cNvPr id="3" name="Rectangle 2"/>
          <p:cNvSpPr/>
          <p:nvPr/>
        </p:nvSpPr>
        <p:spPr>
          <a:xfrm>
            <a:off x="457200" y="1143000"/>
            <a:ext cx="8229600" cy="3970318"/>
          </a:xfrm>
          <a:prstGeom prst="rect">
            <a:avLst/>
          </a:prstGeom>
        </p:spPr>
        <p:txBody>
          <a:bodyPr wrap="square">
            <a:spAutoFit/>
          </a:bodyPr>
          <a:lstStyle/>
          <a:p>
            <a:pPr marL="285750" indent="-285750">
              <a:buFont typeface="Arial" charset="0"/>
              <a:buChar char="•"/>
            </a:pPr>
            <a:r>
              <a:rPr lang="en-US" sz="2800" dirty="0">
                <a:latin typeface="Arial"/>
                <a:cs typeface="Arial"/>
              </a:rPr>
              <a:t>Broad Engagement </a:t>
            </a:r>
            <a:r>
              <a:rPr lang="mr-IN" sz="2800" dirty="0">
                <a:latin typeface="Arial"/>
                <a:cs typeface="Arial"/>
              </a:rPr>
              <a:t>–</a:t>
            </a:r>
            <a:r>
              <a:rPr lang="en-US" sz="2800" dirty="0">
                <a:latin typeface="Arial"/>
                <a:cs typeface="Arial"/>
              </a:rPr>
              <a:t> Marines, veterans, friends of the Corps, sponsors, donors, shoppers, etc..</a:t>
            </a:r>
          </a:p>
          <a:p>
            <a:pPr marL="285750" indent="-285750">
              <a:buFont typeface="Arial" charset="0"/>
              <a:buChar char="•"/>
            </a:pPr>
            <a:r>
              <a:rPr lang="en-US" sz="2800" dirty="0">
                <a:latin typeface="Arial"/>
                <a:cs typeface="Arial"/>
              </a:rPr>
              <a:t>Period of dynamic change </a:t>
            </a:r>
          </a:p>
          <a:p>
            <a:pPr marL="285750" indent="-285750">
              <a:buFont typeface="Arial" charset="0"/>
              <a:buChar char="•"/>
            </a:pPr>
            <a:r>
              <a:rPr lang="en-US" sz="2800" dirty="0">
                <a:latin typeface="Arial"/>
                <a:cs typeface="Arial"/>
              </a:rPr>
              <a:t>Enhanced Partnerships </a:t>
            </a:r>
          </a:p>
          <a:p>
            <a:pPr marL="285750" indent="-285750">
              <a:buFont typeface="Arial" charset="0"/>
              <a:buChar char="•"/>
            </a:pPr>
            <a:r>
              <a:rPr lang="en-US" sz="2800" dirty="0">
                <a:latin typeface="Arial"/>
                <a:cs typeface="Arial"/>
              </a:rPr>
              <a:t>Constantly looking to expand the reach and value of our programs, content and services for the active Marine Corps and veterans </a:t>
            </a:r>
          </a:p>
          <a:p>
            <a:pPr marL="285750" indent="-285750">
              <a:buFont typeface="Arial" charset="0"/>
              <a:buChar char="•"/>
            </a:pPr>
            <a:r>
              <a:rPr lang="en-US" sz="2800" dirty="0">
                <a:latin typeface="Arial"/>
                <a:cs typeface="Arial"/>
              </a:rPr>
              <a:t>Guided by our Strategic Plan</a:t>
            </a:r>
          </a:p>
          <a:p>
            <a:pPr marL="285750" indent="-285750">
              <a:buFont typeface="Arial" charset="0"/>
              <a:buChar char="•"/>
            </a:pPr>
            <a:r>
              <a:rPr lang="en-US" sz="2800" dirty="0">
                <a:latin typeface="Arial"/>
                <a:cs typeface="Arial"/>
              </a:rPr>
              <a:t>Remaining true to our mission</a:t>
            </a:r>
            <a:endParaRPr lang="en-US" sz="2800" dirty="0"/>
          </a:p>
        </p:txBody>
      </p:sp>
    </p:spTree>
    <p:extLst>
      <p:ext uri="{BB962C8B-B14F-4D97-AF65-F5344CB8AC3E}">
        <p14:creationId xmlns:p14="http://schemas.microsoft.com/office/powerpoint/2010/main" val="3988169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Box 1"/>
          <p:cNvSpPr txBox="1">
            <a:spLocks noChangeArrowheads="1"/>
          </p:cNvSpPr>
          <p:nvPr/>
        </p:nvSpPr>
        <p:spPr bwMode="auto">
          <a:xfrm>
            <a:off x="152400" y="152400"/>
            <a:ext cx="8915400" cy="6001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itchFamily="18" charset="0"/>
                <a:ea typeface="MS PGothic" pitchFamily="34" charset="-128"/>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ea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ea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ea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ea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9pPr>
          </a:lstStyle>
          <a:p>
            <a:pPr algn="ctr">
              <a:lnSpc>
                <a:spcPct val="90000"/>
              </a:lnSpc>
              <a:spcBef>
                <a:spcPct val="0"/>
              </a:spcBef>
              <a:buFontTx/>
              <a:buNone/>
            </a:pPr>
            <a:r>
              <a:rPr lang="en-US" altLang="en-US" sz="3600" b="1" u="sng" dirty="0">
                <a:solidFill>
                  <a:srgbClr val="3F3F3F"/>
                </a:solidFill>
                <a:latin typeface="Arial" charset="0"/>
              </a:rPr>
              <a:t>Marine Corps Association &amp; Foundation</a:t>
            </a:r>
          </a:p>
        </p:txBody>
      </p:sp>
      <p:sp>
        <p:nvSpPr>
          <p:cNvPr id="4" name="Rectangle 3"/>
          <p:cNvSpPr/>
          <p:nvPr/>
        </p:nvSpPr>
        <p:spPr>
          <a:xfrm>
            <a:off x="228600" y="990600"/>
            <a:ext cx="2819400" cy="762000"/>
          </a:xfrm>
          <a:prstGeom prst="rect">
            <a:avLst/>
          </a:prstGeom>
          <a:solidFill>
            <a:srgbClr val="41453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en-US" altLang="en-US" sz="2400" b="1" i="1" dirty="0">
                <a:solidFill>
                  <a:srgbClr val="FFFFFF"/>
                </a:solidFill>
                <a:latin typeface="Arial" pitchFamily="34" charset="0"/>
              </a:rPr>
              <a:t>Two Not-for-Profit</a:t>
            </a:r>
          </a:p>
          <a:p>
            <a:pPr algn="ctr">
              <a:defRPr/>
            </a:pPr>
            <a:r>
              <a:rPr lang="en-US" altLang="en-US" sz="2400" b="1" i="1" dirty="0">
                <a:solidFill>
                  <a:srgbClr val="FFFFFF"/>
                </a:solidFill>
                <a:latin typeface="Arial" pitchFamily="34" charset="0"/>
              </a:rPr>
              <a:t>Organizations</a:t>
            </a:r>
          </a:p>
        </p:txBody>
      </p:sp>
      <p:sp>
        <p:nvSpPr>
          <p:cNvPr id="9" name="Text Box 4"/>
          <p:cNvSpPr txBox="1">
            <a:spLocks noChangeArrowheads="1"/>
          </p:cNvSpPr>
          <p:nvPr/>
        </p:nvSpPr>
        <p:spPr bwMode="auto">
          <a:xfrm>
            <a:off x="228600" y="2002303"/>
            <a:ext cx="5181600" cy="352404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defRPr/>
            </a:pPr>
            <a:r>
              <a:rPr lang="en-US" altLang="en-US" sz="2000" b="1" dirty="0">
                <a:latin typeface="Arial" pitchFamily="34" charset="0"/>
              </a:rPr>
              <a:t>MCA - 501c19</a:t>
            </a:r>
          </a:p>
          <a:p>
            <a:pPr algn="ctr" eaLnBrk="1" hangingPunct="1">
              <a:defRPr/>
            </a:pPr>
            <a:r>
              <a:rPr lang="en-US" altLang="en-US" sz="2000" b="1" dirty="0">
                <a:latin typeface="Arial" pitchFamily="34" charset="0"/>
              </a:rPr>
              <a:t>Veterans Membership Association</a:t>
            </a:r>
          </a:p>
          <a:p>
            <a:pPr algn="ctr" eaLnBrk="1" hangingPunct="1">
              <a:defRPr/>
            </a:pPr>
            <a:endParaRPr lang="en-US" altLang="en-US" sz="500" b="1" dirty="0">
              <a:latin typeface="Arial" pitchFamily="34" charset="0"/>
            </a:endParaRPr>
          </a:p>
          <a:p>
            <a:pPr eaLnBrk="1" hangingPunct="1">
              <a:buFontTx/>
              <a:buChar char="•"/>
              <a:defRPr/>
            </a:pPr>
            <a:r>
              <a:rPr lang="en-US" altLang="en-US" sz="1800" dirty="0">
                <a:latin typeface="Arial" pitchFamily="34" charset="0"/>
              </a:rPr>
              <a:t>Publications</a:t>
            </a:r>
          </a:p>
          <a:p>
            <a:pPr eaLnBrk="1" hangingPunct="1">
              <a:buFontTx/>
              <a:buChar char="•"/>
              <a:defRPr/>
            </a:pPr>
            <a:r>
              <a:rPr lang="en-US" altLang="en-US" sz="1800" dirty="0">
                <a:latin typeface="Arial" pitchFamily="34" charset="0"/>
              </a:rPr>
              <a:t>Member Benefits - insurance, discounts</a:t>
            </a:r>
          </a:p>
          <a:p>
            <a:pPr eaLnBrk="1" hangingPunct="1">
              <a:buFontTx/>
              <a:buChar char="•"/>
              <a:defRPr/>
            </a:pPr>
            <a:r>
              <a:rPr lang="en-US" altLang="en-US" sz="1800" dirty="0">
                <a:latin typeface="Arial" pitchFamily="34" charset="0"/>
              </a:rPr>
              <a:t>Retail Goods</a:t>
            </a:r>
          </a:p>
          <a:p>
            <a:pPr lvl="1" eaLnBrk="1" hangingPunct="1">
              <a:buFontTx/>
              <a:buChar char="•"/>
              <a:defRPr/>
            </a:pPr>
            <a:r>
              <a:rPr lang="en-US" altLang="en-US" sz="1600" b="1" i="1" dirty="0">
                <a:latin typeface="Arial" pitchFamily="34" charset="0"/>
              </a:rPr>
              <a:t> </a:t>
            </a:r>
            <a:r>
              <a:rPr lang="en-US" altLang="en-US" sz="1600" dirty="0">
                <a:latin typeface="Arial" pitchFamily="34" charset="0"/>
              </a:rPr>
              <a:t>USMC Uniforms</a:t>
            </a:r>
          </a:p>
          <a:p>
            <a:pPr lvl="1" eaLnBrk="1" hangingPunct="1">
              <a:buFontTx/>
              <a:buChar char="•"/>
              <a:defRPr/>
            </a:pPr>
            <a:r>
              <a:rPr lang="en-US" altLang="en-US" sz="1600" dirty="0">
                <a:latin typeface="Arial" pitchFamily="34" charset="0"/>
              </a:rPr>
              <a:t> Marine Birthday Ball Supplies</a:t>
            </a:r>
          </a:p>
          <a:p>
            <a:pPr lvl="1" eaLnBrk="1" hangingPunct="1">
              <a:buFontTx/>
              <a:buChar char="•"/>
              <a:defRPr/>
            </a:pPr>
            <a:r>
              <a:rPr lang="en-US" altLang="en-US" sz="1600" dirty="0">
                <a:latin typeface="Arial" pitchFamily="34" charset="0"/>
              </a:rPr>
              <a:t> Marine Clothing, Glassware,</a:t>
            </a:r>
          </a:p>
          <a:p>
            <a:pPr lvl="1" eaLnBrk="1" hangingPunct="1">
              <a:buFontTx/>
              <a:buChar char="•"/>
              <a:defRPr/>
            </a:pPr>
            <a:r>
              <a:rPr lang="en-US" altLang="en-US" sz="1600" dirty="0">
                <a:latin typeface="Arial" pitchFamily="34" charset="0"/>
              </a:rPr>
              <a:t> Jewelry, etc.</a:t>
            </a:r>
          </a:p>
          <a:p>
            <a:pPr eaLnBrk="1" hangingPunct="1">
              <a:buFontTx/>
              <a:buChar char="•"/>
              <a:defRPr/>
            </a:pPr>
            <a:r>
              <a:rPr lang="en-US" altLang="en-US" sz="1800" dirty="0">
                <a:latin typeface="Arial" pitchFamily="34" charset="0"/>
              </a:rPr>
              <a:t>Professional Dinners</a:t>
            </a:r>
          </a:p>
          <a:p>
            <a:pPr eaLnBrk="1" hangingPunct="1">
              <a:buFontTx/>
              <a:buChar char="•"/>
              <a:defRPr/>
            </a:pPr>
            <a:r>
              <a:rPr lang="en-US" altLang="en-US" sz="1800" dirty="0">
                <a:latin typeface="Arial" pitchFamily="34" charset="0"/>
              </a:rPr>
              <a:t>Book Signings</a:t>
            </a:r>
          </a:p>
          <a:p>
            <a:pPr lvl="1" eaLnBrk="1" hangingPunct="1">
              <a:buFontTx/>
              <a:buChar char="•"/>
              <a:defRPr/>
            </a:pPr>
            <a:endParaRPr lang="en-US" altLang="en-US" dirty="0">
              <a:latin typeface="Arial" pitchFamily="34" charset="0"/>
            </a:endParaRPr>
          </a:p>
        </p:txBody>
      </p:sp>
      <p:sp>
        <p:nvSpPr>
          <p:cNvPr id="10" name="Text Box 4"/>
          <p:cNvSpPr txBox="1">
            <a:spLocks noChangeArrowheads="1"/>
          </p:cNvSpPr>
          <p:nvPr/>
        </p:nvSpPr>
        <p:spPr bwMode="auto">
          <a:xfrm>
            <a:off x="5402826" y="1948849"/>
            <a:ext cx="4191000" cy="337015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defRPr/>
            </a:pPr>
            <a:r>
              <a:rPr lang="en-US" altLang="en-US" sz="2000" b="1" dirty="0">
                <a:latin typeface="Arial" pitchFamily="34" charset="0"/>
              </a:rPr>
              <a:t>MCAF - 501c3</a:t>
            </a:r>
          </a:p>
          <a:p>
            <a:pPr algn="ctr" eaLnBrk="1" hangingPunct="1">
              <a:defRPr/>
            </a:pPr>
            <a:r>
              <a:rPr lang="en-US" altLang="en-US" sz="2000" b="1" dirty="0">
                <a:latin typeface="Arial" pitchFamily="34" charset="0"/>
              </a:rPr>
              <a:t>Public Charity</a:t>
            </a:r>
          </a:p>
          <a:p>
            <a:pPr algn="ctr" eaLnBrk="1" hangingPunct="1">
              <a:defRPr/>
            </a:pPr>
            <a:endParaRPr lang="en-US" altLang="en-US" sz="500" dirty="0">
              <a:latin typeface="Arial" pitchFamily="34" charset="0"/>
            </a:endParaRPr>
          </a:p>
          <a:p>
            <a:pPr eaLnBrk="1" hangingPunct="1">
              <a:buFontTx/>
              <a:buChar char="•"/>
              <a:defRPr/>
            </a:pPr>
            <a:r>
              <a:rPr lang="en-US" altLang="en-US" sz="2000" dirty="0">
                <a:latin typeface="Arial" pitchFamily="34" charset="0"/>
              </a:rPr>
              <a:t>Program delivery to advance        leadership and recognize    excellence</a:t>
            </a:r>
          </a:p>
          <a:p>
            <a:pPr lvl="1" eaLnBrk="1" hangingPunct="1">
              <a:buFontTx/>
              <a:buChar char="•"/>
              <a:defRPr/>
            </a:pPr>
            <a:r>
              <a:rPr lang="en-US" altLang="en-US" sz="1600" dirty="0">
                <a:latin typeface="Arial" pitchFamily="34" charset="0"/>
              </a:rPr>
              <a:t> </a:t>
            </a:r>
            <a:r>
              <a:rPr lang="en-US" altLang="en-US" sz="1800" dirty="0">
                <a:latin typeface="Arial" pitchFamily="34" charset="0"/>
              </a:rPr>
              <a:t>Libraries</a:t>
            </a:r>
          </a:p>
          <a:p>
            <a:pPr lvl="1" eaLnBrk="1" hangingPunct="1">
              <a:buFontTx/>
              <a:buChar char="•"/>
              <a:defRPr/>
            </a:pPr>
            <a:r>
              <a:rPr lang="en-US" altLang="en-US" sz="1800" dirty="0">
                <a:latin typeface="Arial" pitchFamily="34" charset="0"/>
              </a:rPr>
              <a:t> Forums</a:t>
            </a:r>
          </a:p>
          <a:p>
            <a:pPr lvl="1" eaLnBrk="1" hangingPunct="1">
              <a:buFontTx/>
              <a:buChar char="•"/>
              <a:defRPr/>
            </a:pPr>
            <a:r>
              <a:rPr lang="en-US" altLang="en-US" sz="1800" dirty="0">
                <a:latin typeface="Arial" pitchFamily="34" charset="0"/>
              </a:rPr>
              <a:t> Writing Awards</a:t>
            </a:r>
          </a:p>
          <a:p>
            <a:pPr lvl="1" eaLnBrk="1" hangingPunct="1">
              <a:buFontTx/>
              <a:buChar char="•"/>
              <a:defRPr/>
            </a:pPr>
            <a:r>
              <a:rPr lang="en-US" altLang="en-US" sz="1800" dirty="0">
                <a:latin typeface="Arial" pitchFamily="34" charset="0"/>
              </a:rPr>
              <a:t> Excellence Awards</a:t>
            </a:r>
          </a:p>
          <a:p>
            <a:pPr lvl="1" eaLnBrk="1" hangingPunct="1">
              <a:buFontTx/>
              <a:buChar char="•"/>
              <a:defRPr/>
            </a:pPr>
            <a:r>
              <a:rPr lang="en-US" altLang="en-US" sz="1800" dirty="0">
                <a:latin typeface="Arial" pitchFamily="34" charset="0"/>
              </a:rPr>
              <a:t> Professional Development Memberships</a:t>
            </a:r>
          </a:p>
        </p:txBody>
      </p:sp>
      <p:sp>
        <p:nvSpPr>
          <p:cNvPr id="15" name="Rectangle 14"/>
          <p:cNvSpPr/>
          <p:nvPr/>
        </p:nvSpPr>
        <p:spPr>
          <a:xfrm>
            <a:off x="3200400" y="986999"/>
            <a:ext cx="2819400" cy="762000"/>
          </a:xfrm>
          <a:prstGeom prst="rect">
            <a:avLst/>
          </a:prstGeom>
          <a:solidFill>
            <a:srgbClr val="41453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41453A"/>
              </a:solidFill>
            </a:endParaRPr>
          </a:p>
        </p:txBody>
      </p:sp>
      <p:sp>
        <p:nvSpPr>
          <p:cNvPr id="14" name="Rectangle 13"/>
          <p:cNvSpPr/>
          <p:nvPr/>
        </p:nvSpPr>
        <p:spPr>
          <a:xfrm>
            <a:off x="6172200" y="990600"/>
            <a:ext cx="2819400" cy="762000"/>
          </a:xfrm>
          <a:prstGeom prst="rect">
            <a:avLst/>
          </a:prstGeom>
          <a:solidFill>
            <a:srgbClr val="41453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 Box 4"/>
          <p:cNvSpPr txBox="1">
            <a:spLocks noChangeArrowheads="1"/>
          </p:cNvSpPr>
          <p:nvPr/>
        </p:nvSpPr>
        <p:spPr bwMode="auto">
          <a:xfrm>
            <a:off x="3009900" y="1146601"/>
            <a:ext cx="3124200"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defRPr/>
            </a:pPr>
            <a:r>
              <a:rPr lang="en-US" altLang="en-US" b="1" i="1" dirty="0">
                <a:solidFill>
                  <a:srgbClr val="FFFFFF"/>
                </a:solidFill>
                <a:latin typeface="Arial" pitchFamily="34" charset="0"/>
              </a:rPr>
              <a:t>One Mission</a:t>
            </a:r>
          </a:p>
        </p:txBody>
      </p:sp>
      <p:sp>
        <p:nvSpPr>
          <p:cNvPr id="6" name="Text Box 4"/>
          <p:cNvSpPr txBox="1">
            <a:spLocks noChangeArrowheads="1"/>
          </p:cNvSpPr>
          <p:nvPr/>
        </p:nvSpPr>
        <p:spPr bwMode="auto">
          <a:xfrm>
            <a:off x="5818031" y="1146600"/>
            <a:ext cx="2895600"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r" eaLnBrk="1" hangingPunct="1">
              <a:defRPr/>
            </a:pPr>
            <a:r>
              <a:rPr lang="en-US" altLang="en-US" b="1" i="1" dirty="0">
                <a:solidFill>
                  <a:srgbClr val="FFFFFF"/>
                </a:solidFill>
                <a:latin typeface="Arial" pitchFamily="34" charset="0"/>
              </a:rPr>
              <a:t>Shared Vision</a:t>
            </a:r>
          </a:p>
        </p:txBody>
      </p:sp>
      <p:sp>
        <p:nvSpPr>
          <p:cNvPr id="2" name="Slide Number Placeholder 1"/>
          <p:cNvSpPr>
            <a:spLocks noGrp="1"/>
          </p:cNvSpPr>
          <p:nvPr>
            <p:ph type="sldNum" sz="quarter" idx="12"/>
          </p:nvPr>
        </p:nvSpPr>
        <p:spPr/>
        <p:txBody>
          <a:bodyPr/>
          <a:lstStyle/>
          <a:p>
            <a:fld id="{65C3D1F8-002A-47E3-97A1-C6774553AA60}" type="slidenum">
              <a:rPr lang="en-US" smtClean="0"/>
              <a:t>6</a:t>
            </a:fld>
            <a:endParaRPr lang="en-US" dirty="0"/>
          </a:p>
        </p:txBody>
      </p:sp>
    </p:spTree>
    <p:extLst>
      <p:ext uri="{BB962C8B-B14F-4D97-AF65-F5344CB8AC3E}">
        <p14:creationId xmlns:p14="http://schemas.microsoft.com/office/powerpoint/2010/main" val="9211810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Box 1"/>
          <p:cNvSpPr txBox="1">
            <a:spLocks noChangeArrowheads="1"/>
          </p:cNvSpPr>
          <p:nvPr/>
        </p:nvSpPr>
        <p:spPr bwMode="auto">
          <a:xfrm>
            <a:off x="45761" y="290912"/>
            <a:ext cx="8915400" cy="5355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itchFamily="18" charset="0"/>
                <a:ea typeface="MS PGothic" pitchFamily="34" charset="-128"/>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ea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ea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ea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ea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9pPr>
          </a:lstStyle>
          <a:p>
            <a:pPr algn="ctr">
              <a:lnSpc>
                <a:spcPct val="90000"/>
              </a:lnSpc>
              <a:spcBef>
                <a:spcPct val="0"/>
              </a:spcBef>
              <a:buFontTx/>
              <a:buNone/>
            </a:pPr>
            <a:r>
              <a:rPr lang="en-US" altLang="en-US" b="1" u="sng" dirty="0">
                <a:solidFill>
                  <a:srgbClr val="41453A"/>
                </a:solidFill>
                <a:latin typeface="Arial" charset="0"/>
              </a:rPr>
              <a:t>MCA&amp;F Becoming MCA</a:t>
            </a:r>
          </a:p>
        </p:txBody>
      </p:sp>
      <p:sp>
        <p:nvSpPr>
          <p:cNvPr id="6" name="Text Box 4"/>
          <p:cNvSpPr txBox="1">
            <a:spLocks noChangeArrowheads="1"/>
          </p:cNvSpPr>
          <p:nvPr/>
        </p:nvSpPr>
        <p:spPr bwMode="auto">
          <a:xfrm>
            <a:off x="356114" y="1045835"/>
            <a:ext cx="5716073" cy="44627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Our organization was historically known as the “Marine Corps Association” </a:t>
            </a: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Name changed to “MCA&amp;F” in 2011 in order to give more visibility to our new Foundation</a:t>
            </a: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“Foundation” in the title created confusion in the Marine community (MCHF, MCUF, MCSF, etc.) </a:t>
            </a: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Many Marines still know us as “the Association” and we leverage that better as MCA</a:t>
            </a: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Our supporting Foundation remains as it has been – an important part of the MCA family </a:t>
            </a: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Change effective 1 April 2021</a:t>
            </a:r>
          </a:p>
          <a:p>
            <a:pPr marL="342900" indent="-342900" eaLnBrk="1" hangingPunct="1">
              <a:buFont typeface="Arial"/>
              <a:buChar char="•"/>
              <a:defRPr/>
            </a:pPr>
            <a:endParaRPr lang="en-US" altLang="en-US" dirty="0">
              <a:latin typeface="Arial" pitchFamily="34" charset="0"/>
            </a:endParaRPr>
          </a:p>
        </p:txBody>
      </p:sp>
      <p:sp>
        <p:nvSpPr>
          <p:cNvPr id="2" name="Slide Number Placeholder 1"/>
          <p:cNvSpPr>
            <a:spLocks noGrp="1"/>
          </p:cNvSpPr>
          <p:nvPr>
            <p:ph type="sldNum" sz="quarter" idx="12"/>
          </p:nvPr>
        </p:nvSpPr>
        <p:spPr/>
        <p:txBody>
          <a:bodyPr/>
          <a:lstStyle/>
          <a:p>
            <a:fld id="{65C3D1F8-002A-47E3-97A1-C6774553AA60}" type="slidenum">
              <a:rPr lang="en-US" smtClean="0"/>
              <a:t>7</a:t>
            </a:fld>
            <a:endParaRPr lang="en-US" dirty="0"/>
          </a:p>
        </p:txBody>
      </p:sp>
      <p:pic>
        <p:nvPicPr>
          <p:cNvPr id="4" name="Picture 3" descr="Logo&#10;&#10;Description automatically generated">
            <a:extLst>
              <a:ext uri="{FF2B5EF4-FFF2-40B4-BE49-F238E27FC236}">
                <a16:creationId xmlns:a16="http://schemas.microsoft.com/office/drawing/2014/main" id="{8F2BB15D-6F05-A34D-BEAF-FDD61EBAA8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1944" y="2743200"/>
            <a:ext cx="2895600" cy="2895600"/>
          </a:xfrm>
          <a:prstGeom prst="rect">
            <a:avLst/>
          </a:prstGeom>
        </p:spPr>
      </p:pic>
      <p:pic>
        <p:nvPicPr>
          <p:cNvPr id="8" name="Picture 7" descr="A picture containing text&#10;&#10;Description automatically generated">
            <a:extLst>
              <a:ext uri="{FF2B5EF4-FFF2-40B4-BE49-F238E27FC236}">
                <a16:creationId xmlns:a16="http://schemas.microsoft.com/office/drawing/2014/main" id="{7C9016C0-DC16-134F-B751-B39FDD1900D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92931" y="1405149"/>
            <a:ext cx="2333625" cy="1241002"/>
          </a:xfrm>
          <a:prstGeom prst="rect">
            <a:avLst/>
          </a:prstGeom>
        </p:spPr>
      </p:pic>
    </p:spTree>
    <p:extLst>
      <p:ext uri="{BB962C8B-B14F-4D97-AF65-F5344CB8AC3E}">
        <p14:creationId xmlns:p14="http://schemas.microsoft.com/office/powerpoint/2010/main" val="22825241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Straight Connector 18"/>
          <p:cNvCxnSpPr>
            <a:cxnSpLocks/>
          </p:cNvCxnSpPr>
          <p:nvPr/>
        </p:nvCxnSpPr>
        <p:spPr>
          <a:xfrm>
            <a:off x="4572000" y="3288268"/>
            <a:ext cx="0" cy="68585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4099" name="TextBox 1"/>
          <p:cNvSpPr txBox="1">
            <a:spLocks noChangeArrowheads="1"/>
          </p:cNvSpPr>
          <p:nvPr/>
        </p:nvSpPr>
        <p:spPr bwMode="auto">
          <a:xfrm>
            <a:off x="114300" y="168968"/>
            <a:ext cx="8915400" cy="11449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itchFamily="18" charset="0"/>
                <a:ea typeface="MS PGothic" pitchFamily="34" charset="-128"/>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ea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ea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ea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ea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9pPr>
          </a:lstStyle>
          <a:p>
            <a:pPr algn="ctr">
              <a:lnSpc>
                <a:spcPct val="90000"/>
              </a:lnSpc>
              <a:spcBef>
                <a:spcPct val="0"/>
              </a:spcBef>
              <a:buFontTx/>
              <a:buNone/>
            </a:pPr>
            <a:r>
              <a:rPr lang="en-US" altLang="en-US" sz="2800" b="1" u="sng" dirty="0">
                <a:solidFill>
                  <a:srgbClr val="41453A"/>
                </a:solidFill>
                <a:latin typeface="Arial" charset="0"/>
              </a:rPr>
              <a:t>Marine Corps Association &amp; Foundation</a:t>
            </a:r>
          </a:p>
          <a:p>
            <a:pPr algn="ctr">
              <a:lnSpc>
                <a:spcPct val="90000"/>
              </a:lnSpc>
              <a:spcBef>
                <a:spcPct val="0"/>
              </a:spcBef>
              <a:buFontTx/>
              <a:buNone/>
            </a:pPr>
            <a:r>
              <a:rPr lang="en-US" altLang="en-US" sz="2400" b="1" dirty="0">
                <a:solidFill>
                  <a:srgbClr val="41453A"/>
                </a:solidFill>
                <a:latin typeface="Arial" charset="0"/>
              </a:rPr>
              <a:t>Board of Directors  -  Board of Governors</a:t>
            </a:r>
          </a:p>
          <a:p>
            <a:pPr algn="ctr">
              <a:lnSpc>
                <a:spcPct val="90000"/>
              </a:lnSpc>
              <a:spcBef>
                <a:spcPct val="0"/>
              </a:spcBef>
              <a:buFontTx/>
              <a:buNone/>
            </a:pPr>
            <a:r>
              <a:rPr lang="en-US" altLang="en-US" sz="2400" b="1" dirty="0">
                <a:solidFill>
                  <a:srgbClr val="41453A"/>
                </a:solidFill>
                <a:latin typeface="Arial" charset="0"/>
              </a:rPr>
              <a:t>“Shared Governance” </a:t>
            </a:r>
          </a:p>
        </p:txBody>
      </p:sp>
      <p:cxnSp>
        <p:nvCxnSpPr>
          <p:cNvPr id="7" name="Straight Connector 6"/>
          <p:cNvCxnSpPr/>
          <p:nvPr/>
        </p:nvCxnSpPr>
        <p:spPr>
          <a:xfrm>
            <a:off x="4648200" y="2631757"/>
            <a:ext cx="0" cy="4572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1524000" y="3974125"/>
            <a:ext cx="0" cy="3048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a:cxnSpLocks/>
          </p:cNvCxnSpPr>
          <p:nvPr/>
        </p:nvCxnSpPr>
        <p:spPr>
          <a:xfrm>
            <a:off x="7924800" y="3974125"/>
            <a:ext cx="0" cy="293075"/>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a:cxnSpLocks/>
          </p:cNvCxnSpPr>
          <p:nvPr/>
        </p:nvCxnSpPr>
        <p:spPr>
          <a:xfrm>
            <a:off x="1524000" y="3974125"/>
            <a:ext cx="64008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687010" y="4220744"/>
            <a:ext cx="1676398" cy="646331"/>
          </a:xfrm>
          <a:prstGeom prst="rect">
            <a:avLst/>
          </a:prstGeom>
          <a:solidFill>
            <a:srgbClr val="41453A"/>
          </a:solidFill>
        </p:spPr>
        <p:txBody>
          <a:bodyPr wrap="square" rtlCol="0">
            <a:spAutoFit/>
          </a:bodyPr>
          <a:lstStyle/>
          <a:p>
            <a:pPr lvl="0" algn="ctr"/>
            <a:r>
              <a:rPr lang="en-US" dirty="0">
                <a:solidFill>
                  <a:srgbClr val="FFFFFF"/>
                </a:solidFill>
              </a:rPr>
              <a:t>Governance</a:t>
            </a:r>
          </a:p>
          <a:p>
            <a:pPr lvl="0" algn="ctr"/>
            <a:r>
              <a:rPr lang="en-US" dirty="0">
                <a:solidFill>
                  <a:srgbClr val="FFFFFF"/>
                </a:solidFill>
              </a:rPr>
              <a:t>Committee</a:t>
            </a:r>
          </a:p>
        </p:txBody>
      </p:sp>
      <p:sp>
        <p:nvSpPr>
          <p:cNvPr id="4" name="TextBox 3"/>
          <p:cNvSpPr txBox="1"/>
          <p:nvPr/>
        </p:nvSpPr>
        <p:spPr>
          <a:xfrm>
            <a:off x="1295400" y="4953000"/>
            <a:ext cx="2441694" cy="369332"/>
          </a:xfrm>
          <a:prstGeom prst="rect">
            <a:avLst/>
          </a:prstGeom>
          <a:noFill/>
        </p:spPr>
        <p:txBody>
          <a:bodyPr wrap="none" rtlCol="0">
            <a:spAutoFit/>
          </a:bodyPr>
          <a:lstStyle/>
          <a:p>
            <a:r>
              <a:rPr lang="en-US" dirty="0"/>
              <a:t>*MCAF Committee Only</a:t>
            </a:r>
          </a:p>
        </p:txBody>
      </p:sp>
      <p:grpSp>
        <p:nvGrpSpPr>
          <p:cNvPr id="27" name="Group 26"/>
          <p:cNvGrpSpPr/>
          <p:nvPr/>
        </p:nvGrpSpPr>
        <p:grpSpPr>
          <a:xfrm>
            <a:off x="1905000" y="1301001"/>
            <a:ext cx="5486400" cy="2600264"/>
            <a:chOff x="571500" y="1696630"/>
            <a:chExt cx="5486400" cy="2600264"/>
          </a:xfrm>
        </p:grpSpPr>
        <p:sp>
          <p:nvSpPr>
            <p:cNvPr id="28" name="Rectangle 27"/>
            <p:cNvSpPr/>
            <p:nvPr/>
          </p:nvSpPr>
          <p:spPr>
            <a:xfrm>
              <a:off x="609600" y="1752599"/>
              <a:ext cx="5410200" cy="2436060"/>
            </a:xfrm>
            <a:prstGeom prst="rect">
              <a:avLst/>
            </a:prstGeom>
            <a:solidFill>
              <a:srgbClr val="41453A"/>
            </a:solidFill>
            <a:ln w="38100" cmpd="sng">
              <a:solidFill>
                <a:srgbClr val="41453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a:p>
              <a:pPr algn="ctr"/>
              <a:endParaRPr lang="en-US" dirty="0"/>
            </a:p>
          </p:txBody>
        </p:sp>
        <p:sp>
          <p:nvSpPr>
            <p:cNvPr id="29" name="Rectangle 28"/>
            <p:cNvSpPr/>
            <p:nvPr/>
          </p:nvSpPr>
          <p:spPr>
            <a:xfrm>
              <a:off x="571500" y="2127069"/>
              <a:ext cx="5410200" cy="2169825"/>
            </a:xfrm>
            <a:prstGeom prst="rect">
              <a:avLst/>
            </a:prstGeom>
          </p:spPr>
          <p:txBody>
            <a:bodyPr wrap="square">
              <a:spAutoFit/>
            </a:bodyPr>
            <a:lstStyle/>
            <a:p>
              <a:pPr algn="ctr"/>
              <a:r>
                <a:rPr lang="en-US" sz="1500" dirty="0">
                  <a:solidFill>
                    <a:schemeClr val="bg1"/>
                  </a:solidFill>
                  <a:latin typeface="Calibri"/>
                  <a:cs typeface="Calibri"/>
                </a:rPr>
                <a:t>LtGen George Flynn, USMC (Ret)  </a:t>
              </a:r>
              <a:r>
                <a:rPr lang="en-US" sz="1500" i="1" dirty="0">
                  <a:solidFill>
                    <a:schemeClr val="bg1"/>
                  </a:solidFill>
                  <a:latin typeface="Calibri"/>
                  <a:cs typeface="Calibri"/>
                </a:rPr>
                <a:t>Chairman</a:t>
              </a:r>
            </a:p>
            <a:p>
              <a:pPr algn="ctr"/>
              <a:r>
                <a:rPr lang="en-US" sz="1500" dirty="0" err="1">
                  <a:solidFill>
                    <a:schemeClr val="bg1"/>
                  </a:solidFill>
                  <a:latin typeface="Calibri"/>
                  <a:cs typeface="Calibri"/>
                </a:rPr>
                <a:t>Mr</a:t>
              </a:r>
              <a:r>
                <a:rPr lang="en-US" sz="1500" dirty="0">
                  <a:solidFill>
                    <a:schemeClr val="bg1"/>
                  </a:solidFill>
                  <a:latin typeface="Calibri"/>
                  <a:cs typeface="Calibri"/>
                </a:rPr>
                <a:t> Jay Holmes, </a:t>
              </a:r>
              <a:r>
                <a:rPr lang="en-US" sz="1500" i="1" dirty="0">
                  <a:solidFill>
                    <a:schemeClr val="bg1"/>
                  </a:solidFill>
                  <a:latin typeface="Calibri"/>
                  <a:cs typeface="Calibri"/>
                </a:rPr>
                <a:t>Vice Chairman</a:t>
              </a:r>
            </a:p>
            <a:p>
              <a:pPr algn="ctr"/>
              <a:r>
                <a:rPr lang="en-US" sz="1500" dirty="0">
                  <a:solidFill>
                    <a:schemeClr val="bg1"/>
                  </a:solidFill>
                  <a:latin typeface="Calibri"/>
                  <a:cs typeface="Calibri"/>
                </a:rPr>
                <a:t>Col Todd Ford, USMC (Ret</a:t>
              </a:r>
              <a:r>
                <a:rPr lang="en-US" sz="1500">
                  <a:solidFill>
                    <a:schemeClr val="bg1"/>
                  </a:solidFill>
                  <a:latin typeface="Calibri"/>
                  <a:cs typeface="Calibri"/>
                </a:rPr>
                <a:t>) </a:t>
              </a:r>
              <a:r>
                <a:rPr lang="en-US" sz="1500" i="1">
                  <a:solidFill>
                    <a:schemeClr val="bg1"/>
                  </a:solidFill>
                  <a:latin typeface="Calibri"/>
                  <a:cs typeface="Calibri"/>
                </a:rPr>
                <a:t>Finance </a:t>
              </a:r>
              <a:r>
                <a:rPr lang="en-US" sz="1500" i="1" dirty="0">
                  <a:solidFill>
                    <a:schemeClr val="bg1"/>
                  </a:solidFill>
                  <a:latin typeface="Calibri"/>
                  <a:cs typeface="Calibri"/>
                </a:rPr>
                <a:t>Committee Chairman</a:t>
              </a:r>
            </a:p>
            <a:p>
              <a:pPr algn="ctr"/>
              <a:r>
                <a:rPr lang="en-US" sz="1500" dirty="0" err="1">
                  <a:solidFill>
                    <a:schemeClr val="bg1"/>
                  </a:solidFill>
                  <a:latin typeface="Calibri"/>
                  <a:cs typeface="Calibri"/>
                </a:rPr>
                <a:t>Mr</a:t>
              </a:r>
              <a:r>
                <a:rPr lang="en-US" sz="1500" dirty="0">
                  <a:solidFill>
                    <a:schemeClr val="bg1"/>
                  </a:solidFill>
                  <a:latin typeface="Calibri"/>
                  <a:cs typeface="Calibri"/>
                </a:rPr>
                <a:t> Kurt Chapman  </a:t>
              </a:r>
              <a:r>
                <a:rPr lang="en-US" sz="1500" i="1" dirty="0">
                  <a:solidFill>
                    <a:schemeClr val="bg1"/>
                  </a:solidFill>
                  <a:latin typeface="Calibri"/>
                  <a:cs typeface="Calibri"/>
                </a:rPr>
                <a:t>Development Committee Chairman</a:t>
              </a:r>
            </a:p>
            <a:p>
              <a:pPr algn="ctr"/>
              <a:r>
                <a:rPr lang="en-US" sz="1500" dirty="0">
                  <a:solidFill>
                    <a:schemeClr val="bg1"/>
                  </a:solidFill>
                  <a:latin typeface="Calibri"/>
                  <a:cs typeface="Calibri"/>
                </a:rPr>
                <a:t>LtGen Mark Faulkner, USMC (Ret) </a:t>
              </a:r>
              <a:r>
                <a:rPr lang="en-US" sz="1500" i="1" dirty="0">
                  <a:solidFill>
                    <a:schemeClr val="bg1"/>
                  </a:solidFill>
                  <a:latin typeface="Calibri"/>
                  <a:cs typeface="Calibri"/>
                </a:rPr>
                <a:t>MCA&amp;F President &amp; CEO</a:t>
              </a:r>
            </a:p>
            <a:p>
              <a:pPr algn="ctr"/>
              <a:r>
                <a:rPr lang="en-US" sz="1500" dirty="0">
                  <a:solidFill>
                    <a:schemeClr val="bg1"/>
                  </a:solidFill>
                  <a:latin typeface="Calibri"/>
                  <a:cs typeface="Calibri"/>
                </a:rPr>
                <a:t>Mr. Bryan Wood, SES (Ret)  </a:t>
              </a:r>
              <a:r>
                <a:rPr lang="en-US" sz="1500" i="1" dirty="0">
                  <a:solidFill>
                    <a:schemeClr val="bg1"/>
                  </a:solidFill>
                  <a:latin typeface="Calibri"/>
                  <a:cs typeface="Calibri"/>
                </a:rPr>
                <a:t>General Counsel</a:t>
              </a:r>
            </a:p>
            <a:p>
              <a:pPr algn="ctr"/>
              <a:r>
                <a:rPr lang="en-US" sz="1500" dirty="0">
                  <a:solidFill>
                    <a:schemeClr val="bg1"/>
                  </a:solidFill>
                  <a:latin typeface="Calibri"/>
                  <a:cs typeface="Calibri"/>
                </a:rPr>
                <a:t>Col Steve </a:t>
              </a:r>
              <a:r>
                <a:rPr lang="en-US" sz="1500" dirty="0" err="1">
                  <a:solidFill>
                    <a:schemeClr val="bg1"/>
                  </a:solidFill>
                  <a:latin typeface="Calibri"/>
                  <a:cs typeface="Calibri"/>
                </a:rPr>
                <a:t>Zotti</a:t>
              </a:r>
              <a:r>
                <a:rPr lang="en-US" sz="1500" dirty="0">
                  <a:solidFill>
                    <a:schemeClr val="bg1"/>
                  </a:solidFill>
                  <a:latin typeface="Calibri"/>
                  <a:cs typeface="Calibri"/>
                </a:rPr>
                <a:t>, USMC (Ret) </a:t>
              </a:r>
              <a:r>
                <a:rPr lang="en-US" sz="1500" i="1" dirty="0">
                  <a:solidFill>
                    <a:schemeClr val="bg1"/>
                  </a:solidFill>
                  <a:latin typeface="Calibri"/>
                  <a:cs typeface="Calibri"/>
                </a:rPr>
                <a:t>Futures</a:t>
              </a:r>
              <a:r>
                <a:rPr lang="en-US" sz="1500" dirty="0">
                  <a:solidFill>
                    <a:schemeClr val="bg1"/>
                  </a:solidFill>
                  <a:latin typeface="Calibri"/>
                  <a:cs typeface="Calibri"/>
                </a:rPr>
                <a:t> </a:t>
              </a:r>
              <a:r>
                <a:rPr lang="en-US" sz="1500" i="1" dirty="0">
                  <a:solidFill>
                    <a:schemeClr val="bg1"/>
                  </a:solidFill>
                  <a:latin typeface="Calibri"/>
                  <a:cs typeface="Calibri"/>
                </a:rPr>
                <a:t>Committee Chairman</a:t>
              </a:r>
            </a:p>
            <a:p>
              <a:pPr algn="ctr"/>
              <a:r>
                <a:rPr lang="en-US" sz="1500" dirty="0" err="1">
                  <a:solidFill>
                    <a:schemeClr val="bg1"/>
                  </a:solidFill>
                  <a:latin typeface="Calibri"/>
                  <a:cs typeface="Calibri"/>
                </a:rPr>
                <a:t>LtGen</a:t>
              </a:r>
              <a:r>
                <a:rPr lang="en-US" sz="1500" dirty="0">
                  <a:solidFill>
                    <a:schemeClr val="bg1"/>
                  </a:solidFill>
                  <a:latin typeface="Calibri"/>
                  <a:cs typeface="Calibri"/>
                </a:rPr>
                <a:t> John </a:t>
              </a:r>
              <a:r>
                <a:rPr lang="en-US" sz="1500" dirty="0" err="1">
                  <a:solidFill>
                    <a:schemeClr val="bg1"/>
                  </a:solidFill>
                  <a:latin typeface="Calibri"/>
                  <a:cs typeface="Calibri"/>
                </a:rPr>
                <a:t>Toolan</a:t>
              </a:r>
              <a:r>
                <a:rPr lang="en-US" sz="1500" i="1" dirty="0">
                  <a:solidFill>
                    <a:schemeClr val="bg1"/>
                  </a:solidFill>
                  <a:latin typeface="Calibri"/>
                  <a:cs typeface="Calibri"/>
                </a:rPr>
                <a:t>, </a:t>
              </a:r>
              <a:r>
                <a:rPr lang="en-US" sz="1500" dirty="0">
                  <a:solidFill>
                    <a:schemeClr val="bg1"/>
                  </a:solidFill>
                  <a:latin typeface="Calibri"/>
                  <a:cs typeface="Calibri"/>
                </a:rPr>
                <a:t>USMC (Ret) </a:t>
              </a:r>
              <a:r>
                <a:rPr lang="en-US" sz="1500" i="1" dirty="0">
                  <a:solidFill>
                    <a:schemeClr val="bg1"/>
                  </a:solidFill>
                  <a:latin typeface="Calibri"/>
                  <a:cs typeface="Calibri"/>
                </a:rPr>
                <a:t>Governance Committee Chairman</a:t>
              </a:r>
            </a:p>
            <a:p>
              <a:pPr algn="ctr"/>
              <a:endParaRPr lang="en-US" sz="1500" dirty="0">
                <a:solidFill>
                  <a:schemeClr val="bg1"/>
                </a:solidFill>
                <a:latin typeface="Calibri"/>
                <a:cs typeface="Calibri"/>
              </a:endParaRPr>
            </a:p>
          </p:txBody>
        </p:sp>
        <p:sp>
          <p:nvSpPr>
            <p:cNvPr id="30" name="TextBox 29"/>
            <p:cNvSpPr txBox="1"/>
            <p:nvPr/>
          </p:nvSpPr>
          <p:spPr>
            <a:xfrm>
              <a:off x="647700" y="1696630"/>
              <a:ext cx="5410200" cy="492443"/>
            </a:xfrm>
            <a:prstGeom prst="rect">
              <a:avLst/>
            </a:prstGeom>
            <a:noFill/>
          </p:spPr>
          <p:txBody>
            <a:bodyPr wrap="square" rtlCol="0">
              <a:spAutoFit/>
            </a:bodyPr>
            <a:lstStyle/>
            <a:p>
              <a:pPr algn="ctr"/>
              <a:r>
                <a:rPr lang="en-US" sz="2600" dirty="0">
                  <a:solidFill>
                    <a:srgbClr val="FFFFFF"/>
                  </a:solidFill>
                </a:rPr>
                <a:t>Executive Committee</a:t>
              </a:r>
            </a:p>
          </p:txBody>
        </p:sp>
      </p:grpSp>
      <p:sp>
        <p:nvSpPr>
          <p:cNvPr id="2" name="Slide Number Placeholder 1"/>
          <p:cNvSpPr>
            <a:spLocks noGrp="1"/>
          </p:cNvSpPr>
          <p:nvPr>
            <p:ph type="sldNum" sz="quarter" idx="12"/>
          </p:nvPr>
        </p:nvSpPr>
        <p:spPr/>
        <p:txBody>
          <a:bodyPr/>
          <a:lstStyle/>
          <a:p>
            <a:fld id="{65C3D1F8-002A-47E3-97A1-C6774553AA60}" type="slidenum">
              <a:rPr lang="en-US" smtClean="0"/>
              <a:t>8</a:t>
            </a:fld>
            <a:endParaRPr lang="en-US" dirty="0"/>
          </a:p>
        </p:txBody>
      </p:sp>
      <p:cxnSp>
        <p:nvCxnSpPr>
          <p:cNvPr id="20" name="Straight Connector 19">
            <a:extLst>
              <a:ext uri="{FF2B5EF4-FFF2-40B4-BE49-F238E27FC236}">
                <a16:creationId xmlns:a16="http://schemas.microsoft.com/office/drawing/2014/main" id="{0F2AE5A7-1AA5-E446-9565-C0728D50A877}"/>
              </a:ext>
            </a:extLst>
          </p:cNvPr>
          <p:cNvCxnSpPr/>
          <p:nvPr/>
        </p:nvCxnSpPr>
        <p:spPr>
          <a:xfrm>
            <a:off x="3581402" y="3974125"/>
            <a:ext cx="0" cy="3810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21" name="TextBox 20">
            <a:extLst>
              <a:ext uri="{FF2B5EF4-FFF2-40B4-BE49-F238E27FC236}">
                <a16:creationId xmlns:a16="http://schemas.microsoft.com/office/drawing/2014/main" id="{ADBAD161-0191-3C4E-A384-9389E6168B9F}"/>
              </a:ext>
            </a:extLst>
          </p:cNvPr>
          <p:cNvSpPr txBox="1"/>
          <p:nvPr/>
        </p:nvSpPr>
        <p:spPr>
          <a:xfrm>
            <a:off x="7162800" y="4230469"/>
            <a:ext cx="1440415" cy="646331"/>
          </a:xfrm>
          <a:prstGeom prst="rect">
            <a:avLst/>
          </a:prstGeom>
          <a:solidFill>
            <a:srgbClr val="41453A"/>
          </a:solidFill>
          <a:ln>
            <a:noFill/>
          </a:ln>
        </p:spPr>
        <p:txBody>
          <a:bodyPr wrap="square" rtlCol="0">
            <a:spAutoFit/>
          </a:bodyPr>
          <a:lstStyle/>
          <a:p>
            <a:pPr lvl="0" algn="ctr"/>
            <a:r>
              <a:rPr lang="en-US" dirty="0">
                <a:solidFill>
                  <a:srgbClr val="FFFFFF"/>
                </a:solidFill>
              </a:rPr>
              <a:t>Futures</a:t>
            </a:r>
          </a:p>
          <a:p>
            <a:pPr lvl="0" algn="ctr"/>
            <a:r>
              <a:rPr lang="en-US" dirty="0">
                <a:solidFill>
                  <a:srgbClr val="FFFFFF"/>
                </a:solidFill>
              </a:rPr>
              <a:t>Committee</a:t>
            </a:r>
          </a:p>
        </p:txBody>
      </p:sp>
      <p:cxnSp>
        <p:nvCxnSpPr>
          <p:cNvPr id="24" name="Straight Connector 23">
            <a:extLst>
              <a:ext uri="{FF2B5EF4-FFF2-40B4-BE49-F238E27FC236}">
                <a16:creationId xmlns:a16="http://schemas.microsoft.com/office/drawing/2014/main" id="{6D82EC67-843F-B44C-9098-A18B27701F8B}"/>
              </a:ext>
            </a:extLst>
          </p:cNvPr>
          <p:cNvCxnSpPr/>
          <p:nvPr/>
        </p:nvCxnSpPr>
        <p:spPr>
          <a:xfrm>
            <a:off x="5846627" y="3974125"/>
            <a:ext cx="0" cy="3810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2743202" y="4220744"/>
            <a:ext cx="1752598" cy="646331"/>
          </a:xfrm>
          <a:prstGeom prst="rect">
            <a:avLst/>
          </a:prstGeom>
          <a:solidFill>
            <a:srgbClr val="41453A"/>
          </a:solidFill>
          <a:ln>
            <a:noFill/>
          </a:ln>
        </p:spPr>
        <p:txBody>
          <a:bodyPr wrap="square" rtlCol="0">
            <a:spAutoFit/>
          </a:bodyPr>
          <a:lstStyle/>
          <a:p>
            <a:pPr lvl="0" algn="ctr"/>
            <a:r>
              <a:rPr lang="en-US" dirty="0">
                <a:solidFill>
                  <a:srgbClr val="FFFFFF"/>
                </a:solidFill>
              </a:rPr>
              <a:t>Development</a:t>
            </a:r>
          </a:p>
          <a:p>
            <a:pPr lvl="0" algn="ctr"/>
            <a:r>
              <a:rPr lang="en-US" dirty="0">
                <a:solidFill>
                  <a:srgbClr val="FFFFFF"/>
                </a:solidFill>
              </a:rPr>
              <a:t>Committee*</a:t>
            </a:r>
          </a:p>
        </p:txBody>
      </p:sp>
      <p:sp>
        <p:nvSpPr>
          <p:cNvPr id="37" name="TextBox 36"/>
          <p:cNvSpPr txBox="1"/>
          <p:nvPr/>
        </p:nvSpPr>
        <p:spPr>
          <a:xfrm>
            <a:off x="4800610" y="4214336"/>
            <a:ext cx="2133587" cy="646331"/>
          </a:xfrm>
          <a:prstGeom prst="rect">
            <a:avLst/>
          </a:prstGeom>
          <a:solidFill>
            <a:srgbClr val="41453A"/>
          </a:solidFill>
        </p:spPr>
        <p:txBody>
          <a:bodyPr wrap="square" rtlCol="0">
            <a:spAutoFit/>
          </a:bodyPr>
          <a:lstStyle/>
          <a:p>
            <a:pPr lvl="0" algn="ctr"/>
            <a:r>
              <a:rPr lang="en-US" dirty="0">
                <a:solidFill>
                  <a:srgbClr val="FFFFFF"/>
                </a:solidFill>
              </a:rPr>
              <a:t>Investment &amp; </a:t>
            </a:r>
          </a:p>
          <a:p>
            <a:pPr lvl="0" algn="ctr"/>
            <a:r>
              <a:rPr lang="en-US" dirty="0">
                <a:solidFill>
                  <a:srgbClr val="FFFFFF"/>
                </a:solidFill>
              </a:rPr>
              <a:t>Finance Committee</a:t>
            </a:r>
          </a:p>
        </p:txBody>
      </p:sp>
    </p:spTree>
    <p:extLst>
      <p:ext uri="{BB962C8B-B14F-4D97-AF65-F5344CB8AC3E}">
        <p14:creationId xmlns:p14="http://schemas.microsoft.com/office/powerpoint/2010/main" val="42654321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Box 1"/>
          <p:cNvSpPr txBox="1">
            <a:spLocks noChangeArrowheads="1"/>
          </p:cNvSpPr>
          <p:nvPr/>
        </p:nvSpPr>
        <p:spPr bwMode="auto">
          <a:xfrm>
            <a:off x="0" y="314236"/>
            <a:ext cx="9144000" cy="6001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itchFamily="18" charset="0"/>
                <a:ea typeface="MS PGothic" pitchFamily="34" charset="-128"/>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ea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ea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ea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ea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9pPr>
          </a:lstStyle>
          <a:p>
            <a:pPr algn="ctr">
              <a:lnSpc>
                <a:spcPct val="90000"/>
              </a:lnSpc>
              <a:spcBef>
                <a:spcPct val="0"/>
              </a:spcBef>
              <a:buFontTx/>
              <a:buNone/>
            </a:pPr>
            <a:r>
              <a:rPr lang="en-US" altLang="en-US" sz="3600" b="1" u="sng" dirty="0">
                <a:solidFill>
                  <a:srgbClr val="41453A"/>
                </a:solidFill>
                <a:latin typeface="Arial" charset="0"/>
              </a:rPr>
              <a:t>Marine Corps Association &amp; Foundation</a:t>
            </a:r>
          </a:p>
        </p:txBody>
      </p:sp>
      <p:sp>
        <p:nvSpPr>
          <p:cNvPr id="15364" name="Text Box 4"/>
          <p:cNvSpPr txBox="1">
            <a:spLocks noChangeArrowheads="1"/>
          </p:cNvSpPr>
          <p:nvPr/>
        </p:nvSpPr>
        <p:spPr bwMode="auto">
          <a:xfrm>
            <a:off x="762000" y="1711641"/>
            <a:ext cx="5181600" cy="387798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defRPr/>
            </a:pPr>
            <a:r>
              <a:rPr lang="en-US" altLang="en-US" sz="1600" b="1" u="sng" dirty="0">
                <a:solidFill>
                  <a:srgbClr val="41453A"/>
                </a:solidFill>
                <a:latin typeface="Arial" pitchFamily="34" charset="0"/>
              </a:rPr>
              <a:t>Chief Operating Officer</a:t>
            </a:r>
            <a:r>
              <a:rPr lang="en-US" altLang="en-US" sz="1600" b="1" dirty="0">
                <a:solidFill>
                  <a:srgbClr val="002060"/>
                </a:solidFill>
                <a:latin typeface="Arial" pitchFamily="34" charset="0"/>
              </a:rPr>
              <a:t>	</a:t>
            </a:r>
            <a:endParaRPr lang="en-US" altLang="en-US" sz="1600" b="1" u="sng" dirty="0">
              <a:solidFill>
                <a:srgbClr val="E92D2D"/>
              </a:solidFill>
              <a:latin typeface="Arial" pitchFamily="34" charset="0"/>
            </a:endParaRPr>
          </a:p>
          <a:p>
            <a:pPr eaLnBrk="1" hangingPunct="1">
              <a:defRPr/>
            </a:pPr>
            <a:r>
              <a:rPr lang="en-US" altLang="en-US" sz="1600" b="1" dirty="0">
                <a:solidFill>
                  <a:srgbClr val="120D3D"/>
                </a:solidFill>
                <a:latin typeface="Arial" pitchFamily="34" charset="0"/>
              </a:rPr>
              <a:t>Col Dan O’Brien, USMC (Ret)</a:t>
            </a:r>
          </a:p>
          <a:p>
            <a:pPr eaLnBrk="1" hangingPunct="1">
              <a:defRPr/>
            </a:pPr>
            <a:r>
              <a:rPr lang="en-US" altLang="en-US" sz="1600" b="1" dirty="0">
                <a:solidFill>
                  <a:srgbClr val="002060"/>
                </a:solidFill>
                <a:latin typeface="Arial" pitchFamily="34" charset="0"/>
              </a:rPr>
              <a:t>	</a:t>
            </a:r>
          </a:p>
          <a:p>
            <a:pPr eaLnBrk="1" hangingPunct="1">
              <a:defRPr/>
            </a:pPr>
            <a:r>
              <a:rPr lang="en-US" altLang="en-US" sz="1600" b="1" u="sng" dirty="0">
                <a:solidFill>
                  <a:srgbClr val="41453A"/>
                </a:solidFill>
                <a:latin typeface="Arial" pitchFamily="34" charset="0"/>
              </a:rPr>
              <a:t>Publisher/</a:t>
            </a:r>
            <a:r>
              <a:rPr lang="en-US" altLang="en-US" sz="1600" b="1" i="1" u="sng" dirty="0">
                <a:solidFill>
                  <a:srgbClr val="41453A"/>
                </a:solidFill>
                <a:latin typeface="Arial" pitchFamily="34" charset="0"/>
              </a:rPr>
              <a:t>Gazette</a:t>
            </a:r>
            <a:r>
              <a:rPr lang="en-US" altLang="en-US" sz="1600" b="1" u="sng" dirty="0">
                <a:solidFill>
                  <a:srgbClr val="41453A"/>
                </a:solidFill>
                <a:latin typeface="Arial" pitchFamily="34" charset="0"/>
              </a:rPr>
              <a:t> Editor</a:t>
            </a:r>
            <a:r>
              <a:rPr lang="en-US" altLang="en-US" sz="1600" b="1" dirty="0">
                <a:solidFill>
                  <a:srgbClr val="41453A"/>
                </a:solidFill>
                <a:latin typeface="Arial" pitchFamily="34" charset="0"/>
              </a:rPr>
              <a:t>		</a:t>
            </a:r>
            <a:endParaRPr lang="en-US" altLang="en-US" sz="1600" b="1" u="sng" dirty="0">
              <a:solidFill>
                <a:srgbClr val="41453A"/>
              </a:solidFill>
              <a:latin typeface="Arial" pitchFamily="34" charset="0"/>
            </a:endParaRPr>
          </a:p>
          <a:p>
            <a:pPr eaLnBrk="1" hangingPunct="1">
              <a:defRPr/>
            </a:pPr>
            <a:r>
              <a:rPr lang="en-US" altLang="en-US" sz="1600" b="1" dirty="0">
                <a:solidFill>
                  <a:srgbClr val="120D3D"/>
                </a:solidFill>
                <a:latin typeface="Arial" pitchFamily="34" charset="0"/>
              </a:rPr>
              <a:t>Col Chris Woodbridge, USMC (Ret)</a:t>
            </a:r>
            <a:r>
              <a:rPr lang="en-US" altLang="en-US" sz="1600" b="1" dirty="0">
                <a:solidFill>
                  <a:srgbClr val="41453A"/>
                </a:solidFill>
                <a:latin typeface="Arial" pitchFamily="34" charset="0"/>
              </a:rPr>
              <a:t>	</a:t>
            </a:r>
          </a:p>
          <a:p>
            <a:pPr eaLnBrk="1" hangingPunct="1">
              <a:defRPr/>
            </a:pPr>
            <a:endParaRPr lang="en-US" altLang="en-US" sz="1600" b="1" dirty="0">
              <a:solidFill>
                <a:srgbClr val="41453A"/>
              </a:solidFill>
              <a:latin typeface="Arial" pitchFamily="34" charset="0"/>
            </a:endParaRPr>
          </a:p>
          <a:p>
            <a:pPr eaLnBrk="1" hangingPunct="1">
              <a:defRPr/>
            </a:pPr>
            <a:r>
              <a:rPr lang="en-US" altLang="en-US" sz="1600" b="1" u="sng" dirty="0">
                <a:solidFill>
                  <a:srgbClr val="41453A"/>
                </a:solidFill>
                <a:latin typeface="Arial" pitchFamily="34" charset="0"/>
              </a:rPr>
              <a:t>Foundation</a:t>
            </a:r>
            <a:r>
              <a:rPr lang="en-US" altLang="en-US" sz="1600" b="1" dirty="0">
                <a:solidFill>
                  <a:srgbClr val="41453A"/>
                </a:solidFill>
                <a:latin typeface="Arial" pitchFamily="34" charset="0"/>
              </a:rPr>
              <a:t>		</a:t>
            </a:r>
          </a:p>
          <a:p>
            <a:pPr eaLnBrk="1" hangingPunct="1">
              <a:defRPr/>
            </a:pPr>
            <a:r>
              <a:rPr lang="en-US" altLang="en-US" sz="1600" b="1" dirty="0">
                <a:solidFill>
                  <a:srgbClr val="120D3D"/>
                </a:solidFill>
                <a:latin typeface="Arial" pitchFamily="34" charset="0"/>
              </a:rPr>
              <a:t>Col Tim Mundy, USMC (Ret)</a:t>
            </a:r>
          </a:p>
          <a:p>
            <a:pPr eaLnBrk="1" hangingPunct="1">
              <a:defRPr/>
            </a:pPr>
            <a:r>
              <a:rPr lang="en-US" altLang="en-US" sz="1600" b="1" dirty="0">
                <a:solidFill>
                  <a:srgbClr val="41453A"/>
                </a:solidFill>
                <a:latin typeface="Arial" pitchFamily="34" charset="0"/>
              </a:rPr>
              <a:t>	</a:t>
            </a:r>
          </a:p>
          <a:p>
            <a:pPr eaLnBrk="1" hangingPunct="1">
              <a:defRPr/>
            </a:pPr>
            <a:r>
              <a:rPr lang="en-US" altLang="en-US" sz="1600" b="1" u="sng" dirty="0">
                <a:solidFill>
                  <a:srgbClr val="41453A"/>
                </a:solidFill>
                <a:latin typeface="Arial" pitchFamily="34" charset="0"/>
              </a:rPr>
              <a:t>Member Services</a:t>
            </a:r>
            <a:r>
              <a:rPr lang="en-US" altLang="en-US" sz="1600" b="1" dirty="0">
                <a:solidFill>
                  <a:srgbClr val="41453A"/>
                </a:solidFill>
                <a:latin typeface="Arial" pitchFamily="34" charset="0"/>
              </a:rPr>
              <a:t>			</a:t>
            </a:r>
          </a:p>
          <a:p>
            <a:pPr eaLnBrk="1" hangingPunct="1">
              <a:defRPr/>
            </a:pPr>
            <a:r>
              <a:rPr lang="en-US" altLang="en-US" sz="1600" b="1" dirty="0">
                <a:solidFill>
                  <a:srgbClr val="120D3D"/>
                </a:solidFill>
                <a:latin typeface="Arial" pitchFamily="34" charset="0"/>
              </a:rPr>
              <a:t>Jaclyn Baird	</a:t>
            </a:r>
          </a:p>
          <a:p>
            <a:pPr eaLnBrk="1" hangingPunct="1">
              <a:defRPr/>
            </a:pPr>
            <a:endParaRPr lang="en-US" altLang="en-US" sz="1600" b="1" dirty="0">
              <a:solidFill>
                <a:srgbClr val="120D3D"/>
              </a:solidFill>
              <a:latin typeface="Arial" pitchFamily="34" charset="0"/>
            </a:endParaRPr>
          </a:p>
          <a:p>
            <a:pPr eaLnBrk="1" hangingPunct="1">
              <a:defRPr/>
            </a:pPr>
            <a:r>
              <a:rPr lang="en-US" altLang="en-US" sz="1800" b="1" u="sng" dirty="0">
                <a:solidFill>
                  <a:srgbClr val="41453A"/>
                </a:solidFill>
                <a:latin typeface="Arial" pitchFamily="34" charset="0"/>
              </a:rPr>
              <a:t>The MARINE Shop</a:t>
            </a:r>
          </a:p>
          <a:p>
            <a:pPr eaLnBrk="1" hangingPunct="1">
              <a:defRPr/>
            </a:pPr>
            <a:r>
              <a:rPr lang="en-US" altLang="en-US" sz="1800" b="1" dirty="0">
                <a:solidFill>
                  <a:srgbClr val="120D3D"/>
                </a:solidFill>
                <a:latin typeface="Arial" pitchFamily="34" charset="0"/>
              </a:rPr>
              <a:t>Janice </a:t>
            </a:r>
            <a:r>
              <a:rPr lang="en-US" altLang="en-US" sz="1800" b="1" dirty="0" err="1">
                <a:solidFill>
                  <a:srgbClr val="120D3D"/>
                </a:solidFill>
                <a:latin typeface="Arial" pitchFamily="34" charset="0"/>
              </a:rPr>
              <a:t>Gwazdauskas</a:t>
            </a:r>
            <a:r>
              <a:rPr lang="en-US" altLang="en-US" sz="1800" b="1" dirty="0">
                <a:solidFill>
                  <a:srgbClr val="120D3D"/>
                </a:solidFill>
                <a:latin typeface="Arial" pitchFamily="34" charset="0"/>
              </a:rPr>
              <a:t> </a:t>
            </a:r>
            <a:r>
              <a:rPr lang="en-US" altLang="en-US" sz="1800" b="1" dirty="0">
                <a:solidFill>
                  <a:srgbClr val="41453A"/>
                </a:solidFill>
                <a:latin typeface="Arial" pitchFamily="34" charset="0"/>
              </a:rPr>
              <a:t>		</a:t>
            </a:r>
            <a:r>
              <a:rPr lang="en-US" altLang="en-US" sz="1800" b="1" dirty="0">
                <a:solidFill>
                  <a:srgbClr val="002060"/>
                </a:solidFill>
                <a:latin typeface="Arial" pitchFamily="34" charset="0"/>
              </a:rPr>
              <a:t>		</a:t>
            </a:r>
            <a:endParaRPr lang="en-US" altLang="en-US" sz="1800" i="1" dirty="0">
              <a:latin typeface="Arial" pitchFamily="34" charset="0"/>
            </a:endParaRPr>
          </a:p>
        </p:txBody>
      </p:sp>
      <p:sp>
        <p:nvSpPr>
          <p:cNvPr id="2" name="TextBox 1"/>
          <p:cNvSpPr txBox="1"/>
          <p:nvPr/>
        </p:nvSpPr>
        <p:spPr>
          <a:xfrm>
            <a:off x="0" y="968514"/>
            <a:ext cx="9144000" cy="707886"/>
          </a:xfrm>
          <a:prstGeom prst="rect">
            <a:avLst/>
          </a:prstGeom>
          <a:noFill/>
        </p:spPr>
        <p:txBody>
          <a:bodyPr wrap="square" rtlCol="0">
            <a:spAutoFit/>
          </a:bodyPr>
          <a:lstStyle/>
          <a:p>
            <a:pPr algn="ctr">
              <a:defRPr/>
            </a:pPr>
            <a:r>
              <a:rPr lang="en-US" altLang="en-US" sz="2000" b="1" u="sng" dirty="0">
                <a:solidFill>
                  <a:srgbClr val="41453A"/>
                </a:solidFill>
                <a:latin typeface="Arial" pitchFamily="34" charset="0"/>
              </a:rPr>
              <a:t>President &amp; Chief Executive Officer</a:t>
            </a:r>
          </a:p>
          <a:p>
            <a:pPr algn="ctr">
              <a:defRPr/>
            </a:pPr>
            <a:r>
              <a:rPr lang="en-US" altLang="en-US" sz="2000" b="1" dirty="0">
                <a:solidFill>
                  <a:srgbClr val="120D3D"/>
                </a:solidFill>
                <a:latin typeface="Arial" pitchFamily="34" charset="0"/>
              </a:rPr>
              <a:t>LtGen Mark Faulkner, USMC (Ret)</a:t>
            </a:r>
          </a:p>
        </p:txBody>
      </p:sp>
      <p:sp>
        <p:nvSpPr>
          <p:cNvPr id="4" name="TextBox 3"/>
          <p:cNvSpPr txBox="1"/>
          <p:nvPr/>
        </p:nvSpPr>
        <p:spPr>
          <a:xfrm>
            <a:off x="5105400" y="1694320"/>
            <a:ext cx="3264035" cy="3970318"/>
          </a:xfrm>
          <a:prstGeom prst="rect">
            <a:avLst/>
          </a:prstGeom>
          <a:noFill/>
        </p:spPr>
        <p:txBody>
          <a:bodyPr wrap="none" rtlCol="0">
            <a:spAutoFit/>
          </a:bodyPr>
          <a:lstStyle/>
          <a:p>
            <a:r>
              <a:rPr lang="en-US" altLang="en-US" sz="1600" b="1" u="sng" dirty="0">
                <a:solidFill>
                  <a:srgbClr val="41453A"/>
                </a:solidFill>
                <a:latin typeface="Arial" pitchFamily="34" charset="0"/>
              </a:rPr>
              <a:t>Chief Financial Officer</a:t>
            </a:r>
          </a:p>
          <a:p>
            <a:r>
              <a:rPr lang="en-US" altLang="en-US" sz="1600" b="1" dirty="0" err="1">
                <a:solidFill>
                  <a:srgbClr val="120D3D"/>
                </a:solidFill>
                <a:latin typeface="Arial" pitchFamily="34" charset="0"/>
              </a:rPr>
              <a:t>Johnna</a:t>
            </a:r>
            <a:r>
              <a:rPr lang="en-US" altLang="en-US" sz="1600" b="1" dirty="0">
                <a:solidFill>
                  <a:srgbClr val="120D3D"/>
                </a:solidFill>
                <a:latin typeface="Arial" pitchFamily="34" charset="0"/>
              </a:rPr>
              <a:t> </a:t>
            </a:r>
            <a:r>
              <a:rPr lang="en-US" altLang="en-US" sz="1600" b="1" dirty="0" err="1">
                <a:solidFill>
                  <a:srgbClr val="120D3D"/>
                </a:solidFill>
                <a:latin typeface="Arial" pitchFamily="34" charset="0"/>
              </a:rPr>
              <a:t>Ebel</a:t>
            </a:r>
            <a:endParaRPr lang="en-US" altLang="en-US" sz="1600" b="1" dirty="0">
              <a:solidFill>
                <a:srgbClr val="120D3D"/>
              </a:solidFill>
              <a:latin typeface="Arial" pitchFamily="34" charset="0"/>
            </a:endParaRPr>
          </a:p>
          <a:p>
            <a:endParaRPr lang="en-US" sz="1100" b="1" dirty="0">
              <a:solidFill>
                <a:srgbClr val="41453A"/>
              </a:solidFill>
              <a:latin typeface="Arial" pitchFamily="34" charset="0"/>
            </a:endParaRPr>
          </a:p>
          <a:p>
            <a:r>
              <a:rPr lang="en-US" altLang="en-US" sz="1600" b="1" u="sng" dirty="0" err="1">
                <a:solidFill>
                  <a:srgbClr val="41453A"/>
                </a:solidFill>
                <a:latin typeface="Arial" pitchFamily="34" charset="0"/>
              </a:rPr>
              <a:t>StratComm</a:t>
            </a:r>
            <a:r>
              <a:rPr lang="en-US" altLang="en-US" sz="1600" b="1" u="sng" dirty="0">
                <a:solidFill>
                  <a:srgbClr val="41453A"/>
                </a:solidFill>
                <a:latin typeface="Arial" pitchFamily="34" charset="0"/>
              </a:rPr>
              <a:t>/</a:t>
            </a:r>
            <a:r>
              <a:rPr lang="en-US" altLang="en-US" sz="1600" b="1" i="1" u="sng" dirty="0">
                <a:solidFill>
                  <a:srgbClr val="41453A"/>
                </a:solidFill>
                <a:latin typeface="Arial" pitchFamily="34" charset="0"/>
              </a:rPr>
              <a:t>Leatherneck</a:t>
            </a:r>
            <a:r>
              <a:rPr lang="en-US" altLang="en-US" sz="1600" b="1" u="sng" dirty="0">
                <a:solidFill>
                  <a:srgbClr val="41453A"/>
                </a:solidFill>
                <a:latin typeface="Arial" pitchFamily="34" charset="0"/>
              </a:rPr>
              <a:t> Editor/</a:t>
            </a:r>
          </a:p>
          <a:p>
            <a:r>
              <a:rPr lang="en-US" altLang="en-US" sz="1600" b="1" u="sng" dirty="0">
                <a:solidFill>
                  <a:srgbClr val="41453A"/>
                </a:solidFill>
                <a:latin typeface="Arial" pitchFamily="34" charset="0"/>
              </a:rPr>
              <a:t>E-Commerce</a:t>
            </a:r>
          </a:p>
          <a:p>
            <a:r>
              <a:rPr lang="en-US" altLang="en-US" sz="1600" b="1" dirty="0">
                <a:solidFill>
                  <a:srgbClr val="120D3D"/>
                </a:solidFill>
                <a:latin typeface="Arial" pitchFamily="34" charset="0"/>
              </a:rPr>
              <a:t>Col Mary Reinwald, USMC (Ret</a:t>
            </a:r>
            <a:r>
              <a:rPr lang="en-US" altLang="en-US" sz="1600" b="1" dirty="0">
                <a:solidFill>
                  <a:srgbClr val="41453A"/>
                </a:solidFill>
                <a:latin typeface="Arial" pitchFamily="34" charset="0"/>
              </a:rPr>
              <a:t>)</a:t>
            </a:r>
          </a:p>
          <a:p>
            <a:endParaRPr lang="en-US" sz="1100" dirty="0">
              <a:solidFill>
                <a:srgbClr val="41453A"/>
              </a:solidFill>
            </a:endParaRPr>
          </a:p>
          <a:p>
            <a:r>
              <a:rPr lang="en-US" altLang="en-US" sz="1600" b="1" u="sng" dirty="0">
                <a:solidFill>
                  <a:srgbClr val="41453A"/>
                </a:solidFill>
                <a:latin typeface="Arial" pitchFamily="34" charset="0"/>
              </a:rPr>
              <a:t>Events/Advertising Sales</a:t>
            </a:r>
          </a:p>
          <a:p>
            <a:r>
              <a:rPr lang="en-US" altLang="en-US" sz="1600" b="1" dirty="0">
                <a:solidFill>
                  <a:srgbClr val="120D3D"/>
                </a:solidFill>
                <a:latin typeface="Arial" pitchFamily="34" charset="0"/>
              </a:rPr>
              <a:t>LeeAnn Mitchell</a:t>
            </a:r>
          </a:p>
          <a:p>
            <a:endParaRPr lang="en-US" altLang="en-US" sz="1600" b="1" dirty="0">
              <a:solidFill>
                <a:srgbClr val="41453A"/>
              </a:solidFill>
              <a:latin typeface="Arial" pitchFamily="34" charset="0"/>
            </a:endParaRPr>
          </a:p>
          <a:p>
            <a:r>
              <a:rPr lang="en-US" altLang="en-US" sz="1600" b="1" u="sng" dirty="0">
                <a:solidFill>
                  <a:srgbClr val="41453A"/>
                </a:solidFill>
                <a:latin typeface="Arial" pitchFamily="34" charset="0"/>
              </a:rPr>
              <a:t>IT</a:t>
            </a:r>
          </a:p>
          <a:p>
            <a:r>
              <a:rPr lang="en-US" altLang="en-US" sz="1600" b="1" dirty="0">
                <a:solidFill>
                  <a:srgbClr val="120D3D"/>
                </a:solidFill>
                <a:latin typeface="Arial" pitchFamily="34" charset="0"/>
              </a:rPr>
              <a:t>Mike Munson</a:t>
            </a:r>
            <a:endParaRPr lang="en-US" altLang="en-US" sz="1100" dirty="0">
              <a:solidFill>
                <a:srgbClr val="41453A"/>
              </a:solidFill>
            </a:endParaRPr>
          </a:p>
          <a:p>
            <a:endParaRPr lang="en-US" altLang="en-US" sz="1600" b="1" dirty="0">
              <a:solidFill>
                <a:srgbClr val="120D3D"/>
              </a:solidFill>
              <a:latin typeface="Arial" pitchFamily="34" charset="0"/>
            </a:endParaRPr>
          </a:p>
          <a:p>
            <a:r>
              <a:rPr lang="en-US" altLang="en-US" b="1" u="sng" dirty="0">
                <a:solidFill>
                  <a:srgbClr val="41453A"/>
                </a:solidFill>
                <a:latin typeface="Arial" pitchFamily="34" charset="0"/>
              </a:rPr>
              <a:t>Retail Support </a:t>
            </a:r>
          </a:p>
          <a:p>
            <a:r>
              <a:rPr lang="en-US" altLang="en-US" b="1" dirty="0">
                <a:solidFill>
                  <a:srgbClr val="120D3D"/>
                </a:solidFill>
                <a:latin typeface="Arial" pitchFamily="34" charset="0"/>
              </a:rPr>
              <a:t>Sabrina Deaver </a:t>
            </a:r>
          </a:p>
          <a:p>
            <a:endParaRPr lang="en-US" altLang="en-US" b="1" dirty="0">
              <a:solidFill>
                <a:srgbClr val="120D3D"/>
              </a:solidFill>
              <a:latin typeface="Arial" pitchFamily="34" charset="0"/>
            </a:endParaRPr>
          </a:p>
        </p:txBody>
      </p:sp>
      <p:sp>
        <p:nvSpPr>
          <p:cNvPr id="3" name="Slide Number Placeholder 2"/>
          <p:cNvSpPr>
            <a:spLocks noGrp="1"/>
          </p:cNvSpPr>
          <p:nvPr>
            <p:ph type="sldNum" sz="quarter" idx="12"/>
          </p:nvPr>
        </p:nvSpPr>
        <p:spPr/>
        <p:txBody>
          <a:bodyPr/>
          <a:lstStyle/>
          <a:p>
            <a:fld id="{65C3D1F8-002A-47E3-97A1-C6774553AA60}" type="slidenum">
              <a:rPr lang="en-US" smtClean="0"/>
              <a:t>9</a:t>
            </a:fld>
            <a:endParaRPr lang="en-US" dirty="0"/>
          </a:p>
        </p:txBody>
      </p:sp>
    </p:spTree>
    <p:extLst>
      <p:ext uri="{BB962C8B-B14F-4D97-AF65-F5344CB8AC3E}">
        <p14:creationId xmlns:p14="http://schemas.microsoft.com/office/powerpoint/2010/main" val="3605953733"/>
      </p:ext>
    </p:extLst>
  </p:cSld>
  <p:clrMapOvr>
    <a:masterClrMapping/>
  </p:clrMapOvr>
</p:sld>
</file>

<file path=ppt/theme/theme1.xml><?xml version="1.0" encoding="utf-8"?>
<a:theme xmlns:a="http://schemas.openxmlformats.org/drawingml/2006/main" name="MCAFpptTemplate(Blank)">
  <a:themeElements>
    <a:clrScheme name="Custom 3">
      <a:dk1>
        <a:sysClr val="windowText" lastClr="000000"/>
      </a:dk1>
      <a:lt1>
        <a:sysClr val="window" lastClr="FFFFFF"/>
      </a:lt1>
      <a:dk2>
        <a:srgbClr val="263B86"/>
      </a:dk2>
      <a:lt2>
        <a:srgbClr val="76B6F2"/>
      </a:lt2>
      <a:accent1>
        <a:srgbClr val="FBC01E"/>
      </a:accent1>
      <a:accent2>
        <a:srgbClr val="EFE1A2"/>
      </a:accent2>
      <a:accent3>
        <a:srgbClr val="FA8716"/>
      </a:accent3>
      <a:accent4>
        <a:srgbClr val="BE0204"/>
      </a:accent4>
      <a:accent5>
        <a:srgbClr val="640F10"/>
      </a:accent5>
      <a:accent6>
        <a:srgbClr val="7E13E3"/>
      </a:accent6>
      <a:hlink>
        <a:srgbClr val="DE0112"/>
      </a:hlink>
      <a:folHlink>
        <a:srgbClr val="DE011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Jan 2021_Board_Member_Orientation_V7" id="{98D305CC-FE6D-0642-B464-0F6698295ED6}" vid="{6E94AEF8-C721-5A40-9600-BEDDDC4C057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MCAFpptTemplate(Blank)</Template>
  <TotalTime>7</TotalTime>
  <Words>4344</Words>
  <Application>Microsoft Macintosh PowerPoint</Application>
  <PresentationFormat>On-screen Show (4:3)</PresentationFormat>
  <Paragraphs>867</Paragraphs>
  <Slides>51</Slides>
  <Notes>50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51</vt:i4>
      </vt:variant>
    </vt:vector>
  </HeadingPairs>
  <TitlesOfParts>
    <vt:vector size="57" baseType="lpstr">
      <vt:lpstr>Arial</vt:lpstr>
      <vt:lpstr>Calibri</vt:lpstr>
      <vt:lpstr>Courier New</vt:lpstr>
      <vt:lpstr>Helvetica Neue</vt:lpstr>
      <vt:lpstr>Times New Roman</vt:lpstr>
      <vt:lpstr>MCAFpptTemplate(Blank)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Employee Breakdown/Benefits</vt:lpstr>
      <vt:lpstr>Employee Benefits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 OBrien</dc:creator>
  <cp:lastModifiedBy>Daniel OBrien</cp:lastModifiedBy>
  <cp:revision>1</cp:revision>
  <cp:lastPrinted>2020-01-30T21:07:33Z</cp:lastPrinted>
  <dcterms:created xsi:type="dcterms:W3CDTF">2021-02-01T16:46:19Z</dcterms:created>
  <dcterms:modified xsi:type="dcterms:W3CDTF">2021-02-01T16:53:26Z</dcterms:modified>
</cp:coreProperties>
</file>