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257" r:id="rId3"/>
    <p:sldId id="286" r:id="rId4"/>
    <p:sldId id="295" r:id="rId5"/>
    <p:sldId id="296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636"/>
    <a:srgbClr val="313131"/>
    <a:srgbClr val="37441B"/>
    <a:srgbClr val="D02929"/>
    <a:srgbClr val="E92D2D"/>
    <a:srgbClr val="FF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89922" autoAdjust="0"/>
  </p:normalViewPr>
  <p:slideViewPr>
    <p:cSldViewPr>
      <p:cViewPr varScale="1">
        <p:scale>
          <a:sx n="100" d="100"/>
          <a:sy n="100" d="100"/>
        </p:scale>
        <p:origin x="568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2C578-925E-3E47-848F-FCE39E991850}" type="datetimeFigureOut">
              <a:rPr lang="en-US" smtClean="0"/>
              <a:t>8/4/22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94B60-D0AE-0C41-9564-2AD8EF70A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34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7C80FD-32DB-4165-9520-42E34DB589BE}" type="datetimeFigureOut">
              <a:rPr lang="en-US" smtClean="0"/>
              <a:t>8/4/22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22A484-7719-43B9-9070-D11F20C585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795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8/4/22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4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8/4/22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4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8/4/22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49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8/4/22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52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8/4/22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90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8/4/22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12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8/4/22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19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8/4/22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02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8/4/22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27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8/4/22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837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8/4/22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5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8/4/22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036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8/4/22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309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8/4/22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772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8/4/22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57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8/4/22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9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8/4/22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8/4/22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9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8/4/22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7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8/4/22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1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8/4/22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6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440A-CB4C-4619-B649-76FB9F554E26}" type="datetimeFigureOut">
              <a:rPr lang="en-US" smtClean="0"/>
              <a:t>8/4/22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8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A440A-CB4C-4619-B649-76FB9F554E26}" type="datetimeFigureOut">
              <a:rPr lang="en-US" smtClean="0"/>
              <a:t>8/4/22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3999" cy="6096000"/>
          </a:xfrm>
          <a:prstGeom prst="rect">
            <a:avLst/>
          </a:prstGeom>
          <a:solidFill>
            <a:srgbClr val="E6DA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4A4F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5410200"/>
            <a:ext cx="9144000" cy="304800"/>
          </a:xfrm>
          <a:prstGeom prst="rect">
            <a:avLst/>
          </a:prstGeom>
          <a:solidFill>
            <a:srgbClr val="3F3F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5715000"/>
            <a:ext cx="9144000" cy="0"/>
          </a:xfrm>
          <a:prstGeom prst="line">
            <a:avLst/>
          </a:prstGeom>
          <a:ln w="762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5B288649-6181-E449-A1F2-211EFBC9D53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0849" y="5791200"/>
            <a:ext cx="3162301" cy="100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22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A440A-CB4C-4619-B649-76FB9F554E26}" type="datetimeFigureOut">
              <a:rPr lang="en-US" smtClean="0"/>
              <a:t>8/4/22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F30FB-D137-42C3-8964-D4BD8560C6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3999" cy="6096000"/>
          </a:xfrm>
          <a:prstGeom prst="rect">
            <a:avLst/>
          </a:prstGeom>
          <a:solidFill>
            <a:srgbClr val="E6DA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4A4F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5410200"/>
            <a:ext cx="9144000" cy="304800"/>
          </a:xfrm>
          <a:prstGeom prst="rect">
            <a:avLst/>
          </a:prstGeom>
          <a:solidFill>
            <a:srgbClr val="3F3F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5715000"/>
            <a:ext cx="9144000" cy="0"/>
          </a:xfrm>
          <a:prstGeom prst="line">
            <a:avLst/>
          </a:prstGeom>
          <a:ln w="762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2F34EA58-9C60-6A4A-A90F-22FE685474A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0849" y="5791200"/>
            <a:ext cx="3162301" cy="100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48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6727" y="1876961"/>
            <a:ext cx="5070555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>
                <a:solidFill>
                  <a:srgbClr val="37441B"/>
                </a:solidFill>
              </a:rPr>
              <a:t>Membership</a:t>
            </a:r>
          </a:p>
          <a:p>
            <a:pPr algn="ctr"/>
            <a:r>
              <a:rPr lang="en-US" sz="7200" b="1" dirty="0">
                <a:solidFill>
                  <a:srgbClr val="37441B"/>
                </a:solidFill>
              </a:rPr>
              <a:t>Discussion</a:t>
            </a:r>
          </a:p>
          <a:p>
            <a:pPr algn="ctr"/>
            <a:r>
              <a:rPr lang="en-US" sz="2800" b="1" dirty="0">
                <a:solidFill>
                  <a:srgbClr val="37441B"/>
                </a:solidFill>
              </a:rPr>
              <a:t>9 August 2022</a:t>
            </a:r>
          </a:p>
        </p:txBody>
      </p:sp>
    </p:spTree>
    <p:extLst>
      <p:ext uri="{BB962C8B-B14F-4D97-AF65-F5344CB8AC3E}">
        <p14:creationId xmlns:p14="http://schemas.microsoft.com/office/powerpoint/2010/main" val="88193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7331" y="314387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Current Status of Membership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143000"/>
            <a:ext cx="83058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Why is Membership important?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Strategic Plan 2025, Goal 6: “Provide relevant resources to all Marines and friends of the Corps to inspire continued participation in their professional association.”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Membership is a tangible connection to MCA and its resources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Membership is a source of revenue for MCA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Potential impact to USAA Affinity Agreement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Membership numbers 2022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1st:	46,466 (7,963 PDMAP)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30:		42,316 (6,999 PDMAP)</a:t>
            </a:r>
          </a:p>
        </p:txBody>
      </p:sp>
    </p:spTree>
    <p:extLst>
      <p:ext uri="{BB962C8B-B14F-4D97-AF65-F5344CB8AC3E}">
        <p14:creationId xmlns:p14="http://schemas.microsoft.com/office/powerpoint/2010/main" val="70734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7331" y="314387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Membership Acquisition Efforts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990600"/>
            <a:ext cx="8305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Area Representatives (as of June 30)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East Coast: School of Infantry (SOI) &amp; NCO courses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West Coast: Boot camp, SOI, &amp; NCO courses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5,518 memberships gained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3,073 paid (1, 2, and 3 year) &amp;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2,445 PDMAP</a:t>
            </a:r>
          </a:p>
          <a:p>
            <a:pPr lvl="2"/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Telepros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Subscription Services (as of June 30)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Telemarketing to lapsed members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began April 11</a:t>
            </a:r>
            <a:r>
              <a:rPr lang="en-US" sz="20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price/extended subscription offers (&amp; online only option)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Telepros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paid </a:t>
            </a:r>
            <a:r>
              <a:rPr lang="en-US" sz="20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conversions.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319 member renewals at a cost of $4,689.30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 revenue $14,939.00</a:t>
            </a:r>
          </a:p>
        </p:txBody>
      </p:sp>
    </p:spTree>
    <p:extLst>
      <p:ext uri="{BB962C8B-B14F-4D97-AF65-F5344CB8AC3E}">
        <p14:creationId xmlns:p14="http://schemas.microsoft.com/office/powerpoint/2010/main" val="3192204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7331" y="314387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Membership Acquisition Efforts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143000"/>
            <a:ext cx="8305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USAA outreach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September campaign to deep lapsed members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 cost MCA membership (1 year, online only)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Follow up efforts to convert to paid memberships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cost; part of Affinity Agreement</a:t>
            </a:r>
          </a:p>
          <a:p>
            <a:pPr lvl="2"/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efforts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MCA appeal to donors to become members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12,183 active donors who are not members (as of 1/1/21)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Skillbridge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acquisition of a career recruiter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Temporary hire or transition to a member acquisition professional on staff</a:t>
            </a:r>
          </a:p>
        </p:txBody>
      </p:sp>
    </p:spTree>
    <p:extLst>
      <p:ext uri="{BB962C8B-B14F-4D97-AF65-F5344CB8AC3E}">
        <p14:creationId xmlns:p14="http://schemas.microsoft.com/office/powerpoint/2010/main" val="111598761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18847</TotalTime>
  <Words>267</Words>
  <Application>Microsoft Macintosh PowerPoint</Application>
  <PresentationFormat>On-screen Show (4:3)</PresentationFormat>
  <Paragraphs>41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Rubrecht</dc:creator>
  <cp:lastModifiedBy>Timothy Mundy</cp:lastModifiedBy>
  <cp:revision>215</cp:revision>
  <cp:lastPrinted>2022-08-03T20:07:29Z</cp:lastPrinted>
  <dcterms:created xsi:type="dcterms:W3CDTF">2015-02-02T19:44:37Z</dcterms:created>
  <dcterms:modified xsi:type="dcterms:W3CDTF">2022-08-04T15:38:48Z</dcterms:modified>
</cp:coreProperties>
</file>