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8" r:id="rId2"/>
    <p:sldId id="299" r:id="rId3"/>
    <p:sldId id="300" r:id="rId4"/>
    <p:sldId id="257" r:id="rId5"/>
    <p:sldId id="297" r:id="rId6"/>
    <p:sldId id="301" r:id="rId7"/>
    <p:sldId id="298" r:id="rId8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5E5E"/>
    <a:srgbClr val="797979"/>
    <a:srgbClr val="C2E3AF"/>
    <a:srgbClr val="D6CA9E"/>
    <a:srgbClr val="424242"/>
    <a:srgbClr val="002A07"/>
    <a:srgbClr val="4C0008"/>
    <a:srgbClr val="4A2C00"/>
    <a:srgbClr val="120D3D"/>
    <a:srgbClr val="DD2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081" autoAdjust="0"/>
    <p:restoredTop sz="89968" autoAdjust="0"/>
  </p:normalViewPr>
  <p:slideViewPr>
    <p:cSldViewPr>
      <p:cViewPr varScale="1">
        <p:scale>
          <a:sx n="96" d="100"/>
          <a:sy n="96" d="100"/>
        </p:scale>
        <p:origin x="488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227C80FD-32DB-4165-9520-42E34DB589BE}" type="datetimeFigureOut">
              <a:rPr lang="en-US" smtClean="0"/>
              <a:t>2/6/25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2222A484-7719-43B9-9070-D11F20C58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795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8D13E-1A28-437C-B678-604ED9D1E80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8D13E-1A28-437C-B678-604ED9D1E80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762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8D13E-1A28-437C-B678-604ED9D1E80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2674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8D13E-1A28-437C-B678-604ED9D1E80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36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8D13E-1A28-437C-B678-604ED9D1E80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762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8D13E-1A28-437C-B678-604ED9D1E80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9971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A440A-CB4C-4619-B649-76FB9F554E26}" type="datetimeFigureOut">
              <a:rPr lang="en-US" smtClean="0"/>
              <a:t>2/6/25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30FB-D137-42C3-8964-D4BD8560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15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A440A-CB4C-4619-B649-76FB9F554E26}" type="datetimeFigureOut">
              <a:rPr lang="en-US" smtClean="0"/>
              <a:t>2/6/25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30FB-D137-42C3-8964-D4BD8560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30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A440A-CB4C-4619-B649-76FB9F554E26}" type="datetimeFigureOut">
              <a:rPr lang="en-US" smtClean="0"/>
              <a:t>2/6/25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30FB-D137-42C3-8964-D4BD8560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007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A440A-CB4C-4619-B649-76FB9F554E26}" type="datetimeFigureOut">
              <a:rPr lang="en-US" smtClean="0"/>
              <a:t>2/6/25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30FB-D137-42C3-8964-D4BD8560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824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A440A-CB4C-4619-B649-76FB9F554E26}" type="datetimeFigureOut">
              <a:rPr lang="en-US" smtClean="0"/>
              <a:t>2/6/25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30FB-D137-42C3-8964-D4BD8560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78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A440A-CB4C-4619-B649-76FB9F554E26}" type="datetimeFigureOut">
              <a:rPr lang="en-US" smtClean="0"/>
              <a:t>2/6/25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30FB-D137-42C3-8964-D4BD8560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0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A440A-CB4C-4619-B649-76FB9F554E26}" type="datetimeFigureOut">
              <a:rPr lang="en-US" smtClean="0"/>
              <a:t>2/6/25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30FB-D137-42C3-8964-D4BD8560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4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A440A-CB4C-4619-B649-76FB9F554E26}" type="datetimeFigureOut">
              <a:rPr lang="en-US" smtClean="0"/>
              <a:t>2/6/25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30FB-D137-42C3-8964-D4BD8560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9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A440A-CB4C-4619-B649-76FB9F554E26}" type="datetimeFigureOut">
              <a:rPr lang="en-US" smtClean="0"/>
              <a:t>2/6/25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30FB-D137-42C3-8964-D4BD8560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61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A440A-CB4C-4619-B649-76FB9F554E26}" type="datetimeFigureOut">
              <a:rPr lang="en-US" smtClean="0"/>
              <a:t>2/6/25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30FB-D137-42C3-8964-D4BD8560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53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A440A-CB4C-4619-B649-76FB9F554E26}" type="datetimeFigureOut">
              <a:rPr lang="en-US" smtClean="0"/>
              <a:t>2/6/25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30FB-D137-42C3-8964-D4BD8560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32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A440A-CB4C-4619-B649-76FB9F554E26}" type="datetimeFigureOut">
              <a:rPr lang="en-US" smtClean="0"/>
              <a:t>2/6/25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F30FB-D137-42C3-8964-D4BD8560C69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3999" cy="6096000"/>
          </a:xfrm>
          <a:prstGeom prst="rect">
            <a:avLst/>
          </a:prstGeom>
          <a:solidFill>
            <a:srgbClr val="E6DA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rgbClr val="4A4F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410200"/>
            <a:ext cx="9144000" cy="304800"/>
          </a:xfrm>
          <a:prstGeom prst="rect">
            <a:avLst/>
          </a:prstGeom>
          <a:solidFill>
            <a:srgbClr val="3F3F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5715000"/>
            <a:ext cx="9144000" cy="0"/>
          </a:xfrm>
          <a:prstGeom prst="line">
            <a:avLst/>
          </a:prstGeom>
          <a:ln w="762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2F34EA58-9C60-6A4A-A90F-22FE685474A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0849" y="5791200"/>
            <a:ext cx="3162301" cy="100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19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51BF34-F45B-1A8C-F81C-89D22E3CE23E}"/>
              </a:ext>
            </a:extLst>
          </p:cNvPr>
          <p:cNvSpPr txBox="1"/>
          <p:nvPr/>
        </p:nvSpPr>
        <p:spPr>
          <a:xfrm>
            <a:off x="381000" y="1143000"/>
            <a:ext cx="8382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4A4F42"/>
                </a:solidFill>
                <a:latin typeface="Arial"/>
                <a:cs typeface="Arial"/>
              </a:rPr>
              <a:t>Marine Corps Association Foundation </a:t>
            </a:r>
          </a:p>
          <a:p>
            <a:pPr algn="ctr"/>
            <a:endParaRPr lang="en-US" sz="44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algn="ctr"/>
            <a:r>
              <a:rPr lang="en-US" sz="4000" b="1" dirty="0">
                <a:solidFill>
                  <a:srgbClr val="4A4F42"/>
                </a:solidFill>
                <a:latin typeface="Arial"/>
                <a:cs typeface="Arial"/>
              </a:rPr>
              <a:t>Board of Directors Meeting</a:t>
            </a:r>
          </a:p>
          <a:p>
            <a:pPr algn="ctr"/>
            <a:r>
              <a:rPr lang="en-US" sz="3600" b="1" dirty="0">
                <a:solidFill>
                  <a:srgbClr val="4A4F42"/>
                </a:solidFill>
                <a:latin typeface="Arial"/>
                <a:cs typeface="Arial"/>
              </a:rPr>
              <a:t>Feb 2025</a:t>
            </a:r>
          </a:p>
        </p:txBody>
      </p:sp>
    </p:spTree>
    <p:extLst>
      <p:ext uri="{BB962C8B-B14F-4D97-AF65-F5344CB8AC3E}">
        <p14:creationId xmlns:p14="http://schemas.microsoft.com/office/powerpoint/2010/main" val="911802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457200" y="214312"/>
            <a:ext cx="8229600" cy="8524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9pPr>
          </a:lstStyle>
          <a:p>
            <a:pPr marL="0" marR="0" lvl="0" indent="0" algn="ctr" eaLnBrk="1" fontAlgn="auto" hangingPunct="1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en-US" altLang="en-US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2024 Program Delivery</a:t>
            </a:r>
          </a:p>
        </p:txBody>
      </p:sp>
      <p:sp>
        <p:nvSpPr>
          <p:cNvPr id="3080" name="Text Placeholder 2">
            <a:extLst>
              <a:ext uri="{FF2B5EF4-FFF2-40B4-BE49-F238E27FC236}">
                <a16:creationId xmlns:a16="http://schemas.microsoft.com/office/drawing/2014/main" id="{B5081D73-6CC6-13A7-D141-B08AAF276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925513"/>
            <a:ext cx="7010400" cy="446087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Over 54,000 Marines supported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ED194A4D-1936-DC0A-AD17-E942F4C51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" y="1496151"/>
            <a:ext cx="4040188" cy="3694673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 lnSpcReduction="10000"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Excellence Awards:3,525 presented across the Corps</a:t>
            </a:r>
          </a:p>
          <a:p>
            <a:pPr marL="1085850" lvl="1" indent="-34290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majority to Enlisted Marines (~94%)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18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Commanders’ Forums: 125</a:t>
            </a:r>
          </a:p>
          <a:p>
            <a:pPr marL="1085850" lvl="1" indent="-34290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Battlefield tours, staff rides, seminars, etc.</a:t>
            </a:r>
          </a:p>
          <a:p>
            <a:pPr marL="1085850" lvl="1" indent="-34290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~9,000 Marine leaders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18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Wargaming (but less requests)</a:t>
            </a:r>
          </a:p>
          <a:p>
            <a:pPr marL="1085850" lvl="1" indent="-34290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~1,250 Marines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18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232B6BF1-9A62-9687-63C3-D2438441A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6612" y="1506403"/>
            <a:ext cx="4040188" cy="3694673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 lnSpcReduction="10000"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Writing Awards: 33</a:t>
            </a:r>
            <a:endParaRPr lang="en-US" altLang="en-US" sz="18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18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Unit Libraries: 127</a:t>
            </a:r>
          </a:p>
          <a:p>
            <a:pPr marL="1085850" lvl="1" indent="-34290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~39,000 Marines</a:t>
            </a:r>
          </a:p>
          <a:p>
            <a:pPr marL="1085850" lvl="1" indent="-34290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2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Decision Forcing Cases: 25</a:t>
            </a:r>
          </a:p>
          <a:p>
            <a:pPr marL="1085850" lvl="1" indent="-34290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~600 Marines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altLang="en-US" sz="2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Total Force Premium Memberships</a:t>
            </a:r>
          </a:p>
          <a:p>
            <a:pPr marL="1085850" lvl="1" indent="-34290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4,024 (~10,000 Associate)</a:t>
            </a:r>
          </a:p>
          <a:p>
            <a:pPr marL="1085850" lvl="1" indent="-34290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~$</a:t>
            </a: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185,000</a:t>
            </a:r>
            <a:endParaRPr lang="en-US" altLang="en-US" sz="18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973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85B0D9DE-3412-2F34-2841-BACD06B13F10}"/>
              </a:ext>
            </a:extLst>
          </p:cNvPr>
          <p:cNvSpPr txBox="1"/>
          <p:nvPr/>
        </p:nvSpPr>
        <p:spPr>
          <a:xfrm>
            <a:off x="152400" y="228600"/>
            <a:ext cx="8839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2F40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Fundraising Events</a:t>
            </a:r>
          </a:p>
          <a:p>
            <a:pPr algn="ctr"/>
            <a:endParaRPr lang="en-US" sz="2400" dirty="0">
              <a:solidFill>
                <a:srgbClr val="2F40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rgbClr val="2F40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ways for Board members to introduce donors to MCAF</a:t>
            </a:r>
            <a:endParaRPr lang="en-US" sz="2000" b="1" dirty="0">
              <a:solidFill>
                <a:srgbClr val="2F40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E45DF5D-527E-DEC2-975B-0DC4292CED12}"/>
              </a:ext>
            </a:extLst>
          </p:cNvPr>
          <p:cNvSpPr txBox="1"/>
          <p:nvPr/>
        </p:nvSpPr>
        <p:spPr>
          <a:xfrm>
            <a:off x="647700" y="2090678"/>
            <a:ext cx="7848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Giving Day, Tuesday, June 10</a:t>
            </a:r>
            <a:r>
              <a:rPr 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Virtual Challenges throughout the year</a:t>
            </a:r>
          </a:p>
          <a:p>
            <a:endParaRPr lang="en-US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Golf For the Marines Tournament, Monday, July 21</a:t>
            </a:r>
            <a:r>
              <a:rPr 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End of year direct mail matching gift campaign (Nov/Dec)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Estate planning </a:t>
            </a:r>
          </a:p>
        </p:txBody>
      </p:sp>
    </p:spTree>
    <p:extLst>
      <p:ext uri="{BB962C8B-B14F-4D97-AF65-F5344CB8AC3E}">
        <p14:creationId xmlns:p14="http://schemas.microsoft.com/office/powerpoint/2010/main" val="298263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0301AA8-96AC-40F0-A152-ECD69DEF96DA}"/>
              </a:ext>
            </a:extLst>
          </p:cNvPr>
          <p:cNvSpPr/>
          <p:nvPr/>
        </p:nvSpPr>
        <p:spPr>
          <a:xfrm>
            <a:off x="7776" y="5400542"/>
            <a:ext cx="9168677" cy="1488560"/>
          </a:xfrm>
          <a:prstGeom prst="rect">
            <a:avLst/>
          </a:prstGeom>
          <a:solidFill>
            <a:srgbClr val="2F4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F402C"/>
              </a:solidFill>
            </a:endParaRP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9E7F67FB-2D38-851A-7CB0-C7D708E018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540879"/>
            <a:ext cx="3810000" cy="12078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04B1CA-493D-7AD7-0824-EF87578A5240}"/>
              </a:ext>
            </a:extLst>
          </p:cNvPr>
          <p:cNvSpPr txBox="1"/>
          <p:nvPr/>
        </p:nvSpPr>
        <p:spPr>
          <a:xfrm>
            <a:off x="266700" y="1141202"/>
            <a:ext cx="8610600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2F402C"/>
                </a:solidFill>
                <a:latin typeface="Aptos" panose="020B0004020202020204" pitchFamily="34" charset="0"/>
              </a:rPr>
              <a:t>Total Raised $57,177</a:t>
            </a:r>
          </a:p>
          <a:p>
            <a:pPr>
              <a:spcAft>
                <a:spcPts val="600"/>
              </a:spcAft>
            </a:pPr>
            <a:endParaRPr lang="en-US" b="1" dirty="0">
              <a:solidFill>
                <a:srgbClr val="2F402C"/>
              </a:solidFill>
              <a:latin typeface="Aptos" panose="020B0004020202020204" pitchFamily="34" charset="0"/>
            </a:endParaRPr>
          </a:p>
          <a:p>
            <a:r>
              <a:rPr lang="en-US" b="1" dirty="0">
                <a:solidFill>
                  <a:srgbClr val="2F402C"/>
                </a:solidFill>
                <a:latin typeface="Aptos" panose="020B0004020202020204" pitchFamily="34" charset="0"/>
              </a:rPr>
              <a:t>Total Number of Gifts	261        	   Total Number of </a:t>
            </a:r>
            <a:r>
              <a:rPr lang="en-US" b="1" dirty="0">
                <a:solidFill>
                  <a:srgbClr val="2F402C"/>
                </a:solidFill>
                <a:highlight>
                  <a:srgbClr val="FFFF00"/>
                </a:highlight>
                <a:latin typeface="Aptos" panose="020B0004020202020204" pitchFamily="34" charset="0"/>
              </a:rPr>
              <a:t>Unique Donors	   253</a:t>
            </a:r>
          </a:p>
          <a:p>
            <a:endParaRPr lang="en-US" b="1" dirty="0">
              <a:solidFill>
                <a:srgbClr val="2F402C"/>
              </a:solidFill>
              <a:latin typeface="Aptos" panose="020B0004020202020204" pitchFamily="34" charset="0"/>
            </a:endParaRPr>
          </a:p>
          <a:p>
            <a:r>
              <a:rPr lang="en-US" b="1" dirty="0">
                <a:solidFill>
                  <a:srgbClr val="2F402C"/>
                </a:solidFill>
                <a:latin typeface="Aptos" panose="020B0004020202020204" pitchFamily="34" charset="0"/>
              </a:rPr>
              <a:t># of Current Donors	131	   # of </a:t>
            </a:r>
            <a:r>
              <a:rPr lang="en-US" b="1" dirty="0">
                <a:solidFill>
                  <a:srgbClr val="2F402C"/>
                </a:solidFill>
                <a:highlight>
                  <a:srgbClr val="FFFF00"/>
                </a:highlight>
                <a:latin typeface="Aptos" panose="020B0004020202020204" pitchFamily="34" charset="0"/>
              </a:rPr>
              <a:t>Lapsed Donors (prior to 2023)	   37</a:t>
            </a:r>
          </a:p>
          <a:p>
            <a:endParaRPr lang="en-US" b="1" dirty="0">
              <a:solidFill>
                <a:srgbClr val="2F402C"/>
              </a:solidFill>
              <a:latin typeface="Aptos" panose="020B0004020202020204" pitchFamily="34" charset="0"/>
            </a:endParaRPr>
          </a:p>
          <a:p>
            <a:r>
              <a:rPr lang="en-US" b="1" dirty="0">
                <a:solidFill>
                  <a:srgbClr val="2F402C"/>
                </a:solidFill>
                <a:latin typeface="Aptos" panose="020B0004020202020204" pitchFamily="34" charset="0"/>
              </a:rPr>
              <a:t># of </a:t>
            </a:r>
            <a:r>
              <a:rPr lang="en-US" b="1" dirty="0">
                <a:solidFill>
                  <a:srgbClr val="2F402C"/>
                </a:solidFill>
                <a:highlight>
                  <a:srgbClr val="FFFF00"/>
                </a:highlight>
                <a:latin typeface="Aptos" panose="020B0004020202020204" pitchFamily="34" charset="0"/>
              </a:rPr>
              <a:t>New Donors		85</a:t>
            </a:r>
            <a:r>
              <a:rPr lang="en-US" b="1" dirty="0">
                <a:solidFill>
                  <a:srgbClr val="2F402C"/>
                </a:solidFill>
                <a:latin typeface="Aptos" panose="020B0004020202020204" pitchFamily="34" charset="0"/>
              </a:rPr>
              <a:t>	   # of </a:t>
            </a:r>
            <a:r>
              <a:rPr lang="en-US" b="1" dirty="0">
                <a:solidFill>
                  <a:srgbClr val="2F402C"/>
                </a:solidFill>
                <a:highlight>
                  <a:srgbClr val="FFFF00"/>
                </a:highlight>
                <a:latin typeface="Aptos" panose="020B0004020202020204" pitchFamily="34" charset="0"/>
              </a:rPr>
              <a:t>New Recurring Donors	   3</a:t>
            </a:r>
          </a:p>
          <a:p>
            <a:endParaRPr lang="en-US" b="1" dirty="0">
              <a:solidFill>
                <a:srgbClr val="2F402C"/>
              </a:solidFill>
              <a:latin typeface="Aptos" panose="020B0004020202020204" pitchFamily="34" charset="0"/>
            </a:endParaRPr>
          </a:p>
          <a:p>
            <a:r>
              <a:rPr lang="en-US" b="1" dirty="0">
                <a:solidFill>
                  <a:srgbClr val="2F402C"/>
                </a:solidFill>
                <a:latin typeface="Aptos" panose="020B0004020202020204" pitchFamily="34" charset="0"/>
              </a:rPr>
              <a:t># of Board Members 	14	   # of MCA Staff 			   4</a:t>
            </a:r>
            <a:r>
              <a:rPr lang="en-US" sz="1400" b="1" dirty="0">
                <a:solidFill>
                  <a:schemeClr val="bg1"/>
                </a:solidFill>
                <a:latin typeface="Aptos" panose="020B0004020202020204" pitchFamily="34" charset="0"/>
              </a:rPr>
              <a:t>			</a:t>
            </a:r>
            <a:endParaRPr lang="en-US" sz="1200" dirty="0">
              <a:solidFill>
                <a:srgbClr val="2F402C"/>
              </a:solidFill>
              <a:latin typeface="Aptos" panose="020B00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3A813B-D0B1-57D3-EC07-35A2145E9C4B}"/>
              </a:ext>
            </a:extLst>
          </p:cNvPr>
          <p:cNvSpPr txBox="1"/>
          <p:nvPr/>
        </p:nvSpPr>
        <p:spPr>
          <a:xfrm>
            <a:off x="400050" y="3951501"/>
            <a:ext cx="8343900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>
                <a:solidFill>
                  <a:srgbClr val="2F402C"/>
                </a:solidFill>
                <a:latin typeface="Aptos" panose="020B0004020202020204" pitchFamily="34" charset="0"/>
              </a:rPr>
              <a:t>Total Raised from MCA/MCAF Board Members   $19,450*</a:t>
            </a:r>
          </a:p>
          <a:p>
            <a:pPr algn="ctr">
              <a:spcAft>
                <a:spcPts val="600"/>
              </a:spcAft>
            </a:pPr>
            <a:r>
              <a:rPr lang="en-US" sz="1200" i="1" dirty="0">
                <a:solidFill>
                  <a:srgbClr val="2F402C"/>
                </a:solidFill>
                <a:latin typeface="Aptos" panose="020B0004020202020204" pitchFamily="34" charset="0"/>
              </a:rPr>
              <a:t>(* includes a Board member gift of $10,000)</a:t>
            </a:r>
          </a:p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rgbClr val="2F402C"/>
                </a:solidFill>
                <a:latin typeface="Aptos" panose="020B0004020202020204" pitchFamily="34" charset="0"/>
              </a:rPr>
              <a:t>Giving Day is a great opportunity to connect prospective donors. The website provides examples of MCA programs and the impact they have on Marines</a:t>
            </a:r>
            <a:endParaRPr lang="en-US" sz="2000" b="1" dirty="0">
              <a:solidFill>
                <a:srgbClr val="2F402C"/>
              </a:solidFill>
              <a:latin typeface="Aptos" panose="020B00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72F139-A0C1-A02A-589B-4A604A4EC582}"/>
              </a:ext>
            </a:extLst>
          </p:cNvPr>
          <p:cNvSpPr/>
          <p:nvPr/>
        </p:nvSpPr>
        <p:spPr>
          <a:xfrm>
            <a:off x="1988953" y="354534"/>
            <a:ext cx="5166094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>
                  <a:noFill/>
                </a:ln>
                <a:solidFill>
                  <a:srgbClr val="2F402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" panose="020B0004020202020204" pitchFamily="34" charset="0"/>
              </a:rPr>
              <a:t>Giving Day 2024 Results</a:t>
            </a:r>
          </a:p>
        </p:txBody>
      </p:sp>
    </p:spTree>
    <p:extLst>
      <p:ext uri="{BB962C8B-B14F-4D97-AF65-F5344CB8AC3E}">
        <p14:creationId xmlns:p14="http://schemas.microsoft.com/office/powerpoint/2010/main" val="264933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85B0D9DE-3412-2F34-2841-BACD06B13F10}"/>
              </a:ext>
            </a:extLst>
          </p:cNvPr>
          <p:cNvSpPr txBox="1"/>
          <p:nvPr/>
        </p:nvSpPr>
        <p:spPr>
          <a:xfrm>
            <a:off x="419100" y="222647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F40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Honoring 250 Years of the Marine Corps Virtual Run Series</a:t>
            </a:r>
          </a:p>
        </p:txBody>
      </p:sp>
      <p:pic>
        <p:nvPicPr>
          <p:cNvPr id="11" name="Picture 10" descr="A gold and red emblem with a picture of a ship and a trumpet&#10;&#10;Description automatically generated">
            <a:extLst>
              <a:ext uri="{FF2B5EF4-FFF2-40B4-BE49-F238E27FC236}">
                <a16:creationId xmlns:a16="http://schemas.microsoft.com/office/drawing/2014/main" id="{77620B7F-5CE9-E70F-0E88-07656DEBC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4326" y="1841040"/>
            <a:ext cx="1308206" cy="13328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8F2875D-50EA-4C8E-0A15-E643787A78A6}"/>
              </a:ext>
            </a:extLst>
          </p:cNvPr>
          <p:cNvSpPr txBox="1"/>
          <p:nvPr/>
        </p:nvSpPr>
        <p:spPr>
          <a:xfrm>
            <a:off x="3419978" y="3149025"/>
            <a:ext cx="2595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Fort Fisher Victory Run 10K</a:t>
            </a:r>
          </a:p>
          <a:p>
            <a:pPr algn="ctr"/>
            <a:r>
              <a:rPr lang="en-US" sz="1600" b="1" dirty="0"/>
              <a:t>5 April</a:t>
            </a:r>
          </a:p>
        </p:txBody>
      </p:sp>
      <p:pic>
        <p:nvPicPr>
          <p:cNvPr id="14" name="Picture 13" descr="A red circle with a flag on top of a statue&#10;&#10;Description automatically generated">
            <a:extLst>
              <a:ext uri="{FF2B5EF4-FFF2-40B4-BE49-F238E27FC236}">
                <a16:creationId xmlns:a16="http://schemas.microsoft.com/office/drawing/2014/main" id="{412E13E3-AE99-C061-AFE9-F35B95A5B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8651" y="1818128"/>
            <a:ext cx="1282612" cy="133281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7006190-A56E-06C8-7A78-D03578AC4C8C}"/>
              </a:ext>
            </a:extLst>
          </p:cNvPr>
          <p:cNvSpPr txBox="1"/>
          <p:nvPr/>
        </p:nvSpPr>
        <p:spPr>
          <a:xfrm>
            <a:off x="6265751" y="3106081"/>
            <a:ext cx="2901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Guadalcanal Offensive Run 10K</a:t>
            </a:r>
          </a:p>
          <a:p>
            <a:pPr algn="ctr"/>
            <a:r>
              <a:rPr lang="en-US" sz="1600" b="1" dirty="0"/>
              <a:t>21 June</a:t>
            </a:r>
          </a:p>
        </p:txBody>
      </p:sp>
      <p:pic>
        <p:nvPicPr>
          <p:cNvPr id="19" name="Picture 18" descr="A medal with a map and a ribbon&#10;&#10;Description automatically generated with medium confidence">
            <a:extLst>
              <a:ext uri="{FF2B5EF4-FFF2-40B4-BE49-F238E27FC236}">
                <a16:creationId xmlns:a16="http://schemas.microsoft.com/office/drawing/2014/main" id="{11347FBF-8331-0AA7-176E-2043DDF36E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4490" y="3620182"/>
            <a:ext cx="1285521" cy="1332818"/>
          </a:xfrm>
          <a:prstGeom prst="rect">
            <a:avLst/>
          </a:prstGeom>
        </p:spPr>
      </p:pic>
      <p:pic>
        <p:nvPicPr>
          <p:cNvPr id="3" name="Picture 2" descr="A statue of a person tied to a rope&#10;&#10;Description automatically generated">
            <a:extLst>
              <a:ext uri="{FF2B5EF4-FFF2-40B4-BE49-F238E27FC236}">
                <a16:creationId xmlns:a16="http://schemas.microsoft.com/office/drawing/2014/main" id="{2F615980-237C-3EF4-50CA-AD27A79162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4481" y="3577238"/>
            <a:ext cx="1311992" cy="13328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EF38E7-A769-3A50-D684-207F7CD4B32D}"/>
              </a:ext>
            </a:extLst>
          </p:cNvPr>
          <p:cNvSpPr txBox="1"/>
          <p:nvPr/>
        </p:nvSpPr>
        <p:spPr>
          <a:xfrm>
            <a:off x="5063697" y="4875237"/>
            <a:ext cx="2594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Fallujah Freedom Run 5K</a:t>
            </a:r>
          </a:p>
          <a:p>
            <a:pPr algn="ctr"/>
            <a:r>
              <a:rPr lang="en-US" sz="1600" b="1" dirty="0"/>
              <a:t>11 October</a:t>
            </a:r>
          </a:p>
        </p:txBody>
      </p:sp>
      <p:pic>
        <p:nvPicPr>
          <p:cNvPr id="7" name="Picture 6" descr="A gold coin with a anchor and stars&#10;&#10;Description automatically generated">
            <a:extLst>
              <a:ext uri="{FF2B5EF4-FFF2-40B4-BE49-F238E27FC236}">
                <a16:creationId xmlns:a16="http://schemas.microsoft.com/office/drawing/2014/main" id="{7AEF5A9D-6254-2096-7A13-572E805B62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67582"/>
            <a:ext cx="1315730" cy="13328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536C10-E4BB-FCAA-3D8F-86B019C7756C}"/>
              </a:ext>
            </a:extLst>
          </p:cNvPr>
          <p:cNvSpPr txBox="1"/>
          <p:nvPr/>
        </p:nvSpPr>
        <p:spPr>
          <a:xfrm>
            <a:off x="261548" y="3141044"/>
            <a:ext cx="2595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Assault on Nassau Run 5K</a:t>
            </a:r>
          </a:p>
          <a:p>
            <a:pPr algn="ctr"/>
            <a:r>
              <a:rPr lang="en-US" sz="1600" i="1" dirty="0"/>
              <a:t>Completed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D686C3-913F-2237-A1D7-74FE2289A9E0}"/>
              </a:ext>
            </a:extLst>
          </p:cNvPr>
          <p:cNvSpPr txBox="1"/>
          <p:nvPr/>
        </p:nvSpPr>
        <p:spPr>
          <a:xfrm>
            <a:off x="1524001" y="4876237"/>
            <a:ext cx="2903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+mj-lt"/>
              </a:rPr>
              <a:t>Battle of </a:t>
            </a:r>
            <a:r>
              <a:rPr lang="en-US" sz="1600" b="1" dirty="0" err="1">
                <a:latin typeface="+mj-lt"/>
              </a:rPr>
              <a:t>Hu</a:t>
            </a:r>
            <a:r>
              <a:rPr lang="en-US" sz="1600" b="1" i="0" dirty="0" err="1">
                <a:effectLst/>
                <a:latin typeface="+mj-lt"/>
              </a:rPr>
              <a:t>ế</a:t>
            </a:r>
            <a:r>
              <a:rPr lang="en-US" sz="1600" b="1" dirty="0">
                <a:latin typeface="+mj-lt"/>
              </a:rPr>
              <a:t> Run 6.8 miles</a:t>
            </a:r>
          </a:p>
          <a:p>
            <a:pPr algn="ctr"/>
            <a:r>
              <a:rPr lang="en-US" sz="1600" b="1" dirty="0">
                <a:latin typeface="+mj-lt"/>
              </a:rPr>
              <a:t>23 August</a:t>
            </a:r>
          </a:p>
        </p:txBody>
      </p:sp>
    </p:spTree>
    <p:extLst>
      <p:ext uri="{BB962C8B-B14F-4D97-AF65-F5344CB8AC3E}">
        <p14:creationId xmlns:p14="http://schemas.microsoft.com/office/powerpoint/2010/main" val="2734022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card with red and white text&#10;&#10;Description automatically generated">
            <a:extLst>
              <a:ext uri="{FF2B5EF4-FFF2-40B4-BE49-F238E27FC236}">
                <a16:creationId xmlns:a16="http://schemas.microsoft.com/office/drawing/2014/main" id="{A7C9AE54-D076-7D5D-925D-5C53556B4A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67" y="851187"/>
            <a:ext cx="3962401" cy="2311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B6A6EF-1BF4-39BE-9492-6F798D32C8B7}"/>
              </a:ext>
            </a:extLst>
          </p:cNvPr>
          <p:cNvSpPr txBox="1"/>
          <p:nvPr/>
        </p:nvSpPr>
        <p:spPr>
          <a:xfrm>
            <a:off x="4231531" y="985200"/>
            <a:ext cx="419100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1600" b="0" i="0" dirty="0">
                <a:solidFill>
                  <a:srgbClr val="142C51"/>
                </a:solidFill>
                <a:effectLst/>
              </a:rPr>
              <a:t>From March 6 to November 10, 2025, participants will have 250 days to complete 250 miles in this virtual challenge.</a:t>
            </a:r>
          </a:p>
          <a:p>
            <a:pPr algn="ctr"/>
            <a:r>
              <a:rPr lang="en-US" sz="1600" b="0" i="0" dirty="0">
                <a:solidFill>
                  <a:srgbClr val="142C51"/>
                </a:solidFill>
                <a:effectLst/>
              </a:rPr>
              <a:t>Every registrant will receive an exclusive </a:t>
            </a:r>
            <a:r>
              <a:rPr lang="en-US" sz="1600" b="0" i="1" dirty="0">
                <a:solidFill>
                  <a:srgbClr val="142C51"/>
                </a:solidFill>
                <a:effectLst/>
              </a:rPr>
              <a:t>250 Miles for 250 Years Challenge</a:t>
            </a:r>
            <a:r>
              <a:rPr lang="en-US" sz="1600" b="0" i="0" dirty="0">
                <a:solidFill>
                  <a:srgbClr val="142C51"/>
                </a:solidFill>
                <a:effectLst/>
              </a:rPr>
              <a:t> Coin, featuring MCA's commemorative 250th logo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574B4F-1FD5-2960-F73B-15F5C47EC88A}"/>
              </a:ext>
            </a:extLst>
          </p:cNvPr>
          <p:cNvSpPr txBox="1"/>
          <p:nvPr/>
        </p:nvSpPr>
        <p:spPr>
          <a:xfrm>
            <a:off x="457200" y="1524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4A4F42"/>
                </a:solidFill>
                <a:latin typeface="+mj-lt"/>
              </a:rPr>
              <a:t>Additional Virtual Runs in 2025</a:t>
            </a:r>
          </a:p>
        </p:txBody>
      </p:sp>
      <p:pic>
        <p:nvPicPr>
          <p:cNvPr id="9" name="Picture 8" descr="A red and gold round sign with a helicopter and text&#10;&#10;Description automatically generated">
            <a:extLst>
              <a:ext uri="{FF2B5EF4-FFF2-40B4-BE49-F238E27FC236}">
                <a16:creationId xmlns:a16="http://schemas.microsoft.com/office/drawing/2014/main" id="{497CA06F-FBEF-C9B0-0258-50F4AF5B98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353092"/>
            <a:ext cx="2039021" cy="20390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4CCEB2F-D420-5A62-5806-2714D01829A9}"/>
              </a:ext>
            </a:extLst>
          </p:cNvPr>
          <p:cNvSpPr txBox="1"/>
          <p:nvPr/>
        </p:nvSpPr>
        <p:spPr>
          <a:xfrm>
            <a:off x="879566" y="3410613"/>
            <a:ext cx="5257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4A4F42"/>
                </a:solidFill>
              </a:rPr>
              <a:t>O</a:t>
            </a:r>
            <a:r>
              <a:rPr lang="en-US" sz="1600" i="0" dirty="0">
                <a:solidFill>
                  <a:srgbClr val="4A4F42"/>
                </a:solidFill>
                <a:effectLst/>
              </a:rPr>
              <a:t>n July 22, 2025, honor the memory of LtCol Mario “Sugar Bear” Carazo who made the ultimate sacrifice on July 22, 2010 when his AH-1W Cobra was shot down while supporting Marines engaged in a firefight.</a:t>
            </a:r>
          </a:p>
          <a:p>
            <a:pPr algn="ctr"/>
            <a:endParaRPr lang="en-US" sz="1600" i="0" dirty="0">
              <a:solidFill>
                <a:srgbClr val="4A4F42"/>
              </a:solidFill>
              <a:effectLst/>
            </a:endParaRPr>
          </a:p>
          <a:p>
            <a:pPr algn="ctr"/>
            <a:r>
              <a:rPr lang="en-US" sz="1600" dirty="0">
                <a:solidFill>
                  <a:srgbClr val="4A4F42"/>
                </a:solidFill>
              </a:rPr>
              <a:t>P</a:t>
            </a:r>
            <a:r>
              <a:rPr lang="en-US" sz="1600" i="0" dirty="0">
                <a:solidFill>
                  <a:srgbClr val="4A4F42"/>
                </a:solidFill>
                <a:effectLst/>
              </a:rPr>
              <a:t>roceeds are split between </a:t>
            </a:r>
            <a:r>
              <a:rPr lang="en-US" sz="1600" dirty="0">
                <a:solidFill>
                  <a:srgbClr val="4A4F42"/>
                </a:solidFill>
              </a:rPr>
              <a:t>MCAF </a:t>
            </a:r>
            <a:r>
              <a:rPr lang="en-US" sz="1600" i="0" dirty="0">
                <a:solidFill>
                  <a:srgbClr val="4A4F42"/>
                </a:solidFill>
                <a:effectLst/>
              </a:rPr>
              <a:t>and the Sugar Bear Foundation. Participants will receive an exclusive race pin with this year’s image.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259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swinging a golf club&#10;&#10;Description automatically generated">
            <a:extLst>
              <a:ext uri="{FF2B5EF4-FFF2-40B4-BE49-F238E27FC236}">
                <a16:creationId xmlns:a16="http://schemas.microsoft.com/office/drawing/2014/main" id="{0982E8A6-B6EA-25DF-F378-C845A216F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066800"/>
            <a:ext cx="2887153" cy="4274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2E3146-E8F2-22FD-CC26-E0B656B3F0E2}"/>
              </a:ext>
            </a:extLst>
          </p:cNvPr>
          <p:cNvSpPr txBox="1"/>
          <p:nvPr/>
        </p:nvSpPr>
        <p:spPr>
          <a:xfrm>
            <a:off x="1828800" y="152400"/>
            <a:ext cx="518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4A4F42"/>
                </a:solidFill>
              </a:rPr>
              <a:t>Golf For The Marines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A616B2-5E7B-DCD5-7321-688C29307A23}"/>
              </a:ext>
            </a:extLst>
          </p:cNvPr>
          <p:cNvSpPr txBox="1"/>
          <p:nvPr/>
        </p:nvSpPr>
        <p:spPr>
          <a:xfrm>
            <a:off x="3200400" y="1295400"/>
            <a:ext cx="5486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Creighton Farms plans to prioritize the availability of the Club to their members, they are limiting dates and increasing their prices for outside groups.</a:t>
            </a:r>
          </a:p>
          <a:p>
            <a:endParaRPr lang="en-US" dirty="0"/>
          </a:p>
          <a:p>
            <a:r>
              <a:rPr lang="en-US" dirty="0"/>
              <a:t>As a result, 2025 will be our last year hosting a tournament at Creighton Farms.  To accommodate the rising costs, our tournament will be held Monday, July 21</a:t>
            </a:r>
            <a:r>
              <a:rPr lang="en-US" baseline="30000" dirty="0"/>
              <a:t>st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This is your last chance to play a round of golf at this exclusive Jack Nicklaus designed course while supporting MCA and Marines.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54F04D-589D-4934-D51C-CBE16C09ADAE}"/>
              </a:ext>
            </a:extLst>
          </p:cNvPr>
          <p:cNvSpPr txBox="1"/>
          <p:nvPr/>
        </p:nvSpPr>
        <p:spPr>
          <a:xfrm>
            <a:off x="3535680" y="4875311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Tim Mundy</a:t>
            </a:r>
          </a:p>
        </p:txBody>
      </p:sp>
      <p:sp>
        <p:nvSpPr>
          <p:cNvPr id="3" name="Left Arrow 2">
            <a:extLst>
              <a:ext uri="{FF2B5EF4-FFF2-40B4-BE49-F238E27FC236}">
                <a16:creationId xmlns:a16="http://schemas.microsoft.com/office/drawing/2014/main" id="{D764B5A5-2D95-9676-CC1E-D340F9AE5668}"/>
              </a:ext>
            </a:extLst>
          </p:cNvPr>
          <p:cNvSpPr/>
          <p:nvPr/>
        </p:nvSpPr>
        <p:spPr>
          <a:xfrm flipV="1">
            <a:off x="3039554" y="4952999"/>
            <a:ext cx="541846" cy="170823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4023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54136</TotalTime>
  <Words>518</Words>
  <Application>Microsoft Macintosh PowerPoint</Application>
  <PresentationFormat>On-screen Show (4:3)</PresentationFormat>
  <Paragraphs>81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Rubrecht</dc:creator>
  <cp:lastModifiedBy>Timothy Mundy</cp:lastModifiedBy>
  <cp:revision>367</cp:revision>
  <cp:lastPrinted>2025-02-13T14:48:43Z</cp:lastPrinted>
  <dcterms:created xsi:type="dcterms:W3CDTF">2015-02-02T19:44:37Z</dcterms:created>
  <dcterms:modified xsi:type="dcterms:W3CDTF">2025-02-19T16:21:29Z</dcterms:modified>
</cp:coreProperties>
</file>