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96" r:id="rId3"/>
    <p:sldId id="298" r:id="rId4"/>
    <p:sldId id="299" r:id="rId5"/>
    <p:sldId id="295" r:id="rId6"/>
    <p:sldId id="297" r:id="rId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AF"/>
    <a:srgbClr val="D6CA9E"/>
    <a:srgbClr val="424242"/>
    <a:srgbClr val="002A07"/>
    <a:srgbClr val="4C0008"/>
    <a:srgbClr val="4A2C00"/>
    <a:srgbClr val="120D3D"/>
    <a:srgbClr val="DD2727"/>
    <a:srgbClr val="D02929"/>
    <a:srgbClr val="E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5" autoAdjust="0"/>
    <p:restoredTop sz="89815" autoAdjust="0"/>
  </p:normalViewPr>
  <p:slideViewPr>
    <p:cSldViewPr>
      <p:cViewPr varScale="1">
        <p:scale>
          <a:sx n="100" d="100"/>
          <a:sy n="100" d="100"/>
        </p:scale>
        <p:origin x="13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2/1/23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r>
              <a:rPr lang="en-US" dirty="0"/>
              <a:t>Established by</a:t>
            </a:r>
            <a:r>
              <a:rPr lang="en-US" baseline="0" dirty="0"/>
              <a:t> </a:t>
            </a:r>
            <a:r>
              <a:rPr lang="en-US" baseline="0" dirty="0" err="1"/>
              <a:t>LtCol</a:t>
            </a:r>
            <a:r>
              <a:rPr lang="en-US" baseline="0" dirty="0"/>
              <a:t> John A. Lejeune in 1913</a:t>
            </a:r>
          </a:p>
          <a:p>
            <a:pPr marL="174708" indent="-174708">
              <a:buFontTx/>
              <a:buChar char="-"/>
              <a:defRPr/>
            </a:pPr>
            <a:r>
              <a:rPr lang="en-US" baseline="0" dirty="0"/>
              <a:t>It says a lot about the Business that we have been in service for 60 years in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r>
              <a:rPr lang="en-US" dirty="0"/>
              <a:t>Established by</a:t>
            </a:r>
            <a:r>
              <a:rPr lang="en-US" baseline="0" dirty="0"/>
              <a:t> </a:t>
            </a:r>
            <a:r>
              <a:rPr lang="en-US" baseline="0" dirty="0" err="1"/>
              <a:t>LtCol</a:t>
            </a:r>
            <a:r>
              <a:rPr lang="en-US" baseline="0" dirty="0"/>
              <a:t> John A. Lejeune in 1913</a:t>
            </a:r>
          </a:p>
          <a:p>
            <a:pPr marL="174708" indent="-174708">
              <a:buFontTx/>
              <a:buChar char="-"/>
              <a:defRPr/>
            </a:pPr>
            <a:r>
              <a:rPr lang="en-US" baseline="0" dirty="0"/>
              <a:t>It says a lot about the Business that we have been in service for 60 years in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8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6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08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0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r>
              <a:rPr lang="en-US" dirty="0"/>
              <a:t>Established by</a:t>
            </a:r>
            <a:r>
              <a:rPr lang="en-US" baseline="0" dirty="0"/>
              <a:t> </a:t>
            </a:r>
            <a:r>
              <a:rPr lang="en-US" baseline="0" dirty="0" err="1"/>
              <a:t>LtCol</a:t>
            </a:r>
            <a:r>
              <a:rPr lang="en-US" baseline="0" dirty="0"/>
              <a:t> John A. Lejeune in 1913</a:t>
            </a:r>
          </a:p>
          <a:p>
            <a:pPr marL="174708" indent="-174708">
              <a:buFontTx/>
              <a:buChar char="-"/>
              <a:defRPr/>
            </a:pPr>
            <a:r>
              <a:rPr lang="en-US" baseline="0" dirty="0"/>
              <a:t>It says a lot about the Business that we have been in service for 60 years in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8D13E-1A28-437C-B678-604ED9D1E8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16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0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2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440A-CB4C-4619-B649-76FB9F554E26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30FB-D137-42C3-8964-D4BD8560C6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6096000"/>
          </a:xfrm>
          <a:prstGeom prst="rect">
            <a:avLst/>
          </a:prstGeom>
          <a:solidFill>
            <a:srgbClr val="E6D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4A4F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410200"/>
            <a:ext cx="9144000" cy="304800"/>
          </a:xfrm>
          <a:prstGeom prst="rect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F34EA58-9C60-6A4A-A90F-22FE685474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849" y="5791200"/>
            <a:ext cx="3162301" cy="10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1BF34-F45B-1A8C-F81C-89D22E3CE23E}"/>
              </a:ext>
            </a:extLst>
          </p:cNvPr>
          <p:cNvSpPr txBox="1"/>
          <p:nvPr/>
        </p:nvSpPr>
        <p:spPr>
          <a:xfrm>
            <a:off x="381000" y="114300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Marine Corps Association Foundation </a:t>
            </a:r>
          </a:p>
          <a:p>
            <a:pPr algn="ctr"/>
            <a:endParaRPr lang="en-US" sz="4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4000" b="1" dirty="0">
                <a:solidFill>
                  <a:srgbClr val="4A4F42"/>
                </a:solidFill>
                <a:latin typeface="Arial"/>
                <a:cs typeface="Arial"/>
              </a:rPr>
              <a:t>Board of Directors Meeting</a:t>
            </a:r>
          </a:p>
          <a:p>
            <a:pPr algn="ctr"/>
            <a:r>
              <a:rPr lang="en-US" sz="3600" b="1" dirty="0">
                <a:solidFill>
                  <a:srgbClr val="4A4F42"/>
                </a:solidFill>
                <a:latin typeface="Arial"/>
                <a:cs typeface="Arial"/>
              </a:rPr>
              <a:t>Feb 2023</a:t>
            </a:r>
          </a:p>
        </p:txBody>
      </p:sp>
    </p:spTree>
    <p:extLst>
      <p:ext uri="{BB962C8B-B14F-4D97-AF65-F5344CB8AC3E}">
        <p14:creationId xmlns:p14="http://schemas.microsoft.com/office/powerpoint/2010/main" val="9118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52400" y="447865"/>
            <a:ext cx="891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Times New Roman" pitchFamily="18" charset="0"/>
              </a:rPr>
              <a:t>2022 Program Delivery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D194A4D-1936-DC0A-AD17-E942F4C5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79016"/>
            <a:ext cx="8763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</a:rPr>
              <a:t>Over $1,190,000 spent on Marines 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~7,000 Marines visited battlefields around the globe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121 Unit Libraries enhanced with books from the Commandant’s Professional Reading List </a:t>
            </a:r>
            <a:endParaRPr lang="en-US" altLang="en-US" sz="2000" b="1" dirty="0">
              <a:latin typeface="Arial" pitchFamily="34" charset="0"/>
            </a:endParaRP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~4,000 awards for outstanding Marines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44 Marines won Writing Awards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~2,700 Marines received Wargaming support</a:t>
            </a:r>
          </a:p>
          <a:p>
            <a:pPr eaLnBrk="1" hangingPunct="1">
              <a:defRPr/>
            </a:pPr>
            <a:endParaRPr lang="en-US" altLang="en-US" sz="2800" b="1" i="1" dirty="0"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 i="1" dirty="0">
                <a:latin typeface="Arial" pitchFamily="34" charset="0"/>
              </a:rPr>
              <a:t>Nearly 49,000 Marines impacted by MCA programs!</a:t>
            </a:r>
          </a:p>
        </p:txBody>
      </p:sp>
    </p:spTree>
    <p:extLst>
      <p:ext uri="{BB962C8B-B14F-4D97-AF65-F5344CB8AC3E}">
        <p14:creationId xmlns:p14="http://schemas.microsoft.com/office/powerpoint/2010/main" val="38328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5B0D9DE-3412-2F34-2841-BACD06B13F10}"/>
              </a:ext>
            </a:extLst>
          </p:cNvPr>
          <p:cNvSpPr txBox="1"/>
          <p:nvPr/>
        </p:nvSpPr>
        <p:spPr>
          <a:xfrm>
            <a:off x="2209800" y="14881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2F402C"/>
                </a:solidFill>
              </a:rPr>
              <a:t>Program Delivery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4ADB9-1DE0-8B8C-7DC1-581AE506637E}"/>
              </a:ext>
            </a:extLst>
          </p:cNvPr>
          <p:cNvSpPr/>
          <p:nvPr/>
        </p:nvSpPr>
        <p:spPr>
          <a:xfrm>
            <a:off x="228600" y="1160383"/>
            <a:ext cx="46482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Unit Library Program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Enhanced 121 unit libraries in 2022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Nearly 35,000 Marines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Kindles no longer available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0C8B1-FBD5-EDCC-556B-A2FA3C5171BB}"/>
              </a:ext>
            </a:extLst>
          </p:cNvPr>
          <p:cNvSpPr/>
          <p:nvPr/>
        </p:nvSpPr>
        <p:spPr>
          <a:xfrm>
            <a:off x="5014226" y="3951982"/>
            <a:ext cx="4129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Excellence Awards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Nearly 4,000 awards in 2022, mostly to enlisted Marines</a:t>
            </a:r>
          </a:p>
        </p:txBody>
      </p:sp>
      <p:pic>
        <p:nvPicPr>
          <p:cNvPr id="4" name="Picture 3" descr="FASTCENT URP.JPG">
            <a:extLst>
              <a:ext uri="{FF2B5EF4-FFF2-40B4-BE49-F238E27FC236}">
                <a16:creationId xmlns:a16="http://schemas.microsoft.com/office/drawing/2014/main" id="{50A9E15C-1052-54DA-B525-9556DA7C61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971550"/>
            <a:ext cx="3073400" cy="2305050"/>
          </a:xfrm>
          <a:prstGeom prst="rect">
            <a:avLst/>
          </a:prstGeom>
        </p:spPr>
      </p:pic>
      <p:pic>
        <p:nvPicPr>
          <p:cNvPr id="5" name="Picture 4" descr="CO, SGT MAJ, CPL. GRIFFITH.JPG">
            <a:extLst>
              <a:ext uri="{FF2B5EF4-FFF2-40B4-BE49-F238E27FC236}">
                <a16:creationId xmlns:a16="http://schemas.microsoft.com/office/drawing/2014/main" id="{11286F40-B3C3-84BF-5465-9BB6F5CF44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35278"/>
            <a:ext cx="2705896" cy="1803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329C6-A299-9DA4-7B8C-F7F6F2E99C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52" y="2743200"/>
            <a:ext cx="1944848" cy="19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9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5B0D9DE-3412-2F34-2841-BACD06B13F10}"/>
              </a:ext>
            </a:extLst>
          </p:cNvPr>
          <p:cNvSpPr txBox="1"/>
          <p:nvPr/>
        </p:nvSpPr>
        <p:spPr>
          <a:xfrm>
            <a:off x="2209800" y="14881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2F402C"/>
                </a:solidFill>
              </a:rPr>
              <a:t>Program Delivery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5CB67-DB10-B389-C5EC-D0065499E982}"/>
              </a:ext>
            </a:extLst>
          </p:cNvPr>
          <p:cNvSpPr txBox="1"/>
          <p:nvPr/>
        </p:nvSpPr>
        <p:spPr>
          <a:xfrm>
            <a:off x="381000" y="1066800"/>
            <a:ext cx="434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Marine Writing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2022, 44 awards presented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Plaques, books, and cash awards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888ED-A22E-B398-2536-E7AF003EF540}"/>
              </a:ext>
            </a:extLst>
          </p:cNvPr>
          <p:cNvSpPr/>
          <p:nvPr/>
        </p:nvSpPr>
        <p:spPr>
          <a:xfrm>
            <a:off x="4270608" y="3406041"/>
            <a:ext cx="486958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Commanders’ Forums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 Rides, PMEs, Guest Speakers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2022, 94 forums supported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of nearly 7,000 Marine leaders from NCOs to officers</a:t>
            </a:r>
          </a:p>
        </p:txBody>
      </p:sp>
      <p:pic>
        <p:nvPicPr>
          <p:cNvPr id="12" name="Picture 11" descr="A group of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B2C6480C-1A9E-2233-6C33-74C30C033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99" y="811735"/>
            <a:ext cx="3579277" cy="2388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FAEFAB-E9DC-B2E0-3A11-F23ABE99A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26670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5B0D9DE-3412-2F34-2841-BACD06B13F10}"/>
              </a:ext>
            </a:extLst>
          </p:cNvPr>
          <p:cNvSpPr txBox="1"/>
          <p:nvPr/>
        </p:nvSpPr>
        <p:spPr>
          <a:xfrm>
            <a:off x="2209800" y="14881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402C"/>
                </a:solidFill>
              </a:rPr>
              <a:t>2023 Fundraising Events</a:t>
            </a:r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553EF707-15E2-E3C7-C07B-024A5D37F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3" y="950828"/>
            <a:ext cx="1937804" cy="1340711"/>
          </a:xfrm>
          <a:prstGeom prst="rect">
            <a:avLst/>
          </a:prstGeom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88679F20-38D1-4376-AE95-D5E4A98CA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45" y="934735"/>
            <a:ext cx="1625509" cy="13728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1AFAFF25-0F77-1FF8-5159-206F1A5C1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62" y="781468"/>
            <a:ext cx="1679430" cy="16794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96BE18-9300-7286-5C60-70F6BA98F8F4}"/>
              </a:ext>
            </a:extLst>
          </p:cNvPr>
          <p:cNvSpPr txBox="1"/>
          <p:nvPr/>
        </p:nvSpPr>
        <p:spPr>
          <a:xfrm>
            <a:off x="304800" y="2611133"/>
            <a:ext cx="2339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New interactive platform</a:t>
            </a:r>
          </a:p>
          <a:p>
            <a:r>
              <a:rPr lang="en-US" sz="1200" b="1" dirty="0"/>
              <a:t>Starting in February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Boot Camp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Guadalcanal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Tarawa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Peleliu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Okinawa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14B573-4115-FF9F-A694-B6F4E55059CD}"/>
              </a:ext>
            </a:extLst>
          </p:cNvPr>
          <p:cNvSpPr txBox="1"/>
          <p:nvPr/>
        </p:nvSpPr>
        <p:spPr>
          <a:xfrm>
            <a:off x="304800" y="4077804"/>
            <a:ext cx="2261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Two additional virtual events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22 Jul – Sugar Bear Memorial Run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10 Nov – USMC Birthday 10K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BD325-F377-FC9F-B463-A1AB4F4B2520}"/>
              </a:ext>
            </a:extLst>
          </p:cNvPr>
          <p:cNvSpPr txBox="1"/>
          <p:nvPr/>
        </p:nvSpPr>
        <p:spPr>
          <a:xfrm>
            <a:off x="2739225" y="2687333"/>
            <a:ext cx="1962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baseline="30000" dirty="0"/>
              <a:t>rd</a:t>
            </a:r>
            <a:r>
              <a:rPr lang="en-US" sz="1200" b="1" dirty="0"/>
              <a:t> Annual Giving Day will be held on 9 May</a:t>
            </a:r>
          </a:p>
          <a:p>
            <a:endParaRPr lang="en-US" sz="1200" b="1" dirty="0"/>
          </a:p>
          <a:p>
            <a:r>
              <a:rPr lang="en-US" sz="1200" b="1" dirty="0"/>
              <a:t>Will be looking for challenge and/or matching gift opportunities to inspire giving to MCAF</a:t>
            </a:r>
          </a:p>
          <a:p>
            <a:endParaRPr 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FA07AB-F8A9-0BBF-6F7E-2A0914FDCC73}"/>
              </a:ext>
            </a:extLst>
          </p:cNvPr>
          <p:cNvSpPr txBox="1"/>
          <p:nvPr/>
        </p:nvSpPr>
        <p:spPr>
          <a:xfrm>
            <a:off x="4895568" y="2687334"/>
            <a:ext cx="19624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6</a:t>
            </a:r>
            <a:r>
              <a:rPr lang="en-US" sz="1200" b="1" baseline="30000" dirty="0"/>
              <a:t>th</a:t>
            </a:r>
            <a:r>
              <a:rPr lang="en-US" sz="1200" b="1" dirty="0"/>
              <a:t> Golf For The Marines tournament will be held on 23 Oct at Creighton Farms</a:t>
            </a:r>
          </a:p>
          <a:p>
            <a:endParaRPr lang="en-US" sz="1200" b="1" dirty="0"/>
          </a:p>
          <a:p>
            <a:r>
              <a:rPr lang="en-US" sz="1200" b="1" dirty="0"/>
              <a:t>5 sponsors are on board to date including CACI as our platinum sponsor ($5K) for a second year in a row</a:t>
            </a:r>
          </a:p>
          <a:p>
            <a:endParaRPr lang="en-US" sz="1200" b="1" dirty="0"/>
          </a:p>
          <a:p>
            <a:r>
              <a:rPr lang="en-US" sz="1200" b="1" dirty="0"/>
              <a:t>Reevaluating the silent auction</a:t>
            </a:r>
          </a:p>
          <a:p>
            <a:endParaRPr lang="en-US" sz="1200" b="1" dirty="0"/>
          </a:p>
          <a:p>
            <a:r>
              <a:rPr lang="en-US" sz="1200" b="1" dirty="0"/>
              <a:t>$35K net goal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2307A3-9322-EF62-5A66-872D21B9F976}"/>
              </a:ext>
            </a:extLst>
          </p:cNvPr>
          <p:cNvSpPr txBox="1"/>
          <p:nvPr/>
        </p:nvSpPr>
        <p:spPr>
          <a:xfrm>
            <a:off x="304800" y="5093467"/>
            <a:ext cx="1559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$30K net goal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33C5D0-FD0A-1081-AC0D-D8D3B6F27D72}"/>
              </a:ext>
            </a:extLst>
          </p:cNvPr>
          <p:cNvSpPr txBox="1"/>
          <p:nvPr/>
        </p:nvSpPr>
        <p:spPr>
          <a:xfrm>
            <a:off x="2739225" y="4211559"/>
            <a:ext cx="196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$50K net goal</a:t>
            </a:r>
          </a:p>
        </p:txBody>
      </p:sp>
      <p:pic>
        <p:nvPicPr>
          <p:cNvPr id="34" name="Picture 33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B6E2244-B689-88D8-C009-6C38955FA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00" y="1016477"/>
            <a:ext cx="1674570" cy="12094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E45DF5D-527E-DEC2-975B-0DC4292CED12}"/>
              </a:ext>
            </a:extLst>
          </p:cNvPr>
          <p:cNvSpPr txBox="1"/>
          <p:nvPr/>
        </p:nvSpPr>
        <p:spPr>
          <a:xfrm>
            <a:off x="7029168" y="2667000"/>
            <a:ext cx="1962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Donor identification, cultivation and solicitation opportunities</a:t>
            </a:r>
          </a:p>
          <a:p>
            <a:endParaRPr lang="en-US" sz="1200" b="1" dirty="0"/>
          </a:p>
          <a:p>
            <a:r>
              <a:rPr lang="en-US" sz="1200" b="1" dirty="0"/>
              <a:t>Board involvement</a:t>
            </a:r>
          </a:p>
          <a:p>
            <a:endParaRPr lang="en-US" sz="1200" b="1" dirty="0"/>
          </a:p>
          <a:p>
            <a:r>
              <a:rPr lang="en-US" sz="1200" b="1" dirty="0"/>
              <a:t>Dallas, Houston, </a:t>
            </a:r>
            <a:r>
              <a:rPr lang="en-US" sz="1200" b="1" dirty="0" err="1"/>
              <a:t>etc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Individual visits</a:t>
            </a:r>
          </a:p>
          <a:p>
            <a:endParaRPr lang="en-US" sz="1200" b="1" dirty="0"/>
          </a:p>
          <a:p>
            <a:r>
              <a:rPr lang="en-US" sz="1200" b="1" dirty="0"/>
              <a:t>?? Net goal</a:t>
            </a:r>
          </a:p>
        </p:txBody>
      </p:sp>
    </p:spTree>
    <p:extLst>
      <p:ext uri="{BB962C8B-B14F-4D97-AF65-F5344CB8AC3E}">
        <p14:creationId xmlns:p14="http://schemas.microsoft.com/office/powerpoint/2010/main" val="268212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FC24F-9157-2640-7512-0BCDC904F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38" y="578210"/>
            <a:ext cx="8522062" cy="4755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43B8A-E757-0BF3-C694-1D0125177FC3}"/>
              </a:ext>
            </a:extLst>
          </p:cNvPr>
          <p:cNvSpPr txBox="1"/>
          <p:nvPr/>
        </p:nvSpPr>
        <p:spPr>
          <a:xfrm>
            <a:off x="1143000" y="76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Donor Pyramid (radio tower)</a:t>
            </a:r>
          </a:p>
        </p:txBody>
      </p:sp>
    </p:spTree>
    <p:extLst>
      <p:ext uri="{BB962C8B-B14F-4D97-AF65-F5344CB8AC3E}">
        <p14:creationId xmlns:p14="http://schemas.microsoft.com/office/powerpoint/2010/main" val="1662919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13056</TotalTime>
  <Words>365</Words>
  <Application>Microsoft Macintosh PowerPoint</Application>
  <PresentationFormat>On-screen Show (4:3)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Timothy Mundy</cp:lastModifiedBy>
  <cp:revision>330</cp:revision>
  <cp:lastPrinted>2023-02-03T14:08:29Z</cp:lastPrinted>
  <dcterms:created xsi:type="dcterms:W3CDTF">2015-02-02T19:44:37Z</dcterms:created>
  <dcterms:modified xsi:type="dcterms:W3CDTF">2023-02-03T14:26:28Z</dcterms:modified>
</cp:coreProperties>
</file>