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5" r:id="rId2"/>
    <p:sldId id="286" r:id="rId3"/>
    <p:sldId id="454" r:id="rId4"/>
    <p:sldId id="290" r:id="rId5"/>
    <p:sldId id="281" r:id="rId6"/>
    <p:sldId id="455" r:id="rId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AF"/>
    <a:srgbClr val="D6CA9E"/>
    <a:srgbClr val="424242"/>
    <a:srgbClr val="002A07"/>
    <a:srgbClr val="4C0008"/>
    <a:srgbClr val="4A2C00"/>
    <a:srgbClr val="120D3D"/>
    <a:srgbClr val="DD2727"/>
    <a:srgbClr val="D02929"/>
    <a:srgbClr val="E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 autoAdjust="0"/>
    <p:restoredTop sz="89796" autoAdjust="0"/>
  </p:normalViewPr>
  <p:slideViewPr>
    <p:cSldViewPr>
      <p:cViewPr varScale="1">
        <p:scale>
          <a:sx n="102" d="100"/>
          <a:sy n="102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LtGen</a:t>
            </a:r>
            <a:r>
              <a:rPr lang="en-US" dirty="0"/>
              <a:t> Flynn: 1</a:t>
            </a:r>
            <a:r>
              <a:rPr lang="en-US" baseline="30000" dirty="0"/>
              <a:t>st</a:t>
            </a:r>
            <a:r>
              <a:rPr lang="en-US" dirty="0"/>
              <a:t> LAR Bobby</a:t>
            </a:r>
            <a:r>
              <a:rPr lang="en-US" baseline="0" dirty="0"/>
              <a:t> Christopher.  Book in the pocket for Marines during lulls in training.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AC4CA-EC16-4D30-B900-8087C2667F29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675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264">
              <a:defRPr/>
            </a:pPr>
            <a:fld id="{B4DAC4CA-EC16-4D30-B900-8087C2667F29}" type="slidenum">
              <a:rPr lang="en-US" altLang="en-US">
                <a:solidFill>
                  <a:prstClr val="black"/>
                </a:solidFill>
                <a:latin typeface="Calibri"/>
              </a:rPr>
              <a:pPr defTabSz="922264">
                <a:defRPr/>
              </a:pPr>
              <a:t>3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55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0ED1-566A-4971-98AC-8A13E7D19145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B54-0322-469E-939A-82941CD0C1B6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0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8B4F-484C-448F-8DEF-85DE8F772F54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71D3-809E-4D8A-9EBB-200FD8988D64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0C2E-C456-4E39-9247-905FB77B95C1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D8B8-95E5-41DB-8297-CD7A430F4DD4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3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F0F7-6A81-4A8E-AA6B-0B77153A7360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E0FE-5FB7-41E9-8BAA-38755B0E80F6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4D7C-4882-4357-8003-2DAF4FDB1895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3999" cy="6096000"/>
          </a:xfrm>
          <a:prstGeom prst="rect">
            <a:avLst/>
          </a:prstGeom>
          <a:solidFill>
            <a:srgbClr val="E6D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791200"/>
            <a:ext cx="9144000" cy="1143000"/>
          </a:xfrm>
          <a:prstGeom prst="rect">
            <a:avLst/>
          </a:prstGeom>
          <a:solidFill>
            <a:srgbClr val="4A4F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410200"/>
            <a:ext cx="9144000" cy="304800"/>
          </a:xfrm>
          <a:prstGeom prst="rect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5918677"/>
            <a:ext cx="4267200" cy="870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229">
            <a:off x="4411176" y="283557"/>
            <a:ext cx="4674800" cy="50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2CEF-2718-45ED-A47D-16CFD5D96914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B0E-041D-432B-ABC0-74A551D53252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963A-128D-4EA1-9142-0AA8CD77DC30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350" y="1384202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Marine Corps Association Foundation </a:t>
            </a:r>
          </a:p>
          <a:p>
            <a:pPr algn="ctr"/>
            <a:endParaRPr lang="en-US" sz="4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2021 Review and</a:t>
            </a:r>
          </a:p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2022 Way Ahead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5240" y="161836"/>
            <a:ext cx="91287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u="sng" dirty="0">
                <a:latin typeface="Arial" pitchFamily="34" charset="0"/>
              </a:rPr>
              <a:t>Over $950,000 spent on Marines in 2021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458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Approximately $150,000 more than 2020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altLang="en-US" sz="20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~9,000 </a:t>
            </a:r>
            <a:r>
              <a:rPr lang="en-US" altLang="en-US" sz="2000" b="1" i="1" dirty="0">
                <a:latin typeface="Arial" pitchFamily="34" charset="0"/>
              </a:rPr>
              <a:t>(~4,000 in 2020)</a:t>
            </a:r>
            <a:r>
              <a:rPr lang="en-US" altLang="en-US" sz="2000" b="1" dirty="0">
                <a:latin typeface="Arial" pitchFamily="34" charset="0"/>
              </a:rPr>
              <a:t> Marine leaders visit battlefields around the globe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sz="1800" b="1" dirty="0">
                <a:latin typeface="Arial" pitchFamily="34" charset="0"/>
              </a:rPr>
              <a:t>Continuing Covid impacts; some events cancelled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sz="1800" b="1" dirty="0">
                <a:latin typeface="Arial" pitchFamily="34" charset="0"/>
              </a:rPr>
              <a:t>2021 numbers were back to historical average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altLang="en-US" sz="20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~128 </a:t>
            </a:r>
            <a:r>
              <a:rPr lang="en-US" altLang="en-US" sz="2000" b="1" i="1" dirty="0">
                <a:latin typeface="Arial" pitchFamily="34" charset="0"/>
              </a:rPr>
              <a:t>(~186 in 2020) </a:t>
            </a:r>
            <a:r>
              <a:rPr lang="en-US" altLang="en-US" sz="2000" b="1" dirty="0">
                <a:latin typeface="Arial" pitchFamily="34" charset="0"/>
              </a:rPr>
              <a:t>Unit Libraries enhanced with books from the  Commandant’s Professional Reading Program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endParaRPr lang="en-US" altLang="en-US" sz="18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&gt;4,500 </a:t>
            </a:r>
            <a:r>
              <a:rPr lang="en-US" altLang="en-US" sz="2000" b="1" i="1" dirty="0">
                <a:latin typeface="Arial" pitchFamily="34" charset="0"/>
              </a:rPr>
              <a:t>(~same as 2020)</a:t>
            </a:r>
            <a:r>
              <a:rPr lang="en-US" altLang="en-US" sz="2000" b="1" dirty="0">
                <a:latin typeface="Arial" pitchFamily="34" charset="0"/>
              </a:rPr>
              <a:t> awards for outstanding Marines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altLang="en-US" sz="20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~42 </a:t>
            </a:r>
            <a:r>
              <a:rPr lang="en-US" altLang="en-US" sz="2000" b="1" i="1" dirty="0">
                <a:latin typeface="Arial" pitchFamily="34" charset="0"/>
              </a:rPr>
              <a:t>(~half as many as 2020) </a:t>
            </a:r>
            <a:r>
              <a:rPr lang="en-US" altLang="en-US" sz="2000" b="1" dirty="0">
                <a:latin typeface="Arial" pitchFamily="34" charset="0"/>
              </a:rPr>
              <a:t>Marines won Writing Awards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sz="1800" b="1" dirty="0">
                <a:latin typeface="Arial" pitchFamily="34" charset="0"/>
              </a:rPr>
              <a:t>Unit and other writing programs fluctuate year to year</a:t>
            </a:r>
          </a:p>
        </p:txBody>
      </p:sp>
    </p:spTree>
    <p:extLst>
      <p:ext uri="{BB962C8B-B14F-4D97-AF65-F5344CB8AC3E}">
        <p14:creationId xmlns:p14="http://schemas.microsoft.com/office/powerpoint/2010/main" val="288852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9008" y="1692839"/>
            <a:ext cx="3842846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2100" dirty="0">
                <a:solidFill>
                  <a:prstClr val="black"/>
                </a:solidFill>
                <a:latin typeface="Arial" pitchFamily="34" charset="0"/>
              </a:rPr>
              <a:t>Unit Libraries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2100" dirty="0">
                <a:solidFill>
                  <a:prstClr val="black"/>
                </a:solidFill>
                <a:latin typeface="Arial" pitchFamily="34" charset="0"/>
              </a:rPr>
              <a:t>Commanders’ Forums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2100" dirty="0">
                <a:solidFill>
                  <a:prstClr val="black"/>
                </a:solidFill>
                <a:latin typeface="Arial" pitchFamily="34" charset="0"/>
              </a:rPr>
              <a:t>(battlefield studies)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solidFill>
                  <a:prstClr val="black"/>
                </a:solidFill>
                <a:latin typeface="Arial" pitchFamily="34" charset="0"/>
              </a:rPr>
              <a:t>Marine Excellence Awards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solidFill>
                  <a:prstClr val="black"/>
                </a:solidFill>
                <a:latin typeface="Arial" pitchFamily="34" charset="0"/>
              </a:rPr>
              <a:t>Writing Awards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88579" y="536292"/>
            <a:ext cx="66865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41453A"/>
                </a:solidFill>
                <a:latin typeface="Arial" charset="0"/>
              </a:rPr>
              <a:t>Marine Corps Association Foundation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41453A"/>
                </a:solidFill>
                <a:latin typeface="Arial" charset="0"/>
              </a:rPr>
              <a:t>Programs and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5054" y="4290536"/>
            <a:ext cx="4427946" cy="738664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2100" b="1" dirty="0">
                <a:solidFill>
                  <a:prstClr val="white"/>
                </a:solidFill>
                <a:latin typeface="Arial" pitchFamily="34" charset="0"/>
              </a:rPr>
              <a:t>2021 — over $</a:t>
            </a:r>
            <a:r>
              <a:rPr lang="en-US" altLang="en-US" sz="2100" b="1" u="sng" dirty="0">
                <a:solidFill>
                  <a:prstClr val="white"/>
                </a:solidFill>
                <a:latin typeface="Arial" pitchFamily="34" charset="0"/>
              </a:rPr>
              <a:t>9</a:t>
            </a:r>
            <a:r>
              <a:rPr lang="en-US" altLang="en-US" sz="2100" b="1" i="1" u="sng" dirty="0">
                <a:solidFill>
                  <a:prstClr val="white"/>
                </a:solidFill>
                <a:latin typeface="Arial" pitchFamily="34" charset="0"/>
              </a:rPr>
              <a:t>50,000</a:t>
            </a:r>
            <a:r>
              <a:rPr lang="en-US" altLang="en-US" sz="2100" b="1" dirty="0">
                <a:solidFill>
                  <a:prstClr val="white"/>
                </a:solidFill>
                <a:latin typeface="Arial" pitchFamily="34" charset="0"/>
              </a:rPr>
              <a:t> spent in </a:t>
            </a:r>
            <a:br>
              <a:rPr lang="en-US" altLang="en-US" sz="2100" b="1" dirty="0">
                <a:solidFill>
                  <a:prstClr val="white"/>
                </a:solidFill>
                <a:latin typeface="Arial" pitchFamily="34" charset="0"/>
              </a:rPr>
            </a:br>
            <a:r>
              <a:rPr lang="en-US" altLang="en-US" sz="2100" b="1" dirty="0">
                <a:solidFill>
                  <a:prstClr val="white"/>
                </a:solidFill>
                <a:latin typeface="Arial" pitchFamily="34" charset="0"/>
              </a:rPr>
              <a:t>Support of </a:t>
            </a:r>
            <a:r>
              <a:rPr lang="en-US" altLang="en-US" sz="2100" b="1" i="1" u="sng" dirty="0">
                <a:solidFill>
                  <a:prstClr val="white"/>
                </a:solidFill>
                <a:latin typeface="Arial" pitchFamily="34" charset="0"/>
              </a:rPr>
              <a:t>~55,000 </a:t>
            </a:r>
            <a:r>
              <a:rPr lang="en-US" altLang="en-US" sz="2100" b="1" dirty="0">
                <a:solidFill>
                  <a:prstClr val="white"/>
                </a:solidFill>
                <a:latin typeface="Arial" pitchFamily="34" charset="0"/>
              </a:rPr>
              <a:t>Marines!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7171A-C062-5A47-AD93-F10E72433011}"/>
              </a:ext>
            </a:extLst>
          </p:cNvPr>
          <p:cNvSpPr txBox="1"/>
          <p:nvPr/>
        </p:nvSpPr>
        <p:spPr>
          <a:xfrm>
            <a:off x="7515055" y="5609452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Calibri"/>
              </a:rPr>
              <a:t>45 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A person holding a kite&#10;&#10;Description automatically generated">
            <a:extLst>
              <a:ext uri="{FF2B5EF4-FFF2-40B4-BE49-F238E27FC236}">
                <a16:creationId xmlns:a16="http://schemas.microsoft.com/office/drawing/2014/main" id="{734A6630-C93D-8E4F-A391-F65B2A657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475685"/>
            <a:ext cx="2086310" cy="1782115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692F9637-6B0F-1441-81AD-5C2BAFEA6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92839"/>
            <a:ext cx="4024139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2100" dirty="0">
                <a:solidFill>
                  <a:prstClr val="black"/>
                </a:solidFill>
                <a:latin typeface="Arial" pitchFamily="34" charset="0"/>
              </a:rPr>
              <a:t>Professional Development Membership Awards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2100" dirty="0">
                <a:solidFill>
                  <a:prstClr val="black"/>
                </a:solidFill>
                <a:latin typeface="Arial" pitchFamily="34" charset="0"/>
              </a:rPr>
              <a:t>Wargaming support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solidFill>
                  <a:prstClr val="black"/>
                </a:solidFill>
                <a:latin typeface="Arial" pitchFamily="34" charset="0"/>
              </a:rPr>
              <a:t>MCRD 4</a:t>
            </a:r>
            <a:r>
              <a:rPr lang="en-US" altLang="en-US" sz="2100" baseline="30000" dirty="0">
                <a:solidFill>
                  <a:prstClr val="black"/>
                </a:solidFill>
                <a:latin typeface="Arial" pitchFamily="34" charset="0"/>
              </a:rPr>
              <a:t>th</a:t>
            </a:r>
            <a:r>
              <a:rPr lang="en-US" altLang="en-US" sz="2100" dirty="0">
                <a:solidFill>
                  <a:prstClr val="black"/>
                </a:solidFill>
                <a:latin typeface="Arial" pitchFamily="34" charset="0"/>
              </a:rPr>
              <a:t> Phase support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2100" dirty="0">
                <a:solidFill>
                  <a:prstClr val="black"/>
                </a:solidFill>
                <a:latin typeface="Arial" pitchFamily="34" charset="0"/>
              </a:rPr>
              <a:t>Planning resources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2100" dirty="0">
                <a:solidFill>
                  <a:prstClr val="black"/>
                </a:solidFill>
                <a:latin typeface="Arial" pitchFamily="34" charset="0"/>
              </a:rPr>
              <a:t>Unit Subscription Program in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D8727-D9A5-0F47-9412-A64BBBEB2B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C3D1F8-002A-47E3-97A1-C6774553AA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F4F75C-C309-4E1C-8113-9CF4B3F58413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4F04D6E-BD56-41E8-8F8A-364B7D96C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2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A4F42"/>
                </a:solidFill>
                <a:latin typeface="Arial"/>
                <a:cs typeface="Arial"/>
              </a:rPr>
              <a:t>2022 Fundraising 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800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Virtual Challenge Series throughout the year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2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nd</a:t>
            </a: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 Annual MCAF “Giving Day” Tuesday, April 19th</a:t>
            </a:r>
          </a:p>
          <a:p>
            <a:pPr marL="800100" lvl="1" indent="-342900">
              <a:buFont typeface="Arial"/>
              <a:buChar char="•"/>
            </a:pPr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Virtual auction for Nicole Horn Paintings in May 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Unit Subscription Program fundraising day in September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Golf Tournament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Monday, October 24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Silent auction opportunities</a:t>
            </a:r>
          </a:p>
          <a:p>
            <a:pPr marL="800100" lvl="1" indent="-342900">
              <a:buFont typeface="Arial"/>
              <a:buChar char="•"/>
            </a:pPr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Matching gift campaign (end of year)</a:t>
            </a:r>
          </a:p>
        </p:txBody>
      </p:sp>
    </p:spTree>
    <p:extLst>
      <p:ext uri="{BB962C8B-B14F-4D97-AF65-F5344CB8AC3E}">
        <p14:creationId xmlns:p14="http://schemas.microsoft.com/office/powerpoint/2010/main" val="367756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9937" y="151740"/>
            <a:ext cx="506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A4F42"/>
                </a:solidFill>
                <a:latin typeface="Arial"/>
                <a:cs typeface="Arial"/>
              </a:rPr>
              <a:t>Virtual Challenge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1" y="838200"/>
            <a:ext cx="4305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Typically nets ~$20,000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Five events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Flag Raising Challenge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Shores of Tripoli 20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Sugar Bear Run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Chapultepec Challenge WOD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Nov 10</a:t>
            </a:r>
            <a:r>
              <a:rPr lang="en-US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 10K</a:t>
            </a:r>
          </a:p>
          <a:p>
            <a:pPr marL="800100" lvl="1" indent="-342900">
              <a:buFont typeface="Arial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Opportunity to reach an audience beyond magazines, members, donors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Sugar Bear Foundation supports Gold Star families and Surviving Spouses and families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8B529-601D-0445-ACBF-119E9D8873CB}"/>
              </a:ext>
            </a:extLst>
          </p:cNvPr>
          <p:cNvSpPr txBox="1"/>
          <p:nvPr/>
        </p:nvSpPr>
        <p:spPr>
          <a:xfrm>
            <a:off x="4724583" y="4121745"/>
            <a:ext cx="411461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Marine Corps Marathon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Not a virtual event (though it could be by Oct 2022)</a:t>
            </a:r>
          </a:p>
        </p:txBody>
      </p:sp>
      <p:pic>
        <p:nvPicPr>
          <p:cNvPr id="6" name="Picture 5" descr="A picture containing text, sign, different, several&#10;&#10;Description automatically generated">
            <a:extLst>
              <a:ext uri="{FF2B5EF4-FFF2-40B4-BE49-F238E27FC236}">
                <a16:creationId xmlns:a16="http://schemas.microsoft.com/office/drawing/2014/main" id="{6255EC79-D5AD-6A42-9128-6FC4F2C36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83" y="991819"/>
            <a:ext cx="4114617" cy="27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51740"/>
            <a:ext cx="678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A4F42"/>
                </a:solidFill>
                <a:latin typeface="Arial"/>
                <a:cs typeface="Arial"/>
              </a:rPr>
              <a:t>Giving Days and Virtual Auctions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1" y="762000"/>
            <a:ext cx="61340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2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nd</a:t>
            </a: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 Annual Giving Day Tuesday, April 19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$49,825 raised in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Great opportunity to connect friends,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Virtual auction for two paintings in May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Potentially displayed at MDM</a:t>
            </a:r>
          </a:p>
          <a:p>
            <a:pPr lvl="1"/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Unit Subscription Program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5 copies of Gazette &amp; Leatherneck delivered monthly to battalions/squadrons and up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Focused on TECOM and the MEFs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~$53,000 in annual program 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Giving day type fundraiser in September</a:t>
            </a:r>
          </a:p>
          <a:p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5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 Annual Golf for the Marines Tournament at Creighton Farms, October 24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A picture containing text, indoor, envelope&#10;&#10;Description automatically generated">
            <a:extLst>
              <a:ext uri="{FF2B5EF4-FFF2-40B4-BE49-F238E27FC236}">
                <a16:creationId xmlns:a16="http://schemas.microsoft.com/office/drawing/2014/main" id="{8B19714C-D9FA-6143-90BE-3F9FAEB40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73" y="893702"/>
            <a:ext cx="1826352" cy="2283600"/>
          </a:xfrm>
          <a:prstGeom prst="rect">
            <a:avLst/>
          </a:prstGeom>
        </p:spPr>
      </p:pic>
      <p:pic>
        <p:nvPicPr>
          <p:cNvPr id="9" name="Picture 8" descr="A picture containing red, indoor&#10;&#10;Description automatically generated">
            <a:extLst>
              <a:ext uri="{FF2B5EF4-FFF2-40B4-BE49-F238E27FC236}">
                <a16:creationId xmlns:a16="http://schemas.microsoft.com/office/drawing/2014/main" id="{78F02DF9-8BDC-1048-843E-04103FDAD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0" y="2971800"/>
            <a:ext cx="1819177" cy="22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E0112"/>
      </a:hlink>
      <a:folHlink>
        <a:srgbClr val="DE01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10599</TotalTime>
  <Words>384</Words>
  <Application>Microsoft Office PowerPoint</Application>
  <PresentationFormat>On-screen Show (4:3)</PresentationFormat>
  <Paragraphs>85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326</cp:revision>
  <cp:lastPrinted>2021-02-04T16:01:03Z</cp:lastPrinted>
  <dcterms:created xsi:type="dcterms:W3CDTF">2015-02-02T19:44:37Z</dcterms:created>
  <dcterms:modified xsi:type="dcterms:W3CDTF">2022-01-31T18:58:45Z</dcterms:modified>
</cp:coreProperties>
</file>