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5" r:id="rId2"/>
    <p:sldId id="286" r:id="rId3"/>
    <p:sldId id="290" r:id="rId4"/>
    <p:sldId id="281" r:id="rId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AF"/>
    <a:srgbClr val="D6CA9E"/>
    <a:srgbClr val="424242"/>
    <a:srgbClr val="002A07"/>
    <a:srgbClr val="4C0008"/>
    <a:srgbClr val="4A2C00"/>
    <a:srgbClr val="120D3D"/>
    <a:srgbClr val="DD2727"/>
    <a:srgbClr val="D02929"/>
    <a:srgbClr val="E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5" autoAdjust="0"/>
    <p:restoredTop sz="89708" autoAdjust="0"/>
  </p:normalViewPr>
  <p:slideViewPr>
    <p:cSldViewPr>
      <p:cViewPr varScale="1">
        <p:scale>
          <a:sx n="100" d="100"/>
          <a:sy n="100" d="100"/>
        </p:scale>
        <p:origin x="5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8/2/22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LtGen</a:t>
            </a:r>
            <a:r>
              <a:rPr lang="en-US" dirty="0"/>
              <a:t> Flynn: 1</a:t>
            </a:r>
            <a:r>
              <a:rPr lang="en-US" baseline="30000" dirty="0"/>
              <a:t>st</a:t>
            </a:r>
            <a:r>
              <a:rPr lang="en-US" dirty="0"/>
              <a:t> LAR Bobby</a:t>
            </a:r>
            <a:r>
              <a:rPr lang="en-US" baseline="0" dirty="0"/>
              <a:t> Christopher.  Book in the pocket for Marines during lulls in training.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AC4CA-EC16-4D30-B900-8087C2667F2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75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0ED1-566A-4971-98AC-8A13E7D19145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B54-0322-469E-939A-82941CD0C1B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B4F-484C-448F-8DEF-85DE8F772F5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1D3-809E-4D8A-9EBB-200FD8988D6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0C2E-C456-4E39-9247-905FB77B95C1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D8B8-95E5-41DB-8297-CD7A430F4DD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F0F7-6A81-4A8E-AA6B-0B77153A7360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E0FE-5FB7-41E9-8BAA-38755B0E80F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4D7C-4882-4357-8003-2DAF4FDB1895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7912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5918677"/>
            <a:ext cx="4267200" cy="870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229">
            <a:off x="4411176" y="283557"/>
            <a:ext cx="4674800" cy="5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CEF-2718-45ED-A47D-16CFD5D9691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B0E-041D-432B-ABC0-74A551D53252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963A-128D-4EA1-9142-0AA8CD77DC30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350" y="1384202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Marine Corps Association Foundation </a:t>
            </a:r>
          </a:p>
          <a:p>
            <a:pPr algn="ctr"/>
            <a:endParaRPr lang="en-US" sz="4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2022 Mid-year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F5E013-7A81-BF6B-5CEF-7D2187C7C163}"/>
              </a:ext>
            </a:extLst>
          </p:cNvPr>
          <p:cNvGrpSpPr/>
          <p:nvPr/>
        </p:nvGrpSpPr>
        <p:grpSpPr>
          <a:xfrm>
            <a:off x="0" y="5364540"/>
            <a:ext cx="9168677" cy="1569660"/>
            <a:chOff x="0" y="5316243"/>
            <a:chExt cx="9168677" cy="15696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76B58-ED0E-713F-A8CA-7FB59064A0A0}"/>
                </a:ext>
              </a:extLst>
            </p:cNvPr>
            <p:cNvSpPr/>
            <p:nvPr/>
          </p:nvSpPr>
          <p:spPr>
            <a:xfrm>
              <a:off x="0" y="5316243"/>
              <a:ext cx="9168677" cy="1569660"/>
            </a:xfrm>
            <a:prstGeom prst="rect">
              <a:avLst/>
            </a:prstGeom>
            <a:solidFill>
              <a:srgbClr val="2F4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402C"/>
                </a:solidFill>
              </a:endParaRPr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EACF8D-B00B-9ACB-E0BF-844BD0F0F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451335"/>
              <a:ext cx="4492436" cy="14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6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" y="161836"/>
            <a:ext cx="91287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b="1" u="sng" dirty="0">
                <a:latin typeface="Arial" pitchFamily="34" charset="0"/>
              </a:rPr>
              <a:t>Program</a:t>
            </a:r>
            <a:r>
              <a:rPr lang="en-US" altLang="en-US" sz="3600" b="1" u="sng" dirty="0">
                <a:latin typeface="Arial" pitchFamily="34" charset="0"/>
              </a:rPr>
              <a:t> Delivery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33400" y="959584"/>
            <a:ext cx="8229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</a:rPr>
              <a:t>~$619,000 spent on Marines as of June 30, 2022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Typically, $1,000,000 spent on Marines annually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$950,000 in 2021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</a:rPr>
              <a:t>~29,000 Marines served through our programs</a:t>
            </a:r>
            <a:endParaRPr lang="en-US" altLang="en-US" b="1" dirty="0">
              <a:latin typeface="Arial" pitchFamily="34" charset="0"/>
            </a:endParaRP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Typically, 60,000 – 70,000 Marines served annually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b="1" dirty="0">
                <a:latin typeface="Arial" pitchFamily="34" charset="0"/>
              </a:rPr>
              <a:t>~55,000 in 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F8E741-887F-D9E8-A2EF-EE3D1AD5B5C0}"/>
              </a:ext>
            </a:extLst>
          </p:cNvPr>
          <p:cNvGrpSpPr/>
          <p:nvPr/>
        </p:nvGrpSpPr>
        <p:grpSpPr>
          <a:xfrm>
            <a:off x="0" y="5364540"/>
            <a:ext cx="9168677" cy="1569660"/>
            <a:chOff x="0" y="5316243"/>
            <a:chExt cx="9168677" cy="15696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E3F5E3-DA93-5754-067F-10A52654CD57}"/>
                </a:ext>
              </a:extLst>
            </p:cNvPr>
            <p:cNvSpPr/>
            <p:nvPr/>
          </p:nvSpPr>
          <p:spPr>
            <a:xfrm>
              <a:off x="0" y="5316243"/>
              <a:ext cx="9168677" cy="1569660"/>
            </a:xfrm>
            <a:prstGeom prst="rect">
              <a:avLst/>
            </a:prstGeom>
            <a:solidFill>
              <a:srgbClr val="2F4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402C"/>
                </a:solidFill>
              </a:endParaRPr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38778EF-F713-13BC-DD2D-F03416CE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451335"/>
              <a:ext cx="4492436" cy="14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52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2022 Fundraising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Unit Subscription Program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5 copies of Gazette &amp; Leatherneck delivered monthly to battalions/squadrons and up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~$53,000 in annual program delivery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Fundraising day in September similar to Giving Day in April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5</a:t>
            </a:r>
            <a:r>
              <a:rPr lang="en-US" sz="24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 Annual Golf for the Marines Tournament at Creighton Farms, October 24</a:t>
            </a:r>
            <a:r>
              <a:rPr lang="en-US" sz="24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Silent auction opportunities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Matching gift campaign (end of year)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$50,000 match vs $25,000 in previous years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D18741-833F-ADC2-8EB0-E91E47497DC9}"/>
              </a:ext>
            </a:extLst>
          </p:cNvPr>
          <p:cNvGrpSpPr/>
          <p:nvPr/>
        </p:nvGrpSpPr>
        <p:grpSpPr>
          <a:xfrm>
            <a:off x="0" y="5364540"/>
            <a:ext cx="9168677" cy="1569660"/>
            <a:chOff x="0" y="5316243"/>
            <a:chExt cx="9168677" cy="1569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79CD44-2F51-0F0D-EF5D-AE74E2AC7878}"/>
                </a:ext>
              </a:extLst>
            </p:cNvPr>
            <p:cNvSpPr/>
            <p:nvPr/>
          </p:nvSpPr>
          <p:spPr>
            <a:xfrm>
              <a:off x="0" y="5316243"/>
              <a:ext cx="9168677" cy="1569660"/>
            </a:xfrm>
            <a:prstGeom prst="rect">
              <a:avLst/>
            </a:prstGeom>
            <a:solidFill>
              <a:srgbClr val="2F4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402C"/>
                </a:solidFill>
              </a:endParaRPr>
            </a:p>
          </p:txBody>
        </p:sp>
        <p:pic>
          <p:nvPicPr>
            <p:cNvPr id="7" name="Picture 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AA2F03-C8DB-0397-81F1-1AEA61D96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451335"/>
              <a:ext cx="4492436" cy="14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56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937" y="151740"/>
            <a:ext cx="506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Virtual Challenge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1" y="957858"/>
            <a:ext cx="43051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Three completed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Flag Raising Challenge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Shores of Tripoli 20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Sugar Bear Run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327 participants @ $26</a:t>
            </a:r>
          </a:p>
          <a:p>
            <a:pPr marL="1257300" lvl="2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Cost (Pins, envelopes, postage): $1,827.00</a:t>
            </a:r>
          </a:p>
          <a:p>
            <a:pPr marL="1257300" lvl="2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Net revenue: $6,675.00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Two remaining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Chapultepec Challenge WOD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Nov 10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10K</a:t>
            </a:r>
          </a:p>
        </p:txBody>
      </p:sp>
      <p:pic>
        <p:nvPicPr>
          <p:cNvPr id="6" name="Picture 5" descr="A picture containing text, sign, different, several&#10;&#10;Description automatically generated">
            <a:extLst>
              <a:ext uri="{FF2B5EF4-FFF2-40B4-BE49-F238E27FC236}">
                <a16:creationId xmlns:a16="http://schemas.microsoft.com/office/drawing/2014/main" id="{6255EC79-D5AD-6A42-9128-6FC4F2C36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6" y="1452368"/>
            <a:ext cx="4338283" cy="28910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153A8C-738E-F24B-B929-7D8FC6146BE6}"/>
              </a:ext>
            </a:extLst>
          </p:cNvPr>
          <p:cNvGrpSpPr/>
          <p:nvPr/>
        </p:nvGrpSpPr>
        <p:grpSpPr>
          <a:xfrm>
            <a:off x="0" y="5364540"/>
            <a:ext cx="9168677" cy="1569660"/>
            <a:chOff x="0" y="5316243"/>
            <a:chExt cx="9168677" cy="15696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44586-928B-A511-6443-1903CADB8208}"/>
                </a:ext>
              </a:extLst>
            </p:cNvPr>
            <p:cNvSpPr/>
            <p:nvPr/>
          </p:nvSpPr>
          <p:spPr>
            <a:xfrm>
              <a:off x="0" y="5316243"/>
              <a:ext cx="9168677" cy="1569660"/>
            </a:xfrm>
            <a:prstGeom prst="rect">
              <a:avLst/>
            </a:prstGeom>
            <a:solidFill>
              <a:srgbClr val="2F4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402C"/>
                </a:solidFill>
              </a:endParaRPr>
            </a:p>
          </p:txBody>
        </p:sp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A28028D-4754-260C-C01B-AC360F2D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451335"/>
              <a:ext cx="4492436" cy="14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88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E0112"/>
      </a:hlink>
      <a:folHlink>
        <a:srgbClr val="DE01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14782</TotalTime>
  <Words>187</Words>
  <Application>Microsoft Macintosh PowerPoint</Application>
  <PresentationFormat>On-screen Show (4:3)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334</cp:revision>
  <cp:lastPrinted>2022-08-05T17:20:58Z</cp:lastPrinted>
  <dcterms:created xsi:type="dcterms:W3CDTF">2015-02-02T19:44:37Z</dcterms:created>
  <dcterms:modified xsi:type="dcterms:W3CDTF">2022-08-05T17:30:07Z</dcterms:modified>
</cp:coreProperties>
</file>