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7" r:id="rId2"/>
    <p:sldId id="273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11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81885-564D-4963-ACA1-1C7AB6A7E3F8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5B5683-A6C0-4104-963D-F6406A79A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76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31681" y="5685572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820DC9-30D9-48CE-833B-7E92366D70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25330" y="368049"/>
            <a:ext cx="3493337" cy="65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2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66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8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45208"/>
            <a:ext cx="7886700" cy="77787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747596" cy="365125"/>
          </a:xfrm>
          <a:prstGeom prst="rect">
            <a:avLst/>
          </a:prstGeom>
        </p:spPr>
        <p:txBody>
          <a:bodyPr anchor="ctr"/>
          <a:lstStyle>
            <a:lvl1pPr>
              <a:defRPr sz="1200"/>
            </a:lvl1pPr>
          </a:lstStyle>
          <a:p>
            <a:r>
              <a:rPr lang="en-US"/>
              <a:t>Audit and Investment Committee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56351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/>
              <a:t>Summer Board Meeting – Aug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385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85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6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578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65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7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11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12081878-83F4-4C14-8E38-45752D0B6147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41376" y="6311737"/>
            <a:ext cx="2773973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EA878134-C642-4879-B44F-0CA28AF93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51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79470"/>
            <a:ext cx="7886700" cy="731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50412"/>
            <a:ext cx="7886700" cy="4926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F2D5964-1DEC-4993-9651-90C1CC5468D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686853" y="6375899"/>
            <a:ext cx="1743916" cy="326027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DE34872-E6D1-496A-85C0-7DFA606CAF0F}"/>
              </a:ext>
            </a:extLst>
          </p:cNvPr>
          <p:cNvCxnSpPr>
            <a:cxnSpLocks/>
          </p:cNvCxnSpPr>
          <p:nvPr userDrawn="1"/>
        </p:nvCxnSpPr>
        <p:spPr>
          <a:xfrm>
            <a:off x="628649" y="1080452"/>
            <a:ext cx="78867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1E6278E-7FEF-48B8-8EFD-B2E71F5BBA11}"/>
              </a:ext>
            </a:extLst>
          </p:cNvPr>
          <p:cNvCxnSpPr>
            <a:cxnSpLocks/>
          </p:cNvCxnSpPr>
          <p:nvPr userDrawn="1"/>
        </p:nvCxnSpPr>
        <p:spPr>
          <a:xfrm>
            <a:off x="628650" y="6176963"/>
            <a:ext cx="78867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6D7AE2D1-072F-4A0A-8060-D6C93DCA51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747596" cy="365125"/>
          </a:xfrm>
          <a:prstGeom prst="rect">
            <a:avLst/>
          </a:prstGeom>
        </p:spPr>
        <p:txBody>
          <a:bodyPr anchor="ctr"/>
          <a:lstStyle>
            <a:lvl1pPr>
              <a:defRPr sz="1200">
                <a:latin typeface="+mn-lt"/>
              </a:defRPr>
            </a:lvl1pPr>
          </a:lstStyle>
          <a:p>
            <a:r>
              <a:rPr lang="en-US"/>
              <a:t>Audit and Investment Committee</a:t>
            </a: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1C35EC9-E5D9-464F-BCAC-54F743B7D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41376" y="6356351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>
                <a:latin typeface="+mn-lt"/>
              </a:defRPr>
            </a:lvl1pPr>
          </a:lstStyle>
          <a:p>
            <a:r>
              <a:rPr lang="en-US"/>
              <a:t>Summer Board Meeting – Aug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83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79784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Finance Committee</a:t>
            </a:r>
            <a:br>
              <a:rPr lang="en-US" sz="3600" b="1" dirty="0"/>
            </a:br>
            <a:r>
              <a:rPr lang="en-US" sz="3600" dirty="0"/>
              <a:t>Formal Tasks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15E43-F196-4BB8-BFDB-7FBCA469E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0412"/>
            <a:ext cx="7886700" cy="476490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Specified Tasks </a:t>
            </a:r>
          </a:p>
          <a:p>
            <a:pPr lvl="1"/>
            <a:r>
              <a:rPr lang="en-US" dirty="0"/>
              <a:t>Protect MCA&amp;F assets by establishing appropriate financial policies</a:t>
            </a:r>
          </a:p>
          <a:p>
            <a:pPr lvl="1"/>
            <a:r>
              <a:rPr lang="en-US" dirty="0"/>
              <a:t>Ensure MCA&amp;F compliance with legal and regulatory requirements </a:t>
            </a:r>
          </a:p>
          <a:p>
            <a:pPr lvl="1"/>
            <a:r>
              <a:rPr lang="en-US" dirty="0"/>
              <a:t>Provide an adequate system of financial controls </a:t>
            </a:r>
          </a:p>
          <a:p>
            <a:r>
              <a:rPr lang="en-US" dirty="0"/>
              <a:t>Implied Tasks </a:t>
            </a:r>
          </a:p>
          <a:p>
            <a:pPr lvl="1"/>
            <a:r>
              <a:rPr lang="en-US" dirty="0"/>
              <a:t>Support MCA&amp;F strategic plan</a:t>
            </a:r>
          </a:p>
          <a:p>
            <a:r>
              <a:rPr lang="en-US" dirty="0"/>
              <a:t>Methodology</a:t>
            </a:r>
          </a:p>
          <a:p>
            <a:pPr lvl="1"/>
            <a:r>
              <a:rPr lang="en-US" dirty="0"/>
              <a:t>Review of financial status and approvals of financial plans</a:t>
            </a:r>
          </a:p>
          <a:p>
            <a:pPr lvl="2"/>
            <a:r>
              <a:rPr lang="en-US" dirty="0"/>
              <a:t>Performance to plan, financial statement audit and forecasts</a:t>
            </a:r>
          </a:p>
          <a:p>
            <a:pPr lvl="1"/>
            <a:r>
              <a:rPr lang="en-US" dirty="0"/>
              <a:t>Develop a standing annual cadence with a ‘forward looking’ approach  </a:t>
            </a:r>
          </a:p>
          <a:p>
            <a:pPr lvl="1"/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D7ECBDA-10EF-42CD-8752-1A286D5CF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D0F5296-F664-4CE0-85A9-4C443A0BAC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Summer Board Meeting – Aug 2020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154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4064D-ADA6-411A-9D9D-5D7CA82F8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2388"/>
            <a:ext cx="7886700" cy="79784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Finance Committee</a:t>
            </a:r>
            <a:br>
              <a:rPr lang="en-US" sz="4000" b="1" dirty="0"/>
            </a:br>
            <a:r>
              <a:rPr lang="en-US" sz="3600" dirty="0"/>
              <a:t>Annual Cadence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15E43-F196-4BB8-BFDB-7FBCA469E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0412"/>
            <a:ext cx="7886700" cy="4926552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/>
              <a:t>Winter Meeting</a:t>
            </a:r>
          </a:p>
          <a:p>
            <a:pPr lvl="1"/>
            <a:r>
              <a:rPr lang="en-US" dirty="0"/>
              <a:t>Prior FY Performance to Plan </a:t>
            </a:r>
          </a:p>
          <a:p>
            <a:pPr lvl="1"/>
            <a:r>
              <a:rPr lang="en-US" dirty="0"/>
              <a:t>Wealth management update (detailed) </a:t>
            </a:r>
          </a:p>
          <a:p>
            <a:pPr lvl="1"/>
            <a:r>
              <a:rPr lang="en-US" dirty="0"/>
              <a:t>Other business as needed </a:t>
            </a:r>
          </a:p>
          <a:p>
            <a:r>
              <a:rPr lang="en-US" b="1" dirty="0"/>
              <a:t>Spring</a:t>
            </a:r>
          </a:p>
          <a:p>
            <a:pPr lvl="1"/>
            <a:r>
              <a:rPr lang="en-US" dirty="0"/>
              <a:t>Financial Statement Audit kickoff </a:t>
            </a:r>
          </a:p>
          <a:p>
            <a:pPr lvl="1"/>
            <a:r>
              <a:rPr lang="en-US" dirty="0"/>
              <a:t>Wealth management update (informal) </a:t>
            </a:r>
          </a:p>
          <a:p>
            <a:pPr lvl="1"/>
            <a:r>
              <a:rPr lang="en-US" dirty="0"/>
              <a:t>Annual Policy and Charter review</a:t>
            </a:r>
          </a:p>
          <a:p>
            <a:pPr lvl="1"/>
            <a:r>
              <a:rPr lang="en-US" dirty="0"/>
              <a:t>Other business as needed </a:t>
            </a:r>
          </a:p>
          <a:p>
            <a:r>
              <a:rPr lang="en-US" b="1" dirty="0"/>
              <a:t>Summer Meeting</a:t>
            </a:r>
          </a:p>
          <a:p>
            <a:pPr lvl="1"/>
            <a:r>
              <a:rPr lang="en-US" dirty="0"/>
              <a:t>Current Year Budget to Actuals </a:t>
            </a:r>
          </a:p>
          <a:p>
            <a:pPr lvl="1"/>
            <a:r>
              <a:rPr lang="en-US" dirty="0"/>
              <a:t>Financial Statement audit review and approval </a:t>
            </a:r>
          </a:p>
          <a:p>
            <a:pPr lvl="1"/>
            <a:r>
              <a:rPr lang="en-US" dirty="0"/>
              <a:t>Wealth management update (detailed) </a:t>
            </a:r>
          </a:p>
          <a:p>
            <a:pPr lvl="1"/>
            <a:r>
              <a:rPr lang="en-US" dirty="0"/>
              <a:t>Other business as needed </a:t>
            </a:r>
          </a:p>
          <a:p>
            <a:r>
              <a:rPr lang="en-US" b="1" dirty="0"/>
              <a:t>Fall Meeting</a:t>
            </a:r>
          </a:p>
          <a:p>
            <a:pPr lvl="1"/>
            <a:r>
              <a:rPr lang="en-US" dirty="0"/>
              <a:t>Performance to Plan update </a:t>
            </a:r>
          </a:p>
          <a:p>
            <a:pPr lvl="1"/>
            <a:r>
              <a:rPr lang="en-US" dirty="0"/>
              <a:t>Wealth management update (informal) </a:t>
            </a:r>
          </a:p>
          <a:p>
            <a:pPr lvl="1"/>
            <a:r>
              <a:rPr lang="en-US" dirty="0"/>
              <a:t>Other business as needed 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AEA2EAE-47A8-4411-ADD5-71E4B4035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1377" y="6267514"/>
            <a:ext cx="2773973" cy="365125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r>
              <a:rPr lang="en-US" dirty="0"/>
              <a:t>Page </a:t>
            </a:r>
            <a:fld id="{AD9D1041-BFAC-476F-9A83-02B77F35B26C}" type="slidenum">
              <a:rPr lang="en-US" smtClean="0"/>
              <a:t>2</a:t>
            </a:fld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5BBC7D40-2881-4833-9A57-BDF31B13E3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267514"/>
            <a:ext cx="2747596" cy="365125"/>
          </a:xfrm>
          <a:prstGeom prst="rect">
            <a:avLst/>
          </a:prstGeom>
        </p:spPr>
        <p:txBody>
          <a:bodyPr anchor="t"/>
          <a:lstStyle>
            <a:lvl1pPr>
              <a:defRPr sz="1200"/>
            </a:lvl1pPr>
          </a:lstStyle>
          <a:p>
            <a:r>
              <a:rPr lang="en-US" dirty="0"/>
              <a:t>Finance Committee</a:t>
            </a:r>
          </a:p>
          <a:p>
            <a:r>
              <a:rPr lang="en-US" dirty="0"/>
              <a:t>Summer Board Meeting – Aug 2020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159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14779</TotalTime>
  <Words>174</Words>
  <Application>Microsoft Office PowerPoint</Application>
  <PresentationFormat>On-screen Show (4:3)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Finance Committee Formal Tasks</vt:lpstr>
      <vt:lpstr>Finance Committee Annual Cadence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D Ford</dc:creator>
  <cp:lastModifiedBy>Todd D Ford</cp:lastModifiedBy>
  <cp:revision>213</cp:revision>
  <dcterms:created xsi:type="dcterms:W3CDTF">2019-07-17T21:30:55Z</dcterms:created>
  <dcterms:modified xsi:type="dcterms:W3CDTF">2022-01-21T01:37:31Z</dcterms:modified>
</cp:coreProperties>
</file>