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74" r:id="rId4"/>
    <p:sldId id="273" r:id="rId5"/>
    <p:sldId id="275" r:id="rId6"/>
    <p:sldId id="276" r:id="rId7"/>
    <p:sldId id="277" r:id="rId8"/>
    <p:sldId id="278" r:id="rId9"/>
    <p:sldId id="263" r:id="rId10"/>
    <p:sldId id="259" r:id="rId11"/>
    <p:sldId id="262" r:id="rId12"/>
    <p:sldId id="279" r:id="rId13"/>
    <p:sldId id="281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550" y="1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73442237380315"/>
          <c:y val="0"/>
          <c:w val="0.634549554393843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MCA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4.41E-2</c:v>
                </c:pt>
                <c:pt idx="1">
                  <c:v>0.34810000000000002</c:v>
                </c:pt>
                <c:pt idx="2">
                  <c:v>0.16639999999999999</c:v>
                </c:pt>
                <c:pt idx="3">
                  <c:v>0.1221</c:v>
                </c:pt>
                <c:pt idx="4">
                  <c:v>0.31929999999999997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1-4044-BCA7-9DB48AE3BD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IPS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1-4044-BCA7-9DB48AE3B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33"/>
        <c:axId val="448764448"/>
        <c:axId val="448762488"/>
      </c:barChart>
      <c:catAx>
        <c:axId val="44876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762488"/>
        <c:crosses val="autoZero"/>
        <c:auto val="1"/>
        <c:lblAlgn val="ctr"/>
        <c:lblOffset val="100"/>
        <c:noMultiLvlLbl val="0"/>
      </c:catAx>
      <c:valAx>
        <c:axId val="44876248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4876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46563623991444"/>
          <c:y val="0.14919892689653289"/>
          <c:w val="0.13333066005638183"/>
          <c:h val="0.3548231631977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73442237380315"/>
          <c:y val="0"/>
          <c:w val="0.634549554393843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MCAF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4.6800000000000001E-2</c:v>
                </c:pt>
                <c:pt idx="1">
                  <c:v>0.33090000000000003</c:v>
                </c:pt>
                <c:pt idx="2">
                  <c:v>0.2102</c:v>
                </c:pt>
                <c:pt idx="3">
                  <c:v>0.1191</c:v>
                </c:pt>
                <c:pt idx="4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1-4044-BCA7-9DB48AE3BD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IPS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1-4044-BCA7-9DB48AE3B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33"/>
        <c:axId val="604720264"/>
        <c:axId val="604721440"/>
      </c:barChart>
      <c:catAx>
        <c:axId val="604720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721440"/>
        <c:crosses val="autoZero"/>
        <c:auto val="1"/>
        <c:lblAlgn val="ctr"/>
        <c:lblOffset val="100"/>
        <c:noMultiLvlLbl val="0"/>
      </c:catAx>
      <c:valAx>
        <c:axId val="604721440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604720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46563623991444"/>
          <c:y val="0.14919892689653289"/>
          <c:w val="0.15802201808107319"/>
          <c:h val="0.38083158692342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81885-564D-4963-ACA1-1C7AB6A7E3F8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B5683-A6C0-4104-963D-F6406A79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22175-3371-144F-AC5D-6D4149F07BC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09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22175-3371-144F-AC5D-6D4149F07BC1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42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22175-3371-144F-AC5D-6D4149F07BC1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1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D7493B7-4CAB-9843-B0AC-92BD53F9E9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457200" y="2240489"/>
            <a:ext cx="5141626" cy="1685172"/>
          </a:xfrm>
        </p:spPr>
        <p:txBody>
          <a:bodyPr vert="horz" lIns="0" tIns="0" rIns="0" bIns="0" rtlCol="0" anchor="b" anchorCtr="0">
            <a:noAutofit/>
          </a:bodyPr>
          <a:lstStyle>
            <a:lvl1pPr algn="l">
              <a:defRPr lang="en-US" sz="3300" cap="none" dirty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89C0E4-E6C4-6044-A470-C5283A7139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77" y="6313824"/>
            <a:ext cx="633084" cy="35685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17A8A34-3DC8-E840-BEED-247F9FDA0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8291641" y="6376544"/>
            <a:ext cx="54864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23A240F-EAFE-E84F-B44C-6D7A08E0E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6">
            <a:extLst>
              <a:ext uri="{FF2B5EF4-FFF2-40B4-BE49-F238E27FC236}">
                <a16:creationId xmlns:a16="http://schemas.microsoft.com/office/drawing/2014/main" id="{3F6F3FEB-4B4D-1748-9D43-967D8F067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814" y="6381243"/>
            <a:ext cx="7123781" cy="228600"/>
          </a:xfrm>
          <a:prstGeom prst="rect">
            <a:avLst/>
          </a:prstGeom>
        </p:spPr>
        <p:txBody>
          <a:bodyPr/>
          <a:lstStyle>
            <a:lvl1pPr algn="r">
              <a:defRPr sz="600"/>
            </a:lvl1pPr>
          </a:lstStyle>
          <a:p>
            <a:r>
              <a:rPr lang="en-US" b="1" dirty="0"/>
              <a:t>For institutional use only. Distribution to any other audience is prohibited. </a:t>
            </a:r>
            <a:r>
              <a:rPr lang="en-US" dirty="0"/>
              <a:t>| Global Institutional Consulting</a:t>
            </a:r>
          </a:p>
        </p:txBody>
      </p:sp>
    </p:spTree>
    <p:extLst>
      <p:ext uri="{BB962C8B-B14F-4D97-AF65-F5344CB8AC3E}">
        <p14:creationId xmlns:p14="http://schemas.microsoft.com/office/powerpoint/2010/main" val="99726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8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4500-BDE0-4369-99ED-55C2896F3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123" y="2251653"/>
            <a:ext cx="7280031" cy="17907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MCA&amp;F Finance Committee</a:t>
            </a:r>
            <a:br>
              <a:rPr lang="en-US" sz="3200" b="1" dirty="0">
                <a:cs typeface="Arial" panose="020B0604020202020204" pitchFamily="34" charset="0"/>
              </a:rPr>
            </a:br>
            <a:r>
              <a:rPr lang="en-US" sz="3200" b="1" dirty="0"/>
              <a:t>Summer Board Meeting Prep </a:t>
            </a:r>
            <a:br>
              <a:rPr lang="en-US" sz="3200" b="1" dirty="0"/>
            </a:br>
            <a:r>
              <a:rPr lang="en-US" sz="3200" b="1" dirty="0"/>
              <a:t>Aug 2022</a:t>
            </a: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endParaRPr lang="en-US" sz="3000" dirty="0">
              <a:cs typeface="Arial" panose="020B0604020202020204" pitchFamily="34" charset="0"/>
            </a:endParaRP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8D490350-2195-4F5C-995C-55F310DE2ADF}"/>
              </a:ext>
            </a:extLst>
          </p:cNvPr>
          <p:cNvSpPr>
            <a:spLocks noGrp="1"/>
          </p:cNvSpPr>
          <p:nvPr/>
        </p:nvSpPr>
        <p:spPr>
          <a:xfrm>
            <a:off x="457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2D4D7C-4882-4357-8003-2DAF4FDB1895}" type="datetime1">
              <a:rPr lang="en-US" smtClean="0"/>
              <a:pPr/>
              <a:t>8/7/2022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E88992A-1756-4B6D-BB21-191A90AC7530}"/>
              </a:ext>
            </a:extLst>
          </p:cNvPr>
          <p:cNvSpPr>
            <a:spLocks noGrp="1"/>
          </p:cNvSpPr>
          <p:nvPr/>
        </p:nvSpPr>
        <p:spPr>
          <a:xfrm>
            <a:off x="3124200" y="5651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546E37D-776D-4AF7-BADD-B58538B0D9D3}"/>
              </a:ext>
            </a:extLst>
          </p:cNvPr>
          <p:cNvSpPr>
            <a:spLocks noGrp="1"/>
          </p:cNvSpPr>
          <p:nvPr/>
        </p:nvSpPr>
        <p:spPr>
          <a:xfrm>
            <a:off x="6553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C3D1F8-002A-47E3-97A1-C6774553AA6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370332-0BFB-4CF5-8D4A-F580E4C1EE55}"/>
              </a:ext>
            </a:extLst>
          </p:cNvPr>
          <p:cNvSpPr/>
          <p:nvPr/>
        </p:nvSpPr>
        <p:spPr>
          <a:xfrm>
            <a:off x="0" y="-1"/>
            <a:ext cx="9144000" cy="1251751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59EF21-E3BC-45A4-9FF9-36ECDDE56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0541"/>
            <a:ext cx="4267200" cy="87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87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 txBox="1">
            <a:spLocks/>
          </p:cNvSpPr>
          <p:nvPr/>
        </p:nvSpPr>
        <p:spPr bwMode="black">
          <a:xfrm>
            <a:off x="1455939" y="984595"/>
            <a:ext cx="6300422" cy="31638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b="0" kern="1200" cap="none" baseline="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"/>
              </a:defRPr>
            </a:lvl1pPr>
          </a:lstStyle>
          <a:p>
            <a:pPr algn="ctr"/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MCA Wealth Management Dashboard – 2022.07.31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63" y="896358"/>
            <a:ext cx="675392" cy="675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944" y="896357"/>
            <a:ext cx="554466" cy="566954"/>
          </a:xfrm>
          <a:prstGeom prst="rect">
            <a:avLst/>
          </a:prstGeom>
        </p:spPr>
      </p:pic>
      <p:graphicFrame>
        <p:nvGraphicFramePr>
          <p:cNvPr id="20" name="Table 3">
            <a:extLst>
              <a:ext uri="{FF2B5EF4-FFF2-40B4-BE49-F238E27FC236}">
                <a16:creationId xmlns:a16="http://schemas.microsoft.com/office/drawing/2014/main" id="{5EEFB23E-7702-4AF5-A515-867E9C4BC9FD}"/>
              </a:ext>
            </a:extLst>
          </p:cNvPr>
          <p:cNvGraphicFramePr>
            <a:graphicFrameLocks noGrp="1"/>
          </p:cNvGraphicFramePr>
          <p:nvPr/>
        </p:nvGraphicFramePr>
        <p:xfrm>
          <a:off x="4670259" y="4363740"/>
          <a:ext cx="3086100" cy="1567816"/>
        </p:xfrm>
        <a:graphic>
          <a:graphicData uri="http://schemas.openxmlformats.org/drawingml/2006/table">
            <a:tbl>
              <a:tblPr firstRow="1" bandRow="1"/>
              <a:tblGrid>
                <a:gridCol w="2034945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5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Wealth Management Fees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$32,555.11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Basis of fee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.50% of value 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Projected full year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$50,465.78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21" name="Table 3">
            <a:extLst>
              <a:ext uri="{FF2B5EF4-FFF2-40B4-BE49-F238E27FC236}">
                <a16:creationId xmlns:a16="http://schemas.microsoft.com/office/drawing/2014/main" id="{2478A7A6-EB2C-419B-A414-875BC1EDE9C5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4362422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Returns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-$1,244,101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Income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$85,781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Value Change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-$1,329,882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22" name="Table 3">
            <a:extLst>
              <a:ext uri="{FF2B5EF4-FFF2-40B4-BE49-F238E27FC236}">
                <a16:creationId xmlns:a16="http://schemas.microsoft.com/office/drawing/2014/main" id="{AF51E637-651D-4735-84EB-320D0462D205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2863188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Net Deposits &amp; Withdrawals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Deposits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Withdrawals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23" name="Table 3">
            <a:extLst>
              <a:ext uri="{FF2B5EF4-FFF2-40B4-BE49-F238E27FC236}">
                <a16:creationId xmlns:a16="http://schemas.microsoft.com/office/drawing/2014/main" id="{231F25AA-877C-4BAB-BA41-7D5EB6BE4FFB}"/>
              </a:ext>
            </a:extLst>
          </p:cNvPr>
          <p:cNvGraphicFramePr>
            <a:graphicFrameLocks noGrp="1"/>
          </p:cNvGraphicFramePr>
          <p:nvPr/>
        </p:nvGraphicFramePr>
        <p:xfrm>
          <a:off x="4670260" y="2866840"/>
          <a:ext cx="3086100" cy="1371599"/>
        </p:xfrm>
        <a:graphic>
          <a:graphicData uri="http://schemas.openxmlformats.org/drawingml/2006/table">
            <a:tbl>
              <a:tblPr firstRow="1" bandRow="1"/>
              <a:tblGrid>
                <a:gridCol w="2034943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7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Asset Allocation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7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sz="2300" b="1" dirty="0">
                        <a:solidFill>
                          <a:srgbClr val="FFFF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E0E5C413-A1E4-4B40-80EA-EC42236A684F}"/>
              </a:ext>
            </a:extLst>
          </p:cNvPr>
          <p:cNvGraphicFramePr/>
          <p:nvPr/>
        </p:nvGraphicFramePr>
        <p:xfrm>
          <a:off x="4670260" y="3136106"/>
          <a:ext cx="3086100" cy="1098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23B9B6D3-9B91-4501-A991-436966BC7B95}"/>
              </a:ext>
            </a:extLst>
          </p:cNvPr>
          <p:cNvGraphicFramePr>
            <a:graphicFrameLocks noGrp="1"/>
          </p:cNvGraphicFramePr>
          <p:nvPr/>
        </p:nvGraphicFramePr>
        <p:xfrm>
          <a:off x="4670261" y="1369936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3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7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Performance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-10.99%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MCA IPS Benchmark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-11.96%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Simple Benchmark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-11.59%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26" name="Table 3">
            <a:extLst>
              <a:ext uri="{FF2B5EF4-FFF2-40B4-BE49-F238E27FC236}">
                <a16:creationId xmlns:a16="http://schemas.microsoft.com/office/drawing/2014/main" id="{C86F8492-BAB0-495B-AF1D-277DC1088693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1369937"/>
          <a:ext cx="3086100" cy="1371599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381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Current Value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487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$10,071,465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Change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-$1,244,101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Change since inception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$1,276,405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5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 txBox="1">
            <a:spLocks/>
          </p:cNvSpPr>
          <p:nvPr/>
        </p:nvSpPr>
        <p:spPr bwMode="black">
          <a:xfrm>
            <a:off x="1455939" y="984595"/>
            <a:ext cx="6300422" cy="31638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b="0" kern="1200" cap="none" baseline="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"/>
              </a:defRPr>
            </a:lvl1pPr>
          </a:lstStyle>
          <a:p>
            <a:pPr algn="ctr"/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MCAF Wealth Management Dashboard – 2022.07.31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63" y="896358"/>
            <a:ext cx="675392" cy="675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944" y="896357"/>
            <a:ext cx="554466" cy="566954"/>
          </a:xfrm>
          <a:prstGeom prst="rect">
            <a:avLst/>
          </a:prstGeom>
        </p:spPr>
      </p:pic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C86F8492-BAB0-495B-AF1D-277DC1088693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1369937"/>
          <a:ext cx="3086100" cy="1371599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381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Current Value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487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$559,140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Change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-$70,105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Change since inception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$236,526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23B9B6D3-9B91-4501-A991-436966BC7B95}"/>
              </a:ext>
            </a:extLst>
          </p:cNvPr>
          <p:cNvGraphicFramePr>
            <a:graphicFrameLocks noGrp="1"/>
          </p:cNvGraphicFramePr>
          <p:nvPr/>
        </p:nvGraphicFramePr>
        <p:xfrm>
          <a:off x="4670261" y="1369936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3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7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Performance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-11.14%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MCAF IPS Benchmark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-11.96%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Simple Benchmark </a:t>
                      </a:r>
                      <a:endParaRPr lang="en-US" sz="1400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-11.59%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AF51E637-651D-4735-84EB-320D0462D205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2863188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Net Deposits &amp; Withdrawals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Deposits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Withdrawals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$0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231F25AA-877C-4BAB-BA41-7D5EB6BE4FFB}"/>
              </a:ext>
            </a:extLst>
          </p:cNvPr>
          <p:cNvGraphicFramePr>
            <a:graphicFrameLocks noGrp="1"/>
          </p:cNvGraphicFramePr>
          <p:nvPr/>
        </p:nvGraphicFramePr>
        <p:xfrm>
          <a:off x="4670260" y="2866840"/>
          <a:ext cx="3086100" cy="1371599"/>
        </p:xfrm>
        <a:graphic>
          <a:graphicData uri="http://schemas.openxmlformats.org/drawingml/2006/table">
            <a:tbl>
              <a:tblPr firstRow="1" bandRow="1"/>
              <a:tblGrid>
                <a:gridCol w="2034943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7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Asset Allocation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7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sz="2300" b="1" dirty="0">
                        <a:solidFill>
                          <a:srgbClr val="FFFF00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endParaRPr lang="en-US" sz="1100" dirty="0">
                        <a:latin typeface="Garamond" panose="02020404030301010803" pitchFamily="18" charset="0"/>
                      </a:endParaRPr>
                    </a:p>
                  </a:txBody>
                  <a:tcPr marL="51435" marR="51435" marT="25718" marB="25718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0E5C413-A1E4-4B40-80EA-EC42236A684F}"/>
              </a:ext>
            </a:extLst>
          </p:cNvPr>
          <p:cNvGraphicFramePr/>
          <p:nvPr/>
        </p:nvGraphicFramePr>
        <p:xfrm>
          <a:off x="4670260" y="3136106"/>
          <a:ext cx="3086100" cy="1098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2478A7A6-EB2C-419B-A414-875BC1EDE9C5}"/>
              </a:ext>
            </a:extLst>
          </p:cNvPr>
          <p:cNvGraphicFramePr>
            <a:graphicFrameLocks noGrp="1"/>
          </p:cNvGraphicFramePr>
          <p:nvPr/>
        </p:nvGraphicFramePr>
        <p:xfrm>
          <a:off x="1455938" y="4362422"/>
          <a:ext cx="3086100" cy="1371600"/>
        </p:xfrm>
        <a:graphic>
          <a:graphicData uri="http://schemas.openxmlformats.org/drawingml/2006/table">
            <a:tbl>
              <a:tblPr firstRow="1" bandRow="1"/>
              <a:tblGrid>
                <a:gridCol w="2034942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8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Returns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-$70,105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Income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$4,587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Total Value Change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-$74,691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  <p:graphicFrame>
        <p:nvGraphicFramePr>
          <p:cNvPr id="16" name="Table 3">
            <a:extLst>
              <a:ext uri="{FF2B5EF4-FFF2-40B4-BE49-F238E27FC236}">
                <a16:creationId xmlns:a16="http://schemas.microsoft.com/office/drawing/2014/main" id="{5EEFB23E-7702-4AF5-A515-867E9C4BC9FD}"/>
              </a:ext>
            </a:extLst>
          </p:cNvPr>
          <p:cNvGraphicFramePr>
            <a:graphicFrameLocks noGrp="1"/>
          </p:cNvGraphicFramePr>
          <p:nvPr/>
        </p:nvGraphicFramePr>
        <p:xfrm>
          <a:off x="4670259" y="4363740"/>
          <a:ext cx="3086100" cy="1567816"/>
        </p:xfrm>
        <a:graphic>
          <a:graphicData uri="http://schemas.openxmlformats.org/drawingml/2006/table">
            <a:tbl>
              <a:tblPr firstRow="1" bandRow="1"/>
              <a:tblGrid>
                <a:gridCol w="2034945">
                  <a:extLst>
                    <a:ext uri="{9D8B030D-6E8A-4147-A177-3AD203B41FA5}">
                      <a16:colId xmlns:a16="http://schemas.microsoft.com/office/drawing/2014/main" val="4214059442"/>
                    </a:ext>
                  </a:extLst>
                </a:gridCol>
                <a:gridCol w="1051155">
                  <a:extLst>
                    <a:ext uri="{9D8B030D-6E8A-4147-A177-3AD203B41FA5}">
                      <a16:colId xmlns:a16="http://schemas.microsoft.com/office/drawing/2014/main" val="2215604204"/>
                    </a:ext>
                  </a:extLst>
                </a:gridCol>
              </a:tblGrid>
              <a:tr h="28194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500" dirty="0">
                          <a:latin typeface="Garamond" panose="02020404030301010803" pitchFamily="18" charset="0"/>
                        </a:rPr>
                        <a:t>Wealth Management Fees YTD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01756"/>
                  </a:ext>
                </a:extLst>
              </a:tr>
              <a:tr h="5257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rPr>
                        <a:t>$1,684.41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07986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Basis of fee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.50% of value 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771460"/>
                  </a:ext>
                </a:extLst>
              </a:tr>
              <a:tr h="281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Projected full year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lang="en-US" sz="1400" dirty="0">
                          <a:latin typeface="Garamond" panose="02020404030301010803" pitchFamily="18" charset="0"/>
                        </a:rPr>
                        <a:t>$2,789.40</a:t>
                      </a:r>
                    </a:p>
                  </a:txBody>
                  <a:tcPr marL="51435" marR="51435" marT="25718" marB="25718" anchor="ctr"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5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20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Allocation Ranges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  <p:pic>
        <p:nvPicPr>
          <p:cNvPr id="1026" name="Picture 5">
            <a:extLst>
              <a:ext uri="{FF2B5EF4-FFF2-40B4-BE49-F238E27FC236}">
                <a16:creationId xmlns:a16="http://schemas.microsoft.com/office/drawing/2014/main" id="{7FB8FA7C-13A2-431D-9437-C3A577067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1314450"/>
            <a:ext cx="7886700" cy="3997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657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Cash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FC tasked MCA staff to develop an initial multi-year cash flow analysis to identify operating risks</a:t>
            </a:r>
          </a:p>
          <a:p>
            <a:pPr lvl="1"/>
            <a:r>
              <a:rPr lang="en-US" dirty="0"/>
              <a:t>Bottom Line: flat revenues combined with high inflation will result in sizeable negative cash flow by 2027</a:t>
            </a:r>
          </a:p>
          <a:p>
            <a:pPr lvl="1"/>
            <a:r>
              <a:rPr lang="en-US" dirty="0"/>
              <a:t>Current review included a high-level draft that needs further refinement</a:t>
            </a:r>
          </a:p>
          <a:p>
            <a:r>
              <a:rPr lang="en-US" dirty="0"/>
              <a:t>Goals for additional review</a:t>
            </a:r>
          </a:p>
          <a:p>
            <a:pPr lvl="1"/>
            <a:r>
              <a:rPr lang="en-US" dirty="0"/>
              <a:t>Generate more detailed assumptions for revenue and expenses </a:t>
            </a:r>
          </a:p>
          <a:p>
            <a:pPr lvl="1"/>
            <a:r>
              <a:rPr lang="en-US" dirty="0"/>
              <a:t>Create decision tool to allow for ‘gaming’ alternatives</a:t>
            </a:r>
          </a:p>
          <a:p>
            <a:pPr lvl="1"/>
            <a:r>
              <a:rPr lang="en-US" dirty="0"/>
              <a:t>Identify and manage risks (i.e. capital investment)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7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IPS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FC believes the current IPS needs to be reviewed and updated</a:t>
            </a:r>
          </a:p>
          <a:p>
            <a:r>
              <a:rPr lang="en-US" dirty="0"/>
              <a:t>Goals for review</a:t>
            </a:r>
          </a:p>
          <a:p>
            <a:pPr lvl="1"/>
            <a:r>
              <a:rPr lang="en-US" dirty="0"/>
              <a:t>Determine specific use for investment portfolio</a:t>
            </a:r>
          </a:p>
          <a:p>
            <a:pPr lvl="1"/>
            <a:r>
              <a:rPr lang="en-US" dirty="0"/>
              <a:t>Identify acceptable levels of portfolio complexity </a:t>
            </a:r>
          </a:p>
          <a:p>
            <a:pPr lvl="1"/>
            <a:r>
              <a:rPr lang="en-US" dirty="0"/>
              <a:t>Identify true costs of investment </a:t>
            </a:r>
          </a:p>
          <a:p>
            <a:pPr lvl="1"/>
            <a:r>
              <a:rPr lang="en-US" dirty="0"/>
              <a:t>Create an ‘actionable’ IPS that guides the wealth manager and offers specific support to MCA </a:t>
            </a:r>
          </a:p>
          <a:p>
            <a:pPr lvl="1"/>
            <a:r>
              <a:rPr lang="en-US" dirty="0"/>
              <a:t>Complete by Dec meeting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1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Formal task review</a:t>
            </a:r>
          </a:p>
          <a:p>
            <a:r>
              <a:rPr lang="en-US" dirty="0"/>
              <a:t>Annual cadence review</a:t>
            </a:r>
          </a:p>
          <a:p>
            <a:r>
              <a:rPr lang="en-US" dirty="0"/>
              <a:t>Actions since last meeting</a:t>
            </a:r>
          </a:p>
          <a:p>
            <a:r>
              <a:rPr lang="en-US" dirty="0"/>
              <a:t>Meeting goals</a:t>
            </a:r>
          </a:p>
          <a:p>
            <a:r>
              <a:rPr lang="en-US" dirty="0"/>
              <a:t>Updates: FY22 Budget, Annual Audit</a:t>
            </a:r>
          </a:p>
          <a:p>
            <a:r>
              <a:rPr lang="en-US" dirty="0"/>
              <a:t>Discussion: Multi-year cash flow, IPS modification</a:t>
            </a:r>
          </a:p>
          <a:p>
            <a:r>
              <a:rPr lang="en-US" dirty="0"/>
              <a:t>Approval of information to present to board</a:t>
            </a:r>
          </a:p>
          <a:p>
            <a:pPr lvl="1"/>
            <a:r>
              <a:rPr lang="en-US" dirty="0"/>
              <a:t>Draft contained in this brief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5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Formal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Specified Tasks </a:t>
            </a:r>
          </a:p>
          <a:p>
            <a:pPr lvl="1"/>
            <a:r>
              <a:rPr lang="en-US" dirty="0"/>
              <a:t>Protect MCA&amp;F assets by establishing appropriate financial policies</a:t>
            </a:r>
          </a:p>
          <a:p>
            <a:pPr lvl="1"/>
            <a:r>
              <a:rPr lang="en-US" dirty="0"/>
              <a:t>Ensure MCA&amp;F compliance with legal and regulatory requirements </a:t>
            </a:r>
          </a:p>
          <a:p>
            <a:pPr lvl="1"/>
            <a:r>
              <a:rPr lang="en-US" dirty="0"/>
              <a:t>Provide an adequate system of financial controls </a:t>
            </a:r>
          </a:p>
          <a:p>
            <a:r>
              <a:rPr lang="en-US" dirty="0"/>
              <a:t>Implied Tasks </a:t>
            </a:r>
          </a:p>
          <a:p>
            <a:pPr lvl="1"/>
            <a:r>
              <a:rPr lang="en-US" dirty="0"/>
              <a:t>Support MCA&amp;F strategic plan</a:t>
            </a:r>
          </a:p>
          <a:p>
            <a:r>
              <a:rPr lang="en-US" dirty="0"/>
              <a:t>Methodology</a:t>
            </a:r>
          </a:p>
          <a:p>
            <a:pPr lvl="1"/>
            <a:r>
              <a:rPr lang="en-US" dirty="0"/>
              <a:t>Review of financial status and approvals of financial plans</a:t>
            </a:r>
          </a:p>
          <a:p>
            <a:pPr lvl="2"/>
            <a:r>
              <a:rPr lang="en-US" dirty="0"/>
              <a:t>Performance to plan, financial statement audit and forecasts</a:t>
            </a:r>
          </a:p>
          <a:p>
            <a:pPr lvl="1"/>
            <a:r>
              <a:rPr lang="en-US" dirty="0"/>
              <a:t>Develop a standing annual cadence with a ‘forward looking’ approach  </a:t>
            </a:r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B2C257D-3088-460C-8856-CE684DCD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5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4000" b="1" dirty="0"/>
            </a:br>
            <a:r>
              <a:rPr lang="en-US" sz="3600" dirty="0"/>
              <a:t>Annual Cadence and Policy Inventory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4955404" cy="492655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Winter Meeting</a:t>
            </a:r>
          </a:p>
          <a:p>
            <a:pPr lvl="1"/>
            <a:r>
              <a:rPr lang="en-US" dirty="0"/>
              <a:t>Prior FY Performance to Plan </a:t>
            </a:r>
          </a:p>
          <a:p>
            <a:pPr lvl="1"/>
            <a:r>
              <a:rPr lang="en-US" dirty="0"/>
              <a:t>Wealth management update (detailed) 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Spring</a:t>
            </a:r>
          </a:p>
          <a:p>
            <a:pPr lvl="1"/>
            <a:r>
              <a:rPr lang="en-US" dirty="0"/>
              <a:t>Financial Statement Audit kickoff </a:t>
            </a:r>
          </a:p>
          <a:p>
            <a:pPr lvl="1"/>
            <a:r>
              <a:rPr lang="en-US" dirty="0"/>
              <a:t>Wealth management update (informal) </a:t>
            </a:r>
          </a:p>
          <a:p>
            <a:pPr lvl="1"/>
            <a:r>
              <a:rPr lang="en-US" dirty="0"/>
              <a:t>Annual Policy and Charter review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Summer Meeting</a:t>
            </a:r>
          </a:p>
          <a:p>
            <a:pPr lvl="1"/>
            <a:r>
              <a:rPr lang="en-US" dirty="0"/>
              <a:t>Current Year Budget to Actuals </a:t>
            </a:r>
          </a:p>
          <a:p>
            <a:pPr lvl="1"/>
            <a:r>
              <a:rPr lang="en-US" dirty="0"/>
              <a:t>Financial Statement audit review and approval </a:t>
            </a:r>
          </a:p>
          <a:p>
            <a:pPr lvl="1"/>
            <a:r>
              <a:rPr lang="en-US" dirty="0"/>
              <a:t>Wealth management update (detailed) 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Fall Meeting</a:t>
            </a:r>
          </a:p>
          <a:p>
            <a:pPr lvl="1"/>
            <a:r>
              <a:rPr lang="en-US" dirty="0"/>
              <a:t>Performance to Plan update </a:t>
            </a:r>
          </a:p>
          <a:p>
            <a:pPr lvl="1"/>
            <a:r>
              <a:rPr lang="en-US" dirty="0"/>
              <a:t>Wealth management update (informal) </a:t>
            </a:r>
          </a:p>
          <a:p>
            <a:pPr lvl="1"/>
            <a:r>
              <a:rPr lang="en-US" dirty="0"/>
              <a:t>Other business as needed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EA2EAE-47A8-4411-ADD5-71E4B403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DB324E8-A24C-4E81-8CB0-7F8E94FFB9C7}"/>
              </a:ext>
            </a:extLst>
          </p:cNvPr>
          <p:cNvSpPr txBox="1">
            <a:spLocks/>
          </p:cNvSpPr>
          <p:nvPr/>
        </p:nvSpPr>
        <p:spPr>
          <a:xfrm>
            <a:off x="5584054" y="1250412"/>
            <a:ext cx="3222595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Policy Statement Inventory</a:t>
            </a:r>
          </a:p>
          <a:p>
            <a:pPr lvl="1"/>
            <a:r>
              <a:rPr lang="en-US" sz="1600" dirty="0"/>
              <a:t>Investment Policy Statement</a:t>
            </a:r>
          </a:p>
          <a:p>
            <a:pPr lvl="1"/>
            <a:r>
              <a:rPr lang="en-US" sz="1600" dirty="0"/>
              <a:t>Gift Acceptance and Stewardship Policy </a:t>
            </a:r>
          </a:p>
          <a:p>
            <a:pPr lvl="1"/>
            <a:r>
              <a:rPr lang="en-US" sz="1600" dirty="0"/>
              <a:t>Debt Policy</a:t>
            </a:r>
          </a:p>
          <a:p>
            <a:pPr lvl="1"/>
            <a:r>
              <a:rPr lang="en-US" sz="1600" dirty="0"/>
              <a:t>Finance Committee Charter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1C65-08A6-430C-9F33-82A3B0C8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5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Actions Since Last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Audit results from CLA </a:t>
            </a:r>
          </a:p>
          <a:p>
            <a:pPr lvl="1"/>
            <a:r>
              <a:rPr lang="en-US" dirty="0"/>
              <a:t>28 Jun – Audit exit conference</a:t>
            </a:r>
          </a:p>
          <a:p>
            <a:pPr lvl="1"/>
            <a:r>
              <a:rPr lang="en-US" dirty="0"/>
              <a:t>02 Aug – Final audit report</a:t>
            </a:r>
          </a:p>
          <a:p>
            <a:r>
              <a:rPr lang="en-US" dirty="0"/>
              <a:t>Finance Committee pre-meeting</a:t>
            </a:r>
          </a:p>
          <a:p>
            <a:pPr lvl="1"/>
            <a:r>
              <a:rPr lang="en-US" dirty="0"/>
              <a:t>FY22 Budget performance review</a:t>
            </a:r>
          </a:p>
          <a:p>
            <a:pPr lvl="1"/>
            <a:r>
              <a:rPr lang="en-US" dirty="0"/>
              <a:t>2022 YTD investment performance update </a:t>
            </a:r>
          </a:p>
          <a:p>
            <a:pPr lvl="1"/>
            <a:r>
              <a:rPr lang="en-US" dirty="0"/>
              <a:t>Multi-year cash flow draft</a:t>
            </a:r>
          </a:p>
          <a:p>
            <a:pPr lvl="1"/>
            <a:r>
              <a:rPr lang="en-US" dirty="0"/>
              <a:t>IPS update discussion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</a:t>
            </a:r>
          </a:p>
        </p:txBody>
      </p:sp>
    </p:spTree>
    <p:extLst>
      <p:ext uri="{BB962C8B-B14F-4D97-AF65-F5344CB8AC3E}">
        <p14:creationId xmlns:p14="http://schemas.microsoft.com/office/powerpoint/2010/main" val="52070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Meeting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Discuss multi-year cash flow analysis</a:t>
            </a:r>
          </a:p>
          <a:p>
            <a:r>
              <a:rPr lang="en-US" dirty="0"/>
              <a:t>Discuss Investment Policy Statement update goals</a:t>
            </a:r>
          </a:p>
          <a:p>
            <a:r>
              <a:rPr lang="en-US" dirty="0"/>
              <a:t>Discuss wealth manager performance</a:t>
            </a:r>
          </a:p>
          <a:p>
            <a:r>
              <a:rPr lang="en-US" dirty="0"/>
              <a:t>Approve information to present to board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C02B936-C531-4534-B950-C6E1F008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6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4500-BDE0-4369-99ED-55C2896F3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123" y="2251653"/>
            <a:ext cx="7280031" cy="17907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cs typeface="Arial" panose="020B0604020202020204" pitchFamily="34" charset="0"/>
              </a:rPr>
              <a:t>MCA&amp;F Finance Committee</a:t>
            </a:r>
            <a:br>
              <a:rPr lang="en-US" sz="3200" b="1" dirty="0">
                <a:cs typeface="Arial" panose="020B0604020202020204" pitchFamily="34" charset="0"/>
              </a:rPr>
            </a:br>
            <a:r>
              <a:rPr lang="en-US" sz="3200" b="1" dirty="0"/>
              <a:t>Brief to BOD/BOG</a:t>
            </a:r>
            <a:br>
              <a:rPr lang="en-US" sz="3200" b="1" dirty="0"/>
            </a:br>
            <a:r>
              <a:rPr lang="en-US" sz="3200" b="1" dirty="0"/>
              <a:t>Aug 2022</a:t>
            </a:r>
            <a:br>
              <a:rPr lang="en-US" sz="3000" dirty="0">
                <a:cs typeface="Arial" panose="020B0604020202020204" pitchFamily="34" charset="0"/>
              </a:rPr>
            </a:br>
            <a:br>
              <a:rPr lang="en-US" sz="3000" dirty="0">
                <a:cs typeface="Arial" panose="020B0604020202020204" pitchFamily="34" charset="0"/>
              </a:rPr>
            </a:br>
            <a:endParaRPr lang="en-US" sz="3000" dirty="0">
              <a:cs typeface="Arial" panose="020B0604020202020204" pitchFamily="34" charset="0"/>
            </a:endParaRP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8D490350-2195-4F5C-995C-55F310DE2ADF}"/>
              </a:ext>
            </a:extLst>
          </p:cNvPr>
          <p:cNvSpPr>
            <a:spLocks noGrp="1"/>
          </p:cNvSpPr>
          <p:nvPr/>
        </p:nvSpPr>
        <p:spPr>
          <a:xfrm>
            <a:off x="457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2D4D7C-4882-4357-8003-2DAF4FDB1895}" type="datetime1">
              <a:rPr lang="en-US" smtClean="0"/>
              <a:pPr/>
              <a:t>8/7/2022</a:t>
            </a:fld>
            <a:endParaRPr lang="en-US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E88992A-1756-4B6D-BB21-191A90AC7530}"/>
              </a:ext>
            </a:extLst>
          </p:cNvPr>
          <p:cNvSpPr>
            <a:spLocks noGrp="1"/>
          </p:cNvSpPr>
          <p:nvPr/>
        </p:nvSpPr>
        <p:spPr>
          <a:xfrm>
            <a:off x="3124200" y="5651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546E37D-776D-4AF7-BADD-B58538B0D9D3}"/>
              </a:ext>
            </a:extLst>
          </p:cNvPr>
          <p:cNvSpPr>
            <a:spLocks noGrp="1"/>
          </p:cNvSpPr>
          <p:nvPr/>
        </p:nvSpPr>
        <p:spPr>
          <a:xfrm>
            <a:off x="6553200" y="565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C3D1F8-002A-47E3-97A1-C6774553AA6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370332-0BFB-4CF5-8D4A-F580E4C1EE55}"/>
              </a:ext>
            </a:extLst>
          </p:cNvPr>
          <p:cNvSpPr/>
          <p:nvPr/>
        </p:nvSpPr>
        <p:spPr>
          <a:xfrm>
            <a:off x="0" y="-1"/>
            <a:ext cx="9144000" cy="1251751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59EF21-E3BC-45A4-9FF9-36ECDDE56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0541"/>
            <a:ext cx="4267200" cy="87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/>
          </a:bodyPr>
          <a:lstStyle/>
          <a:p>
            <a:r>
              <a:rPr lang="en-US" dirty="0"/>
              <a:t>Investment Performance Update</a:t>
            </a:r>
          </a:p>
          <a:p>
            <a:r>
              <a:rPr lang="en-US" dirty="0"/>
              <a:t>Finance Committee discussion summary on</a:t>
            </a:r>
          </a:p>
          <a:p>
            <a:pPr lvl="1"/>
            <a:r>
              <a:rPr lang="en-US" dirty="0"/>
              <a:t>Multi-year cash flow </a:t>
            </a:r>
          </a:p>
          <a:p>
            <a:pPr lvl="1"/>
            <a:r>
              <a:rPr lang="en-US" dirty="0"/>
              <a:t>Investment Policy Statement update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10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D7EB23F-4D65-204C-AE5E-19CA9F636046}"/>
              </a:ext>
            </a:extLst>
          </p:cNvPr>
          <p:cNvSpPr txBox="1">
            <a:spLocks/>
          </p:cNvSpPr>
          <p:nvPr/>
        </p:nvSpPr>
        <p:spPr>
          <a:xfrm>
            <a:off x="1714361" y="5643182"/>
            <a:ext cx="5342836" cy="1714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600" b="1" dirty="0">
                <a:solidFill>
                  <a:srgbClr val="000000"/>
                </a:solidFill>
              </a:rPr>
              <a:t>For institutional use only. Distribution to any other audience is prohibited. </a:t>
            </a:r>
            <a:r>
              <a:rPr lang="en-US" sz="600" dirty="0">
                <a:solidFill>
                  <a:srgbClr val="000000"/>
                </a:solidFill>
              </a:rPr>
              <a:t>| Global Institutional Consulting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63" y="896358"/>
            <a:ext cx="675392" cy="6753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944" y="896357"/>
            <a:ext cx="554466" cy="5669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671" y="1502417"/>
            <a:ext cx="86302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Verdana" panose="020B0604030504040204" pitchFamily="34" charset="0"/>
              </a:rPr>
              <a:t>Marine Corps Association &amp; Marine Corps Association Foundation</a:t>
            </a:r>
          </a:p>
          <a:p>
            <a:pPr algn="ctr"/>
            <a:r>
              <a:rPr lang="en-US" sz="21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Verdana" panose="020B0604030504040204" pitchFamily="34" charset="0"/>
              </a:rPr>
              <a:t>Accounts Summary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29699B0A-938F-4D7F-9AAE-BA7C41A51F39}"/>
              </a:ext>
            </a:extLst>
          </p:cNvPr>
          <p:cNvGraphicFramePr>
            <a:graphicFrameLocks noGrp="1"/>
          </p:cNvGraphicFramePr>
          <p:nvPr/>
        </p:nvGraphicFramePr>
        <p:xfrm>
          <a:off x="655780" y="2257104"/>
          <a:ext cx="7459996" cy="2135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999">
                  <a:extLst>
                    <a:ext uri="{9D8B030D-6E8A-4147-A177-3AD203B41FA5}">
                      <a16:colId xmlns:a16="http://schemas.microsoft.com/office/drawing/2014/main" val="4054515982"/>
                    </a:ext>
                  </a:extLst>
                </a:gridCol>
                <a:gridCol w="1864999">
                  <a:extLst>
                    <a:ext uri="{9D8B030D-6E8A-4147-A177-3AD203B41FA5}">
                      <a16:colId xmlns:a16="http://schemas.microsoft.com/office/drawing/2014/main" val="1008191242"/>
                    </a:ext>
                  </a:extLst>
                </a:gridCol>
                <a:gridCol w="1864999">
                  <a:extLst>
                    <a:ext uri="{9D8B030D-6E8A-4147-A177-3AD203B41FA5}">
                      <a16:colId xmlns:a16="http://schemas.microsoft.com/office/drawing/2014/main" val="1290270347"/>
                    </a:ext>
                  </a:extLst>
                </a:gridCol>
                <a:gridCol w="1864999">
                  <a:extLst>
                    <a:ext uri="{9D8B030D-6E8A-4147-A177-3AD203B41FA5}">
                      <a16:colId xmlns:a16="http://schemas.microsoft.com/office/drawing/2014/main" val="358852517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As of</a:t>
                      </a:r>
                    </a:p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31 July 2022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MCA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MCAF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Totals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766795491"/>
                  </a:ext>
                </a:extLst>
              </a:tr>
              <a:tr h="505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Endowment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$10,071,325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$559,140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$10,630,465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820946962"/>
                  </a:ext>
                </a:extLst>
              </a:tr>
              <a:tr h="505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Cash Reserve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$140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428237830"/>
                  </a:ext>
                </a:extLst>
              </a:tr>
              <a:tr h="505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Totals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$10,071,465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$559,140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  <a:ea typeface="Verdana" panose="020B0604030504040204" pitchFamily="34" charset="0"/>
                        </a:rPr>
                        <a:t>$10,630,605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10339129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936650" y="4520605"/>
            <a:ext cx="7886700" cy="99417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latin typeface="Garamond" panose="02020404030301010803" pitchFamily="18" charset="0"/>
                <a:ea typeface="Verdana" panose="020B0604030504040204" pitchFamily="34" charset="0"/>
              </a:rPr>
              <a:t>Marine Corps Association Loan Management Account</a:t>
            </a:r>
          </a:p>
          <a:p>
            <a:pPr lvl="1"/>
            <a:r>
              <a:rPr lang="en-US" sz="1500" dirty="0">
                <a:latin typeface="Garamond" panose="02020404030301010803" pitchFamily="18" charset="0"/>
                <a:ea typeface="Verdana" panose="020B0604030504040204" pitchFamily="34" charset="0"/>
              </a:rPr>
              <a:t>Available Balance: $5,762,418.36</a:t>
            </a:r>
          </a:p>
          <a:p>
            <a:pPr lvl="1"/>
            <a:r>
              <a:rPr lang="en-US" sz="1500" dirty="0">
                <a:latin typeface="Garamond" panose="02020404030301010803" pitchFamily="18" charset="0"/>
                <a:ea typeface="Verdana" panose="020B0604030504040204" pitchFamily="34" charset="0"/>
              </a:rPr>
              <a:t>Outstanding Balance: $0</a:t>
            </a:r>
          </a:p>
          <a:p>
            <a:pPr lvl="1"/>
            <a:r>
              <a:rPr lang="en-US" sz="1500" dirty="0">
                <a:latin typeface="Garamond" panose="02020404030301010803" pitchFamily="18" charset="0"/>
                <a:ea typeface="Verdana" panose="020B0604030504040204" pitchFamily="34" charset="0"/>
              </a:rPr>
              <a:t>Effective Interest Rate 4.17%</a:t>
            </a:r>
          </a:p>
        </p:txBody>
      </p:sp>
    </p:spTree>
    <p:extLst>
      <p:ext uri="{BB962C8B-B14F-4D97-AF65-F5344CB8AC3E}">
        <p14:creationId xmlns:p14="http://schemas.microsoft.com/office/powerpoint/2010/main" val="420986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477993</vt:lpwstr>
  </property>
  <property fmtid="{D5CDD505-2E9C-101B-9397-08002B2CF9AE}" pid="4" name="OptimizationTime">
    <vt:lpwstr>20220807_1739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14818</TotalTime>
  <Words>835</Words>
  <Application>Microsoft Office PowerPoint</Application>
  <PresentationFormat>On-screen Show (4:3)</PresentationFormat>
  <Paragraphs>212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Office Theme</vt:lpstr>
      <vt:lpstr>MCA&amp;F Finance Committee Summer Board Meeting Prep  Aug 2022  </vt:lpstr>
      <vt:lpstr>Finance Committee Agenda</vt:lpstr>
      <vt:lpstr>Finance Committee Formal Tasks</vt:lpstr>
      <vt:lpstr>Finance Committee Annual Cadence and Policy Inventory</vt:lpstr>
      <vt:lpstr>Finance Committee Actions Since Last Meeting</vt:lpstr>
      <vt:lpstr>Finance Committee Meeting Goals</vt:lpstr>
      <vt:lpstr>MCA&amp;F Finance Committee Brief to BOD/BOG Aug 2022  </vt:lpstr>
      <vt:lpstr>Finance Committee Agenda</vt:lpstr>
      <vt:lpstr>PowerPoint Presentation</vt:lpstr>
      <vt:lpstr>PowerPoint Presentation</vt:lpstr>
      <vt:lpstr>PowerPoint Presentation</vt:lpstr>
      <vt:lpstr>Finance Committee Allocation Ranges</vt:lpstr>
      <vt:lpstr>Finance Committee Cash Flow</vt:lpstr>
      <vt:lpstr>Finance Committee IPS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D Ford</dc:creator>
  <cp:lastModifiedBy>Todd D Ford</cp:lastModifiedBy>
  <cp:revision>219</cp:revision>
  <dcterms:created xsi:type="dcterms:W3CDTF">2019-07-17T21:30:55Z</dcterms:created>
  <dcterms:modified xsi:type="dcterms:W3CDTF">2022-08-07T21:37:05Z</dcterms:modified>
</cp:coreProperties>
</file>