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9" r:id="rId1"/>
  </p:sldMasterIdLst>
  <p:notesMasterIdLst>
    <p:notesMasterId r:id="rId24"/>
  </p:notesMasterIdLst>
  <p:handoutMasterIdLst>
    <p:handoutMasterId r:id="rId25"/>
  </p:handoutMasterIdLst>
  <p:sldIdLst>
    <p:sldId id="490" r:id="rId2"/>
    <p:sldId id="302" r:id="rId3"/>
    <p:sldId id="473" r:id="rId4"/>
    <p:sldId id="377" r:id="rId5"/>
    <p:sldId id="375" r:id="rId6"/>
    <p:sldId id="497" r:id="rId7"/>
    <p:sldId id="500" r:id="rId8"/>
    <p:sldId id="494" r:id="rId9"/>
    <p:sldId id="484" r:id="rId10"/>
    <p:sldId id="306" r:id="rId11"/>
    <p:sldId id="475" r:id="rId12"/>
    <p:sldId id="449" r:id="rId13"/>
    <p:sldId id="495" r:id="rId14"/>
    <p:sldId id="480" r:id="rId15"/>
    <p:sldId id="482" r:id="rId16"/>
    <p:sldId id="372" r:id="rId17"/>
    <p:sldId id="499" r:id="rId18"/>
    <p:sldId id="457" r:id="rId19"/>
    <p:sldId id="488" r:id="rId20"/>
    <p:sldId id="277" r:id="rId21"/>
    <p:sldId id="496" r:id="rId22"/>
    <p:sldId id="458" r:id="rId23"/>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400227A7-D14A-3B6A-6ED7-1A4CD092184B}" name="Bryan Wood" initials="BW" userId="da4e5c67918f5968" providerId="Windows Live"/>
</p188:authorLst>
</file>

<file path=ppt/presProps.xml><?xml version="1.0" encoding="utf-8"?>
<p:presentationPr xmlns:a="http://schemas.openxmlformats.org/drawingml/2006/main" xmlns:r="http://schemas.openxmlformats.org/officeDocument/2006/relationships" xmlns:p="http://schemas.openxmlformats.org/presentationml/2006/main">
  <p:prnPr prnWhat="notes"/>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4DDD2"/>
    <a:srgbClr val="E5DED3"/>
    <a:srgbClr val="D5CAB9"/>
    <a:srgbClr val="41453A"/>
    <a:srgbClr val="120D3D"/>
    <a:srgbClr val="D9B26B"/>
    <a:srgbClr val="3F3F3F"/>
    <a:srgbClr val="FFFFFF"/>
    <a:srgbClr val="E51B24"/>
    <a:srgbClr val="DD272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300FE0A-484A-B94F-91F3-29357B4A5008}" v="4" dt="2025-02-18T16:16:26.413"/>
  </p1510:revLst>
</p1510:revInfo>
</file>

<file path=ppt/tableStyles.xml><?xml version="1.0" encoding="utf-8"?>
<a:tblStyleLst xmlns:a="http://schemas.openxmlformats.org/drawingml/2006/main" def="{5C22544A-7EE6-4342-B048-85BDC9FD1C3A}">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85BE263C-DBD7-4A20-BB59-AAB30ACAA65A}" styleName="Medium Style 3 - Accent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horzBarState="maximized">
    <p:restoredLeft sz="26082"/>
    <p:restoredTop sz="96327" autoAdjust="0"/>
  </p:normalViewPr>
  <p:slideViewPr>
    <p:cSldViewPr>
      <p:cViewPr varScale="1">
        <p:scale>
          <a:sx n="128" d="100"/>
          <a:sy n="128" d="100"/>
        </p:scale>
        <p:origin x="1032" y="176"/>
      </p:cViewPr>
      <p:guideLst>
        <p:guide orient="horz" pos="2160"/>
        <p:guide pos="2880"/>
      </p:guideLst>
    </p:cSldViewPr>
  </p:slideViewPr>
  <p:outlineViewPr>
    <p:cViewPr>
      <p:scale>
        <a:sx n="33" d="100"/>
        <a:sy n="33" d="100"/>
      </p:scale>
      <p:origin x="0" y="0"/>
    </p:cViewPr>
  </p:outlineViewPr>
  <p:notesTextViewPr>
    <p:cViewPr>
      <p:scale>
        <a:sx n="3" d="2"/>
        <a:sy n="3" d="2"/>
      </p:scale>
      <p:origin x="0" y="0"/>
    </p:cViewPr>
  </p:notesTextViewPr>
  <p:sorterViewPr>
    <p:cViewPr>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microsoft.com/office/2018/10/relationships/authors" Targe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 Id="rId30" Type="http://schemas.microsoft.com/office/2015/10/relationships/revisionInfo" Target="revisionInfo.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b="1"/>
              <a:t>Marine Corps Gazette &amp;</a:t>
            </a:r>
            <a:r>
              <a:rPr lang="en-US" b="1" baseline="0"/>
              <a:t> Leatherneck (Combined)</a:t>
            </a:r>
            <a:endParaRPr lang="en-US" b="1"/>
          </a:p>
          <a:p>
            <a:pPr>
              <a:defRPr/>
            </a:pPr>
            <a:r>
              <a:rPr lang="en-US" b="1"/>
              <a:t>Net Advertising</a:t>
            </a:r>
            <a:r>
              <a:rPr lang="en-US" b="1" baseline="0"/>
              <a:t> Income </a:t>
            </a:r>
            <a:endParaRPr lang="en-US" b="1"/>
          </a:p>
        </c:rich>
      </c:tx>
      <c:layout>
        <c:manualLayout>
          <c:xMode val="edge"/>
          <c:yMode val="edge"/>
          <c:x val="0.27208012692058187"/>
          <c:y val="5.3945102685915763E-2"/>
        </c:manualLayout>
      </c:layout>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9.8263177006465252E-2"/>
          <c:y val="0.21980736371889892"/>
          <c:w val="0.86171272145669287"/>
          <c:h val="0.59684660452469218"/>
        </c:manualLayout>
      </c:layout>
      <c:lineChart>
        <c:grouping val="standard"/>
        <c:varyColors val="0"/>
        <c:ser>
          <c:idx val="0"/>
          <c:order val="0"/>
          <c:tx>
            <c:strRef>
              <c:f>Sheet1!$B$1</c:f>
              <c:strCache>
                <c:ptCount val="1"/>
                <c:pt idx="0">
                  <c:v>Net Result </c:v>
                </c:pt>
              </c:strCache>
            </c:strRef>
          </c:tx>
          <c:spPr>
            <a:ln w="28575" cap="rnd">
              <a:solidFill>
                <a:srgbClr val="C00000"/>
              </a:solidFill>
              <a:round/>
            </a:ln>
            <a:effectLst/>
          </c:spPr>
          <c:marker>
            <c:symbol val="none"/>
          </c:marker>
          <c:dLbls>
            <c:dLbl>
              <c:idx val="0"/>
              <c:layout>
                <c:manualLayout>
                  <c:x val="-4.4329968550156182E-2"/>
                  <c:y val="-4.6908784944274626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BD14-A24D-914B-BA9A2D014ABA}"/>
                </c:ext>
              </c:extLst>
            </c:dLbl>
            <c:dLbl>
              <c:idx val="1"/>
              <c:layout>
                <c:manualLayout>
                  <c:x val="-4.8359965691079483E-2"/>
                  <c:y val="0.11727196236068645"/>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BD14-A24D-914B-BA9A2D014ABA}"/>
                </c:ext>
              </c:extLst>
            </c:dLbl>
            <c:dLbl>
              <c:idx val="2"/>
              <c:layout>
                <c:manualLayout>
                  <c:x val="-3.8956639028925093E-2"/>
                  <c:y val="7.270861666362560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BD14-A24D-914B-BA9A2D014ABA}"/>
                </c:ext>
              </c:extLst>
            </c:dLbl>
            <c:dLbl>
              <c:idx val="3"/>
              <c:layout>
                <c:manualLayout>
                  <c:x val="-3.7613306648617353E-2"/>
                  <c:y val="0.1055447661246178"/>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BD14-A24D-914B-BA9A2D014ABA}"/>
                </c:ext>
              </c:extLst>
            </c:dLbl>
            <c:dLbl>
              <c:idx val="4"/>
              <c:layout>
                <c:manualLayout>
                  <c:x val="1.0746659042462102E-2"/>
                  <c:y val="-5.863598118034322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BD14-A24D-914B-BA9A2D014ABA}"/>
                </c:ext>
              </c:extLst>
            </c:dLbl>
            <c:dLbl>
              <c:idx val="5"/>
              <c:layout>
                <c:manualLayout>
                  <c:x val="-3.6517380129533206E-2"/>
                  <c:y val="0.12667745076239695"/>
                </c:manualLayout>
              </c:layout>
              <c:showLegendKey val="0"/>
              <c:showVal val="1"/>
              <c:showCatName val="0"/>
              <c:showSerName val="0"/>
              <c:showPercent val="0"/>
              <c:showBubbleSize val="0"/>
              <c:extLst>
                <c:ext xmlns:c15="http://schemas.microsoft.com/office/drawing/2012/chart" uri="{CE6537A1-D6FC-4f65-9D91-7224C49458BB}">
                  <c15:layout>
                    <c:manualLayout>
                      <c:w val="8.6164000984251948E-2"/>
                      <c:h val="4.1273434961033771E-2"/>
                    </c:manualLayout>
                  </c15:layout>
                </c:ext>
                <c:ext xmlns:c16="http://schemas.microsoft.com/office/drawing/2014/chart" uri="{C3380CC4-5D6E-409C-BE32-E72D297353CC}">
                  <c16:uniqueId val="{00000005-BD14-A24D-914B-BA9A2D014ABA}"/>
                </c:ext>
              </c:extLst>
            </c:dLbl>
            <c:dLbl>
              <c:idx val="6"/>
              <c:layout>
                <c:manualLayout>
                  <c:x val="1.8665021666258906E-2"/>
                  <c:y val="-8.9096219151933498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BD14-A24D-914B-BA9A2D014ABA}"/>
                </c:ext>
              </c:extLst>
            </c:dLbl>
            <c:dLbl>
              <c:idx val="7"/>
              <c:layout>
                <c:manualLayout>
                  <c:x val="-4.6634999985720481E-2"/>
                  <c:y val="6.568079421374598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BD14-A24D-914B-BA9A2D014ABA}"/>
                </c:ext>
              </c:extLst>
            </c:dLbl>
            <c:dLbl>
              <c:idx val="8"/>
              <c:layout>
                <c:manualLayout>
                  <c:x val="-3.5605077627158838E-2"/>
                  <c:y val="0.1172483232879585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BD14-A24D-914B-BA9A2D014ABA}"/>
                </c:ext>
              </c:extLst>
            </c:dLbl>
            <c:dLbl>
              <c:idx val="9"/>
              <c:layout>
                <c:manualLayout>
                  <c:x val="-4.4577480185582954E-2"/>
                  <c:y val="-7.27254225668930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BD14-A24D-914B-BA9A2D014ABA}"/>
                </c:ext>
              </c:extLst>
            </c:dLbl>
            <c:dLbl>
              <c:idx val="10"/>
              <c:layout>
                <c:manualLayout>
                  <c:x val="-4.2491612898994835E-2"/>
                  <c:y val="9.8538920625164825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BD14-A24D-914B-BA9A2D014ABA}"/>
                </c:ext>
              </c:extLst>
            </c:dLbl>
            <c:dLbl>
              <c:idx val="11"/>
              <c:layout>
                <c:manualLayout>
                  <c:x val="-5.9354136368968441E-2"/>
                  <c:y val="-7.978371725896095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BD14-A24D-914B-BA9A2D014ABA}"/>
                </c:ext>
              </c:extLst>
            </c:dLbl>
            <c:dLbl>
              <c:idx val="12"/>
              <c:layout>
                <c:manualLayout>
                  <c:x val="-5.7678355668085206E-2"/>
                  <c:y val="7.041045556186752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C-BD14-A24D-914B-BA9A2D014ABA}"/>
                </c:ext>
              </c:extLst>
            </c:dLbl>
            <c:dLbl>
              <c:idx val="13"/>
              <c:layout>
                <c:manualLayout>
                  <c:x val="-5.7763292353233797E-2"/>
                  <c:y val="-6.570110904187144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D-BD14-A24D-914B-BA9A2D014ABA}"/>
                </c:ext>
              </c:extLst>
            </c:dLbl>
            <c:dLbl>
              <c:idx val="14"/>
              <c:layout>
                <c:manualLayout>
                  <c:x val="-4.9703298071387222E-2"/>
                  <c:y val="7.0363177416411876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E-BD14-A24D-914B-BA9A2D014ABA}"/>
                </c:ext>
              </c:extLst>
            </c:dLbl>
            <c:dLbl>
              <c:idx val="15"/>
              <c:layout>
                <c:manualLayout>
                  <c:x val="-9.4033266621545361E-3"/>
                  <c:y val="-7.974493440526678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F-BD14-A24D-914B-BA9A2D014ABA}"/>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Sheet1!$A$2:$A$17</c:f>
              <c:numCache>
                <c:formatCode>General</c:formatCode>
                <c:ptCount val="16"/>
                <c:pt idx="0">
                  <c:v>2009</c:v>
                </c:pt>
                <c:pt idx="1">
                  <c:v>2010</c:v>
                </c:pt>
                <c:pt idx="2">
                  <c:v>2011</c:v>
                </c:pt>
                <c:pt idx="3">
                  <c:v>2012</c:v>
                </c:pt>
                <c:pt idx="4">
                  <c:v>2013</c:v>
                </c:pt>
                <c:pt idx="5">
                  <c:v>2014</c:v>
                </c:pt>
                <c:pt idx="6">
                  <c:v>2015</c:v>
                </c:pt>
                <c:pt idx="7">
                  <c:v>2016</c:v>
                </c:pt>
                <c:pt idx="8">
                  <c:v>2017</c:v>
                </c:pt>
                <c:pt idx="9">
                  <c:v>2018</c:v>
                </c:pt>
                <c:pt idx="10">
                  <c:v>2019</c:v>
                </c:pt>
                <c:pt idx="11">
                  <c:v>2020</c:v>
                </c:pt>
                <c:pt idx="12">
                  <c:v>2021</c:v>
                </c:pt>
                <c:pt idx="13">
                  <c:v>2022</c:v>
                </c:pt>
                <c:pt idx="14">
                  <c:v>2023</c:v>
                </c:pt>
                <c:pt idx="15">
                  <c:v>2024</c:v>
                </c:pt>
              </c:numCache>
            </c:numRef>
          </c:cat>
          <c:val>
            <c:numRef>
              <c:f>Sheet1!$B$2:$B$17</c:f>
              <c:numCache>
                <c:formatCode>_("$"* #,##0_);_("$"* \(#,##0\);_("$"* "-"_);_(@_)</c:formatCode>
                <c:ptCount val="16"/>
                <c:pt idx="0">
                  <c:v>1060088</c:v>
                </c:pt>
                <c:pt idx="1">
                  <c:v>1019247</c:v>
                </c:pt>
                <c:pt idx="2">
                  <c:v>762109</c:v>
                </c:pt>
                <c:pt idx="3">
                  <c:v>640209</c:v>
                </c:pt>
                <c:pt idx="4">
                  <c:v>536895</c:v>
                </c:pt>
                <c:pt idx="5">
                  <c:v>432542</c:v>
                </c:pt>
                <c:pt idx="6">
                  <c:v>438434.95999999996</c:v>
                </c:pt>
                <c:pt idx="7">
                  <c:v>415900</c:v>
                </c:pt>
                <c:pt idx="8">
                  <c:v>394535</c:v>
                </c:pt>
                <c:pt idx="9">
                  <c:v>305809</c:v>
                </c:pt>
                <c:pt idx="10">
                  <c:v>443244</c:v>
                </c:pt>
                <c:pt idx="11">
                  <c:v>451864</c:v>
                </c:pt>
                <c:pt idx="12">
                  <c:v>448122</c:v>
                </c:pt>
                <c:pt idx="13">
                  <c:v>564150</c:v>
                </c:pt>
                <c:pt idx="14">
                  <c:v>552798.75</c:v>
                </c:pt>
                <c:pt idx="15">
                  <c:v>405938.64</c:v>
                </c:pt>
              </c:numCache>
            </c:numRef>
          </c:val>
          <c:smooth val="0"/>
          <c:extLst>
            <c:ext xmlns:c16="http://schemas.microsoft.com/office/drawing/2014/chart" uri="{C3380CC4-5D6E-409C-BE32-E72D297353CC}">
              <c16:uniqueId val="{00000010-BD14-A24D-914B-BA9A2D014ABA}"/>
            </c:ext>
          </c:extLst>
        </c:ser>
        <c:dLbls>
          <c:showLegendKey val="0"/>
          <c:showVal val="0"/>
          <c:showCatName val="0"/>
          <c:showSerName val="0"/>
          <c:showPercent val="0"/>
          <c:showBubbleSize val="0"/>
        </c:dLbls>
        <c:smooth val="0"/>
        <c:axId val="141509071"/>
        <c:axId val="141497007"/>
      </c:lineChart>
      <c:catAx>
        <c:axId val="14150907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41497007"/>
        <c:crosses val="autoZero"/>
        <c:auto val="1"/>
        <c:lblAlgn val="ctr"/>
        <c:lblOffset val="100"/>
        <c:noMultiLvlLbl val="0"/>
      </c:catAx>
      <c:valAx>
        <c:axId val="141497007"/>
        <c:scaling>
          <c:orientation val="minMax"/>
        </c:scaling>
        <c:delete val="0"/>
        <c:axPos val="l"/>
        <c:majorGridlines>
          <c:spPr>
            <a:ln w="9525" cap="flat" cmpd="sng" algn="ctr">
              <a:solidFill>
                <a:schemeClr val="tx1">
                  <a:lumMod val="15000"/>
                  <a:lumOff val="85000"/>
                </a:schemeClr>
              </a:solidFill>
              <a:round/>
            </a:ln>
            <a:effectLst/>
          </c:spPr>
        </c:majorGridlines>
        <c:numFmt formatCode="_(&quot;$&quot;* #,##0_);_(&quot;$&quot;* \(#,##0\);_(&quot;$&quot;* &quot;-&quot;_);_(@_)"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4150907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413" cy="464181"/>
          </a:xfrm>
          <a:prstGeom prst="rect">
            <a:avLst/>
          </a:prstGeom>
        </p:spPr>
        <p:txBody>
          <a:bodyPr vert="horz" lIns="92226" tIns="46113" rIns="92226" bIns="46113" rtlCol="0"/>
          <a:lstStyle>
            <a:lvl1pPr algn="l">
              <a:defRPr sz="1200"/>
            </a:lvl1pPr>
          </a:lstStyle>
          <a:p>
            <a:endParaRPr lang="en-US"/>
          </a:p>
        </p:txBody>
      </p:sp>
      <p:sp>
        <p:nvSpPr>
          <p:cNvPr id="3" name="Date Placeholder 2"/>
          <p:cNvSpPr>
            <a:spLocks noGrp="1"/>
          </p:cNvSpPr>
          <p:nvPr>
            <p:ph type="dt" sz="quarter" idx="1"/>
          </p:nvPr>
        </p:nvSpPr>
        <p:spPr>
          <a:xfrm>
            <a:off x="3971386" y="0"/>
            <a:ext cx="3037413" cy="464181"/>
          </a:xfrm>
          <a:prstGeom prst="rect">
            <a:avLst/>
          </a:prstGeom>
        </p:spPr>
        <p:txBody>
          <a:bodyPr vert="horz" lIns="92226" tIns="46113" rIns="92226" bIns="46113" rtlCol="0"/>
          <a:lstStyle>
            <a:lvl1pPr algn="r">
              <a:defRPr sz="1200"/>
            </a:lvl1pPr>
          </a:lstStyle>
          <a:p>
            <a:fld id="{F5AF634A-6953-034C-ABE5-9539423D7F0E}" type="datetimeFigureOut">
              <a:rPr lang="en-US" smtClean="0"/>
              <a:t>2/19/25</a:t>
            </a:fld>
            <a:endParaRPr lang="en-US"/>
          </a:p>
        </p:txBody>
      </p:sp>
      <p:sp>
        <p:nvSpPr>
          <p:cNvPr id="4" name="Footer Placeholder 3"/>
          <p:cNvSpPr>
            <a:spLocks noGrp="1"/>
          </p:cNvSpPr>
          <p:nvPr>
            <p:ph type="ftr" sz="quarter" idx="2"/>
          </p:nvPr>
        </p:nvSpPr>
        <p:spPr>
          <a:xfrm>
            <a:off x="0" y="8830621"/>
            <a:ext cx="3037413" cy="464181"/>
          </a:xfrm>
          <a:prstGeom prst="rect">
            <a:avLst/>
          </a:prstGeom>
        </p:spPr>
        <p:txBody>
          <a:bodyPr vert="horz" lIns="92226" tIns="46113" rIns="92226" bIns="46113" rtlCol="0" anchor="b"/>
          <a:lstStyle>
            <a:lvl1pPr algn="l">
              <a:defRPr sz="1200"/>
            </a:lvl1pPr>
          </a:lstStyle>
          <a:p>
            <a:endParaRPr lang="en-US"/>
          </a:p>
        </p:txBody>
      </p:sp>
      <p:sp>
        <p:nvSpPr>
          <p:cNvPr id="5" name="Slide Number Placeholder 4"/>
          <p:cNvSpPr>
            <a:spLocks noGrp="1"/>
          </p:cNvSpPr>
          <p:nvPr>
            <p:ph type="sldNum" sz="quarter" idx="3"/>
          </p:nvPr>
        </p:nvSpPr>
        <p:spPr>
          <a:xfrm>
            <a:off x="3971386" y="8830621"/>
            <a:ext cx="3037413" cy="464181"/>
          </a:xfrm>
          <a:prstGeom prst="rect">
            <a:avLst/>
          </a:prstGeom>
        </p:spPr>
        <p:txBody>
          <a:bodyPr vert="horz" lIns="92226" tIns="46113" rIns="92226" bIns="46113" rtlCol="0" anchor="b"/>
          <a:lstStyle>
            <a:lvl1pPr algn="r">
              <a:defRPr sz="1200"/>
            </a:lvl1pPr>
          </a:lstStyle>
          <a:p>
            <a:fld id="{208A4FC2-7741-E849-823F-3ECE82069A5E}" type="slidenum">
              <a:rPr lang="en-US" smtClean="0"/>
              <a:t>‹#›</a:t>
            </a:fld>
            <a:endParaRPr lang="en-US"/>
          </a:p>
        </p:txBody>
      </p:sp>
    </p:spTree>
    <p:extLst>
      <p:ext uri="{BB962C8B-B14F-4D97-AF65-F5344CB8AC3E}">
        <p14:creationId xmlns:p14="http://schemas.microsoft.com/office/powerpoint/2010/main" val="2455817540"/>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037840" cy="464820"/>
          </a:xfrm>
          <a:prstGeom prst="rect">
            <a:avLst/>
          </a:prstGeom>
        </p:spPr>
        <p:txBody>
          <a:bodyPr vert="horz" lIns="93176" tIns="46588" rIns="93176" bIns="46588" rtlCol="0"/>
          <a:lstStyle>
            <a:lvl1pPr algn="l">
              <a:defRPr sz="1200"/>
            </a:lvl1pPr>
          </a:lstStyle>
          <a:p>
            <a:endParaRPr lang="en-US" dirty="0"/>
          </a:p>
        </p:txBody>
      </p:sp>
      <p:sp>
        <p:nvSpPr>
          <p:cNvPr id="3" name="Date Placeholder 2"/>
          <p:cNvSpPr>
            <a:spLocks noGrp="1"/>
          </p:cNvSpPr>
          <p:nvPr>
            <p:ph type="dt" idx="1"/>
          </p:nvPr>
        </p:nvSpPr>
        <p:spPr>
          <a:xfrm>
            <a:off x="3970939" y="1"/>
            <a:ext cx="3037840" cy="464820"/>
          </a:xfrm>
          <a:prstGeom prst="rect">
            <a:avLst/>
          </a:prstGeom>
        </p:spPr>
        <p:txBody>
          <a:bodyPr vert="horz" lIns="93176" tIns="46588" rIns="93176" bIns="46588" rtlCol="0"/>
          <a:lstStyle>
            <a:lvl1pPr algn="r">
              <a:defRPr sz="1200"/>
            </a:lvl1pPr>
          </a:lstStyle>
          <a:p>
            <a:fld id="{227C80FD-32DB-4165-9520-42E34DB589BE}" type="datetimeFigureOut">
              <a:rPr lang="en-US" smtClean="0"/>
              <a:t>2/19/25</a:t>
            </a:fld>
            <a:endParaRPr lang="en-US" dirty="0"/>
          </a:p>
        </p:txBody>
      </p:sp>
      <p:sp>
        <p:nvSpPr>
          <p:cNvPr id="4" name="Slide Image Placeholder 3"/>
          <p:cNvSpPr>
            <a:spLocks noGrp="1" noRot="1" noChangeAspect="1"/>
          </p:cNvSpPr>
          <p:nvPr>
            <p:ph type="sldImg" idx="2"/>
          </p:nvPr>
        </p:nvSpPr>
        <p:spPr>
          <a:xfrm>
            <a:off x="1181100" y="700088"/>
            <a:ext cx="4648200" cy="3486150"/>
          </a:xfrm>
          <a:prstGeom prst="rect">
            <a:avLst/>
          </a:prstGeom>
          <a:noFill/>
          <a:ln w="12700">
            <a:solidFill>
              <a:prstClr val="black"/>
            </a:solidFill>
          </a:ln>
        </p:spPr>
        <p:txBody>
          <a:bodyPr vert="horz" lIns="93176" tIns="46588" rIns="93176" bIns="46588" rtlCol="0" anchor="ctr"/>
          <a:lstStyle/>
          <a:p>
            <a:endParaRPr lang="en-US" dirty="0"/>
          </a:p>
        </p:txBody>
      </p:sp>
      <p:sp>
        <p:nvSpPr>
          <p:cNvPr id="5" name="Notes Placeholder 4"/>
          <p:cNvSpPr>
            <a:spLocks noGrp="1"/>
          </p:cNvSpPr>
          <p:nvPr>
            <p:ph type="body" sz="quarter" idx="3"/>
          </p:nvPr>
        </p:nvSpPr>
        <p:spPr>
          <a:xfrm>
            <a:off x="701040" y="4415791"/>
            <a:ext cx="5608320" cy="4183380"/>
          </a:xfrm>
          <a:prstGeom prst="rect">
            <a:avLst/>
          </a:prstGeom>
        </p:spPr>
        <p:txBody>
          <a:bodyPr vert="horz" lIns="93176" tIns="46588" rIns="93176" bIns="46588"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lIns="93176" tIns="46588" rIns="93176" bIns="46588"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9" y="8829967"/>
            <a:ext cx="3037840" cy="464820"/>
          </a:xfrm>
          <a:prstGeom prst="rect">
            <a:avLst/>
          </a:prstGeom>
        </p:spPr>
        <p:txBody>
          <a:bodyPr vert="horz" lIns="93176" tIns="46588" rIns="93176" bIns="46588" rtlCol="0" anchor="b"/>
          <a:lstStyle>
            <a:lvl1pPr algn="r">
              <a:defRPr sz="1200"/>
            </a:lvl1pPr>
          </a:lstStyle>
          <a:p>
            <a:fld id="{2222A484-7719-43B9-9070-D11F20C5858B}" type="slidenum">
              <a:rPr lang="en-US" smtClean="0"/>
              <a:t>‹#›</a:t>
            </a:fld>
            <a:endParaRPr lang="en-US" dirty="0"/>
          </a:p>
        </p:txBody>
      </p:sp>
    </p:spTree>
    <p:extLst>
      <p:ext uri="{BB962C8B-B14F-4D97-AF65-F5344CB8AC3E}">
        <p14:creationId xmlns:p14="http://schemas.microsoft.com/office/powerpoint/2010/main" val="2886795583"/>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37E2AF4-B981-D89D-86A4-CA9EC055F2E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682258D-5296-84E8-8AD2-AB7143A52AC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B3B1BFF-A3E0-749A-1554-229F5E494BBB}"/>
              </a:ext>
            </a:extLst>
          </p:cNvPr>
          <p:cNvSpPr>
            <a:spLocks noGrp="1"/>
          </p:cNvSpPr>
          <p:nvPr>
            <p:ph type="body" idx="1"/>
          </p:nvPr>
        </p:nvSpPr>
        <p:spPr/>
        <p:txBody>
          <a:bodyPr/>
          <a:lstStyle/>
          <a:p>
            <a:pPr>
              <a:defRPr/>
            </a:pPr>
            <a:endParaRPr lang="en-US" dirty="0"/>
          </a:p>
        </p:txBody>
      </p:sp>
      <p:sp>
        <p:nvSpPr>
          <p:cNvPr id="4" name="Slide Number Placeholder 3">
            <a:extLst>
              <a:ext uri="{FF2B5EF4-FFF2-40B4-BE49-F238E27FC236}">
                <a16:creationId xmlns:a16="http://schemas.microsoft.com/office/drawing/2014/main" id="{3B3318E3-7D74-EEEB-352B-6CECCD193A37}"/>
              </a:ext>
            </a:extLst>
          </p:cNvPr>
          <p:cNvSpPr>
            <a:spLocks noGrp="1"/>
          </p:cNvSpPr>
          <p:nvPr>
            <p:ph type="sldNum" sz="quarter" idx="5"/>
          </p:nvPr>
        </p:nvSpPr>
        <p:spPr/>
        <p:txBody>
          <a:bodyPr/>
          <a:lstStyle/>
          <a:p>
            <a:pPr>
              <a:defRPr/>
            </a:pPr>
            <a:fld id="{41679407-0A66-41AB-93DB-C1ADF5274347}" type="slidenum">
              <a:rPr lang="en-US" altLang="en-US"/>
              <a:pPr>
                <a:defRPr/>
              </a:pPr>
              <a:t>1</a:t>
            </a:fld>
            <a:endParaRPr lang="en-US" altLang="en-US" dirty="0"/>
          </a:p>
        </p:txBody>
      </p:sp>
    </p:spTree>
    <p:extLst>
      <p:ext uri="{BB962C8B-B14F-4D97-AF65-F5344CB8AC3E}">
        <p14:creationId xmlns:p14="http://schemas.microsoft.com/office/powerpoint/2010/main" val="189522520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Leatherneck:</a:t>
            </a:r>
            <a:r>
              <a:rPr lang="en-US" baseline="0" dirty="0"/>
              <a:t> the human aspects of Marine Corps history and current ops</a:t>
            </a:r>
            <a:endParaRPr lang="en-US" dirty="0"/>
          </a:p>
        </p:txBody>
      </p:sp>
      <p:sp>
        <p:nvSpPr>
          <p:cNvPr id="4" name="Slide Number Placeholder 3"/>
          <p:cNvSpPr>
            <a:spLocks noGrp="1"/>
          </p:cNvSpPr>
          <p:nvPr>
            <p:ph type="sldNum" sz="quarter" idx="10"/>
          </p:nvPr>
        </p:nvSpPr>
        <p:spPr/>
        <p:txBody>
          <a:bodyPr/>
          <a:lstStyle/>
          <a:p>
            <a:pPr>
              <a:defRPr/>
            </a:pPr>
            <a:fld id="{BB9A27E3-6036-FB48-B871-FEC2BA881A76}" type="slidenum">
              <a:rPr lang="en-US" smtClean="0"/>
              <a:pPr>
                <a:defRPr/>
              </a:pPr>
              <a:t>10</a:t>
            </a:fld>
            <a:endParaRPr lang="en-US"/>
          </a:p>
        </p:txBody>
      </p:sp>
    </p:spTree>
    <p:extLst>
      <p:ext uri="{BB962C8B-B14F-4D97-AF65-F5344CB8AC3E}">
        <p14:creationId xmlns:p14="http://schemas.microsoft.com/office/powerpoint/2010/main" val="13472153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endParaRPr lang="en-US" dirty="0"/>
          </a:p>
        </p:txBody>
      </p:sp>
      <p:sp>
        <p:nvSpPr>
          <p:cNvPr id="4" name="Slide Number Placeholder 3"/>
          <p:cNvSpPr>
            <a:spLocks noGrp="1"/>
          </p:cNvSpPr>
          <p:nvPr>
            <p:ph type="sldNum" sz="quarter" idx="5"/>
          </p:nvPr>
        </p:nvSpPr>
        <p:spPr/>
        <p:txBody>
          <a:bodyPr/>
          <a:lstStyle/>
          <a:p>
            <a:pPr>
              <a:defRPr/>
            </a:pPr>
            <a:fld id="{9E26139F-6C07-4B73-B092-BCA0C6C49059}" type="slidenum">
              <a:rPr lang="en-US" altLang="en-US"/>
              <a:pPr>
                <a:defRPr/>
              </a:pPr>
              <a:t>11</a:t>
            </a:fld>
            <a:endParaRPr lang="en-US" altLang="en-US" dirty="0"/>
          </a:p>
        </p:txBody>
      </p:sp>
    </p:spTree>
    <p:extLst>
      <p:ext uri="{BB962C8B-B14F-4D97-AF65-F5344CB8AC3E}">
        <p14:creationId xmlns:p14="http://schemas.microsoft.com/office/powerpoint/2010/main" val="344360631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2264">
              <a:defRPr/>
            </a:pPr>
            <a:endParaRPr lang="en-US" dirty="0"/>
          </a:p>
        </p:txBody>
      </p:sp>
      <p:sp>
        <p:nvSpPr>
          <p:cNvPr id="4" name="Slide Number Placeholder 3"/>
          <p:cNvSpPr>
            <a:spLocks noGrp="1"/>
          </p:cNvSpPr>
          <p:nvPr>
            <p:ph type="sldNum" sz="quarter" idx="5"/>
          </p:nvPr>
        </p:nvSpPr>
        <p:spPr/>
        <p:txBody>
          <a:bodyPr/>
          <a:lstStyle/>
          <a:p>
            <a:pPr>
              <a:defRPr/>
            </a:pPr>
            <a:fld id="{9E26139F-6C07-4B73-B092-BCA0C6C49059}" type="slidenum">
              <a:rPr lang="en-US" altLang="en-US"/>
              <a:pPr>
                <a:defRPr/>
              </a:pPr>
              <a:t>12</a:t>
            </a:fld>
            <a:endParaRPr lang="en-US" altLang="en-US" dirty="0"/>
          </a:p>
        </p:txBody>
      </p:sp>
    </p:spTree>
    <p:extLst>
      <p:ext uri="{BB962C8B-B14F-4D97-AF65-F5344CB8AC3E}">
        <p14:creationId xmlns:p14="http://schemas.microsoft.com/office/powerpoint/2010/main" val="395879137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D46DF20-8E80-B8E3-BD7A-D381BDA2B85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54E91CD-92AE-9685-F492-FD9115C3E99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6AC4EDE-1B48-3B4C-1CF4-FD39D8C1D977}"/>
              </a:ext>
            </a:extLst>
          </p:cNvPr>
          <p:cNvSpPr>
            <a:spLocks noGrp="1"/>
          </p:cNvSpPr>
          <p:nvPr>
            <p:ph type="body" idx="1"/>
          </p:nvPr>
        </p:nvSpPr>
        <p:spPr/>
        <p:txBody>
          <a:bodyPr/>
          <a:lstStyle/>
          <a:p>
            <a:pPr>
              <a:defRPr/>
            </a:pPr>
            <a:r>
              <a:rPr lang="en-US" dirty="0"/>
              <a:t>We are a membership organization</a:t>
            </a:r>
          </a:p>
          <a:p>
            <a:pPr>
              <a:defRPr/>
            </a:pPr>
            <a:r>
              <a:rPr lang="en-US" dirty="0"/>
              <a:t>-the</a:t>
            </a:r>
            <a:r>
              <a:rPr lang="en-US" baseline="0" dirty="0"/>
              <a:t> membership total is a measure of our health, vitality, and place in the fabric of the active Marine Corps</a:t>
            </a:r>
            <a:endParaRPr lang="en-US" dirty="0"/>
          </a:p>
        </p:txBody>
      </p:sp>
      <p:sp>
        <p:nvSpPr>
          <p:cNvPr id="4" name="Slide Number Placeholder 3">
            <a:extLst>
              <a:ext uri="{FF2B5EF4-FFF2-40B4-BE49-F238E27FC236}">
                <a16:creationId xmlns:a16="http://schemas.microsoft.com/office/drawing/2014/main" id="{AA2850DD-3A23-7144-FE10-63957950A5C2}"/>
              </a:ext>
            </a:extLst>
          </p:cNvPr>
          <p:cNvSpPr>
            <a:spLocks noGrp="1"/>
          </p:cNvSpPr>
          <p:nvPr>
            <p:ph type="sldNum" sz="quarter" idx="5"/>
          </p:nvPr>
        </p:nvSpPr>
        <p:spPr/>
        <p:txBody>
          <a:bodyPr/>
          <a:lstStyle/>
          <a:p>
            <a:pPr>
              <a:defRPr/>
            </a:pPr>
            <a:fld id="{9E26139F-6C07-4B73-B092-BCA0C6C49059}" type="slidenum">
              <a:rPr lang="en-US" altLang="en-US"/>
              <a:pPr>
                <a:defRPr/>
              </a:pPr>
              <a:t>13</a:t>
            </a:fld>
            <a:endParaRPr lang="en-US" altLang="en-US" dirty="0"/>
          </a:p>
        </p:txBody>
      </p:sp>
    </p:spTree>
    <p:extLst>
      <p:ext uri="{BB962C8B-B14F-4D97-AF65-F5344CB8AC3E}">
        <p14:creationId xmlns:p14="http://schemas.microsoft.com/office/powerpoint/2010/main" val="241816143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endParaRPr lang="en-US" dirty="0"/>
          </a:p>
        </p:txBody>
      </p:sp>
      <p:sp>
        <p:nvSpPr>
          <p:cNvPr id="4" name="Slide Number Placeholder 3"/>
          <p:cNvSpPr>
            <a:spLocks noGrp="1"/>
          </p:cNvSpPr>
          <p:nvPr>
            <p:ph type="sldNum" sz="quarter" idx="5"/>
          </p:nvPr>
        </p:nvSpPr>
        <p:spPr/>
        <p:txBody>
          <a:bodyPr/>
          <a:lstStyle/>
          <a:p>
            <a:pPr>
              <a:defRPr/>
            </a:pPr>
            <a:fld id="{9E26139F-6C07-4B73-B092-BCA0C6C49059}" type="slidenum">
              <a:rPr lang="en-US" altLang="en-US"/>
              <a:pPr>
                <a:defRPr/>
              </a:pPr>
              <a:t>14</a:t>
            </a:fld>
            <a:endParaRPr lang="en-US" altLang="en-US" dirty="0"/>
          </a:p>
        </p:txBody>
      </p:sp>
    </p:spTree>
    <p:extLst>
      <p:ext uri="{BB962C8B-B14F-4D97-AF65-F5344CB8AC3E}">
        <p14:creationId xmlns:p14="http://schemas.microsoft.com/office/powerpoint/2010/main" val="188135640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endParaRPr lang="en-US" dirty="0"/>
          </a:p>
        </p:txBody>
      </p:sp>
      <p:sp>
        <p:nvSpPr>
          <p:cNvPr id="4" name="Slide Number Placeholder 3"/>
          <p:cNvSpPr>
            <a:spLocks noGrp="1"/>
          </p:cNvSpPr>
          <p:nvPr>
            <p:ph type="sldNum" sz="quarter" idx="5"/>
          </p:nvPr>
        </p:nvSpPr>
        <p:spPr/>
        <p:txBody>
          <a:bodyPr/>
          <a:lstStyle/>
          <a:p>
            <a:pPr>
              <a:defRPr/>
            </a:pPr>
            <a:fld id="{9E26139F-6C07-4B73-B092-BCA0C6C49059}" type="slidenum">
              <a:rPr lang="en-US" altLang="en-US"/>
              <a:pPr>
                <a:defRPr/>
              </a:pPr>
              <a:t>15</a:t>
            </a:fld>
            <a:endParaRPr lang="en-US" altLang="en-US" dirty="0"/>
          </a:p>
        </p:txBody>
      </p:sp>
    </p:spTree>
    <p:extLst>
      <p:ext uri="{BB962C8B-B14F-4D97-AF65-F5344CB8AC3E}">
        <p14:creationId xmlns:p14="http://schemas.microsoft.com/office/powerpoint/2010/main" val="185763937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Trademark officer</a:t>
            </a:r>
          </a:p>
          <a:p>
            <a:r>
              <a:rPr lang="en-US" dirty="0"/>
              <a:t>Our position between manufacturer</a:t>
            </a:r>
            <a:r>
              <a:rPr lang="en-US" baseline="0" dirty="0"/>
              <a:t> and redistributor guidance from Jessica </a:t>
            </a:r>
            <a:r>
              <a:rPr lang="en-US" baseline="0" dirty="0" err="1"/>
              <a:t>O’Hover’s</a:t>
            </a:r>
            <a:r>
              <a:rPr lang="en-US" baseline="0" dirty="0"/>
              <a:t> office</a:t>
            </a:r>
            <a:endParaRPr lang="en-US" dirty="0"/>
          </a:p>
        </p:txBody>
      </p:sp>
      <p:sp>
        <p:nvSpPr>
          <p:cNvPr id="4" name="Slide Number Placeholder 3"/>
          <p:cNvSpPr>
            <a:spLocks noGrp="1"/>
          </p:cNvSpPr>
          <p:nvPr>
            <p:ph type="sldNum" sz="quarter" idx="10"/>
          </p:nvPr>
        </p:nvSpPr>
        <p:spPr/>
        <p:txBody>
          <a:bodyPr/>
          <a:lstStyle/>
          <a:p>
            <a:fld id="{2222A484-7719-43B9-9070-D11F20C5858B}" type="slidenum">
              <a:rPr lang="en-US" smtClean="0"/>
              <a:t>16</a:t>
            </a:fld>
            <a:endParaRPr lang="en-US" dirty="0"/>
          </a:p>
        </p:txBody>
      </p:sp>
    </p:spTree>
    <p:extLst>
      <p:ext uri="{BB962C8B-B14F-4D97-AF65-F5344CB8AC3E}">
        <p14:creationId xmlns:p14="http://schemas.microsoft.com/office/powerpoint/2010/main" val="374471253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endParaRPr lang="en-US" dirty="0"/>
          </a:p>
        </p:txBody>
      </p:sp>
      <p:sp>
        <p:nvSpPr>
          <p:cNvPr id="4" name="Slide Number Placeholder 3"/>
          <p:cNvSpPr>
            <a:spLocks noGrp="1"/>
          </p:cNvSpPr>
          <p:nvPr>
            <p:ph type="sldNum" sz="quarter" idx="5"/>
          </p:nvPr>
        </p:nvSpPr>
        <p:spPr/>
        <p:txBody>
          <a:bodyPr/>
          <a:lstStyle/>
          <a:p>
            <a:pPr defTabSz="922264">
              <a:defRPr/>
            </a:pPr>
            <a:fld id="{B4DAC4CA-EC16-4D30-B900-8087C2667F29}" type="slidenum">
              <a:rPr lang="en-US" altLang="en-US">
                <a:solidFill>
                  <a:prstClr val="black"/>
                </a:solidFill>
                <a:latin typeface="Calibri"/>
              </a:rPr>
              <a:pPr defTabSz="922264">
                <a:defRPr/>
              </a:pPr>
              <a:t>17</a:t>
            </a:fld>
            <a:endParaRPr lang="en-US" altLang="en-US" dirty="0">
              <a:solidFill>
                <a:prstClr val="black"/>
              </a:solidFill>
              <a:latin typeface="Calibri"/>
            </a:endParaRPr>
          </a:p>
        </p:txBody>
      </p:sp>
    </p:spTree>
    <p:extLst>
      <p:ext uri="{BB962C8B-B14F-4D97-AF65-F5344CB8AC3E}">
        <p14:creationId xmlns:p14="http://schemas.microsoft.com/office/powerpoint/2010/main" val="56355844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dirty="0"/>
              <a:t>Marine Corps News</a:t>
            </a:r>
          </a:p>
          <a:p>
            <a:pPr>
              <a:defRPr/>
            </a:pPr>
            <a:r>
              <a:rPr lang="en-US" dirty="0"/>
              <a:t>Current</a:t>
            </a:r>
            <a:r>
              <a:rPr lang="en-US" baseline="0" dirty="0"/>
              <a:t> Magazine Articles</a:t>
            </a:r>
          </a:p>
          <a:p>
            <a:pPr>
              <a:defRPr/>
            </a:pPr>
            <a:r>
              <a:rPr lang="en-US" baseline="0" dirty="0"/>
              <a:t>Archives</a:t>
            </a:r>
          </a:p>
          <a:p>
            <a:pPr>
              <a:defRPr/>
            </a:pPr>
            <a:r>
              <a:rPr lang="en-US" baseline="0" dirty="0"/>
              <a:t>Website Digital Content</a:t>
            </a:r>
          </a:p>
          <a:p>
            <a:pPr>
              <a:defRPr/>
            </a:pPr>
            <a:r>
              <a:rPr lang="en-US" baseline="0" dirty="0"/>
              <a:t>Foundation and Membership Campaigns</a:t>
            </a:r>
          </a:p>
          <a:p>
            <a:pPr>
              <a:defRPr/>
            </a:pPr>
            <a:r>
              <a:rPr lang="en-US" baseline="0" dirty="0"/>
              <a:t>Weekly Posts (TBT motivation Monday)</a:t>
            </a:r>
          </a:p>
          <a:p>
            <a:pPr>
              <a:defRPr/>
            </a:pPr>
            <a:r>
              <a:rPr lang="en-US" baseline="0" dirty="0"/>
              <a:t>Today in History</a:t>
            </a:r>
          </a:p>
          <a:p>
            <a:pPr>
              <a:defRPr/>
            </a:pPr>
            <a:r>
              <a:rPr lang="en-US" baseline="0" dirty="0"/>
              <a:t>Charlotte Birthday Ball</a:t>
            </a:r>
          </a:p>
          <a:p>
            <a:pPr>
              <a:defRPr/>
            </a:pPr>
            <a:r>
              <a:rPr lang="en-US" baseline="0" dirty="0"/>
              <a:t>7</a:t>
            </a:r>
            <a:r>
              <a:rPr lang="en-US" baseline="30000" dirty="0"/>
              <a:t>th</a:t>
            </a:r>
            <a:r>
              <a:rPr lang="en-US" baseline="0" dirty="0"/>
              <a:t> Marines</a:t>
            </a:r>
          </a:p>
          <a:p>
            <a:pPr>
              <a:defRPr/>
            </a:pPr>
            <a:r>
              <a:rPr lang="en-US" baseline="0" dirty="0"/>
              <a:t>Iwo Jima</a:t>
            </a:r>
          </a:p>
          <a:p>
            <a:pPr>
              <a:defRPr/>
            </a:pPr>
            <a:r>
              <a:rPr lang="en-US" baseline="0" dirty="0"/>
              <a:t>Art director-production assistant</a:t>
            </a:r>
          </a:p>
          <a:p>
            <a:pPr>
              <a:defRPr/>
            </a:pPr>
            <a:r>
              <a:rPr lang="en-US" baseline="0" dirty="0"/>
              <a:t>Value: 	writing-active leadership</a:t>
            </a:r>
          </a:p>
          <a:p>
            <a:pPr>
              <a:defRPr/>
            </a:pPr>
            <a:r>
              <a:rPr lang="en-US" baseline="0" dirty="0"/>
              <a:t>	continued aim–Tim Day</a:t>
            </a:r>
          </a:p>
          <a:p>
            <a:pPr>
              <a:defRPr/>
            </a:pPr>
            <a:r>
              <a:rPr lang="en-US" baseline="0" dirty="0"/>
              <a:t>	entertainment-Ret Gen-Baseball OK</a:t>
            </a:r>
          </a:p>
          <a:p>
            <a:pPr>
              <a:defRPr/>
            </a:pP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E26139F-6C07-4B73-B092-BCA0C6C49059}" type="slidenum">
              <a:rPr kumimoji="0" lang="en-US" altLang="en-US" sz="1200" b="0" i="0" u="none" strike="noStrike" kern="1200" cap="none" spc="0" normalizeH="0" baseline="0" noProof="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US" alt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15867632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2264">
              <a:defRPr/>
            </a:pPr>
            <a:endParaRPr lang="en-US" dirty="0"/>
          </a:p>
        </p:txBody>
      </p:sp>
      <p:sp>
        <p:nvSpPr>
          <p:cNvPr id="4" name="Slide Number Placeholder 3"/>
          <p:cNvSpPr>
            <a:spLocks noGrp="1"/>
          </p:cNvSpPr>
          <p:nvPr>
            <p:ph type="sldNum" sz="quarter" idx="5"/>
          </p:nvPr>
        </p:nvSpPr>
        <p:spPr/>
        <p:txBody>
          <a:bodyPr/>
          <a:lstStyle/>
          <a:p>
            <a:pPr>
              <a:defRPr/>
            </a:pPr>
            <a:fld id="{9E26139F-6C07-4B73-B092-BCA0C6C49059}" type="slidenum">
              <a:rPr lang="en-US" altLang="en-US"/>
              <a:pPr>
                <a:defRPr/>
              </a:pPr>
              <a:t>19</a:t>
            </a:fld>
            <a:endParaRPr lang="en-US" altLang="en-US" dirty="0"/>
          </a:p>
        </p:txBody>
      </p:sp>
    </p:spTree>
    <p:extLst>
      <p:ext uri="{BB962C8B-B14F-4D97-AF65-F5344CB8AC3E}">
        <p14:creationId xmlns:p14="http://schemas.microsoft.com/office/powerpoint/2010/main" val="338280364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4706" indent="-174706">
              <a:buFontTx/>
              <a:buChar char="-"/>
              <a:defRPr/>
            </a:pPr>
            <a:r>
              <a:rPr lang="en-US" dirty="0"/>
              <a:t>More than 100 years old although there</a:t>
            </a:r>
            <a:r>
              <a:rPr lang="en-US" baseline="0" dirty="0"/>
              <a:t> were efforts to get this going in 1911.  </a:t>
            </a:r>
            <a:endParaRPr lang="en-US" dirty="0"/>
          </a:p>
          <a:p>
            <a:pPr marL="174706" indent="-174706">
              <a:buFontTx/>
              <a:buChar char="-"/>
              <a:defRPr/>
            </a:pPr>
            <a:r>
              <a:rPr lang="en-US" dirty="0"/>
              <a:t>Professional Organization of the Marine</a:t>
            </a:r>
            <a:r>
              <a:rPr lang="en-US" baseline="0" dirty="0"/>
              <a:t> Corps</a:t>
            </a:r>
          </a:p>
          <a:p>
            <a:pPr marL="174706" indent="-174706">
              <a:buFontTx/>
              <a:buChar char="-"/>
              <a:defRPr/>
            </a:pPr>
            <a:r>
              <a:rPr lang="en-US" baseline="0" dirty="0"/>
              <a:t>Founded by Gen Lejeune </a:t>
            </a:r>
            <a:r>
              <a:rPr lang="mr-IN" baseline="0" dirty="0"/>
              <a:t>–</a:t>
            </a:r>
            <a:r>
              <a:rPr lang="en-US" baseline="0" dirty="0"/>
              <a:t> because there was an enduring need </a:t>
            </a:r>
          </a:p>
          <a:p>
            <a:pPr marL="174706" indent="-174706">
              <a:buFontTx/>
              <a:buChar char="-"/>
              <a:defRPr/>
            </a:pPr>
            <a:r>
              <a:rPr lang="en-US" altLang="ja-JP" dirty="0">
                <a:latin typeface="Arial" pitchFamily="34" charset="0"/>
              </a:rPr>
              <a:t>Starts with a desire to make the Marine Corps more professional </a:t>
            </a:r>
            <a:r>
              <a:rPr lang="mr-IN" altLang="ja-JP" dirty="0">
                <a:latin typeface="Arial" pitchFamily="34" charset="0"/>
              </a:rPr>
              <a:t>–</a:t>
            </a:r>
            <a:r>
              <a:rPr lang="en-US" altLang="ja-JP" dirty="0">
                <a:latin typeface="Arial" pitchFamily="34" charset="0"/>
              </a:rPr>
              <a:t> “the aims, purposes and deeds of the Corps, and the interchange of ideas” - and keep an attachment to where we came from and what has gone on before.  </a:t>
            </a:r>
          </a:p>
          <a:p>
            <a:pPr marL="174706" indent="-174706">
              <a:buFontTx/>
              <a:buChar char="-"/>
              <a:defRPr/>
            </a:pPr>
            <a:r>
              <a:rPr lang="en-US" altLang="ja-JP" dirty="0">
                <a:latin typeface="Arial" pitchFamily="34" charset="0"/>
              </a:rPr>
              <a:t>Until the early 1970s, meetings were held in the Commandant’s office. </a:t>
            </a:r>
          </a:p>
          <a:p>
            <a:pPr marL="635838" lvl="1" indent="-174706">
              <a:buFontTx/>
              <a:buChar char="-"/>
              <a:defRPr/>
            </a:pPr>
            <a:r>
              <a:rPr lang="en-US" altLang="ja-JP" dirty="0">
                <a:latin typeface="Arial" pitchFamily="34" charset="0"/>
              </a:rPr>
              <a:t>CMC was President of MCA</a:t>
            </a:r>
          </a:p>
          <a:p>
            <a:pPr marL="635838" lvl="1" indent="-174706">
              <a:buFontTx/>
              <a:buChar char="-"/>
              <a:defRPr/>
            </a:pPr>
            <a:r>
              <a:rPr lang="en-US" altLang="ja-JP" dirty="0">
                <a:latin typeface="Arial" pitchFamily="34" charset="0"/>
              </a:rPr>
              <a:t>Membership strongly encouraged</a:t>
            </a:r>
          </a:p>
          <a:p>
            <a:pPr marL="635838" lvl="1" indent="-174706">
              <a:buFontTx/>
              <a:buChar char="-"/>
              <a:defRPr/>
            </a:pPr>
            <a:r>
              <a:rPr lang="en-US" altLang="ja-JP" dirty="0">
                <a:latin typeface="Arial" pitchFamily="34" charset="0"/>
              </a:rPr>
              <a:t>Active Duty staff published </a:t>
            </a:r>
            <a:r>
              <a:rPr lang="en-US" altLang="ja-JP" i="1" dirty="0">
                <a:latin typeface="Arial" pitchFamily="34" charset="0"/>
              </a:rPr>
              <a:t>Gazette </a:t>
            </a:r>
          </a:p>
          <a:p>
            <a:pPr marL="635838" lvl="1" indent="-174706">
              <a:buFontTx/>
              <a:buChar char="-"/>
              <a:defRPr/>
            </a:pPr>
            <a:r>
              <a:rPr lang="en-US" altLang="ja-JP" dirty="0">
                <a:latin typeface="Arial" pitchFamily="34" charset="0"/>
              </a:rPr>
              <a:t>Merged with the Leatherneck Association </a:t>
            </a:r>
          </a:p>
          <a:p>
            <a:pPr marL="635838" lvl="1" indent="-174706">
              <a:buFontTx/>
              <a:buChar char="-"/>
              <a:defRPr/>
            </a:pPr>
            <a:endParaRPr lang="en-US" altLang="ja-JP" dirty="0">
              <a:latin typeface="Arial" pitchFamily="34" charset="0"/>
            </a:endParaRPr>
          </a:p>
          <a:p>
            <a:pPr marL="174706" indent="-174706">
              <a:buFontTx/>
              <a:buChar char="-"/>
              <a:defRPr/>
            </a:pPr>
            <a:r>
              <a:rPr lang="en-US" altLang="ja-JP" dirty="0">
                <a:latin typeface="Arial" pitchFamily="34" charset="0"/>
              </a:rPr>
              <a:t>The significance of our connection to Gen Lejeune and “the inspiring words of our 13</a:t>
            </a:r>
            <a:r>
              <a:rPr lang="en-US" altLang="ja-JP" baseline="30000" dirty="0">
                <a:latin typeface="Arial" pitchFamily="34" charset="0"/>
              </a:rPr>
              <a:t>th</a:t>
            </a:r>
            <a:r>
              <a:rPr lang="en-US" altLang="ja-JP" dirty="0">
                <a:latin typeface="Arial" pitchFamily="34" charset="0"/>
              </a:rPr>
              <a:t> Commandant </a:t>
            </a:r>
            <a:r>
              <a:rPr lang="mr-IN" altLang="ja-JP" dirty="0">
                <a:latin typeface="Arial" pitchFamily="34" charset="0"/>
              </a:rPr>
              <a:t>…</a:t>
            </a:r>
            <a:r>
              <a:rPr lang="en-US" altLang="ja-JP" dirty="0">
                <a:latin typeface="Arial" pitchFamily="34" charset="0"/>
              </a:rPr>
              <a:t> “</a:t>
            </a:r>
          </a:p>
          <a:p>
            <a:pPr marL="174706" indent="-174706">
              <a:buFontTx/>
              <a:buChar char="-"/>
              <a:defRPr/>
            </a:pPr>
            <a:endParaRPr lang="en-US" baseline="0" dirty="0"/>
          </a:p>
        </p:txBody>
      </p:sp>
      <p:sp>
        <p:nvSpPr>
          <p:cNvPr id="4" name="Slide Number Placeholder 3"/>
          <p:cNvSpPr>
            <a:spLocks noGrp="1"/>
          </p:cNvSpPr>
          <p:nvPr>
            <p:ph type="sldNum" sz="quarter" idx="5"/>
          </p:nvPr>
        </p:nvSpPr>
        <p:spPr/>
        <p:txBody>
          <a:bodyPr/>
          <a:lstStyle/>
          <a:p>
            <a:pPr>
              <a:defRPr/>
            </a:pPr>
            <a:fld id="{6D38D13E-1A28-437C-B678-604ED9D1E80D}" type="slidenum">
              <a:rPr lang="en-US" altLang="en-US"/>
              <a:pPr>
                <a:defRPr/>
              </a:pPr>
              <a:t>2</a:t>
            </a:fld>
            <a:endParaRPr lang="en-US" altLang="en-US"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dirty="0"/>
              <a:t>2 Boards: BOG for MCA, BOD for MCAF</a:t>
            </a:r>
          </a:p>
          <a:p>
            <a:pPr>
              <a:defRPr/>
            </a:pPr>
            <a:r>
              <a:rPr lang="en-US" dirty="0"/>
              <a:t>Shared governance of MCA&amp;F</a:t>
            </a:r>
          </a:p>
          <a:p>
            <a:pPr>
              <a:defRPr/>
            </a:pPr>
            <a:r>
              <a:rPr lang="en-US" dirty="0"/>
              <a:t>Chairman and his executive committee lead</a:t>
            </a:r>
          </a:p>
          <a:p>
            <a:pPr>
              <a:defRPr/>
            </a:pPr>
            <a:r>
              <a:rPr lang="en-US" dirty="0"/>
              <a:t>Development</a:t>
            </a:r>
            <a:r>
              <a:rPr lang="en-US" baseline="0" dirty="0"/>
              <a:t> Committee is the one committee that is MCAF specific</a:t>
            </a:r>
            <a:endParaRPr lang="en-US" dirty="0"/>
          </a:p>
          <a:p>
            <a:pPr>
              <a:defRPr/>
            </a:pPr>
            <a:endParaRPr lang="en-US" dirty="0"/>
          </a:p>
        </p:txBody>
      </p:sp>
      <p:sp>
        <p:nvSpPr>
          <p:cNvPr id="4" name="Slide Number Placeholder 3"/>
          <p:cNvSpPr>
            <a:spLocks noGrp="1"/>
          </p:cNvSpPr>
          <p:nvPr>
            <p:ph type="sldNum" sz="quarter" idx="5"/>
          </p:nvPr>
        </p:nvSpPr>
        <p:spPr/>
        <p:txBody>
          <a:bodyPr/>
          <a:lstStyle/>
          <a:p>
            <a:pPr>
              <a:defRPr/>
            </a:pPr>
            <a:fld id="{9E26139F-6C07-4B73-B092-BCA0C6C49059}" type="slidenum">
              <a:rPr lang="en-US" altLang="en-US"/>
              <a:pPr>
                <a:defRPr/>
              </a:pPr>
              <a:t>20</a:t>
            </a:fld>
            <a:endParaRPr lang="en-US" altLang="en-US"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9D926DF-BFE2-4905-6F51-A500D69DEA4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A4AC413-E62C-810E-CE53-18D68D95418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7ED6C49-768E-8C54-7BCC-AE0BD4B0533A}"/>
              </a:ext>
            </a:extLst>
          </p:cNvPr>
          <p:cNvSpPr>
            <a:spLocks noGrp="1"/>
          </p:cNvSpPr>
          <p:nvPr>
            <p:ph type="body" idx="1"/>
          </p:nvPr>
        </p:nvSpPr>
        <p:spPr/>
        <p:txBody>
          <a:bodyPr/>
          <a:lstStyle/>
          <a:p>
            <a:pPr defTabSz="922264">
              <a:defRPr/>
            </a:pPr>
            <a:endParaRPr lang="en-US" dirty="0"/>
          </a:p>
        </p:txBody>
      </p:sp>
      <p:sp>
        <p:nvSpPr>
          <p:cNvPr id="4" name="Slide Number Placeholder 3">
            <a:extLst>
              <a:ext uri="{FF2B5EF4-FFF2-40B4-BE49-F238E27FC236}">
                <a16:creationId xmlns:a16="http://schemas.microsoft.com/office/drawing/2014/main" id="{4D87EC3C-A7D7-38A9-E442-44DD18E8E142}"/>
              </a:ext>
            </a:extLst>
          </p:cNvPr>
          <p:cNvSpPr>
            <a:spLocks noGrp="1"/>
          </p:cNvSpPr>
          <p:nvPr>
            <p:ph type="sldNum" sz="quarter" idx="5"/>
          </p:nvPr>
        </p:nvSpPr>
        <p:spPr/>
        <p:txBody>
          <a:bodyPr/>
          <a:lstStyle/>
          <a:p>
            <a:pPr>
              <a:defRPr/>
            </a:pPr>
            <a:fld id="{9E26139F-6C07-4B73-B092-BCA0C6C49059}" type="slidenum">
              <a:rPr lang="en-US" altLang="en-US"/>
              <a:pPr>
                <a:defRPr/>
              </a:pPr>
              <a:t>21</a:t>
            </a:fld>
            <a:endParaRPr lang="en-US" altLang="en-US" dirty="0"/>
          </a:p>
        </p:txBody>
      </p:sp>
    </p:spTree>
    <p:extLst>
      <p:ext uri="{BB962C8B-B14F-4D97-AF65-F5344CB8AC3E}">
        <p14:creationId xmlns:p14="http://schemas.microsoft.com/office/powerpoint/2010/main" val="296005689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endParaRPr lang="en-US" dirty="0"/>
          </a:p>
        </p:txBody>
      </p:sp>
      <p:sp>
        <p:nvSpPr>
          <p:cNvPr id="4" name="Slide Number Placeholder 3"/>
          <p:cNvSpPr>
            <a:spLocks noGrp="1"/>
          </p:cNvSpPr>
          <p:nvPr>
            <p:ph type="sldNum" sz="quarter" idx="5"/>
          </p:nvPr>
        </p:nvSpPr>
        <p:spPr/>
        <p:txBody>
          <a:bodyPr/>
          <a:lstStyle/>
          <a:p>
            <a:pPr>
              <a:defRPr/>
            </a:pPr>
            <a:fld id="{9E26139F-6C07-4B73-B092-BCA0C6C49059}" type="slidenum">
              <a:rPr lang="en-US" altLang="en-US"/>
              <a:pPr>
                <a:defRPr/>
              </a:pPr>
              <a:t>22</a:t>
            </a:fld>
            <a:endParaRPr lang="en-US" altLang="en-US" dirty="0"/>
          </a:p>
        </p:txBody>
      </p:sp>
    </p:spTree>
    <p:extLst>
      <p:ext uri="{BB962C8B-B14F-4D97-AF65-F5344CB8AC3E}">
        <p14:creationId xmlns:p14="http://schemas.microsoft.com/office/powerpoint/2010/main" val="402209071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4706" indent="-174706">
              <a:buFontTx/>
              <a:buChar char="-"/>
              <a:defRPr/>
            </a:pPr>
            <a:r>
              <a:rPr lang="en-US" dirty="0"/>
              <a:t>More than 100 years old although there</a:t>
            </a:r>
            <a:r>
              <a:rPr lang="en-US" baseline="0" dirty="0"/>
              <a:t> were efforts to get this going in 1911.  </a:t>
            </a:r>
            <a:endParaRPr lang="en-US" dirty="0"/>
          </a:p>
          <a:p>
            <a:pPr marL="174706" indent="-174706">
              <a:buFontTx/>
              <a:buChar char="-"/>
              <a:defRPr/>
            </a:pPr>
            <a:r>
              <a:rPr lang="en-US" dirty="0"/>
              <a:t>Professional Organization of the Marine</a:t>
            </a:r>
            <a:r>
              <a:rPr lang="en-US" baseline="0" dirty="0"/>
              <a:t> Corps</a:t>
            </a:r>
          </a:p>
          <a:p>
            <a:pPr marL="174706" indent="-174706">
              <a:buFontTx/>
              <a:buChar char="-"/>
              <a:defRPr/>
            </a:pPr>
            <a:r>
              <a:rPr lang="en-US" baseline="0" dirty="0"/>
              <a:t>Founded by Gen Lejeune </a:t>
            </a:r>
            <a:r>
              <a:rPr lang="mr-IN" baseline="0" dirty="0"/>
              <a:t>–</a:t>
            </a:r>
            <a:r>
              <a:rPr lang="en-US" baseline="0" dirty="0"/>
              <a:t> because there was an enduring need </a:t>
            </a:r>
          </a:p>
          <a:p>
            <a:pPr marL="174706" indent="-174706">
              <a:buFontTx/>
              <a:buChar char="-"/>
              <a:defRPr/>
            </a:pPr>
            <a:r>
              <a:rPr lang="en-US" altLang="ja-JP" dirty="0">
                <a:latin typeface="Arial" pitchFamily="34" charset="0"/>
              </a:rPr>
              <a:t>Starts with a desire to make the Marine Corps more professional </a:t>
            </a:r>
            <a:r>
              <a:rPr lang="mr-IN" altLang="ja-JP" dirty="0">
                <a:latin typeface="Arial" pitchFamily="34" charset="0"/>
              </a:rPr>
              <a:t>–</a:t>
            </a:r>
            <a:r>
              <a:rPr lang="en-US" altLang="ja-JP" dirty="0">
                <a:latin typeface="Arial" pitchFamily="34" charset="0"/>
              </a:rPr>
              <a:t> “the aims, purposes and deeds of the Corps, and the interchange of ideas” - and keep an attachment to where we came from and what has gone on before.  </a:t>
            </a:r>
          </a:p>
          <a:p>
            <a:pPr marL="174706" indent="-174706">
              <a:buFontTx/>
              <a:buChar char="-"/>
              <a:defRPr/>
            </a:pPr>
            <a:r>
              <a:rPr lang="en-US" altLang="ja-JP" dirty="0">
                <a:latin typeface="Arial" pitchFamily="34" charset="0"/>
              </a:rPr>
              <a:t>Until the early 1970s, meetings were held in the Commandant’s office. </a:t>
            </a:r>
          </a:p>
          <a:p>
            <a:pPr marL="635838" lvl="1" indent="-174706">
              <a:buFontTx/>
              <a:buChar char="-"/>
              <a:defRPr/>
            </a:pPr>
            <a:r>
              <a:rPr lang="en-US" altLang="ja-JP" dirty="0">
                <a:latin typeface="Arial" pitchFamily="34" charset="0"/>
              </a:rPr>
              <a:t>CMC was President of MCA</a:t>
            </a:r>
          </a:p>
          <a:p>
            <a:pPr marL="635838" lvl="1" indent="-174706">
              <a:buFontTx/>
              <a:buChar char="-"/>
              <a:defRPr/>
            </a:pPr>
            <a:r>
              <a:rPr lang="en-US" altLang="ja-JP" dirty="0">
                <a:latin typeface="Arial" pitchFamily="34" charset="0"/>
              </a:rPr>
              <a:t>Membership strongly encouraged</a:t>
            </a:r>
          </a:p>
          <a:p>
            <a:pPr marL="635838" lvl="1" indent="-174706">
              <a:buFontTx/>
              <a:buChar char="-"/>
              <a:defRPr/>
            </a:pPr>
            <a:r>
              <a:rPr lang="en-US" altLang="ja-JP" dirty="0">
                <a:latin typeface="Arial" pitchFamily="34" charset="0"/>
              </a:rPr>
              <a:t>Active Duty staff published </a:t>
            </a:r>
            <a:r>
              <a:rPr lang="en-US" altLang="ja-JP" i="1" dirty="0">
                <a:latin typeface="Arial" pitchFamily="34" charset="0"/>
              </a:rPr>
              <a:t>Gazette </a:t>
            </a:r>
          </a:p>
          <a:p>
            <a:pPr marL="635838" lvl="1" indent="-174706">
              <a:buFontTx/>
              <a:buChar char="-"/>
              <a:defRPr/>
            </a:pPr>
            <a:r>
              <a:rPr lang="en-US" altLang="ja-JP" dirty="0">
                <a:latin typeface="Arial" pitchFamily="34" charset="0"/>
              </a:rPr>
              <a:t>Merged with the Leatherneck Association </a:t>
            </a:r>
          </a:p>
          <a:p>
            <a:pPr marL="635838" lvl="1" indent="-174706">
              <a:buFontTx/>
              <a:buChar char="-"/>
              <a:defRPr/>
            </a:pPr>
            <a:endParaRPr lang="en-US" altLang="ja-JP" dirty="0">
              <a:latin typeface="Arial" pitchFamily="34" charset="0"/>
            </a:endParaRPr>
          </a:p>
          <a:p>
            <a:pPr marL="174706" indent="-174706">
              <a:buFontTx/>
              <a:buChar char="-"/>
              <a:defRPr/>
            </a:pPr>
            <a:r>
              <a:rPr lang="en-US" altLang="ja-JP" dirty="0">
                <a:latin typeface="Arial" pitchFamily="34" charset="0"/>
              </a:rPr>
              <a:t>The significance of our connection to Gen Lejeune and “the inspiring words of our 13</a:t>
            </a:r>
            <a:r>
              <a:rPr lang="en-US" altLang="ja-JP" baseline="30000" dirty="0">
                <a:latin typeface="Arial" pitchFamily="34" charset="0"/>
              </a:rPr>
              <a:t>th</a:t>
            </a:r>
            <a:r>
              <a:rPr lang="en-US" altLang="ja-JP" dirty="0">
                <a:latin typeface="Arial" pitchFamily="34" charset="0"/>
              </a:rPr>
              <a:t> Commandant </a:t>
            </a:r>
            <a:r>
              <a:rPr lang="mr-IN" altLang="ja-JP" dirty="0">
                <a:latin typeface="Arial" pitchFamily="34" charset="0"/>
              </a:rPr>
              <a:t>…</a:t>
            </a:r>
            <a:r>
              <a:rPr lang="en-US" altLang="ja-JP" dirty="0">
                <a:latin typeface="Arial" pitchFamily="34" charset="0"/>
              </a:rPr>
              <a:t> “</a:t>
            </a:r>
          </a:p>
          <a:p>
            <a:pPr marL="174706" indent="-174706">
              <a:buFontTx/>
              <a:buChar char="-"/>
              <a:defRPr/>
            </a:pPr>
            <a:endParaRPr lang="en-US" baseline="0" dirty="0"/>
          </a:p>
        </p:txBody>
      </p:sp>
      <p:sp>
        <p:nvSpPr>
          <p:cNvPr id="4" name="Slide Number Placeholder 3"/>
          <p:cNvSpPr>
            <a:spLocks noGrp="1"/>
          </p:cNvSpPr>
          <p:nvPr>
            <p:ph type="sldNum" sz="quarter" idx="5"/>
          </p:nvPr>
        </p:nvSpPr>
        <p:spPr/>
        <p:txBody>
          <a:bodyPr/>
          <a:lstStyle/>
          <a:p>
            <a:pPr>
              <a:defRPr/>
            </a:pPr>
            <a:fld id="{6D38D13E-1A28-437C-B678-604ED9D1E80D}" type="slidenum">
              <a:rPr lang="en-US" altLang="en-US"/>
              <a:pPr>
                <a:defRPr/>
              </a:pPr>
              <a:t>3</a:t>
            </a:fld>
            <a:endParaRPr lang="en-US" altLang="en-US" dirty="0"/>
          </a:p>
        </p:txBody>
      </p:sp>
    </p:spTree>
    <p:extLst>
      <p:ext uri="{BB962C8B-B14F-4D97-AF65-F5344CB8AC3E}">
        <p14:creationId xmlns:p14="http://schemas.microsoft.com/office/powerpoint/2010/main" val="134559551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baseline="0" dirty="0"/>
              <a:t>.The “acknowledged partner” phrase gets right to the point of the value of MCA&amp;F.   We work to support the vision of the Commandant in education, professional / leader development, rewarding superior performance and professionalism.     For the vision to be realized we have to be partnering with the leadership to provide the assistance and programs desired.    </a:t>
            </a:r>
          </a:p>
          <a:p>
            <a:pPr>
              <a:defRPr/>
            </a:pPr>
            <a:endParaRPr lang="en-US" baseline="0" dirty="0"/>
          </a:p>
          <a:p>
            <a:pPr>
              <a:defRPr/>
            </a:pPr>
            <a:r>
              <a:rPr lang="en-US" baseline="0" dirty="0"/>
              <a:t>We want to active leadership to take ownership </a:t>
            </a:r>
            <a:r>
              <a:rPr lang="mr-IN" baseline="0" dirty="0"/>
              <a:t>…</a:t>
            </a:r>
            <a:r>
              <a:rPr lang="en-US" baseline="0" dirty="0"/>
              <a:t> we need to be relevant IOT drive support </a:t>
            </a:r>
            <a:r>
              <a:rPr lang="mr-IN" baseline="0" dirty="0"/>
              <a:t>…</a:t>
            </a:r>
            <a:r>
              <a:rPr lang="en-US" baseline="0" dirty="0"/>
              <a:t> something of a circular argument</a:t>
            </a:r>
          </a:p>
          <a:p>
            <a:pPr>
              <a:defRPr/>
            </a:pPr>
            <a:endParaRPr lang="en-US" baseline="0" dirty="0"/>
          </a:p>
          <a:p>
            <a:pPr>
              <a:defRPr/>
            </a:pPr>
            <a:r>
              <a:rPr lang="en-US" baseline="0" dirty="0"/>
              <a:t>CMC / the Marine Corps WANTS / NEEDS a professional organization </a:t>
            </a:r>
            <a:r>
              <a:rPr lang="mr-IN" baseline="0" dirty="0"/>
              <a:t>–</a:t>
            </a:r>
            <a:r>
              <a:rPr lang="en-US" baseline="0" dirty="0"/>
              <a:t> and that organization must meet the needs of the Corps it serves.   Have to respond to the “demand signal”    For Marines to have a “demand signal” they need to be aware / familiar with what is possible.    All requires communication </a:t>
            </a:r>
            <a:endParaRPr lang="en-US" dirty="0"/>
          </a:p>
          <a:p>
            <a:pPr>
              <a:defRPr/>
            </a:pPr>
            <a:endParaRPr lang="en-US" dirty="0"/>
          </a:p>
        </p:txBody>
      </p:sp>
      <p:sp>
        <p:nvSpPr>
          <p:cNvPr id="4" name="Slide Number Placeholder 3"/>
          <p:cNvSpPr>
            <a:spLocks noGrp="1"/>
          </p:cNvSpPr>
          <p:nvPr>
            <p:ph type="sldNum" sz="quarter" idx="5"/>
          </p:nvPr>
        </p:nvSpPr>
        <p:spPr/>
        <p:txBody>
          <a:bodyPr/>
          <a:lstStyle/>
          <a:p>
            <a:pPr>
              <a:defRPr/>
            </a:pPr>
            <a:fld id="{9E26139F-6C07-4B73-B092-BCA0C6C49059}" type="slidenum">
              <a:rPr lang="en-US" altLang="en-US"/>
              <a:pPr>
                <a:defRPr/>
              </a:pPr>
              <a:t>4</a:t>
            </a:fld>
            <a:endParaRPr lang="en-US" alt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dirty="0"/>
              <a:t>This mission statement</a:t>
            </a:r>
            <a:r>
              <a:rPr lang="en-US" baseline="0" dirty="0"/>
              <a:t> is valid and enduring.  It reflects a recent minor edit to spotlight “leader development.”   </a:t>
            </a:r>
          </a:p>
          <a:p>
            <a:pPr>
              <a:defRPr/>
            </a:pPr>
            <a:endParaRPr lang="en-US" baseline="0" dirty="0"/>
          </a:p>
          <a:p>
            <a:pPr eaLnBrk="1" hangingPunct="1">
              <a:defRPr/>
            </a:pPr>
            <a:r>
              <a:rPr lang="en-US" altLang="en-US" dirty="0">
                <a:latin typeface="Arial" pitchFamily="34" charset="0"/>
              </a:rPr>
              <a:t>There are several associations and foundation that support the Marine Corps today…MCUF, MCAA, MCSF, MCLEF, MCHF, SFF; scores of unit specific groups like 2d Mar </a:t>
            </a:r>
            <a:r>
              <a:rPr lang="en-US" altLang="en-US" dirty="0" err="1">
                <a:latin typeface="Arial" pitchFamily="34" charset="0"/>
              </a:rPr>
              <a:t>Div</a:t>
            </a:r>
            <a:r>
              <a:rPr lang="en-US" altLang="en-US" dirty="0">
                <a:latin typeface="Arial" pitchFamily="34" charset="0"/>
              </a:rPr>
              <a:t> Battalions, Squadrons, local groups like Semper Fi Society of Boston</a:t>
            </a:r>
          </a:p>
          <a:p>
            <a:pPr eaLnBrk="1" hangingPunct="1">
              <a:defRPr/>
            </a:pPr>
            <a:endParaRPr lang="en-US" altLang="en-US" dirty="0">
              <a:latin typeface="Arial" pitchFamily="34" charset="0"/>
            </a:endParaRPr>
          </a:p>
          <a:p>
            <a:pPr eaLnBrk="1" hangingPunct="1">
              <a:defRPr/>
            </a:pPr>
            <a:r>
              <a:rPr lang="en-US" altLang="en-US" dirty="0">
                <a:latin typeface="Arial" pitchFamily="34" charset="0"/>
              </a:rPr>
              <a:t>No one has succeeded in tying those all together but our mission and focus could/should have a connection to nearly all.  The connecting file is a work in progress and </a:t>
            </a:r>
            <a:r>
              <a:rPr lang="en-US" altLang="en-US" dirty="0" err="1">
                <a:latin typeface="Arial" pitchFamily="34" charset="0"/>
              </a:rPr>
              <a:t>LtGen</a:t>
            </a:r>
            <a:r>
              <a:rPr lang="en-US" altLang="en-US" dirty="0">
                <a:latin typeface="Arial" pitchFamily="34" charset="0"/>
              </a:rPr>
              <a:t> Faulkner has several efforts at being the adult in the room forging connections.   </a:t>
            </a:r>
          </a:p>
          <a:p>
            <a:pPr eaLnBrk="1" hangingPunct="1">
              <a:defRPr/>
            </a:pPr>
            <a:endParaRPr lang="en-US" altLang="en-US" dirty="0">
              <a:latin typeface="Arial" pitchFamily="34" charset="0"/>
            </a:endParaRPr>
          </a:p>
          <a:p>
            <a:pPr eaLnBrk="1" hangingPunct="1">
              <a:defRPr/>
            </a:pPr>
            <a:r>
              <a:rPr lang="en-US" altLang="en-US" dirty="0">
                <a:latin typeface="Arial" pitchFamily="34" charset="0"/>
              </a:rPr>
              <a:t>An initiative to connect with the Marine Corps League is a good example of working with an organization with a complementary mission set.   And a potential revenue stream as we added the “intellectual component” of Modern Day Marine in 2017 and await confirmation on the next step in the partnership ..  </a:t>
            </a:r>
          </a:p>
          <a:p>
            <a:pPr>
              <a:defRPr/>
            </a:pPr>
            <a:endParaRPr lang="en-US" dirty="0"/>
          </a:p>
        </p:txBody>
      </p:sp>
      <p:sp>
        <p:nvSpPr>
          <p:cNvPr id="4" name="Slide Number Placeholder 3"/>
          <p:cNvSpPr>
            <a:spLocks noGrp="1"/>
          </p:cNvSpPr>
          <p:nvPr>
            <p:ph type="sldNum" sz="quarter" idx="5"/>
          </p:nvPr>
        </p:nvSpPr>
        <p:spPr/>
        <p:txBody>
          <a:bodyPr/>
          <a:lstStyle/>
          <a:p>
            <a:pPr>
              <a:defRPr/>
            </a:pPr>
            <a:fld id="{9E26139F-6C07-4B73-B092-BCA0C6C49059}" type="slidenum">
              <a:rPr lang="en-US" altLang="en-US"/>
              <a:pPr>
                <a:defRPr/>
              </a:pPr>
              <a:t>5</a:t>
            </a:fld>
            <a:endParaRPr lang="en-US" alt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dirty="0"/>
              <a:t>“Veterans” is an organizational tax status</a:t>
            </a:r>
            <a:r>
              <a:rPr lang="en-US" baseline="0" dirty="0"/>
              <a:t>. Our members are also in large part active duty Marines.  We serve those active Marines via programs while helping to keep veterans connected.</a:t>
            </a:r>
          </a:p>
          <a:p>
            <a:pPr>
              <a:defRPr/>
            </a:pPr>
            <a:endParaRPr lang="en-US" baseline="0" dirty="0"/>
          </a:p>
          <a:p>
            <a:pPr>
              <a:defRPr/>
            </a:pPr>
            <a:r>
              <a:rPr lang="en-US" baseline="0" dirty="0"/>
              <a:t>What is in each </a:t>
            </a:r>
            <a:r>
              <a:rPr lang="mr-IN" baseline="0" dirty="0"/>
              <a:t>…</a:t>
            </a:r>
            <a:r>
              <a:rPr lang="en-US" baseline="0" dirty="0"/>
              <a:t> </a:t>
            </a:r>
          </a:p>
          <a:p>
            <a:pPr>
              <a:defRPr/>
            </a:pPr>
            <a:endParaRPr lang="en-US" baseline="0" dirty="0"/>
          </a:p>
          <a:p>
            <a:pPr>
              <a:defRPr/>
            </a:pPr>
            <a:r>
              <a:rPr lang="en-US" baseline="0" dirty="0"/>
              <a:t>Talk to total MCA&amp;F membership </a:t>
            </a:r>
            <a:r>
              <a:rPr lang="mr-IN" baseline="0" dirty="0"/>
              <a:t>–</a:t>
            </a:r>
            <a:r>
              <a:rPr lang="en-US" baseline="0" dirty="0"/>
              <a:t> back up to nearly XXXX K and also demographics </a:t>
            </a:r>
            <a:r>
              <a:rPr lang="mr-IN" baseline="0" dirty="0"/>
              <a:t>–</a:t>
            </a:r>
            <a:r>
              <a:rPr lang="en-US" baseline="0" dirty="0"/>
              <a:t> active, reserve, veteran, friend of the Corps.  </a:t>
            </a:r>
          </a:p>
          <a:p>
            <a:pPr>
              <a:defRPr/>
            </a:pPr>
            <a:endParaRPr lang="en-US" baseline="0" dirty="0"/>
          </a:p>
          <a:p>
            <a:pPr>
              <a:defRPr/>
            </a:pPr>
            <a:r>
              <a:rPr lang="en-US" baseline="0" dirty="0"/>
              <a:t>The Association ( the “c 19”) is also a donor to the Foundation (the “c 3”) so you can say our members / sponsors / shoppers all support programs for Marines.  </a:t>
            </a:r>
          </a:p>
          <a:p>
            <a:pPr>
              <a:defRPr/>
            </a:pPr>
            <a:endParaRPr lang="en-US" baseline="0" dirty="0"/>
          </a:p>
          <a:p>
            <a:pPr>
              <a:defRPr/>
            </a:pPr>
            <a:endParaRPr lang="en-US" baseline="0" dirty="0"/>
          </a:p>
          <a:p>
            <a:pPr>
              <a:defRPr/>
            </a:pPr>
            <a:endParaRPr lang="en-US" dirty="0"/>
          </a:p>
        </p:txBody>
      </p:sp>
      <p:sp>
        <p:nvSpPr>
          <p:cNvPr id="4" name="Slide Number Placeholder 3"/>
          <p:cNvSpPr>
            <a:spLocks noGrp="1"/>
          </p:cNvSpPr>
          <p:nvPr>
            <p:ph type="sldNum" sz="quarter" idx="5"/>
          </p:nvPr>
        </p:nvSpPr>
        <p:spPr/>
        <p:txBody>
          <a:bodyPr/>
          <a:lstStyle/>
          <a:p>
            <a:pPr>
              <a:defRPr/>
            </a:pPr>
            <a:fld id="{9E26139F-6C07-4B73-B092-BCA0C6C49059}" type="slidenum">
              <a:rPr lang="en-US" altLang="en-US"/>
              <a:pPr>
                <a:defRPr/>
              </a:pPr>
              <a:t>6</a:t>
            </a:fld>
            <a:endParaRPr lang="en-US" alt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CD7E73B-0031-C51F-0193-B64EDC85671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4E8BFD3-FCDD-3CF1-E673-844F80624C1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9E98463-2F28-D527-5CED-24A470F77799}"/>
              </a:ext>
            </a:extLst>
          </p:cNvPr>
          <p:cNvSpPr>
            <a:spLocks noGrp="1"/>
          </p:cNvSpPr>
          <p:nvPr>
            <p:ph type="body" idx="1"/>
          </p:nvPr>
        </p:nvSpPr>
        <p:spPr/>
        <p:txBody>
          <a:bodyPr/>
          <a:lstStyle/>
          <a:p>
            <a:pPr>
              <a:defRPr/>
            </a:pPr>
            <a:r>
              <a:rPr lang="en-US" dirty="0"/>
              <a:t>“Veterans” is an organizational tax status</a:t>
            </a:r>
            <a:r>
              <a:rPr lang="en-US" baseline="0" dirty="0"/>
              <a:t>. Our members are also in large part active duty Marines.  We serve those active Marines via programs while helping to keep veterans connected.</a:t>
            </a:r>
          </a:p>
          <a:p>
            <a:pPr>
              <a:defRPr/>
            </a:pPr>
            <a:endParaRPr lang="en-US" baseline="0" dirty="0"/>
          </a:p>
          <a:p>
            <a:pPr>
              <a:defRPr/>
            </a:pPr>
            <a:r>
              <a:rPr lang="en-US" baseline="0" dirty="0"/>
              <a:t>What is in each </a:t>
            </a:r>
            <a:r>
              <a:rPr lang="mr-IN" baseline="0" dirty="0"/>
              <a:t>…</a:t>
            </a:r>
            <a:r>
              <a:rPr lang="en-US" baseline="0" dirty="0"/>
              <a:t> </a:t>
            </a:r>
          </a:p>
          <a:p>
            <a:pPr>
              <a:defRPr/>
            </a:pPr>
            <a:endParaRPr lang="en-US" baseline="0" dirty="0"/>
          </a:p>
          <a:p>
            <a:pPr>
              <a:defRPr/>
            </a:pPr>
            <a:r>
              <a:rPr lang="en-US" baseline="0" dirty="0"/>
              <a:t>Talk to total MCA&amp;F membership </a:t>
            </a:r>
            <a:r>
              <a:rPr lang="mr-IN" baseline="0" dirty="0"/>
              <a:t>–</a:t>
            </a:r>
            <a:r>
              <a:rPr lang="en-US" baseline="0" dirty="0"/>
              <a:t> back up to nearly XXXX K and also demographics </a:t>
            </a:r>
            <a:r>
              <a:rPr lang="mr-IN" baseline="0" dirty="0"/>
              <a:t>–</a:t>
            </a:r>
            <a:r>
              <a:rPr lang="en-US" baseline="0" dirty="0"/>
              <a:t> active, reserve, veteran, friend of the Corps.  </a:t>
            </a:r>
          </a:p>
          <a:p>
            <a:pPr>
              <a:defRPr/>
            </a:pPr>
            <a:endParaRPr lang="en-US" baseline="0" dirty="0"/>
          </a:p>
          <a:p>
            <a:pPr>
              <a:defRPr/>
            </a:pPr>
            <a:r>
              <a:rPr lang="en-US" baseline="0" dirty="0"/>
              <a:t>The Association ( the “c 19”) is also a donor to the Foundation (the “c 3”) so you can say our members / sponsors / shoppers all support programs for Marines.  </a:t>
            </a:r>
          </a:p>
          <a:p>
            <a:pPr>
              <a:defRPr/>
            </a:pPr>
            <a:endParaRPr lang="en-US" baseline="0" dirty="0"/>
          </a:p>
          <a:p>
            <a:pPr>
              <a:defRPr/>
            </a:pPr>
            <a:endParaRPr lang="en-US" baseline="0" dirty="0"/>
          </a:p>
          <a:p>
            <a:pPr>
              <a:defRPr/>
            </a:pPr>
            <a:endParaRPr lang="en-US" dirty="0"/>
          </a:p>
        </p:txBody>
      </p:sp>
      <p:sp>
        <p:nvSpPr>
          <p:cNvPr id="4" name="Slide Number Placeholder 3">
            <a:extLst>
              <a:ext uri="{FF2B5EF4-FFF2-40B4-BE49-F238E27FC236}">
                <a16:creationId xmlns:a16="http://schemas.microsoft.com/office/drawing/2014/main" id="{68B1D2D4-A69B-BD14-DFCF-FA2C9FB6D986}"/>
              </a:ext>
            </a:extLst>
          </p:cNvPr>
          <p:cNvSpPr>
            <a:spLocks noGrp="1"/>
          </p:cNvSpPr>
          <p:nvPr>
            <p:ph type="sldNum" sz="quarter" idx="5"/>
          </p:nvPr>
        </p:nvSpPr>
        <p:spPr/>
        <p:txBody>
          <a:bodyPr/>
          <a:lstStyle/>
          <a:p>
            <a:pPr>
              <a:defRPr/>
            </a:pPr>
            <a:fld id="{9E26139F-6C07-4B73-B092-BCA0C6C49059}" type="slidenum">
              <a:rPr lang="en-US" altLang="en-US"/>
              <a:pPr>
                <a:defRPr/>
              </a:pPr>
              <a:t>7</a:t>
            </a:fld>
            <a:endParaRPr lang="en-US" altLang="en-US" dirty="0"/>
          </a:p>
        </p:txBody>
      </p:sp>
    </p:spTree>
    <p:extLst>
      <p:ext uri="{BB962C8B-B14F-4D97-AF65-F5344CB8AC3E}">
        <p14:creationId xmlns:p14="http://schemas.microsoft.com/office/powerpoint/2010/main" val="286149057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3B9492E-E0A2-DCDA-4714-3575E14EA9A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2EBCC4E-A591-D986-1A95-A8D163822D7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3571DE3-56A0-1E38-C089-2E3CA3E380A1}"/>
              </a:ext>
            </a:extLst>
          </p:cNvPr>
          <p:cNvSpPr>
            <a:spLocks noGrp="1"/>
          </p:cNvSpPr>
          <p:nvPr>
            <p:ph type="body" idx="1"/>
          </p:nvPr>
        </p:nvSpPr>
        <p:spPr/>
        <p:txBody>
          <a:bodyPr/>
          <a:lstStyle/>
          <a:p>
            <a:endParaRPr lang="en-AF" dirty="0"/>
          </a:p>
        </p:txBody>
      </p:sp>
      <p:sp>
        <p:nvSpPr>
          <p:cNvPr id="4" name="Slide Number Placeholder 3">
            <a:extLst>
              <a:ext uri="{FF2B5EF4-FFF2-40B4-BE49-F238E27FC236}">
                <a16:creationId xmlns:a16="http://schemas.microsoft.com/office/drawing/2014/main" id="{0A4EED8A-5FB8-466C-1268-5C7B5D100471}"/>
              </a:ext>
            </a:extLst>
          </p:cNvPr>
          <p:cNvSpPr>
            <a:spLocks noGrp="1"/>
          </p:cNvSpPr>
          <p:nvPr>
            <p:ph type="sldNum" sz="quarter" idx="5"/>
          </p:nvPr>
        </p:nvSpPr>
        <p:spPr/>
        <p:txBody>
          <a:bodyPr/>
          <a:lstStyle/>
          <a:p>
            <a:fld id="{262EB548-F7C0-4CAF-AC53-102ED2BE387F}" type="slidenum">
              <a:rPr lang="en-US" smtClean="0"/>
              <a:t>8</a:t>
            </a:fld>
            <a:endParaRPr lang="en-US"/>
          </a:p>
        </p:txBody>
      </p:sp>
    </p:spTree>
    <p:extLst>
      <p:ext uri="{BB962C8B-B14F-4D97-AF65-F5344CB8AC3E}">
        <p14:creationId xmlns:p14="http://schemas.microsoft.com/office/powerpoint/2010/main" val="334018204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dirty="0"/>
              <a:t>No conformity of thought </a:t>
            </a:r>
          </a:p>
          <a:p>
            <a:pPr>
              <a:defRPr/>
            </a:pPr>
            <a:r>
              <a:rPr lang="en-US" dirty="0"/>
              <a:t>Venue for independent</a:t>
            </a:r>
            <a:r>
              <a:rPr lang="en-US" baseline="0" dirty="0"/>
              <a:t> thinking</a:t>
            </a:r>
          </a:p>
          <a:p>
            <a:pPr>
              <a:defRPr/>
            </a:pPr>
            <a:r>
              <a:rPr lang="en-US" baseline="0" dirty="0"/>
              <a:t>Tool to enable professional growth</a:t>
            </a:r>
          </a:p>
          <a:p>
            <a:pPr>
              <a:defRPr/>
            </a:pPr>
            <a:endParaRPr lang="en-US" baseline="0" dirty="0"/>
          </a:p>
          <a:p>
            <a:pPr>
              <a:defRPr/>
            </a:pPr>
            <a:endParaRPr lang="en-US" dirty="0"/>
          </a:p>
        </p:txBody>
      </p:sp>
      <p:sp>
        <p:nvSpPr>
          <p:cNvPr id="4" name="Slide Number Placeholder 3"/>
          <p:cNvSpPr>
            <a:spLocks noGrp="1"/>
          </p:cNvSpPr>
          <p:nvPr>
            <p:ph type="sldNum" sz="quarter" idx="5"/>
          </p:nvPr>
        </p:nvSpPr>
        <p:spPr/>
        <p:txBody>
          <a:bodyPr/>
          <a:lstStyle/>
          <a:p>
            <a:pPr>
              <a:defRPr/>
            </a:pPr>
            <a:fld id="{9E26139F-6C07-4B73-B092-BCA0C6C49059}" type="slidenum">
              <a:rPr lang="en-US" altLang="en-US"/>
              <a:pPr>
                <a:defRPr/>
              </a:pPr>
              <a:t>9</a:t>
            </a:fld>
            <a:endParaRPr lang="en-US" altLang="en-US" dirty="0"/>
          </a:p>
        </p:txBody>
      </p:sp>
    </p:spTree>
    <p:extLst>
      <p:ext uri="{BB962C8B-B14F-4D97-AF65-F5344CB8AC3E}">
        <p14:creationId xmlns:p14="http://schemas.microsoft.com/office/powerpoint/2010/main" val="354157355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685800" y="2125980"/>
            <a:ext cx="7772400" cy="1440180"/>
          </a:xfrm>
          <a:prstGeom prst="rect">
            <a:avLst/>
          </a:prstGeom>
        </p:spPr>
        <p:txBody>
          <a:bodyPr wrap="square" lIns="0" tIns="0" rIns="0" bIns="0">
            <a:spAutoFit/>
          </a:bodyPr>
          <a:lstStyle>
            <a:lvl1pPr>
              <a:defRPr/>
            </a:lvl1pPr>
          </a:lstStyle>
          <a:p>
            <a:r>
              <a:rPr lang="en-US"/>
              <a:t>Click to edit Master title style</a:t>
            </a:r>
            <a:endParaRPr/>
          </a:p>
        </p:txBody>
      </p:sp>
      <p:sp>
        <p:nvSpPr>
          <p:cNvPr id="3" name="Holder 3"/>
          <p:cNvSpPr>
            <a:spLocks noGrp="1"/>
          </p:cNvSpPr>
          <p:nvPr>
            <p:ph type="subTitle" idx="4"/>
          </p:nvPr>
        </p:nvSpPr>
        <p:spPr>
          <a:xfrm>
            <a:off x="1371600" y="3840480"/>
            <a:ext cx="6400800" cy="1714500"/>
          </a:xfrm>
          <a:prstGeom prst="rect">
            <a:avLst/>
          </a:prstGeom>
        </p:spPr>
        <p:txBody>
          <a:bodyPr wrap="square" lIns="0" tIns="0" rIns="0" bIns="0">
            <a:spAutoFit/>
          </a:bodyPr>
          <a:lstStyle>
            <a:lvl1pPr>
              <a:defRPr/>
            </a:lvl1pPr>
          </a:lstStyle>
          <a:p>
            <a:r>
              <a:rPr lang="en-US"/>
              <a:t>Click to edit Master subtitle style</a:t>
            </a:r>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lang="en-US" dirty="0"/>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7BDA7A44-D4B3-44BC-97A4-BB11E690D066}" type="datetime1">
              <a:rPr lang="en-US" smtClean="0"/>
              <a:t>2/19/25</a:t>
            </a:fld>
            <a:endParaRPr lang="en-US" dirty="0"/>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65C3D1F8-002A-47E3-97A1-C6774553AA60}" type="slidenum">
              <a:rPr lang="en-US" smtClean="0"/>
              <a:t>‹#›</a:t>
            </a:fld>
            <a:endParaRPr lang="en-US" dirty="0"/>
          </a:p>
        </p:txBody>
      </p:sp>
    </p:spTree>
    <p:extLst>
      <p:ext uri="{BB962C8B-B14F-4D97-AF65-F5344CB8AC3E}">
        <p14:creationId xmlns:p14="http://schemas.microsoft.com/office/powerpoint/2010/main" val="7598054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800" b="1" i="0">
                <a:solidFill>
                  <a:srgbClr val="494F42"/>
                </a:solidFill>
                <a:latin typeface="Arial"/>
                <a:cs typeface="Arial"/>
              </a:defRPr>
            </a:lvl1pPr>
          </a:lstStyle>
          <a:p>
            <a:r>
              <a:rPr lang="en-US"/>
              <a:t>Click to edit Master title style</a:t>
            </a:r>
            <a:endParaRPr/>
          </a:p>
        </p:txBody>
      </p:sp>
      <p:sp>
        <p:nvSpPr>
          <p:cNvPr id="3" name="Holder 3"/>
          <p:cNvSpPr>
            <a:spLocks noGrp="1"/>
          </p:cNvSpPr>
          <p:nvPr>
            <p:ph type="body" idx="1"/>
          </p:nvPr>
        </p:nvSpPr>
        <p:spPr/>
        <p:txBody>
          <a:bodyPr lIns="0" tIns="0" rIns="0" bIns="0"/>
          <a:lstStyle>
            <a:lvl1pPr>
              <a:defRPr/>
            </a:lvl1pPr>
          </a:lstStyle>
          <a:p>
            <a:pPr lvl="0"/>
            <a:r>
              <a:rPr lang="en-US"/>
              <a:t>Click to edit Master text styles</a:t>
            </a: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lang="en-US" dirty="0"/>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CDDDF259-F1C4-4EC1-8DFC-20C35D7CFF97}" type="datetime1">
              <a:rPr lang="en-US" smtClean="0"/>
              <a:t>2/19/25</a:t>
            </a:fld>
            <a:endParaRPr lang="en-US" dirty="0"/>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65C3D1F8-002A-47E3-97A1-C6774553AA60}" type="slidenum">
              <a:rPr lang="en-US" smtClean="0"/>
              <a:t>‹#›</a:t>
            </a:fld>
            <a:endParaRPr lang="en-US" dirty="0"/>
          </a:p>
        </p:txBody>
      </p:sp>
    </p:spTree>
    <p:extLst>
      <p:ext uri="{BB962C8B-B14F-4D97-AF65-F5344CB8AC3E}">
        <p14:creationId xmlns:p14="http://schemas.microsoft.com/office/powerpoint/2010/main" val="40092040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800" b="1" i="0">
                <a:solidFill>
                  <a:srgbClr val="494F42"/>
                </a:solidFill>
                <a:latin typeface="Arial"/>
                <a:cs typeface="Arial"/>
              </a:defRPr>
            </a:lvl1pPr>
          </a:lstStyle>
          <a:p>
            <a:r>
              <a:rPr lang="en-US"/>
              <a:t>Click to edit Master title style</a:t>
            </a:r>
            <a:endParaRPr/>
          </a:p>
        </p:txBody>
      </p:sp>
      <p:sp>
        <p:nvSpPr>
          <p:cNvPr id="3" name="Holder 3"/>
          <p:cNvSpPr>
            <a:spLocks noGrp="1"/>
          </p:cNvSpPr>
          <p:nvPr>
            <p:ph sz="half" idx="2"/>
          </p:nvPr>
        </p:nvSpPr>
        <p:spPr>
          <a:xfrm>
            <a:off x="457200" y="1577340"/>
            <a:ext cx="3977640" cy="4526280"/>
          </a:xfrm>
          <a:prstGeom prst="rect">
            <a:avLst/>
          </a:prstGeom>
        </p:spPr>
        <p:txBody>
          <a:bodyPr wrap="square" lIns="0" tIns="0" rIns="0" bIns="0">
            <a:spAutoFit/>
          </a:bodyPr>
          <a:lstStyle>
            <a:lvl1pPr>
              <a:defRPr/>
            </a:lvl1pPr>
          </a:lstStyle>
          <a:p>
            <a:pPr lvl="0"/>
            <a:r>
              <a:rPr lang="en-US"/>
              <a:t>Click to edit Master text styles</a:t>
            </a:r>
          </a:p>
        </p:txBody>
      </p:sp>
      <p:sp>
        <p:nvSpPr>
          <p:cNvPr id="4" name="Holder 4"/>
          <p:cNvSpPr>
            <a:spLocks noGrp="1"/>
          </p:cNvSpPr>
          <p:nvPr>
            <p:ph sz="half" idx="3"/>
          </p:nvPr>
        </p:nvSpPr>
        <p:spPr>
          <a:xfrm>
            <a:off x="4709160" y="1577340"/>
            <a:ext cx="3977640" cy="4526280"/>
          </a:xfrm>
          <a:prstGeom prst="rect">
            <a:avLst/>
          </a:prstGeom>
        </p:spPr>
        <p:txBody>
          <a:bodyPr wrap="square" lIns="0" tIns="0" rIns="0" bIns="0">
            <a:spAutoFit/>
          </a:bodyPr>
          <a:lstStyle>
            <a:lvl1pPr>
              <a:defRPr/>
            </a:lvl1pPr>
          </a:lstStyle>
          <a:p>
            <a:pPr lvl="0"/>
            <a:r>
              <a:rPr lang="en-US"/>
              <a:t>Click to edit Master text styles</a:t>
            </a: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lang="en-US" dirty="0"/>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3F8D2D36-1E41-4CBA-B093-B8DE42C063D4}" type="datetime1">
              <a:rPr lang="en-US" smtClean="0"/>
              <a:t>2/19/25</a:t>
            </a:fld>
            <a:endParaRPr lang="en-US" dirty="0"/>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65C3D1F8-002A-47E3-97A1-C6774553AA60}" type="slidenum">
              <a:rPr lang="en-US" smtClean="0"/>
              <a:t>‹#›</a:t>
            </a:fld>
            <a:endParaRPr lang="en-US" dirty="0"/>
          </a:p>
        </p:txBody>
      </p:sp>
    </p:spTree>
    <p:extLst>
      <p:ext uri="{BB962C8B-B14F-4D97-AF65-F5344CB8AC3E}">
        <p14:creationId xmlns:p14="http://schemas.microsoft.com/office/powerpoint/2010/main" val="41167021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800" b="1" i="0">
                <a:solidFill>
                  <a:srgbClr val="494F42"/>
                </a:solidFill>
                <a:latin typeface="Arial"/>
                <a:cs typeface="Arial"/>
              </a:defRPr>
            </a:lvl1pPr>
          </a:lstStyle>
          <a:p>
            <a:r>
              <a:rPr lang="en-US"/>
              <a:t>Click to edit Master title style</a:t>
            </a:r>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lang="en-US" dirty="0"/>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0ECDB363-F2E4-4D6D-BD8A-6091F8CC2C29}" type="datetime1">
              <a:rPr lang="en-US" smtClean="0"/>
              <a:t>2/19/25</a:t>
            </a:fld>
            <a:endParaRPr lang="en-US" dirty="0"/>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65C3D1F8-002A-47E3-97A1-C6774553AA60}" type="slidenum">
              <a:rPr lang="en-US" smtClean="0"/>
              <a:t>‹#›</a:t>
            </a:fld>
            <a:endParaRPr lang="en-US" dirty="0"/>
          </a:p>
        </p:txBody>
      </p:sp>
    </p:spTree>
    <p:extLst>
      <p:ext uri="{BB962C8B-B14F-4D97-AF65-F5344CB8AC3E}">
        <p14:creationId xmlns:p14="http://schemas.microsoft.com/office/powerpoint/2010/main" val="23602408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lang="en-US" dirty="0"/>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D6E59F66-74C1-4042-A7B4-6584719A1D94}" type="datetime1">
              <a:rPr lang="en-US" smtClean="0"/>
              <a:t>2/19/25</a:t>
            </a:fld>
            <a:endParaRPr lang="en-US" dirty="0"/>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65C3D1F8-002A-47E3-97A1-C6774553AA60}" type="slidenum">
              <a:rPr lang="en-US" smtClean="0"/>
              <a:t>‹#›</a:t>
            </a:fld>
            <a:endParaRPr lang="en-US" dirty="0"/>
          </a:p>
        </p:txBody>
      </p:sp>
    </p:spTree>
    <p:extLst>
      <p:ext uri="{BB962C8B-B14F-4D97-AF65-F5344CB8AC3E}">
        <p14:creationId xmlns:p14="http://schemas.microsoft.com/office/powerpoint/2010/main" val="36749726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DC33AE90-4ACA-4C2F-94D5-6278FE7B73AB}" type="datetime1">
              <a:rPr lang="en-US" smtClean="0"/>
              <a:t>2/19/25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5C3D1F8-002A-47E3-97A1-C6774553AA60}" type="slidenum">
              <a:rPr lang="en-US" smtClean="0"/>
              <a:t>‹#›</a:t>
            </a:fld>
            <a:endParaRPr lang="en-US" dirty="0"/>
          </a:p>
        </p:txBody>
      </p:sp>
    </p:spTree>
    <p:extLst>
      <p:ext uri="{BB962C8B-B14F-4D97-AF65-F5344CB8AC3E}">
        <p14:creationId xmlns:p14="http://schemas.microsoft.com/office/powerpoint/2010/main" val="304134580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bk object 16"/>
          <p:cNvSpPr/>
          <p:nvPr/>
        </p:nvSpPr>
        <p:spPr>
          <a:xfrm>
            <a:off x="0" y="0"/>
            <a:ext cx="9144000" cy="5410200"/>
          </a:xfrm>
          <a:custGeom>
            <a:avLst/>
            <a:gdLst/>
            <a:ahLst/>
            <a:cxnLst/>
            <a:rect l="l" t="t" r="r" b="b"/>
            <a:pathLst>
              <a:path w="9144000" h="5410200">
                <a:moveTo>
                  <a:pt x="0" y="5410200"/>
                </a:moveTo>
                <a:lnTo>
                  <a:pt x="9144000" y="5410200"/>
                </a:lnTo>
                <a:lnTo>
                  <a:pt x="9144000" y="0"/>
                </a:lnTo>
                <a:lnTo>
                  <a:pt x="0" y="0"/>
                </a:lnTo>
                <a:lnTo>
                  <a:pt x="0" y="5410200"/>
                </a:lnTo>
                <a:close/>
              </a:path>
            </a:pathLst>
          </a:custGeom>
          <a:solidFill>
            <a:srgbClr val="E6DACC"/>
          </a:solidFill>
        </p:spPr>
        <p:txBody>
          <a:bodyPr wrap="square" lIns="0" tIns="0" rIns="0" bIns="0" rtlCol="0"/>
          <a:lstStyle/>
          <a:p>
            <a:endParaRPr/>
          </a:p>
        </p:txBody>
      </p:sp>
      <p:sp>
        <p:nvSpPr>
          <p:cNvPr id="17" name="bk object 17"/>
          <p:cNvSpPr/>
          <p:nvPr/>
        </p:nvSpPr>
        <p:spPr>
          <a:xfrm>
            <a:off x="0" y="5715000"/>
            <a:ext cx="9144000" cy="76200"/>
          </a:xfrm>
          <a:custGeom>
            <a:avLst/>
            <a:gdLst/>
            <a:ahLst/>
            <a:cxnLst/>
            <a:rect l="l" t="t" r="r" b="b"/>
            <a:pathLst>
              <a:path w="9144000" h="76200">
                <a:moveTo>
                  <a:pt x="0" y="76200"/>
                </a:moveTo>
                <a:lnTo>
                  <a:pt x="9144000" y="76200"/>
                </a:lnTo>
                <a:lnTo>
                  <a:pt x="9144000" y="0"/>
                </a:lnTo>
                <a:lnTo>
                  <a:pt x="0" y="0"/>
                </a:lnTo>
                <a:lnTo>
                  <a:pt x="0" y="76200"/>
                </a:lnTo>
                <a:close/>
              </a:path>
            </a:pathLst>
          </a:custGeom>
          <a:solidFill>
            <a:srgbClr val="E6DACC"/>
          </a:solidFill>
        </p:spPr>
        <p:txBody>
          <a:bodyPr wrap="square" lIns="0" tIns="0" rIns="0" bIns="0" rtlCol="0"/>
          <a:lstStyle/>
          <a:p>
            <a:endParaRPr/>
          </a:p>
        </p:txBody>
      </p:sp>
      <p:sp>
        <p:nvSpPr>
          <p:cNvPr id="18" name="bk object 18"/>
          <p:cNvSpPr/>
          <p:nvPr/>
        </p:nvSpPr>
        <p:spPr>
          <a:xfrm>
            <a:off x="0" y="5791200"/>
            <a:ext cx="9144000" cy="1066800"/>
          </a:xfrm>
          <a:custGeom>
            <a:avLst/>
            <a:gdLst/>
            <a:ahLst/>
            <a:cxnLst/>
            <a:rect l="l" t="t" r="r" b="b"/>
            <a:pathLst>
              <a:path w="9144000" h="1066800">
                <a:moveTo>
                  <a:pt x="0" y="1066800"/>
                </a:moveTo>
                <a:lnTo>
                  <a:pt x="9144000" y="1066800"/>
                </a:lnTo>
                <a:lnTo>
                  <a:pt x="9144000" y="0"/>
                </a:lnTo>
                <a:lnTo>
                  <a:pt x="0" y="0"/>
                </a:lnTo>
                <a:lnTo>
                  <a:pt x="0" y="1066800"/>
                </a:lnTo>
                <a:close/>
              </a:path>
            </a:pathLst>
          </a:custGeom>
          <a:solidFill>
            <a:srgbClr val="494F42"/>
          </a:solidFill>
        </p:spPr>
        <p:txBody>
          <a:bodyPr wrap="square" lIns="0" tIns="0" rIns="0" bIns="0" rtlCol="0"/>
          <a:lstStyle/>
          <a:p>
            <a:endParaRPr/>
          </a:p>
        </p:txBody>
      </p:sp>
      <p:sp>
        <p:nvSpPr>
          <p:cNvPr id="19" name="bk object 19"/>
          <p:cNvSpPr/>
          <p:nvPr/>
        </p:nvSpPr>
        <p:spPr>
          <a:xfrm>
            <a:off x="0" y="5410200"/>
            <a:ext cx="9144000" cy="304800"/>
          </a:xfrm>
          <a:custGeom>
            <a:avLst/>
            <a:gdLst/>
            <a:ahLst/>
            <a:cxnLst/>
            <a:rect l="l" t="t" r="r" b="b"/>
            <a:pathLst>
              <a:path w="9144000" h="304800">
                <a:moveTo>
                  <a:pt x="0" y="304800"/>
                </a:moveTo>
                <a:lnTo>
                  <a:pt x="9144000" y="304800"/>
                </a:lnTo>
                <a:lnTo>
                  <a:pt x="9144000" y="0"/>
                </a:lnTo>
                <a:lnTo>
                  <a:pt x="0" y="0"/>
                </a:lnTo>
                <a:lnTo>
                  <a:pt x="0" y="304800"/>
                </a:lnTo>
                <a:close/>
              </a:path>
            </a:pathLst>
          </a:custGeom>
          <a:solidFill>
            <a:srgbClr val="3E3E3E"/>
          </a:solidFill>
        </p:spPr>
        <p:txBody>
          <a:bodyPr wrap="square" lIns="0" tIns="0" rIns="0" bIns="0" rtlCol="0"/>
          <a:lstStyle/>
          <a:p>
            <a:endParaRPr/>
          </a:p>
        </p:txBody>
      </p:sp>
      <p:sp>
        <p:nvSpPr>
          <p:cNvPr id="20" name="bk object 20"/>
          <p:cNvSpPr/>
          <p:nvPr/>
        </p:nvSpPr>
        <p:spPr>
          <a:xfrm>
            <a:off x="2438400" y="5918682"/>
            <a:ext cx="4267198" cy="870660"/>
          </a:xfrm>
          <a:prstGeom prst="rect">
            <a:avLst/>
          </a:prstGeom>
          <a:blipFill>
            <a:blip r:embed="rId8" cstate="print"/>
            <a:stretch>
              <a:fillRect/>
            </a:stretch>
          </a:blipFill>
        </p:spPr>
        <p:txBody>
          <a:bodyPr wrap="square" lIns="0" tIns="0" rIns="0" bIns="0" rtlCol="0"/>
          <a:lstStyle/>
          <a:p>
            <a:endParaRPr/>
          </a:p>
        </p:txBody>
      </p:sp>
      <p:sp>
        <p:nvSpPr>
          <p:cNvPr id="21" name="bk object 21"/>
          <p:cNvSpPr/>
          <p:nvPr/>
        </p:nvSpPr>
        <p:spPr>
          <a:xfrm>
            <a:off x="4150543" y="44565"/>
            <a:ext cx="4993456" cy="5530594"/>
          </a:xfrm>
          <a:prstGeom prst="rect">
            <a:avLst/>
          </a:prstGeom>
          <a:blipFill>
            <a:blip r:embed="rId9" cstate="print"/>
            <a:stretch>
              <a:fillRect/>
            </a:stretch>
          </a:blipFill>
        </p:spPr>
        <p:txBody>
          <a:bodyPr wrap="square" lIns="0" tIns="0" rIns="0" bIns="0" rtlCol="0"/>
          <a:lstStyle/>
          <a:p>
            <a:endParaRPr/>
          </a:p>
        </p:txBody>
      </p:sp>
      <p:sp>
        <p:nvSpPr>
          <p:cNvPr id="2" name="Holder 2"/>
          <p:cNvSpPr>
            <a:spLocks noGrp="1"/>
          </p:cNvSpPr>
          <p:nvPr>
            <p:ph type="title"/>
          </p:nvPr>
        </p:nvSpPr>
        <p:spPr>
          <a:xfrm>
            <a:off x="1662842" y="176275"/>
            <a:ext cx="5818314" cy="452120"/>
          </a:xfrm>
          <a:prstGeom prst="rect">
            <a:avLst/>
          </a:prstGeom>
        </p:spPr>
        <p:txBody>
          <a:bodyPr wrap="square" lIns="0" tIns="0" rIns="0" bIns="0">
            <a:spAutoFit/>
          </a:bodyPr>
          <a:lstStyle>
            <a:lvl1pPr>
              <a:defRPr sz="2800" b="1" i="0">
                <a:solidFill>
                  <a:srgbClr val="494F42"/>
                </a:solidFill>
                <a:latin typeface="Arial"/>
                <a:cs typeface="Arial"/>
              </a:defRPr>
            </a:lvl1pPr>
          </a:lstStyle>
          <a:p>
            <a:endParaRPr/>
          </a:p>
        </p:txBody>
      </p:sp>
      <p:sp>
        <p:nvSpPr>
          <p:cNvPr id="3" name="Holder 3"/>
          <p:cNvSpPr>
            <a:spLocks noGrp="1"/>
          </p:cNvSpPr>
          <p:nvPr>
            <p:ph type="body" idx="1"/>
          </p:nvPr>
        </p:nvSpPr>
        <p:spPr>
          <a:xfrm>
            <a:off x="457200" y="1577340"/>
            <a:ext cx="8229600" cy="4526280"/>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a:xfrm>
            <a:off x="3108960" y="6377940"/>
            <a:ext cx="2926080" cy="342900"/>
          </a:xfrm>
          <a:prstGeom prst="rect">
            <a:avLst/>
          </a:prstGeom>
        </p:spPr>
        <p:txBody>
          <a:bodyPr wrap="square" lIns="0" tIns="0" rIns="0" bIns="0">
            <a:spAutoFit/>
          </a:bodyPr>
          <a:lstStyle>
            <a:lvl1pPr algn="ctr">
              <a:defRPr>
                <a:solidFill>
                  <a:schemeClr val="tx1">
                    <a:tint val="75000"/>
                  </a:schemeClr>
                </a:solidFill>
              </a:defRPr>
            </a:lvl1pPr>
          </a:lstStyle>
          <a:p>
            <a:endParaRPr lang="en-US" dirty="0"/>
          </a:p>
        </p:txBody>
      </p:sp>
      <p:sp>
        <p:nvSpPr>
          <p:cNvPr id="5" name="Holder 5"/>
          <p:cNvSpPr>
            <a:spLocks noGrp="1"/>
          </p:cNvSpPr>
          <p:nvPr>
            <p:ph type="dt" sz="half" idx="6"/>
          </p:nvPr>
        </p:nvSpPr>
        <p:spPr>
          <a:xfrm>
            <a:off x="457200" y="6377940"/>
            <a:ext cx="2103120" cy="342900"/>
          </a:xfrm>
          <a:prstGeom prst="rect">
            <a:avLst/>
          </a:prstGeom>
        </p:spPr>
        <p:txBody>
          <a:bodyPr wrap="square" lIns="0" tIns="0" rIns="0" bIns="0">
            <a:spAutoFit/>
          </a:bodyPr>
          <a:lstStyle>
            <a:lvl1pPr algn="l">
              <a:defRPr>
                <a:solidFill>
                  <a:schemeClr val="tx1">
                    <a:tint val="75000"/>
                  </a:schemeClr>
                </a:solidFill>
              </a:defRPr>
            </a:lvl1pPr>
          </a:lstStyle>
          <a:p>
            <a:fld id="{655E8C52-4EA8-46E7-A73A-1E717882A6ED}" type="datetime1">
              <a:rPr lang="en-US" smtClean="0"/>
              <a:t>2/19/25</a:t>
            </a:fld>
            <a:endParaRPr lang="en-US" dirty="0"/>
          </a:p>
        </p:txBody>
      </p:sp>
      <p:sp>
        <p:nvSpPr>
          <p:cNvPr id="6" name="Holder 6"/>
          <p:cNvSpPr>
            <a:spLocks noGrp="1"/>
          </p:cNvSpPr>
          <p:nvPr>
            <p:ph type="sldNum" sz="quarter" idx="7"/>
          </p:nvPr>
        </p:nvSpPr>
        <p:spPr>
          <a:xfrm>
            <a:off x="6583680" y="6377940"/>
            <a:ext cx="2103120" cy="342900"/>
          </a:xfrm>
          <a:prstGeom prst="rect">
            <a:avLst/>
          </a:prstGeom>
        </p:spPr>
        <p:txBody>
          <a:bodyPr wrap="square" lIns="0" tIns="0" rIns="0" bIns="0">
            <a:spAutoFit/>
          </a:bodyPr>
          <a:lstStyle>
            <a:lvl1pPr algn="r">
              <a:defRPr>
                <a:solidFill>
                  <a:schemeClr val="tx1">
                    <a:tint val="75000"/>
                  </a:schemeClr>
                </a:solidFill>
              </a:defRPr>
            </a:lvl1pPr>
          </a:lstStyle>
          <a:p>
            <a:fld id="{65C3D1F8-002A-47E3-97A1-C6774553AA60}" type="slidenum">
              <a:rPr lang="en-US" smtClean="0"/>
              <a:t>‹#›</a:t>
            </a:fld>
            <a:endParaRPr lang="en-US" dirty="0"/>
          </a:p>
        </p:txBody>
      </p:sp>
    </p:spTree>
    <p:extLst>
      <p:ext uri="{BB962C8B-B14F-4D97-AF65-F5344CB8AC3E}">
        <p14:creationId xmlns:p14="http://schemas.microsoft.com/office/powerpoint/2010/main" val="2567891756"/>
      </p:ext>
    </p:extLst>
  </p:cSld>
  <p:clrMap bg1="lt1" tx1="dk1" bg2="lt2" tx2="dk2" accent1="accent1" accent2="accent2" accent3="accent3" accent4="accent4" accent5="accent5" accent6="accent6" hlink="hlink" folHlink="folHlink"/>
  <p:sldLayoutIdLst>
    <p:sldLayoutId id="2147483730" r:id="rId1"/>
    <p:sldLayoutId id="2147483731" r:id="rId2"/>
    <p:sldLayoutId id="2147483732" r:id="rId3"/>
    <p:sldLayoutId id="2147483733" r:id="rId4"/>
    <p:sldLayoutId id="2147483734" r:id="rId5"/>
    <p:sldLayoutId id="2147483735" r:id="rId6"/>
  </p:sldLayoutIdLst>
  <p:hf hdr="0" ftr="0" dt="0"/>
  <p:txStyles>
    <p:titleStyle>
      <a:lvl1pPr eaLnBrk="1" hangingPunct="1">
        <a:defRPr>
          <a:latin typeface="+mj-lt"/>
          <a:ea typeface="+mj-ea"/>
          <a:cs typeface="+mj-cs"/>
        </a:defRPr>
      </a:lvl1pPr>
    </p:titleStyle>
    <p:bodyStyle>
      <a:lvl1pPr marL="0" eaLnBrk="1" hangingPunct="1">
        <a:defRPr>
          <a:latin typeface="+mn-lt"/>
          <a:ea typeface="+mn-ea"/>
          <a:cs typeface="+mn-cs"/>
        </a:defRPr>
      </a:lvl1pPr>
      <a:lvl2pPr marL="457200" eaLnBrk="1" hangingPunct="1">
        <a:defRPr>
          <a:latin typeface="+mn-lt"/>
          <a:ea typeface="+mn-ea"/>
          <a:cs typeface="+mn-cs"/>
        </a:defRPr>
      </a:lvl2pPr>
      <a:lvl3pPr marL="914400" eaLnBrk="1" hangingPunct="1">
        <a:defRPr>
          <a:latin typeface="+mn-lt"/>
          <a:ea typeface="+mn-ea"/>
          <a:cs typeface="+mn-cs"/>
        </a:defRPr>
      </a:lvl3pPr>
      <a:lvl4pPr marL="1371600" eaLnBrk="1" hangingPunct="1">
        <a:defRPr>
          <a:latin typeface="+mn-lt"/>
          <a:ea typeface="+mn-ea"/>
          <a:cs typeface="+mn-cs"/>
        </a:defRPr>
      </a:lvl4pPr>
      <a:lvl5pPr marL="1828800" eaLnBrk="1" hangingPunct="1">
        <a:defRPr>
          <a:latin typeface="+mn-lt"/>
          <a:ea typeface="+mn-ea"/>
          <a:cs typeface="+mn-cs"/>
        </a:defRPr>
      </a:lvl5pPr>
      <a:lvl6pPr marL="2286000" eaLnBrk="1" hangingPunct="1">
        <a:defRPr>
          <a:latin typeface="+mn-lt"/>
          <a:ea typeface="+mn-ea"/>
          <a:cs typeface="+mn-cs"/>
        </a:defRPr>
      </a:lvl6pPr>
      <a:lvl7pPr marL="2743200" eaLnBrk="1" hangingPunct="1">
        <a:defRPr>
          <a:latin typeface="+mn-lt"/>
          <a:ea typeface="+mn-ea"/>
          <a:cs typeface="+mn-cs"/>
        </a:defRPr>
      </a:lvl7pPr>
      <a:lvl8pPr marL="3200400" eaLnBrk="1" hangingPunct="1">
        <a:defRPr>
          <a:latin typeface="+mn-lt"/>
          <a:ea typeface="+mn-ea"/>
          <a:cs typeface="+mn-cs"/>
        </a:defRPr>
      </a:lvl8pPr>
      <a:lvl9pPr marL="3657600" eaLnBrk="1" hangingPunct="1">
        <a:defRPr>
          <a:latin typeface="+mn-lt"/>
          <a:ea typeface="+mn-ea"/>
          <a:cs typeface="+mn-cs"/>
        </a:defRPr>
      </a:lvl9pPr>
    </p:bodyStyle>
    <p:otherStyle>
      <a:lvl1pPr marL="0" eaLnBrk="1" hangingPunct="1">
        <a:defRPr>
          <a:latin typeface="+mn-lt"/>
          <a:ea typeface="+mn-ea"/>
          <a:cs typeface="+mn-cs"/>
        </a:defRPr>
      </a:lvl1pPr>
      <a:lvl2pPr marL="457200" eaLnBrk="1" hangingPunct="1">
        <a:defRPr>
          <a:latin typeface="+mn-lt"/>
          <a:ea typeface="+mn-ea"/>
          <a:cs typeface="+mn-cs"/>
        </a:defRPr>
      </a:lvl2pPr>
      <a:lvl3pPr marL="914400" eaLnBrk="1" hangingPunct="1">
        <a:defRPr>
          <a:latin typeface="+mn-lt"/>
          <a:ea typeface="+mn-ea"/>
          <a:cs typeface="+mn-cs"/>
        </a:defRPr>
      </a:lvl3pPr>
      <a:lvl4pPr marL="1371600" eaLnBrk="1" hangingPunct="1">
        <a:defRPr>
          <a:latin typeface="+mn-lt"/>
          <a:ea typeface="+mn-ea"/>
          <a:cs typeface="+mn-cs"/>
        </a:defRPr>
      </a:lvl4pPr>
      <a:lvl5pPr marL="1828800" eaLnBrk="1" hangingPunct="1">
        <a:defRPr>
          <a:latin typeface="+mn-lt"/>
          <a:ea typeface="+mn-ea"/>
          <a:cs typeface="+mn-cs"/>
        </a:defRPr>
      </a:lvl5pPr>
      <a:lvl6pPr marL="2286000" eaLnBrk="1" hangingPunct="1">
        <a:defRPr>
          <a:latin typeface="+mn-lt"/>
          <a:ea typeface="+mn-ea"/>
          <a:cs typeface="+mn-cs"/>
        </a:defRPr>
      </a:lvl6pPr>
      <a:lvl7pPr marL="2743200" eaLnBrk="1" hangingPunct="1">
        <a:defRPr>
          <a:latin typeface="+mn-lt"/>
          <a:ea typeface="+mn-ea"/>
          <a:cs typeface="+mn-cs"/>
        </a:defRPr>
      </a:lvl7pPr>
      <a:lvl8pPr marL="3200400" eaLnBrk="1" hangingPunct="1">
        <a:defRPr>
          <a:latin typeface="+mn-lt"/>
          <a:ea typeface="+mn-ea"/>
          <a:cs typeface="+mn-cs"/>
        </a:defRPr>
      </a:lvl8pPr>
      <a:lvl9pPr marL="3657600" eaLnBrk="1" hangingPunct="1">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1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0.xml"/><Relationship Id="rId1" Type="http://schemas.openxmlformats.org/officeDocument/2006/relationships/slideLayout" Target="../slideLayouts/slideLayout6.xml"/><Relationship Id="rId6" Type="http://schemas.openxmlformats.org/officeDocument/2006/relationships/image" Target="../media/image10.png"/><Relationship Id="rId5" Type="http://schemas.openxmlformats.org/officeDocument/2006/relationships/image" Target="../media/image3.png"/><Relationship Id="rId4" Type="http://schemas.openxmlformats.org/officeDocument/2006/relationships/image" Target="../media/image9.png"/></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2.xml"/><Relationship Id="rId1" Type="http://schemas.openxmlformats.org/officeDocument/2006/relationships/slideLayout" Target="../slideLayouts/slideLayout5.xml"/><Relationship Id="rId4" Type="http://schemas.openxmlformats.org/officeDocument/2006/relationships/chart" Target="../charts/chart1.xml"/></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3.xml"/><Relationship Id="rId1" Type="http://schemas.openxmlformats.org/officeDocument/2006/relationships/slideLayout" Target="../slideLayouts/slideLayout5.xml"/><Relationship Id="rId5" Type="http://schemas.openxmlformats.org/officeDocument/2006/relationships/image" Target="../media/image12.png"/><Relationship Id="rId4" Type="http://schemas.openxmlformats.org/officeDocument/2006/relationships/image" Target="../media/image11.png"/></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4.xml"/><Relationship Id="rId1" Type="http://schemas.openxmlformats.org/officeDocument/2006/relationships/slideLayout" Target="../slideLayouts/slideLayout5.xml"/><Relationship Id="rId4" Type="http://schemas.openxmlformats.org/officeDocument/2006/relationships/image" Target="../media/image13.jpeg"/></Relationships>
</file>

<file path=ppt/slides/_rels/slide15.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5.xml"/><Relationship Id="rId1" Type="http://schemas.openxmlformats.org/officeDocument/2006/relationships/slideLayout" Target="../slideLayouts/slideLayout5.xml"/><Relationship Id="rId4" Type="http://schemas.openxmlformats.org/officeDocument/2006/relationships/image" Target="../media/image3.png"/></Relationships>
</file>

<file path=ppt/slides/_rels/slide16.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16.xml"/><Relationship Id="rId1" Type="http://schemas.openxmlformats.org/officeDocument/2006/relationships/slideLayout" Target="../slideLayouts/slideLayout5.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3.png"/></Relationships>
</file>

<file path=ppt/slides/_rels/slide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7.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8.xml"/><Relationship Id="rId1" Type="http://schemas.openxmlformats.org/officeDocument/2006/relationships/slideLayout" Target="../slideLayouts/slideLayout5.xml"/><Relationship Id="rId4" Type="http://schemas.openxmlformats.org/officeDocument/2006/relationships/image" Target="../media/image3.png"/></Relationships>
</file>

<file path=ppt/slides/_rels/slide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9.xml"/><Relationship Id="rId1" Type="http://schemas.openxmlformats.org/officeDocument/2006/relationships/slideLayout" Target="../slideLayouts/slideLayout5.xml"/><Relationship Id="rId5" Type="http://schemas.openxmlformats.org/officeDocument/2006/relationships/image" Target="../media/image20.jpeg"/><Relationship Id="rId4" Type="http://schemas.openxmlformats.org/officeDocument/2006/relationships/image" Target="../media/image19.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5.xml"/><Relationship Id="rId4" Type="http://schemas.openxmlformats.org/officeDocument/2006/relationships/image" Target="../media/image4.jpeg"/></Relationships>
</file>

<file path=ppt/slides/_rels/slide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0.xml"/><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1.xml"/><Relationship Id="rId1" Type="http://schemas.openxmlformats.org/officeDocument/2006/relationships/slideLayout" Target="../slideLayouts/slideLayout5.xml"/><Relationship Id="rId6" Type="http://schemas.openxmlformats.org/officeDocument/2006/relationships/image" Target="../media/image23.jpeg"/><Relationship Id="rId5" Type="http://schemas.openxmlformats.org/officeDocument/2006/relationships/image" Target="../media/image22.jpeg"/><Relationship Id="rId4" Type="http://schemas.openxmlformats.org/officeDocument/2006/relationships/image" Target="../media/image21.jpeg"/></Relationships>
</file>

<file path=ppt/slides/_rels/slide2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2.xml"/><Relationship Id="rId1" Type="http://schemas.openxmlformats.org/officeDocument/2006/relationships/slideLayout" Target="../slideLayouts/slideLayout5.xml"/><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3.xml"/><Relationship Id="rId1" Type="http://schemas.openxmlformats.org/officeDocument/2006/relationships/slideLayout" Target="../slideLayouts/slideLayout5.xml"/><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9.xml"/><Relationship Id="rId1" Type="http://schemas.openxmlformats.org/officeDocument/2006/relationships/slideLayout" Target="../slideLayouts/slideLayout5.xml"/><Relationship Id="rId5" Type="http://schemas.openxmlformats.org/officeDocument/2006/relationships/image" Target="../media/image3.png"/><Relationship Id="rId4" Type="http://schemas.openxmlformats.org/officeDocument/2006/relationships/image" Target="../media/image7.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8ED421C-C925-C006-BFDD-84BCA9020B99}"/>
            </a:ext>
          </a:extLst>
        </p:cNvPr>
        <p:cNvGrpSpPr/>
        <p:nvPr/>
      </p:nvGrpSpPr>
      <p:grpSpPr>
        <a:xfrm>
          <a:off x="0" y="0"/>
          <a:ext cx="0" cy="0"/>
          <a:chOff x="0" y="0"/>
          <a:chExt cx="0" cy="0"/>
        </a:xfrm>
      </p:grpSpPr>
      <p:sp>
        <p:nvSpPr>
          <p:cNvPr id="6" name="TextBox 5">
            <a:extLst>
              <a:ext uri="{FF2B5EF4-FFF2-40B4-BE49-F238E27FC236}">
                <a16:creationId xmlns:a16="http://schemas.microsoft.com/office/drawing/2014/main" id="{AED3F3B9-8D10-F0DC-536F-D1E9F7C45DDA}"/>
              </a:ext>
            </a:extLst>
          </p:cNvPr>
          <p:cNvSpPr txBox="1"/>
          <p:nvPr/>
        </p:nvSpPr>
        <p:spPr>
          <a:xfrm>
            <a:off x="-12700" y="1493427"/>
            <a:ext cx="9169400" cy="1569660"/>
          </a:xfrm>
          <a:prstGeom prst="rect">
            <a:avLst/>
          </a:prstGeom>
          <a:noFill/>
        </p:spPr>
        <p:txBody>
          <a:bodyPr wrap="square" rtlCol="0">
            <a:spAutoFit/>
          </a:bodyPr>
          <a:lstStyle/>
          <a:p>
            <a:pPr algn="ctr"/>
            <a:r>
              <a:rPr lang="en-US" sz="4800" b="1" dirty="0">
                <a:solidFill>
                  <a:srgbClr val="41453A"/>
                </a:solidFill>
                <a:latin typeface="Arial"/>
                <a:cs typeface="Arial"/>
              </a:rPr>
              <a:t>MCA </a:t>
            </a:r>
          </a:p>
          <a:p>
            <a:pPr algn="ctr"/>
            <a:r>
              <a:rPr lang="en-US" sz="4800" b="1" dirty="0">
                <a:solidFill>
                  <a:srgbClr val="41453A"/>
                </a:solidFill>
                <a:latin typeface="Arial"/>
                <a:cs typeface="Arial"/>
              </a:rPr>
              <a:t>Board Member Orientation</a:t>
            </a:r>
          </a:p>
        </p:txBody>
      </p:sp>
      <p:sp>
        <p:nvSpPr>
          <p:cNvPr id="2" name="Slide Number Placeholder 1">
            <a:extLst>
              <a:ext uri="{FF2B5EF4-FFF2-40B4-BE49-F238E27FC236}">
                <a16:creationId xmlns:a16="http://schemas.microsoft.com/office/drawing/2014/main" id="{F71FB813-B8E3-0E4C-0210-1942D359CAB9}"/>
              </a:ext>
            </a:extLst>
          </p:cNvPr>
          <p:cNvSpPr>
            <a:spLocks noGrp="1"/>
          </p:cNvSpPr>
          <p:nvPr>
            <p:ph type="sldNum" sz="quarter" idx="7"/>
          </p:nvPr>
        </p:nvSpPr>
        <p:spPr/>
        <p:txBody>
          <a:bodyPr/>
          <a:lstStyle/>
          <a:p>
            <a:fld id="{65C3D1F8-002A-47E3-97A1-C6774553AA60}" type="slidenum">
              <a:rPr lang="en-US" smtClean="0"/>
              <a:t>1</a:t>
            </a:fld>
            <a:endParaRPr lang="en-US" dirty="0"/>
          </a:p>
        </p:txBody>
      </p:sp>
      <p:sp>
        <p:nvSpPr>
          <p:cNvPr id="3" name="TextBox 2">
            <a:extLst>
              <a:ext uri="{FF2B5EF4-FFF2-40B4-BE49-F238E27FC236}">
                <a16:creationId xmlns:a16="http://schemas.microsoft.com/office/drawing/2014/main" id="{0345232E-8CE5-A825-C9DF-E9AB9157F570}"/>
              </a:ext>
            </a:extLst>
          </p:cNvPr>
          <p:cNvSpPr txBox="1"/>
          <p:nvPr/>
        </p:nvSpPr>
        <p:spPr>
          <a:xfrm>
            <a:off x="2451100" y="3794913"/>
            <a:ext cx="4267200" cy="523220"/>
          </a:xfrm>
          <a:prstGeom prst="rect">
            <a:avLst/>
          </a:prstGeom>
          <a:noFill/>
        </p:spPr>
        <p:txBody>
          <a:bodyPr wrap="square" rtlCol="0">
            <a:spAutoFit/>
          </a:bodyPr>
          <a:lstStyle/>
          <a:p>
            <a:pPr algn="ctr"/>
            <a:r>
              <a:rPr lang="en-US" sz="2800" dirty="0">
                <a:latin typeface="Arial" panose="020B0604020202020204" pitchFamily="34" charset="0"/>
                <a:cs typeface="Arial" panose="020B0604020202020204" pitchFamily="34" charset="0"/>
              </a:rPr>
              <a:t>Feb 2025</a:t>
            </a:r>
          </a:p>
        </p:txBody>
      </p:sp>
      <p:sp>
        <p:nvSpPr>
          <p:cNvPr id="5" name="Rectangle 4">
            <a:extLst>
              <a:ext uri="{FF2B5EF4-FFF2-40B4-BE49-F238E27FC236}">
                <a16:creationId xmlns:a16="http://schemas.microsoft.com/office/drawing/2014/main" id="{2527E3B4-55D4-019F-DBDF-F8F84A95AFD8}"/>
              </a:ext>
            </a:extLst>
          </p:cNvPr>
          <p:cNvSpPr/>
          <p:nvPr/>
        </p:nvSpPr>
        <p:spPr>
          <a:xfrm>
            <a:off x="0" y="5316243"/>
            <a:ext cx="9168677" cy="1569660"/>
          </a:xfrm>
          <a:prstGeom prst="rect">
            <a:avLst/>
          </a:prstGeom>
          <a:solidFill>
            <a:srgbClr val="2F402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2F402C"/>
                </a:solidFill>
              </a:rPr>
              <a:t>1</a:t>
            </a:r>
          </a:p>
        </p:txBody>
      </p:sp>
      <p:pic>
        <p:nvPicPr>
          <p:cNvPr id="7" name="Picture 6" descr="Text&#10;&#10;Description automatically generated with medium confidence">
            <a:extLst>
              <a:ext uri="{FF2B5EF4-FFF2-40B4-BE49-F238E27FC236}">
                <a16:creationId xmlns:a16="http://schemas.microsoft.com/office/drawing/2014/main" id="{A8327D1E-3331-ED0A-E792-19467A3D19C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09800" y="5451335"/>
            <a:ext cx="4492436" cy="1424237"/>
          </a:xfrm>
          <a:prstGeom prst="rect">
            <a:avLst/>
          </a:prstGeom>
        </p:spPr>
      </p:pic>
      <p:sp>
        <p:nvSpPr>
          <p:cNvPr id="4" name="Slide Number Placeholder 2">
            <a:extLst>
              <a:ext uri="{FF2B5EF4-FFF2-40B4-BE49-F238E27FC236}">
                <a16:creationId xmlns:a16="http://schemas.microsoft.com/office/drawing/2014/main" id="{1DFC8624-5447-4C03-5387-CEF6EE5CF634}"/>
              </a:ext>
            </a:extLst>
          </p:cNvPr>
          <p:cNvSpPr txBox="1">
            <a:spLocks/>
          </p:cNvSpPr>
          <p:nvPr/>
        </p:nvSpPr>
        <p:spPr>
          <a:xfrm>
            <a:off x="6736080" y="6530340"/>
            <a:ext cx="2103120" cy="342900"/>
          </a:xfrm>
          <a:prstGeom prst="rect">
            <a:avLst/>
          </a:prstGeom>
        </p:spPr>
        <p:txBody>
          <a:bodyPr wrap="square" lIns="0" tIns="0" rIns="0" bIns="0">
            <a:spAutoFit/>
          </a:bodyPr>
          <a:lstStyle>
            <a:defPPr>
              <a:defRPr lang="en-US"/>
            </a:defPPr>
            <a:lvl1pPr marL="0" algn="r" defTabSz="914400" rtl="0" eaLnBrk="1" latinLnBrk="0" hangingPunct="1">
              <a:defRPr sz="18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65C3D1F8-002A-47E3-97A1-C6774553AA60}" type="slidenum">
              <a:rPr lang="en-US" smtClean="0"/>
              <a:pPr/>
              <a:t>1</a:t>
            </a:fld>
            <a:endParaRPr lang="en-US" dirty="0"/>
          </a:p>
        </p:txBody>
      </p:sp>
    </p:spTree>
    <p:extLst>
      <p:ext uri="{BB962C8B-B14F-4D97-AF65-F5344CB8AC3E}">
        <p14:creationId xmlns:p14="http://schemas.microsoft.com/office/powerpoint/2010/main" val="13083678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137" descr="LCATold"/>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rot="366512">
            <a:off x="6701841" y="995231"/>
            <a:ext cx="1836317" cy="2468810"/>
          </a:xfrm>
          <a:prstGeom prst="rect">
            <a:avLst/>
          </a:prstGeom>
          <a:noFill/>
          <a:ln>
            <a:noFill/>
          </a:ln>
          <a:effectLst>
            <a:outerShdw blurRad="114300" dist="25399" dir="2700000" algn="ctr" rotWithShape="0">
              <a:srgbClr val="000000">
                <a:alpha val="51999"/>
              </a:srgbClr>
            </a:outerShdw>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3" name="Rectangle 2"/>
          <p:cNvSpPr/>
          <p:nvPr/>
        </p:nvSpPr>
        <p:spPr>
          <a:xfrm>
            <a:off x="191810" y="1143000"/>
            <a:ext cx="6609420" cy="4355038"/>
          </a:xfrm>
          <a:prstGeom prst="rect">
            <a:avLst/>
          </a:prstGeom>
        </p:spPr>
        <p:txBody>
          <a:bodyPr wrap="square">
            <a:spAutoFit/>
          </a:bodyPr>
          <a:lstStyle/>
          <a:p>
            <a:pPr marL="342900" lvl="0" indent="-342900" eaLnBrk="1" hangingPunct="1">
              <a:buFont typeface="Arial"/>
              <a:buChar char="•"/>
              <a:defRPr/>
            </a:pPr>
            <a:r>
              <a:rPr lang="en-US" altLang="en-US" dirty="0">
                <a:solidFill>
                  <a:prstClr val="black"/>
                </a:solidFill>
                <a:latin typeface="Arial"/>
                <a:ea typeface="+mn-ea"/>
                <a:cs typeface="Arial"/>
              </a:rPr>
              <a:t>Published since 1917</a:t>
            </a:r>
          </a:p>
          <a:p>
            <a:pPr marL="342900" lvl="0" indent="-342900" eaLnBrk="1" hangingPunct="1">
              <a:buFont typeface="Arial"/>
              <a:buChar char="•"/>
              <a:defRPr/>
            </a:pPr>
            <a:r>
              <a:rPr lang="en-US" altLang="en-US" dirty="0">
                <a:solidFill>
                  <a:prstClr val="black"/>
                </a:solidFill>
                <a:latin typeface="Arial"/>
                <a:cs typeface="Arial"/>
              </a:rPr>
              <a:t>Marine </a:t>
            </a:r>
            <a:r>
              <a:rPr lang="en-US" altLang="en-US" dirty="0">
                <a:solidFill>
                  <a:prstClr val="black"/>
                </a:solidFill>
                <a:latin typeface="Arial"/>
                <a:ea typeface="+mn-ea"/>
                <a:cs typeface="Arial"/>
              </a:rPr>
              <a:t>History, Firsthand Accounts, Lesser-known stories</a:t>
            </a:r>
            <a:endParaRPr lang="en-US" altLang="en-US" sz="3200" b="1" dirty="0">
              <a:latin typeface="Arial"/>
              <a:cs typeface="Arial"/>
            </a:endParaRPr>
          </a:p>
          <a:p>
            <a:pPr lvl="1" eaLnBrk="1" hangingPunct="1">
              <a:defRPr/>
            </a:pPr>
            <a:endParaRPr lang="en-US" altLang="en-US" sz="500" dirty="0">
              <a:latin typeface="Arial"/>
              <a:cs typeface="Arial"/>
            </a:endParaRPr>
          </a:p>
          <a:p>
            <a:pPr marL="342900" indent="-342900" eaLnBrk="1" hangingPunct="1">
              <a:buFont typeface="Arial"/>
              <a:buChar char="•"/>
              <a:defRPr/>
            </a:pPr>
            <a:r>
              <a:rPr lang="en-US" altLang="en-US" dirty="0">
                <a:latin typeface="Arial"/>
                <a:cs typeface="Arial"/>
              </a:rPr>
              <a:t>Writers</a:t>
            </a:r>
          </a:p>
          <a:p>
            <a:pPr lvl="1" eaLnBrk="1" hangingPunct="1">
              <a:defRPr/>
            </a:pPr>
            <a:r>
              <a:rPr lang="en-US" altLang="en-US" sz="1600" dirty="0">
                <a:latin typeface="Arial"/>
                <a:cs typeface="Arial"/>
              </a:rPr>
              <a:t>Staff</a:t>
            </a:r>
          </a:p>
          <a:p>
            <a:pPr lvl="1" eaLnBrk="1" hangingPunct="1">
              <a:defRPr/>
            </a:pPr>
            <a:r>
              <a:rPr lang="en-US" altLang="en-US" sz="1600" dirty="0">
                <a:latin typeface="Arial"/>
                <a:cs typeface="Arial"/>
              </a:rPr>
              <a:t>Independent Authors</a:t>
            </a:r>
          </a:p>
          <a:p>
            <a:pPr lvl="1" eaLnBrk="1" hangingPunct="1">
              <a:defRPr/>
            </a:pPr>
            <a:r>
              <a:rPr lang="en-US" altLang="en-US" sz="1600" dirty="0">
                <a:latin typeface="Arial"/>
                <a:cs typeface="Arial"/>
              </a:rPr>
              <a:t>Marines</a:t>
            </a:r>
          </a:p>
          <a:p>
            <a:pPr lvl="1" eaLnBrk="1" hangingPunct="1">
              <a:defRPr/>
            </a:pPr>
            <a:endParaRPr lang="en-US" altLang="en-US" sz="800" dirty="0">
              <a:latin typeface="Arial"/>
              <a:cs typeface="Arial"/>
            </a:endParaRPr>
          </a:p>
          <a:p>
            <a:pPr marL="342900" indent="-342900" eaLnBrk="1" hangingPunct="1">
              <a:buFont typeface="Arial" panose="020B0604020202020204" pitchFamily="34" charset="0"/>
              <a:buChar char="•"/>
              <a:defRPr/>
            </a:pPr>
            <a:r>
              <a:rPr lang="en-US" altLang="en-US" dirty="0">
                <a:latin typeface="Arial"/>
                <a:cs typeface="Arial"/>
              </a:rPr>
              <a:t>MCRC Contract for High Schools</a:t>
            </a:r>
          </a:p>
          <a:p>
            <a:pPr marL="342900" indent="-342900">
              <a:buFont typeface="Arial"/>
              <a:buChar char="•"/>
            </a:pPr>
            <a:r>
              <a:rPr lang="en-US" dirty="0">
                <a:latin typeface="Arial"/>
                <a:cs typeface="Arial"/>
              </a:rPr>
              <a:t>No longer the “enlisted” or “veteran’s” magazine</a:t>
            </a:r>
          </a:p>
          <a:p>
            <a:pPr marL="342900" indent="-342900">
              <a:buFont typeface="Arial"/>
              <a:buChar char="•"/>
            </a:pPr>
            <a:r>
              <a:rPr lang="en-US" dirty="0">
                <a:latin typeface="Arial"/>
                <a:cs typeface="Arial"/>
              </a:rPr>
              <a:t>Annual Writing Contest</a:t>
            </a:r>
          </a:p>
          <a:p>
            <a:pPr marL="342900" indent="-342900">
              <a:buFont typeface="Arial"/>
              <a:buChar char="•"/>
            </a:pPr>
            <a:r>
              <a:rPr lang="en-US" sz="1800" i="1" dirty="0">
                <a:latin typeface="Arial"/>
                <a:cs typeface="Arial"/>
              </a:rPr>
              <a:t>Leatherneck</a:t>
            </a:r>
            <a:r>
              <a:rPr lang="en-US" sz="1800" dirty="0">
                <a:latin typeface="Arial"/>
                <a:cs typeface="Arial"/>
              </a:rPr>
              <a:t> needs Marines with recent experience to tell their stories.   OEF/OIF, RESOLUTE SUPPORT, FREEDOM’S SENTINEL MEUs AND SPMAGTFs, Other Operations/Deployments</a:t>
            </a:r>
          </a:p>
          <a:p>
            <a:pPr marL="342900" indent="-342900">
              <a:buFont typeface="Arial"/>
              <a:buChar char="•"/>
            </a:pPr>
            <a:endParaRPr lang="en-US" dirty="0">
              <a:latin typeface="Arial"/>
              <a:cs typeface="Arial"/>
            </a:endParaRPr>
          </a:p>
          <a:p>
            <a:pPr marL="342900" indent="-342900">
              <a:buFont typeface="Arial"/>
              <a:buChar char="•"/>
            </a:pPr>
            <a:endParaRPr lang="en-US" dirty="0">
              <a:latin typeface="Arial"/>
              <a:cs typeface="Arial"/>
            </a:endParaRPr>
          </a:p>
        </p:txBody>
      </p:sp>
      <p:pic>
        <p:nvPicPr>
          <p:cNvPr id="6" name="Picture 5" descr="Logo&#10;&#10;Description automatically generated">
            <a:extLst>
              <a:ext uri="{FF2B5EF4-FFF2-40B4-BE49-F238E27FC236}">
                <a16:creationId xmlns:a16="http://schemas.microsoft.com/office/drawing/2014/main" id="{455B4C2C-C605-A248-8121-343E40D2B41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371600" y="0"/>
            <a:ext cx="6400800" cy="1297459"/>
          </a:xfrm>
          <a:prstGeom prst="rect">
            <a:avLst/>
          </a:prstGeom>
        </p:spPr>
      </p:pic>
      <p:sp>
        <p:nvSpPr>
          <p:cNvPr id="4" name="Rectangle 3">
            <a:extLst>
              <a:ext uri="{FF2B5EF4-FFF2-40B4-BE49-F238E27FC236}">
                <a16:creationId xmlns:a16="http://schemas.microsoft.com/office/drawing/2014/main" id="{800BE791-2ADB-6A3D-9562-50CE10B766F7}"/>
              </a:ext>
            </a:extLst>
          </p:cNvPr>
          <p:cNvSpPr/>
          <p:nvPr/>
        </p:nvSpPr>
        <p:spPr>
          <a:xfrm>
            <a:off x="0" y="5316243"/>
            <a:ext cx="9168677" cy="1569660"/>
          </a:xfrm>
          <a:prstGeom prst="rect">
            <a:avLst/>
          </a:prstGeom>
          <a:solidFill>
            <a:srgbClr val="2F402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2F402C"/>
              </a:solidFill>
            </a:endParaRPr>
          </a:p>
        </p:txBody>
      </p:sp>
      <p:pic>
        <p:nvPicPr>
          <p:cNvPr id="5" name="Picture 4" descr="Text&#10;&#10;Description automatically generated with medium confidence">
            <a:extLst>
              <a:ext uri="{FF2B5EF4-FFF2-40B4-BE49-F238E27FC236}">
                <a16:creationId xmlns:a16="http://schemas.microsoft.com/office/drawing/2014/main" id="{6915A8EB-242B-5425-B7C8-2F3CE86B13EE}"/>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209800" y="5451335"/>
            <a:ext cx="4492436" cy="1424237"/>
          </a:xfrm>
          <a:prstGeom prst="rect">
            <a:avLst/>
          </a:prstGeom>
        </p:spPr>
      </p:pic>
      <p:pic>
        <p:nvPicPr>
          <p:cNvPr id="11" name="Picture 10" descr="A picture containing indoor&#10;&#10;Description automatically generated">
            <a:extLst>
              <a:ext uri="{FF2B5EF4-FFF2-40B4-BE49-F238E27FC236}">
                <a16:creationId xmlns:a16="http://schemas.microsoft.com/office/drawing/2014/main" id="{BBD83862-F1A6-48AC-D0B3-D9EF75D42C97}"/>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801230" y="2647483"/>
            <a:ext cx="1961770" cy="2618009"/>
          </a:xfrm>
          <a:prstGeom prst="rect">
            <a:avLst/>
          </a:prstGeom>
          <a:effectLst>
            <a:outerShdw blurRad="393700" dist="76200" dir="5400000" sx="101000" sy="101000" algn="ctr" rotWithShape="0">
              <a:srgbClr val="000000">
                <a:alpha val="43137"/>
              </a:srgbClr>
            </a:outerShdw>
          </a:effectLst>
        </p:spPr>
      </p:pic>
    </p:spTree>
    <p:extLst>
      <p:ext uri="{BB962C8B-B14F-4D97-AF65-F5344CB8AC3E}">
        <p14:creationId xmlns:p14="http://schemas.microsoft.com/office/powerpoint/2010/main" val="147144382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1"/>
          <p:cNvSpPr>
            <a:spLocks noChangeArrowheads="1"/>
          </p:cNvSpPr>
          <p:nvPr/>
        </p:nvSpPr>
        <p:spPr bwMode="auto">
          <a:xfrm>
            <a:off x="2921000" y="3481388"/>
            <a:ext cx="9144000" cy="457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itchFamily="34" charset="0"/>
              <a:cs typeface="Arial" pitchFamily="34" charset="0"/>
            </a:endParaRPr>
          </a:p>
        </p:txBody>
      </p:sp>
      <p:sp>
        <p:nvSpPr>
          <p:cNvPr id="9" name="TextBox 1"/>
          <p:cNvSpPr txBox="1">
            <a:spLocks noChangeArrowheads="1"/>
          </p:cNvSpPr>
          <p:nvPr/>
        </p:nvSpPr>
        <p:spPr bwMode="auto">
          <a:xfrm>
            <a:off x="152400" y="0"/>
            <a:ext cx="8915400" cy="71301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Times New Roman" pitchFamily="18" charset="0"/>
                <a:ea typeface="MS PGothic" pitchFamily="34" charset="-128"/>
                <a:cs typeface="Times New Roman" pitchFamily="18" charset="0"/>
              </a:defRPr>
            </a:lvl1pPr>
            <a:lvl2pPr marL="742950" indent="-285750" eaLnBrk="0" hangingPunct="0">
              <a:spcBef>
                <a:spcPct val="20000"/>
              </a:spcBef>
              <a:buChar char="–"/>
              <a:defRPr sz="2800">
                <a:solidFill>
                  <a:schemeClr val="tx1"/>
                </a:solidFill>
                <a:latin typeface="Times New Roman" pitchFamily="18" charset="0"/>
                <a:ea typeface="Times New Roman" pitchFamily="18" charset="0"/>
                <a:cs typeface="Times New Roman" pitchFamily="18" charset="0"/>
              </a:defRPr>
            </a:lvl2pPr>
            <a:lvl3pPr marL="1143000" indent="-228600" eaLnBrk="0" hangingPunct="0">
              <a:spcBef>
                <a:spcPct val="20000"/>
              </a:spcBef>
              <a:buChar char="•"/>
              <a:defRPr sz="2400">
                <a:solidFill>
                  <a:schemeClr val="tx1"/>
                </a:solidFill>
                <a:latin typeface="Times New Roman" pitchFamily="18" charset="0"/>
                <a:ea typeface="Times New Roman" pitchFamily="18" charset="0"/>
                <a:cs typeface="Times New Roman" pitchFamily="18" charset="0"/>
              </a:defRPr>
            </a:lvl3pPr>
            <a:lvl4pPr marL="1600200" indent="-228600" eaLnBrk="0" hangingPunct="0">
              <a:spcBef>
                <a:spcPct val="20000"/>
              </a:spcBef>
              <a:buChar char="–"/>
              <a:defRPr sz="2000">
                <a:solidFill>
                  <a:schemeClr val="tx1"/>
                </a:solidFill>
                <a:latin typeface="Times New Roman" pitchFamily="18" charset="0"/>
                <a:ea typeface="Times New Roman" pitchFamily="18" charset="0"/>
                <a:cs typeface="Times New Roman" pitchFamily="18" charset="0"/>
              </a:defRPr>
            </a:lvl4pPr>
            <a:lvl5pPr marL="2057400" indent="-228600" eaLnBrk="0" hangingPunct="0">
              <a:spcBef>
                <a:spcPct val="20000"/>
              </a:spcBef>
              <a:buChar char="»"/>
              <a:defRPr sz="2000">
                <a:solidFill>
                  <a:schemeClr val="tx1"/>
                </a:solidFill>
                <a:latin typeface="Times New Roman" pitchFamily="18" charset="0"/>
                <a:ea typeface="Times New Roman" pitchFamily="18" charset="0"/>
                <a:cs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ea typeface="Times New Roman" pitchFamily="18" charset="0"/>
                <a:cs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ea typeface="Times New Roman" pitchFamily="18" charset="0"/>
                <a:cs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ea typeface="Times New Roman" pitchFamily="18" charset="0"/>
                <a:cs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ea typeface="Times New Roman" pitchFamily="18" charset="0"/>
                <a:cs typeface="Times New Roman" pitchFamily="18" charset="0"/>
              </a:defRPr>
            </a:lvl9pPr>
          </a:lstStyle>
          <a:p>
            <a:pPr algn="ctr">
              <a:lnSpc>
                <a:spcPct val="90000"/>
              </a:lnSpc>
              <a:spcBef>
                <a:spcPct val="0"/>
              </a:spcBef>
              <a:buFontTx/>
              <a:buNone/>
            </a:pPr>
            <a:r>
              <a:rPr lang="en-US" altLang="en-US" sz="4400" b="1" u="sng" dirty="0">
                <a:solidFill>
                  <a:srgbClr val="41453A"/>
                </a:solidFill>
                <a:latin typeface="Arial" charset="0"/>
              </a:rPr>
              <a:t>Publisher</a:t>
            </a:r>
          </a:p>
        </p:txBody>
      </p:sp>
      <p:sp>
        <p:nvSpPr>
          <p:cNvPr id="4" name="Slide Number Placeholder 3"/>
          <p:cNvSpPr>
            <a:spLocks noGrp="1"/>
          </p:cNvSpPr>
          <p:nvPr>
            <p:ph type="sldNum" sz="quarter" idx="7"/>
          </p:nvPr>
        </p:nvSpPr>
        <p:spPr/>
        <p:txBody>
          <a:bodyPr/>
          <a:lstStyle/>
          <a:p>
            <a:fld id="{65C3D1F8-002A-47E3-97A1-C6774553AA60}" type="slidenum">
              <a:rPr lang="en-US" smtClean="0"/>
              <a:t>11</a:t>
            </a:fld>
            <a:endParaRPr lang="en-US" dirty="0"/>
          </a:p>
        </p:txBody>
      </p:sp>
      <p:sp>
        <p:nvSpPr>
          <p:cNvPr id="10" name="Rectangle 9">
            <a:extLst>
              <a:ext uri="{FF2B5EF4-FFF2-40B4-BE49-F238E27FC236}">
                <a16:creationId xmlns:a16="http://schemas.microsoft.com/office/drawing/2014/main" id="{4E5781E4-7A3B-4562-B2FF-D45A5D89DACF}"/>
              </a:ext>
            </a:extLst>
          </p:cNvPr>
          <p:cNvSpPr/>
          <p:nvPr/>
        </p:nvSpPr>
        <p:spPr>
          <a:xfrm>
            <a:off x="0" y="5316243"/>
            <a:ext cx="9168677" cy="1569660"/>
          </a:xfrm>
          <a:prstGeom prst="rect">
            <a:avLst/>
          </a:prstGeom>
          <a:solidFill>
            <a:srgbClr val="2F402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2F402C"/>
              </a:solidFill>
            </a:endParaRPr>
          </a:p>
        </p:txBody>
      </p:sp>
      <p:pic>
        <p:nvPicPr>
          <p:cNvPr id="13" name="Picture 12" descr="Text&#10;&#10;Description automatically generated with medium confidence">
            <a:extLst>
              <a:ext uri="{FF2B5EF4-FFF2-40B4-BE49-F238E27FC236}">
                <a16:creationId xmlns:a16="http://schemas.microsoft.com/office/drawing/2014/main" id="{8DB1C325-DB14-4CA1-B2CB-4BA6EF96327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09800" y="5451335"/>
            <a:ext cx="4492436" cy="1424237"/>
          </a:xfrm>
          <a:prstGeom prst="rect">
            <a:avLst/>
          </a:prstGeom>
        </p:spPr>
      </p:pic>
      <p:sp>
        <p:nvSpPr>
          <p:cNvPr id="5" name="Rectangle 1">
            <a:extLst>
              <a:ext uri="{FF2B5EF4-FFF2-40B4-BE49-F238E27FC236}">
                <a16:creationId xmlns:a16="http://schemas.microsoft.com/office/drawing/2014/main" id="{086DBB58-D9E1-C348-A391-95FE162A59C1}"/>
              </a:ext>
            </a:extLst>
          </p:cNvPr>
          <p:cNvSpPr>
            <a:spLocks noChangeArrowheads="1"/>
          </p:cNvSpPr>
          <p:nvPr/>
        </p:nvSpPr>
        <p:spPr bwMode="auto">
          <a:xfrm>
            <a:off x="457200" y="4093506"/>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AF" altLang="en-AF" sz="1100" b="0" i="0" u="none" strike="noStrike" cap="none" normalizeH="0" baseline="0">
                <a:ln>
                  <a:noFill/>
                </a:ln>
                <a:solidFill>
                  <a:srgbClr val="000000"/>
                </a:solidFill>
                <a:effectLst/>
                <a:latin typeface="Calibri" panose="020F0502020204030204" pitchFamily="34" charset="0"/>
              </a:rPr>
              <a:t> </a:t>
            </a:r>
            <a:endParaRPr kumimoji="0" lang="en-AF" altLang="en-AF" sz="600" b="0" i="0" u="none" strike="noStrike" cap="none" normalizeH="0" baseline="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AF" altLang="en-AF" sz="1100" b="0" i="0" u="none" strike="noStrike" cap="none" normalizeH="0" baseline="0">
                <a:ln>
                  <a:noFill/>
                </a:ln>
                <a:solidFill>
                  <a:srgbClr val="000000"/>
                </a:solidFill>
                <a:effectLst/>
                <a:latin typeface="Calibri" panose="020F0502020204030204" pitchFamily="34" charset="0"/>
              </a:rPr>
              <a:t> </a:t>
            </a:r>
            <a:endParaRPr kumimoji="0" lang="en-AF" altLang="en-AF" sz="1800" b="0" i="0" u="none" strike="noStrike" cap="none" normalizeH="0" baseline="0">
              <a:ln>
                <a:noFill/>
              </a:ln>
              <a:solidFill>
                <a:schemeClr val="tx1"/>
              </a:solidFill>
              <a:effectLst/>
              <a:latin typeface="Arial" panose="020B0604020202020204" pitchFamily="34" charset="0"/>
            </a:endParaRPr>
          </a:p>
        </p:txBody>
      </p:sp>
      <p:sp>
        <p:nvSpPr>
          <p:cNvPr id="7" name="Rectangle 6">
            <a:extLst>
              <a:ext uri="{FF2B5EF4-FFF2-40B4-BE49-F238E27FC236}">
                <a16:creationId xmlns:a16="http://schemas.microsoft.com/office/drawing/2014/main" id="{FB247A3C-188E-909C-2D8F-528162C3C2C6}"/>
              </a:ext>
            </a:extLst>
          </p:cNvPr>
          <p:cNvSpPr/>
          <p:nvPr/>
        </p:nvSpPr>
        <p:spPr>
          <a:xfrm>
            <a:off x="76200" y="228600"/>
            <a:ext cx="9525000" cy="5009064"/>
          </a:xfrm>
          <a:prstGeom prst="rect">
            <a:avLst/>
          </a:prstGeom>
          <a:ln>
            <a:noFill/>
          </a:ln>
        </p:spPr>
        <p:txBody>
          <a:bodyPr wrap="square">
            <a:spAutoFit/>
          </a:bodyPr>
          <a:lstStyle/>
          <a:p>
            <a:pPr marL="285750" indent="-285750">
              <a:buFont typeface="Arial" panose="020B0604020202020204" pitchFamily="34" charset="0"/>
              <a:buChar char="•"/>
            </a:pPr>
            <a:endParaRPr lang="en-US" sz="1050" b="1" dirty="0">
              <a:latin typeface="Arial"/>
              <a:cs typeface="Arial"/>
            </a:endParaRPr>
          </a:p>
          <a:p>
            <a:pPr marL="171450" indent="-171450">
              <a:buFont typeface="Arial" panose="020B0604020202020204" pitchFamily="34" charset="0"/>
              <a:buChar char="•"/>
            </a:pPr>
            <a:endParaRPr lang="en-US" sz="700" b="1" dirty="0">
              <a:latin typeface="Arial"/>
              <a:cs typeface="Arial"/>
            </a:endParaRPr>
          </a:p>
          <a:p>
            <a:pPr marL="171450" indent="-171450">
              <a:buFont typeface="Arial" panose="020B0604020202020204" pitchFamily="34" charset="0"/>
              <a:buChar char="•"/>
            </a:pPr>
            <a:endParaRPr lang="en-US" sz="700" b="1" dirty="0">
              <a:latin typeface="Arial"/>
              <a:cs typeface="Arial"/>
            </a:endParaRPr>
          </a:p>
          <a:p>
            <a:pPr marL="171450" indent="-171450">
              <a:buFont typeface="Arial" panose="020B0604020202020204" pitchFamily="34" charset="0"/>
              <a:buChar char="•"/>
            </a:pPr>
            <a:endParaRPr lang="en-US" sz="700" b="1" dirty="0">
              <a:latin typeface="Arial"/>
              <a:cs typeface="Arial"/>
            </a:endParaRPr>
          </a:p>
          <a:p>
            <a:pPr marL="457200" indent="-457200">
              <a:buFont typeface="Arial" panose="020B0604020202020204" pitchFamily="34" charset="0"/>
              <a:buChar char="•"/>
            </a:pPr>
            <a:r>
              <a:rPr lang="en-US" sz="1600" dirty="0">
                <a:latin typeface="Arial"/>
                <a:cs typeface="Arial"/>
              </a:rPr>
              <a:t>Serves both magazines, responsible for coordination with our Printer/Distributor </a:t>
            </a:r>
          </a:p>
          <a:p>
            <a:r>
              <a:rPr lang="en-US" sz="1600" dirty="0">
                <a:latin typeface="Arial"/>
                <a:cs typeface="Arial"/>
              </a:rPr>
              <a:t>        currently Sheridan/CJK Group.  </a:t>
            </a:r>
          </a:p>
          <a:p>
            <a:pPr marL="457200" indent="-457200">
              <a:buFont typeface="Arial" panose="020B0604020202020204" pitchFamily="34" charset="0"/>
              <a:buChar char="•"/>
            </a:pPr>
            <a:endParaRPr lang="en-US" sz="1600" dirty="0">
              <a:latin typeface="Arial"/>
              <a:cs typeface="Arial"/>
            </a:endParaRPr>
          </a:p>
          <a:p>
            <a:pPr marL="457200" indent="-457200">
              <a:buFont typeface="Arial" panose="020B0604020202020204" pitchFamily="34" charset="0"/>
              <a:buChar char="•"/>
            </a:pPr>
            <a:r>
              <a:rPr lang="en-US" sz="1600" dirty="0">
                <a:latin typeface="Arial"/>
                <a:cs typeface="Arial"/>
              </a:rPr>
              <a:t>Continuing actions to avoid increased printing, paper and postage costs.</a:t>
            </a:r>
          </a:p>
          <a:p>
            <a:r>
              <a:rPr lang="en-US" sz="1600" dirty="0">
                <a:latin typeface="Arial"/>
                <a:cs typeface="Arial"/>
              </a:rPr>
              <a:t> </a:t>
            </a:r>
          </a:p>
          <a:p>
            <a:pPr marL="457200" indent="-457200">
              <a:buFont typeface="Arial" panose="020B0604020202020204" pitchFamily="34" charset="0"/>
              <a:buChar char="•"/>
            </a:pPr>
            <a:r>
              <a:rPr lang="en-US" sz="1600" dirty="0">
                <a:latin typeface="Arial"/>
                <a:cs typeface="Arial"/>
              </a:rPr>
              <a:t>Average monthly print circulation and print invoicing </a:t>
            </a:r>
            <a:r>
              <a:rPr lang="en-US" sz="1400" dirty="0">
                <a:latin typeface="Arial"/>
                <a:cs typeface="Arial"/>
              </a:rPr>
              <a:t>(does not include labor and shared overhead)</a:t>
            </a:r>
          </a:p>
          <a:p>
            <a:pPr marL="457200" indent="-457200">
              <a:buFont typeface="Arial" panose="020B0604020202020204" pitchFamily="34" charset="0"/>
              <a:buChar char="•"/>
            </a:pPr>
            <a:endParaRPr lang="en-US" sz="1600" dirty="0">
              <a:latin typeface="Arial"/>
              <a:cs typeface="Arial"/>
            </a:endParaRPr>
          </a:p>
          <a:p>
            <a:endParaRPr lang="en-US" sz="1600" dirty="0">
              <a:latin typeface="Arial"/>
              <a:cs typeface="Arial"/>
            </a:endParaRPr>
          </a:p>
          <a:p>
            <a:pPr marL="457200" indent="-457200">
              <a:buFont typeface="Arial" panose="020B0604020202020204" pitchFamily="34" charset="0"/>
              <a:buChar char="•"/>
            </a:pPr>
            <a:endParaRPr lang="en-US" sz="1600" dirty="0">
              <a:latin typeface="Arial"/>
              <a:cs typeface="Arial"/>
            </a:endParaRPr>
          </a:p>
          <a:p>
            <a:pPr marL="457200" indent="-457200">
              <a:buFont typeface="Arial" panose="020B0604020202020204" pitchFamily="34" charset="0"/>
              <a:buChar char="•"/>
            </a:pPr>
            <a:endParaRPr lang="en-US" sz="1600" dirty="0">
              <a:latin typeface="Arial"/>
              <a:cs typeface="Arial"/>
            </a:endParaRPr>
          </a:p>
          <a:p>
            <a:endParaRPr lang="en-US" sz="1600" dirty="0">
              <a:latin typeface="Arial"/>
              <a:cs typeface="Arial"/>
            </a:endParaRPr>
          </a:p>
          <a:p>
            <a:pPr marL="457200" indent="-457200">
              <a:buFont typeface="Arial" panose="020B0604020202020204" pitchFamily="34" charset="0"/>
              <a:buChar char="•"/>
            </a:pPr>
            <a:r>
              <a:rPr lang="en-US" sz="1600" dirty="0">
                <a:latin typeface="Arial"/>
                <a:cs typeface="Arial"/>
              </a:rPr>
              <a:t>Annual Readership:</a:t>
            </a:r>
          </a:p>
          <a:p>
            <a:pPr marL="457200" indent="-457200">
              <a:buFont typeface="Arial" panose="020B0604020202020204" pitchFamily="34" charset="0"/>
              <a:buChar char="•"/>
            </a:pPr>
            <a:endParaRPr lang="en-US" sz="1600" dirty="0">
              <a:latin typeface="Arial"/>
              <a:cs typeface="Arial"/>
            </a:endParaRPr>
          </a:p>
          <a:p>
            <a:pPr marL="457200" indent="-457200">
              <a:buFont typeface="Arial" panose="020B0604020202020204" pitchFamily="34" charset="0"/>
              <a:buChar char="•"/>
            </a:pPr>
            <a:endParaRPr lang="en-US" sz="1600" dirty="0">
              <a:latin typeface="Arial"/>
              <a:cs typeface="Arial"/>
            </a:endParaRPr>
          </a:p>
          <a:p>
            <a:pPr marL="457200" indent="-457200">
              <a:buFont typeface="Arial" panose="020B0604020202020204" pitchFamily="34" charset="0"/>
              <a:buChar char="•"/>
            </a:pPr>
            <a:endParaRPr lang="en-US" sz="1600" dirty="0">
              <a:latin typeface="Arial"/>
              <a:cs typeface="Arial"/>
            </a:endParaRPr>
          </a:p>
          <a:p>
            <a:r>
              <a:rPr lang="en-US" sz="1600" dirty="0">
                <a:latin typeface="Arial"/>
                <a:cs typeface="Arial"/>
              </a:rPr>
              <a:t> </a:t>
            </a:r>
          </a:p>
          <a:p>
            <a:endParaRPr lang="en-US" sz="1600" dirty="0">
              <a:latin typeface="Arial"/>
              <a:cs typeface="Arial"/>
            </a:endParaRPr>
          </a:p>
          <a:p>
            <a:pPr marL="457200" indent="-457200">
              <a:buFont typeface="Arial" panose="020B0604020202020204" pitchFamily="34" charset="0"/>
              <a:buChar char="•"/>
            </a:pPr>
            <a:r>
              <a:rPr lang="en-US" sz="1600" dirty="0">
                <a:latin typeface="Arial"/>
                <a:cs typeface="Arial"/>
              </a:rPr>
              <a:t>Circulation/Readership are important to Advertisers, and as a reflection of Membership</a:t>
            </a:r>
          </a:p>
        </p:txBody>
      </p:sp>
      <p:graphicFrame>
        <p:nvGraphicFramePr>
          <p:cNvPr id="12" name="Table 4">
            <a:extLst>
              <a:ext uri="{FF2B5EF4-FFF2-40B4-BE49-F238E27FC236}">
                <a16:creationId xmlns:a16="http://schemas.microsoft.com/office/drawing/2014/main" id="{FF51A2DA-1656-AD43-9E87-FA98A73AE550}"/>
              </a:ext>
            </a:extLst>
          </p:cNvPr>
          <p:cNvGraphicFramePr>
            <a:graphicFrameLocks noGrp="1"/>
          </p:cNvGraphicFramePr>
          <p:nvPr>
            <p:extLst>
              <p:ext uri="{D42A27DB-BD31-4B8C-83A1-F6EECF244321}">
                <p14:modId xmlns:p14="http://schemas.microsoft.com/office/powerpoint/2010/main" val="608890292"/>
              </p:ext>
            </p:extLst>
          </p:nvPr>
        </p:nvGraphicFramePr>
        <p:xfrm>
          <a:off x="609600" y="2270760"/>
          <a:ext cx="8229600" cy="1005840"/>
        </p:xfrm>
        <a:graphic>
          <a:graphicData uri="http://schemas.openxmlformats.org/drawingml/2006/table">
            <a:tbl>
              <a:tblPr firstRow="1" bandRow="1">
                <a:tableStyleId>{5C22544A-7EE6-4342-B048-85BDC9FD1C3A}</a:tableStyleId>
              </a:tblPr>
              <a:tblGrid>
                <a:gridCol w="876136">
                  <a:extLst>
                    <a:ext uri="{9D8B030D-6E8A-4147-A177-3AD203B41FA5}">
                      <a16:colId xmlns:a16="http://schemas.microsoft.com/office/drawing/2014/main" val="3398993863"/>
                    </a:ext>
                  </a:extLst>
                </a:gridCol>
                <a:gridCol w="1991215">
                  <a:extLst>
                    <a:ext uri="{9D8B030D-6E8A-4147-A177-3AD203B41FA5}">
                      <a16:colId xmlns:a16="http://schemas.microsoft.com/office/drawing/2014/main" val="246631533"/>
                    </a:ext>
                  </a:extLst>
                </a:gridCol>
                <a:gridCol w="2499443">
                  <a:extLst>
                    <a:ext uri="{9D8B030D-6E8A-4147-A177-3AD203B41FA5}">
                      <a16:colId xmlns:a16="http://schemas.microsoft.com/office/drawing/2014/main" val="3602543330"/>
                    </a:ext>
                  </a:extLst>
                </a:gridCol>
                <a:gridCol w="2862806">
                  <a:extLst>
                    <a:ext uri="{9D8B030D-6E8A-4147-A177-3AD203B41FA5}">
                      <a16:colId xmlns:a16="http://schemas.microsoft.com/office/drawing/2014/main" val="1266010188"/>
                    </a:ext>
                  </a:extLst>
                </a:gridCol>
              </a:tblGrid>
              <a:tr h="294640">
                <a:tc>
                  <a:txBody>
                    <a:bodyPr/>
                    <a:lstStyle/>
                    <a:p>
                      <a:pPr marL="0" marR="0" lvl="0" indent="0" defTabSz="914400" eaLnBrk="1" fontAlgn="auto" latinLnBrk="0" hangingPunct="1">
                        <a:lnSpc>
                          <a:spcPct val="100000"/>
                        </a:lnSpc>
                        <a:spcBef>
                          <a:spcPts val="0"/>
                        </a:spcBef>
                        <a:spcAft>
                          <a:spcPts val="0"/>
                        </a:spcAft>
                        <a:buClrTx/>
                        <a:buSzTx/>
                        <a:buFontTx/>
                        <a:buNone/>
                        <a:tabLst/>
                        <a:defRPr/>
                      </a:pPr>
                      <a:r>
                        <a:rPr lang="en-US" sz="1600" dirty="0"/>
                        <a:t>2024</a:t>
                      </a:r>
                      <a:endParaRPr lang="en-AF" sz="1600"/>
                    </a:p>
                  </a:txBody>
                  <a:tcPr>
                    <a:solidFill>
                      <a:srgbClr val="41453A"/>
                    </a:solidFill>
                  </a:tcPr>
                </a:tc>
                <a:tc>
                  <a:txBody>
                    <a:bodyPr/>
                    <a:lstStyle/>
                    <a:p>
                      <a:r>
                        <a:rPr lang="en-US" sz="1600" dirty="0"/>
                        <a:t>Avg Monthly Copies </a:t>
                      </a:r>
                      <a:endParaRPr lang="en-AF" sz="1600" dirty="0"/>
                    </a:p>
                  </a:txBody>
                  <a:tcPr>
                    <a:solidFill>
                      <a:srgbClr val="41453A"/>
                    </a:solidFill>
                  </a:tcPr>
                </a:tc>
                <a:tc>
                  <a:txBody>
                    <a:bodyPr/>
                    <a:lstStyle/>
                    <a:p>
                      <a:r>
                        <a:rPr lang="en-US" sz="1600" dirty="0"/>
                        <a:t>Avg Monthly Print Costs</a:t>
                      </a:r>
                      <a:endParaRPr lang="en-AF" sz="1600" dirty="0"/>
                    </a:p>
                  </a:txBody>
                  <a:tcPr>
                    <a:solidFill>
                      <a:srgbClr val="41453A"/>
                    </a:solidFill>
                  </a:tcPr>
                </a:tc>
                <a:tc>
                  <a:txBody>
                    <a:bodyPr/>
                    <a:lstStyle/>
                    <a:p>
                      <a:r>
                        <a:rPr lang="en-US" sz="1600" dirty="0"/>
                        <a:t>Avg approx. cost per copy</a:t>
                      </a:r>
                      <a:endParaRPr lang="en-AF" sz="1600" dirty="0"/>
                    </a:p>
                  </a:txBody>
                  <a:tcPr>
                    <a:solidFill>
                      <a:srgbClr val="41453A"/>
                    </a:solidFill>
                  </a:tcPr>
                </a:tc>
                <a:extLst>
                  <a:ext uri="{0D108BD9-81ED-4DB2-BD59-A6C34878D82A}">
                    <a16:rowId xmlns:a16="http://schemas.microsoft.com/office/drawing/2014/main" val="4196283684"/>
                  </a:ext>
                </a:extLst>
              </a:tr>
              <a:tr h="294640">
                <a:tc>
                  <a:txBody>
                    <a:bodyPr/>
                    <a:lstStyle/>
                    <a:p>
                      <a:r>
                        <a:rPr lang="en-AF" sz="1600" dirty="0"/>
                        <a:t>GZ Print</a:t>
                      </a:r>
                    </a:p>
                  </a:txBody>
                  <a:tcPr>
                    <a:solidFill>
                      <a:srgbClr val="D9B26B"/>
                    </a:solidFill>
                  </a:tcPr>
                </a:tc>
                <a:tc>
                  <a:txBody>
                    <a:bodyPr/>
                    <a:lstStyle/>
                    <a:p>
                      <a:pPr marL="0" marR="0" lvl="0" indent="0" defTabSz="914400" eaLnBrk="1" fontAlgn="auto" latinLnBrk="0" hangingPunct="1">
                        <a:lnSpc>
                          <a:spcPct val="100000"/>
                        </a:lnSpc>
                        <a:spcBef>
                          <a:spcPts val="0"/>
                        </a:spcBef>
                        <a:spcAft>
                          <a:spcPts val="0"/>
                        </a:spcAft>
                        <a:buClrTx/>
                        <a:buSzTx/>
                        <a:buFontTx/>
                        <a:buNone/>
                        <a:tabLst/>
                        <a:defRPr/>
                      </a:pPr>
                      <a:r>
                        <a:rPr lang="en-US" sz="1600" dirty="0">
                          <a:solidFill>
                            <a:schemeClr val="dk1"/>
                          </a:solidFill>
                          <a:effectLst/>
                          <a:latin typeface="+mn-lt"/>
                          <a:ea typeface="+mn-ea"/>
                          <a:cs typeface="+mn-cs"/>
                        </a:rPr>
                        <a:t>8,963 </a:t>
                      </a:r>
                    </a:p>
                  </a:txBody>
                  <a:tcPr>
                    <a:solidFill>
                      <a:srgbClr val="D9B26B"/>
                    </a:solidFill>
                  </a:tcPr>
                </a:tc>
                <a:tc>
                  <a:txBody>
                    <a:bodyPr/>
                    <a:lstStyle/>
                    <a:p>
                      <a:pPr marL="0" marR="0" lvl="0" indent="0" defTabSz="914400" eaLnBrk="1" fontAlgn="auto" latinLnBrk="0" hangingPunct="1">
                        <a:lnSpc>
                          <a:spcPct val="100000"/>
                        </a:lnSpc>
                        <a:spcBef>
                          <a:spcPts val="0"/>
                        </a:spcBef>
                        <a:spcAft>
                          <a:spcPts val="0"/>
                        </a:spcAft>
                        <a:buClrTx/>
                        <a:buSzTx/>
                        <a:buFontTx/>
                        <a:buNone/>
                        <a:tabLst/>
                        <a:defRPr/>
                      </a:pPr>
                      <a:r>
                        <a:rPr lang="en-US" sz="1600" dirty="0">
                          <a:solidFill>
                            <a:schemeClr val="dk1"/>
                          </a:solidFill>
                          <a:effectLst/>
                          <a:latin typeface="+mn-lt"/>
                          <a:ea typeface="+mn-ea"/>
                          <a:cs typeface="+mn-cs"/>
                        </a:rPr>
                        <a:t>$13,059.00</a:t>
                      </a:r>
                    </a:p>
                  </a:txBody>
                  <a:tcPr>
                    <a:solidFill>
                      <a:srgbClr val="D9B26B"/>
                    </a:solidFill>
                  </a:tcPr>
                </a:tc>
                <a:tc>
                  <a:txBody>
                    <a:bodyPr/>
                    <a:lstStyle/>
                    <a:p>
                      <a:pPr marL="0" marR="0" lvl="0" indent="0" defTabSz="914400" eaLnBrk="1" fontAlgn="auto" latinLnBrk="0" hangingPunct="1">
                        <a:lnSpc>
                          <a:spcPct val="100000"/>
                        </a:lnSpc>
                        <a:spcBef>
                          <a:spcPts val="0"/>
                        </a:spcBef>
                        <a:spcAft>
                          <a:spcPts val="0"/>
                        </a:spcAft>
                        <a:buClrTx/>
                        <a:buSzTx/>
                        <a:buFontTx/>
                        <a:buNone/>
                        <a:tabLst/>
                        <a:defRPr/>
                      </a:pPr>
                      <a:r>
                        <a:rPr lang="en-US" sz="1600" dirty="0">
                          <a:solidFill>
                            <a:schemeClr val="dk1"/>
                          </a:solidFill>
                          <a:effectLst/>
                          <a:latin typeface="+mn-lt"/>
                          <a:ea typeface="+mn-ea"/>
                          <a:cs typeface="+mn-cs"/>
                        </a:rPr>
                        <a:t>$1.45</a:t>
                      </a:r>
                    </a:p>
                  </a:txBody>
                  <a:tcPr>
                    <a:solidFill>
                      <a:srgbClr val="D9B26B"/>
                    </a:solidFill>
                  </a:tcPr>
                </a:tc>
                <a:extLst>
                  <a:ext uri="{0D108BD9-81ED-4DB2-BD59-A6C34878D82A}">
                    <a16:rowId xmlns:a16="http://schemas.microsoft.com/office/drawing/2014/main" val="2978037900"/>
                  </a:ext>
                </a:extLst>
              </a:tr>
              <a:tr h="294640">
                <a:tc>
                  <a:txBody>
                    <a:bodyPr/>
                    <a:lstStyle/>
                    <a:p>
                      <a:r>
                        <a:rPr lang="en-AF" sz="1600" dirty="0"/>
                        <a:t>LN Print</a:t>
                      </a:r>
                    </a:p>
                  </a:txBody>
                  <a:tcPr>
                    <a:solidFill>
                      <a:srgbClr val="D9B26B"/>
                    </a:solidFill>
                  </a:tcPr>
                </a:tc>
                <a:tc>
                  <a:txBody>
                    <a:bodyPr/>
                    <a:lstStyle/>
                    <a:p>
                      <a:pPr marL="0" marR="0" lvl="0" indent="0" defTabSz="914400" eaLnBrk="1" fontAlgn="auto" latinLnBrk="0" hangingPunct="1">
                        <a:lnSpc>
                          <a:spcPct val="100000"/>
                        </a:lnSpc>
                        <a:spcBef>
                          <a:spcPts val="0"/>
                        </a:spcBef>
                        <a:spcAft>
                          <a:spcPts val="0"/>
                        </a:spcAft>
                        <a:buClrTx/>
                        <a:buSzTx/>
                        <a:buFontTx/>
                        <a:buNone/>
                        <a:tabLst/>
                        <a:defRPr/>
                      </a:pPr>
                      <a:r>
                        <a:rPr lang="en-US" sz="1600" dirty="0">
                          <a:solidFill>
                            <a:schemeClr val="dk1"/>
                          </a:solidFill>
                          <a:effectLst/>
                          <a:latin typeface="+mn-lt"/>
                          <a:ea typeface="+mn-ea"/>
                          <a:cs typeface="+mn-cs"/>
                        </a:rPr>
                        <a:t>28,724</a:t>
                      </a:r>
                    </a:p>
                  </a:txBody>
                  <a:tcPr>
                    <a:solidFill>
                      <a:srgbClr val="D9B26B"/>
                    </a:solidFill>
                  </a:tcPr>
                </a:tc>
                <a:tc>
                  <a:txBody>
                    <a:bodyPr/>
                    <a:lstStyle/>
                    <a:p>
                      <a:pPr marL="0" marR="0" lvl="0" indent="0" defTabSz="914400" eaLnBrk="1" fontAlgn="auto" latinLnBrk="0" hangingPunct="1">
                        <a:lnSpc>
                          <a:spcPct val="100000"/>
                        </a:lnSpc>
                        <a:spcBef>
                          <a:spcPts val="0"/>
                        </a:spcBef>
                        <a:spcAft>
                          <a:spcPts val="0"/>
                        </a:spcAft>
                        <a:buClrTx/>
                        <a:buSzTx/>
                        <a:buFontTx/>
                        <a:buNone/>
                        <a:tabLst/>
                        <a:defRPr/>
                      </a:pPr>
                      <a:r>
                        <a:rPr lang="en-US" sz="1600" dirty="0">
                          <a:solidFill>
                            <a:schemeClr val="dk1"/>
                          </a:solidFill>
                          <a:effectLst/>
                          <a:latin typeface="+mn-lt"/>
                          <a:ea typeface="+mn-ea"/>
                          <a:cs typeface="+mn-cs"/>
                        </a:rPr>
                        <a:t>$20,268.00</a:t>
                      </a:r>
                    </a:p>
                  </a:txBody>
                  <a:tcPr>
                    <a:solidFill>
                      <a:srgbClr val="D9B26B"/>
                    </a:solidFill>
                  </a:tcPr>
                </a:tc>
                <a:tc>
                  <a:txBody>
                    <a:bodyPr/>
                    <a:lstStyle/>
                    <a:p>
                      <a:pPr marL="0" marR="0" lvl="0" indent="0" defTabSz="914400" eaLnBrk="1" fontAlgn="auto" latinLnBrk="0" hangingPunct="1">
                        <a:lnSpc>
                          <a:spcPct val="100000"/>
                        </a:lnSpc>
                        <a:spcBef>
                          <a:spcPts val="0"/>
                        </a:spcBef>
                        <a:spcAft>
                          <a:spcPts val="0"/>
                        </a:spcAft>
                        <a:buClrTx/>
                        <a:buSzTx/>
                        <a:buFontTx/>
                        <a:buNone/>
                        <a:tabLst/>
                        <a:defRPr/>
                      </a:pPr>
                      <a:r>
                        <a:rPr lang="en-US" sz="1600" dirty="0">
                          <a:solidFill>
                            <a:schemeClr val="dk1"/>
                          </a:solidFill>
                          <a:effectLst/>
                          <a:latin typeface="+mn-lt"/>
                          <a:ea typeface="+mn-ea"/>
                          <a:cs typeface="+mn-cs"/>
                        </a:rPr>
                        <a:t>$.70</a:t>
                      </a:r>
                    </a:p>
                  </a:txBody>
                  <a:tcPr>
                    <a:solidFill>
                      <a:srgbClr val="D9B26B"/>
                    </a:solidFill>
                  </a:tcPr>
                </a:tc>
                <a:extLst>
                  <a:ext uri="{0D108BD9-81ED-4DB2-BD59-A6C34878D82A}">
                    <a16:rowId xmlns:a16="http://schemas.microsoft.com/office/drawing/2014/main" val="3498735519"/>
                  </a:ext>
                </a:extLst>
              </a:tr>
            </a:tbl>
          </a:graphicData>
        </a:graphic>
      </p:graphicFrame>
      <p:sp>
        <p:nvSpPr>
          <p:cNvPr id="2" name="Slide Number Placeholder 2">
            <a:extLst>
              <a:ext uri="{FF2B5EF4-FFF2-40B4-BE49-F238E27FC236}">
                <a16:creationId xmlns:a16="http://schemas.microsoft.com/office/drawing/2014/main" id="{15EFCDC4-EFEA-9200-2F32-C7C3CE6FC42C}"/>
              </a:ext>
            </a:extLst>
          </p:cNvPr>
          <p:cNvSpPr txBox="1">
            <a:spLocks/>
          </p:cNvSpPr>
          <p:nvPr/>
        </p:nvSpPr>
        <p:spPr>
          <a:xfrm>
            <a:off x="6824619" y="6532672"/>
            <a:ext cx="2103120" cy="342900"/>
          </a:xfrm>
          <a:prstGeom prst="rect">
            <a:avLst/>
          </a:prstGeom>
        </p:spPr>
        <p:txBody>
          <a:bodyPr wrap="square" lIns="0" tIns="0" rIns="0" bIns="0">
            <a:spAutoFit/>
          </a:bodyPr>
          <a:lstStyle>
            <a:defPPr>
              <a:defRPr lang="en-US"/>
            </a:defPPr>
            <a:lvl1pPr marL="0" algn="r" defTabSz="914400" rtl="0" eaLnBrk="1" latinLnBrk="0" hangingPunct="1">
              <a:defRPr sz="18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65C3D1F8-002A-47E3-97A1-C6774553AA60}" type="slidenum">
              <a:rPr lang="en-US" smtClean="0"/>
              <a:pPr/>
              <a:t>11</a:t>
            </a:fld>
            <a:endParaRPr lang="en-US" dirty="0"/>
          </a:p>
        </p:txBody>
      </p:sp>
      <p:graphicFrame>
        <p:nvGraphicFramePr>
          <p:cNvPr id="6" name="Table 4">
            <a:extLst>
              <a:ext uri="{FF2B5EF4-FFF2-40B4-BE49-F238E27FC236}">
                <a16:creationId xmlns:a16="http://schemas.microsoft.com/office/drawing/2014/main" id="{AFA796AF-9A2D-2E8F-8EDF-3DA4A82D6512}"/>
              </a:ext>
            </a:extLst>
          </p:cNvPr>
          <p:cNvGraphicFramePr>
            <a:graphicFrameLocks noGrp="1"/>
          </p:cNvGraphicFramePr>
          <p:nvPr>
            <p:extLst>
              <p:ext uri="{D42A27DB-BD31-4B8C-83A1-F6EECF244321}">
                <p14:modId xmlns:p14="http://schemas.microsoft.com/office/powerpoint/2010/main" val="2101500697"/>
              </p:ext>
            </p:extLst>
          </p:nvPr>
        </p:nvGraphicFramePr>
        <p:xfrm>
          <a:off x="1600200" y="3723640"/>
          <a:ext cx="6135783" cy="1076960"/>
        </p:xfrm>
        <a:graphic>
          <a:graphicData uri="http://schemas.openxmlformats.org/drawingml/2006/table">
            <a:tbl>
              <a:tblPr firstRow="1" bandRow="1">
                <a:tableStyleId>{5C22544A-7EE6-4342-B048-85BDC9FD1C3A}</a:tableStyleId>
              </a:tblPr>
              <a:tblGrid>
                <a:gridCol w="2045261">
                  <a:extLst>
                    <a:ext uri="{9D8B030D-6E8A-4147-A177-3AD203B41FA5}">
                      <a16:colId xmlns:a16="http://schemas.microsoft.com/office/drawing/2014/main" val="3398993863"/>
                    </a:ext>
                  </a:extLst>
                </a:gridCol>
                <a:gridCol w="2045261">
                  <a:extLst>
                    <a:ext uri="{9D8B030D-6E8A-4147-A177-3AD203B41FA5}">
                      <a16:colId xmlns:a16="http://schemas.microsoft.com/office/drawing/2014/main" val="246631533"/>
                    </a:ext>
                  </a:extLst>
                </a:gridCol>
                <a:gridCol w="2045261">
                  <a:extLst>
                    <a:ext uri="{9D8B030D-6E8A-4147-A177-3AD203B41FA5}">
                      <a16:colId xmlns:a16="http://schemas.microsoft.com/office/drawing/2014/main" val="3047444297"/>
                    </a:ext>
                  </a:extLst>
                </a:gridCol>
              </a:tblGrid>
              <a:tr h="0">
                <a:tc>
                  <a:txBody>
                    <a:bodyPr/>
                    <a:lstStyle/>
                    <a:p>
                      <a:pPr marL="0" marR="0" lvl="0" indent="0" defTabSz="914400" eaLnBrk="1" fontAlgn="auto" latinLnBrk="0" hangingPunct="1">
                        <a:lnSpc>
                          <a:spcPct val="100000"/>
                        </a:lnSpc>
                        <a:spcBef>
                          <a:spcPts val="0"/>
                        </a:spcBef>
                        <a:spcAft>
                          <a:spcPts val="0"/>
                        </a:spcAft>
                        <a:buClrTx/>
                        <a:buSzTx/>
                        <a:buFontTx/>
                        <a:buNone/>
                        <a:tabLst/>
                        <a:defRPr/>
                      </a:pPr>
                      <a:r>
                        <a:rPr lang="en-US" sz="1600" dirty="0"/>
                        <a:t>2024</a:t>
                      </a:r>
                      <a:endParaRPr lang="en-AF" sz="1600"/>
                    </a:p>
                  </a:txBody>
                  <a:tcPr>
                    <a:solidFill>
                      <a:srgbClr val="41453A"/>
                    </a:solidFill>
                  </a:tcPr>
                </a:tc>
                <a:tc>
                  <a:txBody>
                    <a:bodyPr/>
                    <a:lstStyle/>
                    <a:p>
                      <a:r>
                        <a:rPr lang="en-US" sz="1600" dirty="0"/>
                        <a:t>Total Readership</a:t>
                      </a:r>
                      <a:endParaRPr lang="en-AF" sz="1600" dirty="0"/>
                    </a:p>
                  </a:txBody>
                  <a:tcPr>
                    <a:solidFill>
                      <a:srgbClr val="41453A"/>
                    </a:solidFill>
                  </a:tcPr>
                </a:tc>
                <a:tc>
                  <a:txBody>
                    <a:bodyPr/>
                    <a:lstStyle/>
                    <a:p>
                      <a:r>
                        <a:rPr lang="en-US" sz="1600" dirty="0"/>
                        <a:t>Breakdown</a:t>
                      </a:r>
                      <a:endParaRPr lang="en-AF" sz="1600" dirty="0"/>
                    </a:p>
                  </a:txBody>
                  <a:tcPr>
                    <a:solidFill>
                      <a:srgbClr val="41453A"/>
                    </a:solidFill>
                  </a:tcPr>
                </a:tc>
                <a:extLst>
                  <a:ext uri="{0D108BD9-81ED-4DB2-BD59-A6C34878D82A}">
                    <a16:rowId xmlns:a16="http://schemas.microsoft.com/office/drawing/2014/main" val="4196283684"/>
                  </a:ext>
                </a:extLst>
              </a:tr>
              <a:tr h="370840">
                <a:tc>
                  <a:txBody>
                    <a:bodyPr/>
                    <a:lstStyle/>
                    <a:p>
                      <a:r>
                        <a:rPr lang="en-AF" sz="1600"/>
                        <a:t>GZ Print</a:t>
                      </a:r>
                      <a:r>
                        <a:rPr lang="en-US" sz="1600" dirty="0"/>
                        <a:t> &amp; Online</a:t>
                      </a:r>
                      <a:endParaRPr lang="en-AF" sz="1600" dirty="0"/>
                    </a:p>
                  </a:txBody>
                  <a:tcPr>
                    <a:solidFill>
                      <a:srgbClr val="D9B26B"/>
                    </a:solidFill>
                  </a:tcPr>
                </a:tc>
                <a:tc>
                  <a:txBody>
                    <a:bodyPr/>
                    <a:lstStyle/>
                    <a:p>
                      <a:pPr marL="0" marR="0" lvl="0" indent="0" defTabSz="914400" eaLnBrk="1" fontAlgn="auto" latinLnBrk="0" hangingPunct="1">
                        <a:lnSpc>
                          <a:spcPct val="100000"/>
                        </a:lnSpc>
                        <a:spcBef>
                          <a:spcPts val="0"/>
                        </a:spcBef>
                        <a:spcAft>
                          <a:spcPts val="0"/>
                        </a:spcAft>
                        <a:buClrTx/>
                        <a:buSzTx/>
                        <a:buFontTx/>
                        <a:buNone/>
                        <a:tabLst/>
                        <a:defRPr/>
                      </a:pPr>
                      <a:r>
                        <a:rPr lang="en-US" sz="1600" dirty="0">
                          <a:solidFill>
                            <a:schemeClr val="dk1"/>
                          </a:solidFill>
                          <a:effectLst/>
                          <a:latin typeface="+mn-lt"/>
                          <a:ea typeface="+mn-ea"/>
                          <a:cs typeface="+mn-cs"/>
                        </a:rPr>
                        <a:t>16,488 </a:t>
                      </a:r>
                    </a:p>
                  </a:txBody>
                  <a:tcPr>
                    <a:solidFill>
                      <a:srgbClr val="D9B26B"/>
                    </a:solidFill>
                  </a:tcPr>
                </a:tc>
                <a:tc>
                  <a:txBody>
                    <a:bodyPr/>
                    <a:lstStyle/>
                    <a:p>
                      <a:pPr marL="0" marR="0" lvl="0" indent="0" defTabSz="914400" eaLnBrk="1" fontAlgn="auto" latinLnBrk="0" hangingPunct="1">
                        <a:lnSpc>
                          <a:spcPct val="100000"/>
                        </a:lnSpc>
                        <a:spcBef>
                          <a:spcPts val="0"/>
                        </a:spcBef>
                        <a:spcAft>
                          <a:spcPts val="0"/>
                        </a:spcAft>
                        <a:buClrTx/>
                        <a:buSzTx/>
                        <a:buFontTx/>
                        <a:buNone/>
                        <a:tabLst/>
                        <a:defRPr/>
                      </a:pPr>
                      <a:r>
                        <a:rPr lang="en-US" sz="1600" dirty="0">
                          <a:solidFill>
                            <a:schemeClr val="dk1"/>
                          </a:solidFill>
                          <a:effectLst/>
                          <a:latin typeface="+mn-lt"/>
                          <a:ea typeface="+mn-ea"/>
                          <a:cs typeface="+mn-cs"/>
                        </a:rPr>
                        <a:t>51% AD; 43% Vet/Ret</a:t>
                      </a:r>
                    </a:p>
                  </a:txBody>
                  <a:tcPr>
                    <a:solidFill>
                      <a:srgbClr val="D9B26B"/>
                    </a:solidFill>
                  </a:tcPr>
                </a:tc>
                <a:extLst>
                  <a:ext uri="{0D108BD9-81ED-4DB2-BD59-A6C34878D82A}">
                    <a16:rowId xmlns:a16="http://schemas.microsoft.com/office/drawing/2014/main" val="2978037900"/>
                  </a:ext>
                </a:extLst>
              </a:tr>
              <a:tr h="370840">
                <a:tc>
                  <a:txBody>
                    <a:bodyPr/>
                    <a:lstStyle/>
                    <a:p>
                      <a:r>
                        <a:rPr lang="en-AF" sz="1600"/>
                        <a:t>LN Print</a:t>
                      </a:r>
                      <a:r>
                        <a:rPr lang="en-US" sz="1600" dirty="0"/>
                        <a:t> &amp; Online</a:t>
                      </a:r>
                      <a:endParaRPr lang="en-AF" sz="1600" dirty="0"/>
                    </a:p>
                  </a:txBody>
                  <a:tcPr>
                    <a:solidFill>
                      <a:srgbClr val="D9B26B"/>
                    </a:solidFill>
                  </a:tcPr>
                </a:tc>
                <a:tc>
                  <a:txBody>
                    <a:bodyPr/>
                    <a:lstStyle/>
                    <a:p>
                      <a:pPr marL="0" marR="0" lvl="0" indent="0" defTabSz="914400" eaLnBrk="1" fontAlgn="auto" latinLnBrk="0" hangingPunct="1">
                        <a:lnSpc>
                          <a:spcPct val="100000"/>
                        </a:lnSpc>
                        <a:spcBef>
                          <a:spcPts val="0"/>
                        </a:spcBef>
                        <a:spcAft>
                          <a:spcPts val="0"/>
                        </a:spcAft>
                        <a:buClrTx/>
                        <a:buSzTx/>
                        <a:buFontTx/>
                        <a:buNone/>
                        <a:tabLst/>
                        <a:defRPr/>
                      </a:pPr>
                      <a:r>
                        <a:rPr lang="en-US" sz="1600" dirty="0">
                          <a:solidFill>
                            <a:schemeClr val="dk1"/>
                          </a:solidFill>
                          <a:effectLst/>
                          <a:latin typeface="+mn-lt"/>
                          <a:ea typeface="+mn-ea"/>
                          <a:cs typeface="+mn-cs"/>
                        </a:rPr>
                        <a:t>60,122</a:t>
                      </a:r>
                    </a:p>
                  </a:txBody>
                  <a:tcPr>
                    <a:solidFill>
                      <a:srgbClr val="D9B26B"/>
                    </a:solidFill>
                  </a:tcPr>
                </a:tc>
                <a:tc>
                  <a:txBody>
                    <a:bodyPr/>
                    <a:lstStyle/>
                    <a:p>
                      <a:pPr marL="0" marR="0" lvl="0" indent="0" defTabSz="914400" eaLnBrk="1" fontAlgn="auto" latinLnBrk="0" hangingPunct="1">
                        <a:lnSpc>
                          <a:spcPct val="100000"/>
                        </a:lnSpc>
                        <a:spcBef>
                          <a:spcPts val="0"/>
                        </a:spcBef>
                        <a:spcAft>
                          <a:spcPts val="0"/>
                        </a:spcAft>
                        <a:buClrTx/>
                        <a:buSzTx/>
                        <a:buFontTx/>
                        <a:buNone/>
                        <a:tabLst/>
                        <a:defRPr/>
                      </a:pPr>
                      <a:r>
                        <a:rPr lang="en-US" sz="1600" dirty="0">
                          <a:solidFill>
                            <a:schemeClr val="dk1"/>
                          </a:solidFill>
                          <a:effectLst/>
                          <a:latin typeface="+mn-lt"/>
                          <a:ea typeface="+mn-ea"/>
                          <a:cs typeface="+mn-cs"/>
                        </a:rPr>
                        <a:t>30% AD; 65% Vet/Ret </a:t>
                      </a:r>
                    </a:p>
                  </a:txBody>
                  <a:tcPr>
                    <a:solidFill>
                      <a:srgbClr val="D9B26B"/>
                    </a:solidFill>
                  </a:tcPr>
                </a:tc>
                <a:extLst>
                  <a:ext uri="{0D108BD9-81ED-4DB2-BD59-A6C34878D82A}">
                    <a16:rowId xmlns:a16="http://schemas.microsoft.com/office/drawing/2014/main" val="3498735519"/>
                  </a:ext>
                </a:extLst>
              </a:tr>
            </a:tbl>
          </a:graphicData>
        </a:graphic>
      </p:graphicFrame>
    </p:spTree>
    <p:extLst>
      <p:ext uri="{BB962C8B-B14F-4D97-AF65-F5344CB8AC3E}">
        <p14:creationId xmlns:p14="http://schemas.microsoft.com/office/powerpoint/2010/main" val="395467313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Content Placeholder 2"/>
          <p:cNvSpPr txBox="1">
            <a:spLocks/>
          </p:cNvSpPr>
          <p:nvPr/>
        </p:nvSpPr>
        <p:spPr>
          <a:xfrm>
            <a:off x="76200" y="1447800"/>
            <a:ext cx="8534400" cy="4525963"/>
          </a:xfrm>
          <a:prstGeom prst="rect">
            <a:avLst/>
          </a:prstGeom>
        </p:spPr>
        <p:txBody>
          <a:bodyPr>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endParaRPr lang="en-US" sz="1800" b="1" dirty="0"/>
          </a:p>
        </p:txBody>
      </p:sp>
      <p:sp>
        <p:nvSpPr>
          <p:cNvPr id="2" name="Slide Number Placeholder 1"/>
          <p:cNvSpPr>
            <a:spLocks noGrp="1"/>
          </p:cNvSpPr>
          <p:nvPr>
            <p:ph type="sldNum" sz="quarter" idx="7"/>
          </p:nvPr>
        </p:nvSpPr>
        <p:spPr>
          <a:xfrm>
            <a:off x="6583680" y="5870347"/>
            <a:ext cx="2103120" cy="342900"/>
          </a:xfrm>
        </p:spPr>
        <p:txBody>
          <a:bodyPr/>
          <a:lstStyle/>
          <a:p>
            <a:fld id="{65C3D1F8-002A-47E3-97A1-C6774553AA60}" type="slidenum">
              <a:rPr lang="en-US" smtClean="0"/>
              <a:t>12</a:t>
            </a:fld>
            <a:endParaRPr lang="en-US" dirty="0"/>
          </a:p>
        </p:txBody>
      </p:sp>
      <p:sp>
        <p:nvSpPr>
          <p:cNvPr id="15" name="Rectangle 14">
            <a:extLst>
              <a:ext uri="{FF2B5EF4-FFF2-40B4-BE49-F238E27FC236}">
                <a16:creationId xmlns:a16="http://schemas.microsoft.com/office/drawing/2014/main" id="{4488DEA3-52C2-4560-B407-57523A52E9BC}"/>
              </a:ext>
            </a:extLst>
          </p:cNvPr>
          <p:cNvSpPr/>
          <p:nvPr/>
        </p:nvSpPr>
        <p:spPr>
          <a:xfrm>
            <a:off x="0" y="5316243"/>
            <a:ext cx="9168677" cy="1569660"/>
          </a:xfrm>
          <a:prstGeom prst="rect">
            <a:avLst/>
          </a:prstGeom>
          <a:solidFill>
            <a:srgbClr val="2F402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2F402C"/>
              </a:solidFill>
            </a:endParaRPr>
          </a:p>
        </p:txBody>
      </p:sp>
      <p:pic>
        <p:nvPicPr>
          <p:cNvPr id="16" name="Picture 15" descr="Text&#10;&#10;Description automatically generated with medium confidence">
            <a:extLst>
              <a:ext uri="{FF2B5EF4-FFF2-40B4-BE49-F238E27FC236}">
                <a16:creationId xmlns:a16="http://schemas.microsoft.com/office/drawing/2014/main" id="{03769240-5A42-491D-81B4-4E48225E2DA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09800" y="5357563"/>
            <a:ext cx="4492436" cy="1424237"/>
          </a:xfrm>
          <a:prstGeom prst="rect">
            <a:avLst/>
          </a:prstGeom>
        </p:spPr>
      </p:pic>
      <p:sp>
        <p:nvSpPr>
          <p:cNvPr id="10" name="TextBox 1">
            <a:extLst>
              <a:ext uri="{FF2B5EF4-FFF2-40B4-BE49-F238E27FC236}">
                <a16:creationId xmlns:a16="http://schemas.microsoft.com/office/drawing/2014/main" id="{C19F4641-4A6B-686B-88C4-D6DCC888FFDF}"/>
              </a:ext>
            </a:extLst>
          </p:cNvPr>
          <p:cNvSpPr txBox="1">
            <a:spLocks noChangeArrowheads="1"/>
          </p:cNvSpPr>
          <p:nvPr/>
        </p:nvSpPr>
        <p:spPr bwMode="auto">
          <a:xfrm>
            <a:off x="126638" y="-76200"/>
            <a:ext cx="8915400" cy="64633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Times New Roman" pitchFamily="18" charset="0"/>
                <a:ea typeface="MS PGothic" pitchFamily="34" charset="-128"/>
                <a:cs typeface="Times New Roman" pitchFamily="18" charset="0"/>
              </a:defRPr>
            </a:lvl1pPr>
            <a:lvl2pPr marL="742950" indent="-285750" eaLnBrk="0" hangingPunct="0">
              <a:spcBef>
                <a:spcPct val="20000"/>
              </a:spcBef>
              <a:buChar char="–"/>
              <a:defRPr sz="2800">
                <a:solidFill>
                  <a:schemeClr val="tx1"/>
                </a:solidFill>
                <a:latin typeface="Times New Roman" pitchFamily="18" charset="0"/>
                <a:ea typeface="Times New Roman" pitchFamily="18" charset="0"/>
                <a:cs typeface="Times New Roman" pitchFamily="18" charset="0"/>
              </a:defRPr>
            </a:lvl2pPr>
            <a:lvl3pPr marL="1143000" indent="-228600" eaLnBrk="0" hangingPunct="0">
              <a:spcBef>
                <a:spcPct val="20000"/>
              </a:spcBef>
              <a:buChar char="•"/>
              <a:defRPr sz="2400">
                <a:solidFill>
                  <a:schemeClr val="tx1"/>
                </a:solidFill>
                <a:latin typeface="Times New Roman" pitchFamily="18" charset="0"/>
                <a:ea typeface="Times New Roman" pitchFamily="18" charset="0"/>
                <a:cs typeface="Times New Roman" pitchFamily="18" charset="0"/>
              </a:defRPr>
            </a:lvl3pPr>
            <a:lvl4pPr marL="1600200" indent="-228600" eaLnBrk="0" hangingPunct="0">
              <a:spcBef>
                <a:spcPct val="20000"/>
              </a:spcBef>
              <a:buChar char="–"/>
              <a:defRPr sz="2000">
                <a:solidFill>
                  <a:schemeClr val="tx1"/>
                </a:solidFill>
                <a:latin typeface="Times New Roman" pitchFamily="18" charset="0"/>
                <a:ea typeface="Times New Roman" pitchFamily="18" charset="0"/>
                <a:cs typeface="Times New Roman" pitchFamily="18" charset="0"/>
              </a:defRPr>
            </a:lvl4pPr>
            <a:lvl5pPr marL="2057400" indent="-228600" eaLnBrk="0" hangingPunct="0">
              <a:spcBef>
                <a:spcPct val="20000"/>
              </a:spcBef>
              <a:buChar char="»"/>
              <a:defRPr sz="2000">
                <a:solidFill>
                  <a:schemeClr val="tx1"/>
                </a:solidFill>
                <a:latin typeface="Times New Roman" pitchFamily="18" charset="0"/>
                <a:ea typeface="Times New Roman" pitchFamily="18" charset="0"/>
                <a:cs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ea typeface="Times New Roman" pitchFamily="18" charset="0"/>
                <a:cs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ea typeface="Times New Roman" pitchFamily="18" charset="0"/>
                <a:cs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ea typeface="Times New Roman" pitchFamily="18" charset="0"/>
                <a:cs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ea typeface="Times New Roman" pitchFamily="18" charset="0"/>
                <a:cs typeface="Times New Roman" pitchFamily="18" charset="0"/>
              </a:defRPr>
            </a:lvl9pPr>
          </a:lstStyle>
          <a:p>
            <a:pPr algn="ctr">
              <a:lnSpc>
                <a:spcPct val="90000"/>
              </a:lnSpc>
              <a:spcBef>
                <a:spcPct val="0"/>
              </a:spcBef>
              <a:buFontTx/>
              <a:buNone/>
            </a:pPr>
            <a:r>
              <a:rPr lang="en-US" altLang="en-US" sz="4000" b="1" u="sng" dirty="0">
                <a:solidFill>
                  <a:srgbClr val="41453A"/>
                </a:solidFill>
                <a:latin typeface="Arial" charset="0"/>
              </a:rPr>
              <a:t>Advertising</a:t>
            </a:r>
          </a:p>
        </p:txBody>
      </p:sp>
      <p:sp>
        <p:nvSpPr>
          <p:cNvPr id="5" name="Slide Number Placeholder 2">
            <a:extLst>
              <a:ext uri="{FF2B5EF4-FFF2-40B4-BE49-F238E27FC236}">
                <a16:creationId xmlns:a16="http://schemas.microsoft.com/office/drawing/2014/main" id="{9D662318-58B4-DA33-5BAF-0E59E11FD111}"/>
              </a:ext>
            </a:extLst>
          </p:cNvPr>
          <p:cNvSpPr txBox="1">
            <a:spLocks/>
          </p:cNvSpPr>
          <p:nvPr/>
        </p:nvSpPr>
        <p:spPr>
          <a:xfrm>
            <a:off x="6736080" y="6022747"/>
            <a:ext cx="2103120" cy="342900"/>
          </a:xfrm>
          <a:prstGeom prst="rect">
            <a:avLst/>
          </a:prstGeom>
        </p:spPr>
        <p:txBody>
          <a:bodyPr wrap="square" lIns="0" tIns="0" rIns="0" bIns="0">
            <a:spAutoFit/>
          </a:bodyPr>
          <a:lstStyle>
            <a:defPPr>
              <a:defRPr lang="en-US"/>
            </a:defPPr>
            <a:lvl1pPr marL="0" algn="r" defTabSz="914400" rtl="0" eaLnBrk="1" latinLnBrk="0" hangingPunct="1">
              <a:defRPr sz="18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65C3D1F8-002A-47E3-97A1-C6774553AA60}" type="slidenum">
              <a:rPr lang="en-US" smtClean="0"/>
              <a:pPr/>
              <a:t>12</a:t>
            </a:fld>
            <a:endParaRPr lang="en-US" dirty="0"/>
          </a:p>
        </p:txBody>
      </p:sp>
      <p:graphicFrame>
        <p:nvGraphicFramePr>
          <p:cNvPr id="6" name="Chart 5">
            <a:extLst>
              <a:ext uri="{FF2B5EF4-FFF2-40B4-BE49-F238E27FC236}">
                <a16:creationId xmlns:a16="http://schemas.microsoft.com/office/drawing/2014/main" id="{FCF7169D-0DC7-ECBC-1AB9-7BF4720B736F}"/>
              </a:ext>
            </a:extLst>
          </p:cNvPr>
          <p:cNvGraphicFramePr/>
          <p:nvPr>
            <p:extLst>
              <p:ext uri="{D42A27DB-BD31-4B8C-83A1-F6EECF244321}">
                <p14:modId xmlns:p14="http://schemas.microsoft.com/office/powerpoint/2010/main" val="1538660113"/>
              </p:ext>
            </p:extLst>
          </p:nvPr>
        </p:nvGraphicFramePr>
        <p:xfrm>
          <a:off x="457200" y="676341"/>
          <a:ext cx="8229600" cy="4581459"/>
        </p:xfrm>
        <a:graphic>
          <a:graphicData uri="http://schemas.openxmlformats.org/drawingml/2006/chart">
            <c:chart xmlns:c="http://schemas.openxmlformats.org/drawingml/2006/chart" xmlns:r="http://schemas.openxmlformats.org/officeDocument/2006/relationships" r:id="rId4"/>
          </a:graphicData>
        </a:graphic>
      </p:graphicFrame>
      <p:sp>
        <p:nvSpPr>
          <p:cNvPr id="12" name="Rectangle 11">
            <a:extLst>
              <a:ext uri="{FF2B5EF4-FFF2-40B4-BE49-F238E27FC236}">
                <a16:creationId xmlns:a16="http://schemas.microsoft.com/office/drawing/2014/main" id="{E6B36729-84E9-9DCF-42FD-D4148D5AAB39}"/>
              </a:ext>
            </a:extLst>
          </p:cNvPr>
          <p:cNvSpPr/>
          <p:nvPr/>
        </p:nvSpPr>
        <p:spPr>
          <a:xfrm>
            <a:off x="1295400" y="4800600"/>
            <a:ext cx="6629400" cy="400110"/>
          </a:xfrm>
          <a:prstGeom prst="rect">
            <a:avLst/>
          </a:prstGeom>
          <a:solidFill>
            <a:schemeClr val="bg1"/>
          </a:solidFill>
        </p:spPr>
        <p:txBody>
          <a:bodyPr wrap="square">
            <a:spAutoFit/>
          </a:bodyPr>
          <a:lstStyle/>
          <a:p>
            <a:r>
              <a:rPr lang="en-US" sz="2000" b="1" u="sng" dirty="0">
                <a:solidFill>
                  <a:prstClr val="black"/>
                </a:solidFill>
                <a:latin typeface="Calibri"/>
              </a:rPr>
              <a:t>2024 </a:t>
            </a:r>
            <a:r>
              <a:rPr lang="en-US" sz="2000" dirty="0">
                <a:solidFill>
                  <a:prstClr val="black"/>
                </a:solidFill>
                <a:latin typeface="Calibri"/>
              </a:rPr>
              <a:t>GAZ and LNK Net Advertising:  </a:t>
            </a:r>
            <a:r>
              <a:rPr lang="en-US" sz="2000" dirty="0">
                <a:solidFill>
                  <a:prstClr val="black"/>
                </a:solidFill>
                <a:latin typeface="Calibri" panose="020F0502020204030204" pitchFamily="34" charset="0"/>
                <a:ea typeface="Calibri" panose="020F0502020204030204" pitchFamily="34" charset="0"/>
              </a:rPr>
              <a:t>$405,939 (Print and Web)</a:t>
            </a:r>
            <a:r>
              <a:rPr lang="en-US" dirty="0">
                <a:solidFill>
                  <a:prstClr val="black"/>
                </a:solidFill>
                <a:latin typeface="Calibri"/>
              </a:rPr>
              <a:t>	</a:t>
            </a:r>
          </a:p>
        </p:txBody>
      </p:sp>
    </p:spTree>
    <p:extLst>
      <p:ext uri="{BB962C8B-B14F-4D97-AF65-F5344CB8AC3E}">
        <p14:creationId xmlns:p14="http://schemas.microsoft.com/office/powerpoint/2010/main" val="36600769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2035049-E2E4-CC5A-00F3-7DB05130CA80}"/>
            </a:ext>
          </a:extLst>
        </p:cNvPr>
        <p:cNvGrpSpPr/>
        <p:nvPr/>
      </p:nvGrpSpPr>
      <p:grpSpPr>
        <a:xfrm>
          <a:off x="0" y="0"/>
          <a:ext cx="0" cy="0"/>
          <a:chOff x="0" y="0"/>
          <a:chExt cx="0" cy="0"/>
        </a:xfrm>
      </p:grpSpPr>
      <p:sp>
        <p:nvSpPr>
          <p:cNvPr id="6" name="TextBox 1">
            <a:extLst>
              <a:ext uri="{FF2B5EF4-FFF2-40B4-BE49-F238E27FC236}">
                <a16:creationId xmlns:a16="http://schemas.microsoft.com/office/drawing/2014/main" id="{1CF4E34E-B122-4F20-2706-ECC64D9F1C8B}"/>
              </a:ext>
            </a:extLst>
          </p:cNvPr>
          <p:cNvSpPr txBox="1">
            <a:spLocks noChangeArrowheads="1"/>
          </p:cNvSpPr>
          <p:nvPr/>
        </p:nvSpPr>
        <p:spPr bwMode="auto">
          <a:xfrm>
            <a:off x="0" y="-27216"/>
            <a:ext cx="8915400" cy="71301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Times New Roman" pitchFamily="18" charset="0"/>
                <a:ea typeface="MS PGothic" pitchFamily="34" charset="-128"/>
                <a:cs typeface="Times New Roman" pitchFamily="18" charset="0"/>
              </a:defRPr>
            </a:lvl1pPr>
            <a:lvl2pPr marL="742950" indent="-285750" eaLnBrk="0" hangingPunct="0">
              <a:spcBef>
                <a:spcPct val="20000"/>
              </a:spcBef>
              <a:buChar char="–"/>
              <a:defRPr sz="2800">
                <a:solidFill>
                  <a:schemeClr val="tx1"/>
                </a:solidFill>
                <a:latin typeface="Times New Roman" pitchFamily="18" charset="0"/>
                <a:ea typeface="Times New Roman" pitchFamily="18" charset="0"/>
                <a:cs typeface="Times New Roman" pitchFamily="18" charset="0"/>
              </a:defRPr>
            </a:lvl2pPr>
            <a:lvl3pPr marL="1143000" indent="-228600" eaLnBrk="0" hangingPunct="0">
              <a:spcBef>
                <a:spcPct val="20000"/>
              </a:spcBef>
              <a:buChar char="•"/>
              <a:defRPr sz="2400">
                <a:solidFill>
                  <a:schemeClr val="tx1"/>
                </a:solidFill>
                <a:latin typeface="Times New Roman" pitchFamily="18" charset="0"/>
                <a:ea typeface="Times New Roman" pitchFamily="18" charset="0"/>
                <a:cs typeface="Times New Roman" pitchFamily="18" charset="0"/>
              </a:defRPr>
            </a:lvl3pPr>
            <a:lvl4pPr marL="1600200" indent="-228600" eaLnBrk="0" hangingPunct="0">
              <a:spcBef>
                <a:spcPct val="20000"/>
              </a:spcBef>
              <a:buChar char="–"/>
              <a:defRPr sz="2000">
                <a:solidFill>
                  <a:schemeClr val="tx1"/>
                </a:solidFill>
                <a:latin typeface="Times New Roman" pitchFamily="18" charset="0"/>
                <a:ea typeface="Times New Roman" pitchFamily="18" charset="0"/>
                <a:cs typeface="Times New Roman" pitchFamily="18" charset="0"/>
              </a:defRPr>
            </a:lvl4pPr>
            <a:lvl5pPr marL="2057400" indent="-228600" eaLnBrk="0" hangingPunct="0">
              <a:spcBef>
                <a:spcPct val="20000"/>
              </a:spcBef>
              <a:buChar char="»"/>
              <a:defRPr sz="2000">
                <a:solidFill>
                  <a:schemeClr val="tx1"/>
                </a:solidFill>
                <a:latin typeface="Times New Roman" pitchFamily="18" charset="0"/>
                <a:ea typeface="Times New Roman" pitchFamily="18" charset="0"/>
                <a:cs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ea typeface="Times New Roman" pitchFamily="18" charset="0"/>
                <a:cs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ea typeface="Times New Roman" pitchFamily="18" charset="0"/>
                <a:cs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ea typeface="Times New Roman" pitchFamily="18" charset="0"/>
                <a:cs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ea typeface="Times New Roman" pitchFamily="18" charset="0"/>
                <a:cs typeface="Times New Roman" pitchFamily="18" charset="0"/>
              </a:defRPr>
            </a:lvl9pPr>
          </a:lstStyle>
          <a:p>
            <a:pPr algn="ctr">
              <a:lnSpc>
                <a:spcPct val="90000"/>
              </a:lnSpc>
              <a:spcBef>
                <a:spcPct val="0"/>
              </a:spcBef>
              <a:buFontTx/>
              <a:buNone/>
            </a:pPr>
            <a:r>
              <a:rPr lang="en-US" altLang="en-US" sz="4400" b="1" u="sng" dirty="0">
                <a:solidFill>
                  <a:srgbClr val="41453A"/>
                </a:solidFill>
                <a:latin typeface="Arial" charset="0"/>
              </a:rPr>
              <a:t>Membership</a:t>
            </a:r>
          </a:p>
        </p:txBody>
      </p:sp>
      <p:sp>
        <p:nvSpPr>
          <p:cNvPr id="3" name="Slide Number Placeholder 2">
            <a:extLst>
              <a:ext uri="{FF2B5EF4-FFF2-40B4-BE49-F238E27FC236}">
                <a16:creationId xmlns:a16="http://schemas.microsoft.com/office/drawing/2014/main" id="{CD82E620-4318-6E6C-5394-9B5317F3FC6C}"/>
              </a:ext>
            </a:extLst>
          </p:cNvPr>
          <p:cNvSpPr>
            <a:spLocks noGrp="1"/>
          </p:cNvSpPr>
          <p:nvPr>
            <p:ph type="sldNum" sz="quarter" idx="12"/>
          </p:nvPr>
        </p:nvSpPr>
        <p:spPr>
          <a:xfrm>
            <a:off x="6553200" y="6356350"/>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65C3D1F8-002A-47E3-97A1-C6774553AA60}" type="slidenum">
              <a:rPr lang="en-US" smtClean="0"/>
              <a:pPr/>
              <a:t>13</a:t>
            </a:fld>
            <a:endParaRPr lang="en-US" dirty="0"/>
          </a:p>
        </p:txBody>
      </p:sp>
      <p:sp>
        <p:nvSpPr>
          <p:cNvPr id="11" name="Rectangle 10">
            <a:extLst>
              <a:ext uri="{FF2B5EF4-FFF2-40B4-BE49-F238E27FC236}">
                <a16:creationId xmlns:a16="http://schemas.microsoft.com/office/drawing/2014/main" id="{7077D29E-806D-1301-1EC3-E79E36AA7656}"/>
              </a:ext>
            </a:extLst>
          </p:cNvPr>
          <p:cNvSpPr/>
          <p:nvPr/>
        </p:nvSpPr>
        <p:spPr>
          <a:xfrm>
            <a:off x="0" y="5316243"/>
            <a:ext cx="9168677" cy="1569660"/>
          </a:xfrm>
          <a:prstGeom prst="rect">
            <a:avLst/>
          </a:prstGeom>
          <a:solidFill>
            <a:srgbClr val="2F402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2F402C"/>
              </a:solidFill>
            </a:endParaRPr>
          </a:p>
        </p:txBody>
      </p:sp>
      <p:pic>
        <p:nvPicPr>
          <p:cNvPr id="13" name="Picture 12" descr="Text&#10;&#10;Description automatically generated with medium confidence">
            <a:extLst>
              <a:ext uri="{FF2B5EF4-FFF2-40B4-BE49-F238E27FC236}">
                <a16:creationId xmlns:a16="http://schemas.microsoft.com/office/drawing/2014/main" id="{57DA6723-914B-09D2-4E4C-83E302BEA8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09800" y="5451335"/>
            <a:ext cx="4492436" cy="1424237"/>
          </a:xfrm>
          <a:prstGeom prst="rect">
            <a:avLst/>
          </a:prstGeom>
        </p:spPr>
      </p:pic>
      <p:sp>
        <p:nvSpPr>
          <p:cNvPr id="2" name="Slide Number Placeholder 2">
            <a:extLst>
              <a:ext uri="{FF2B5EF4-FFF2-40B4-BE49-F238E27FC236}">
                <a16:creationId xmlns:a16="http://schemas.microsoft.com/office/drawing/2014/main" id="{C6BADAB2-2EE7-3CCE-7F6A-D828D635BFA0}"/>
              </a:ext>
            </a:extLst>
          </p:cNvPr>
          <p:cNvSpPr>
            <a:spLocks noGrp="1"/>
          </p:cNvSpPr>
          <p:nvPr>
            <p:ph type="sldNum" sz="quarter" idx="7"/>
          </p:nvPr>
        </p:nvSpPr>
        <p:spPr>
          <a:xfrm>
            <a:off x="6883896" y="6488061"/>
            <a:ext cx="2103120" cy="342900"/>
          </a:xfrm>
        </p:spPr>
        <p:txBody>
          <a:bodyPr/>
          <a:lstStyle/>
          <a:p>
            <a:fld id="{65C3D1F8-002A-47E3-97A1-C6774553AA60}" type="slidenum">
              <a:rPr lang="en-US" smtClean="0"/>
              <a:t>13</a:t>
            </a:fld>
            <a:endParaRPr lang="en-US" dirty="0"/>
          </a:p>
        </p:txBody>
      </p:sp>
      <p:graphicFrame>
        <p:nvGraphicFramePr>
          <p:cNvPr id="12" name="Table 11">
            <a:extLst>
              <a:ext uri="{FF2B5EF4-FFF2-40B4-BE49-F238E27FC236}">
                <a16:creationId xmlns:a16="http://schemas.microsoft.com/office/drawing/2014/main" id="{7E15E1A0-3BAC-C4C9-130B-A83043C8D00B}"/>
              </a:ext>
            </a:extLst>
          </p:cNvPr>
          <p:cNvGraphicFramePr>
            <a:graphicFrameLocks noGrp="1"/>
          </p:cNvGraphicFramePr>
          <p:nvPr>
            <p:extLst>
              <p:ext uri="{D42A27DB-BD31-4B8C-83A1-F6EECF244321}">
                <p14:modId xmlns:p14="http://schemas.microsoft.com/office/powerpoint/2010/main" val="531230220"/>
              </p:ext>
            </p:extLst>
          </p:nvPr>
        </p:nvGraphicFramePr>
        <p:xfrm>
          <a:off x="4875262" y="3429000"/>
          <a:ext cx="4181950" cy="1676400"/>
        </p:xfrm>
        <a:graphic>
          <a:graphicData uri="http://schemas.openxmlformats.org/drawingml/2006/table">
            <a:tbl>
              <a:tblPr firstRow="1" bandRow="1">
                <a:tableStyleId>{5C22544A-7EE6-4342-B048-85BDC9FD1C3A}</a:tableStyleId>
              </a:tblPr>
              <a:tblGrid>
                <a:gridCol w="2090975">
                  <a:extLst>
                    <a:ext uri="{9D8B030D-6E8A-4147-A177-3AD203B41FA5}">
                      <a16:colId xmlns:a16="http://schemas.microsoft.com/office/drawing/2014/main" val="2065874964"/>
                    </a:ext>
                  </a:extLst>
                </a:gridCol>
                <a:gridCol w="2090975">
                  <a:extLst>
                    <a:ext uri="{9D8B030D-6E8A-4147-A177-3AD203B41FA5}">
                      <a16:colId xmlns:a16="http://schemas.microsoft.com/office/drawing/2014/main" val="1618485907"/>
                    </a:ext>
                  </a:extLst>
                </a:gridCol>
              </a:tblGrid>
              <a:tr h="0">
                <a:tc>
                  <a:txBody>
                    <a:bodyPr/>
                    <a:lstStyle/>
                    <a:p>
                      <a:r>
                        <a:rPr lang="en-US" sz="1600" dirty="0"/>
                        <a:t>MCA Memberships</a:t>
                      </a:r>
                    </a:p>
                  </a:txBody>
                  <a:tcPr/>
                </a:tc>
                <a:tc>
                  <a:txBody>
                    <a:bodyPr/>
                    <a:lstStyle/>
                    <a:p>
                      <a:r>
                        <a:rPr lang="en-US" sz="1600" dirty="0"/>
                        <a:t>as of Jan 2025</a:t>
                      </a:r>
                    </a:p>
                  </a:txBody>
                  <a:tcPr/>
                </a:tc>
                <a:extLst>
                  <a:ext uri="{0D108BD9-81ED-4DB2-BD59-A6C34878D82A}">
                    <a16:rowId xmlns:a16="http://schemas.microsoft.com/office/drawing/2014/main" val="1201037632"/>
                  </a:ext>
                </a:extLst>
              </a:tr>
              <a:tr h="314794">
                <a:tc>
                  <a:txBody>
                    <a:bodyPr/>
                    <a:lstStyle/>
                    <a:p>
                      <a:r>
                        <a:rPr lang="en-US" sz="1600" dirty="0"/>
                        <a:t>Total Memberships</a:t>
                      </a:r>
                    </a:p>
                  </a:txBody>
                  <a:tcPr/>
                </a:tc>
                <a:tc>
                  <a:txBody>
                    <a:bodyPr/>
                    <a:lstStyle/>
                    <a:p>
                      <a:r>
                        <a:rPr lang="en-US" sz="1600" dirty="0"/>
                        <a:t>328,157</a:t>
                      </a:r>
                    </a:p>
                  </a:txBody>
                  <a:tcPr/>
                </a:tc>
                <a:extLst>
                  <a:ext uri="{0D108BD9-81ED-4DB2-BD59-A6C34878D82A}">
                    <a16:rowId xmlns:a16="http://schemas.microsoft.com/office/drawing/2014/main" val="1157167768"/>
                  </a:ext>
                </a:extLst>
              </a:tr>
              <a:tr h="314794">
                <a:tc>
                  <a:txBody>
                    <a:bodyPr/>
                    <a:lstStyle/>
                    <a:p>
                      <a:r>
                        <a:rPr lang="en-US" sz="1600" dirty="0"/>
                        <a:t>Associate Members</a:t>
                      </a:r>
                    </a:p>
                  </a:txBody>
                  <a:tcPr/>
                </a:tc>
                <a:tc>
                  <a:txBody>
                    <a:bodyPr/>
                    <a:lstStyle/>
                    <a:p>
                      <a:r>
                        <a:rPr lang="en-US" sz="1600" dirty="0">
                          <a:solidFill>
                            <a:schemeClr val="tx1"/>
                          </a:solidFill>
                        </a:rPr>
                        <a:t>275,407</a:t>
                      </a:r>
                    </a:p>
                  </a:txBody>
                  <a:tcPr/>
                </a:tc>
                <a:extLst>
                  <a:ext uri="{0D108BD9-81ED-4DB2-BD59-A6C34878D82A}">
                    <a16:rowId xmlns:a16="http://schemas.microsoft.com/office/drawing/2014/main" val="4000847178"/>
                  </a:ext>
                </a:extLst>
              </a:tr>
              <a:tr h="314794">
                <a:tc>
                  <a:txBody>
                    <a:bodyPr/>
                    <a:lstStyle/>
                    <a:p>
                      <a:r>
                        <a:rPr lang="en-US" sz="1600" dirty="0"/>
                        <a:t>Premium Members</a:t>
                      </a:r>
                    </a:p>
                  </a:txBody>
                  <a:tcPr/>
                </a:tc>
                <a:tc>
                  <a:txBody>
                    <a:bodyPr/>
                    <a:lstStyle/>
                    <a:p>
                      <a:r>
                        <a:rPr lang="en-US" sz="1600" dirty="0"/>
                        <a:t>   52,750</a:t>
                      </a:r>
                      <a:endParaRPr lang="en-US" sz="1600" dirty="0">
                        <a:solidFill>
                          <a:schemeClr val="accent6">
                            <a:lumMod val="75000"/>
                          </a:schemeClr>
                        </a:solidFill>
                      </a:endParaRPr>
                    </a:p>
                  </a:txBody>
                  <a:tcPr/>
                </a:tc>
                <a:extLst>
                  <a:ext uri="{0D108BD9-81ED-4DB2-BD59-A6C34878D82A}">
                    <a16:rowId xmlns:a16="http://schemas.microsoft.com/office/drawing/2014/main" val="3225971944"/>
                  </a:ext>
                </a:extLst>
              </a:tr>
              <a:tr h="314794">
                <a:tc>
                  <a:txBody>
                    <a:bodyPr/>
                    <a:lstStyle/>
                    <a:p>
                      <a:r>
                        <a:rPr lang="en-US" sz="1600" i="1" dirty="0"/>
                        <a:t>TF Program (Premium)</a:t>
                      </a:r>
                    </a:p>
                  </a:txBody>
                  <a:tcPr/>
                </a:tc>
                <a:tc>
                  <a:txBody>
                    <a:bodyPr/>
                    <a:lstStyle/>
                    <a:p>
                      <a:r>
                        <a:rPr lang="en-US" sz="1600" i="1" dirty="0">
                          <a:solidFill>
                            <a:schemeClr val="accent6">
                              <a:lumMod val="75000"/>
                            </a:schemeClr>
                          </a:solidFill>
                        </a:rPr>
                        <a:t>   </a:t>
                      </a:r>
                      <a:r>
                        <a:rPr lang="en-US" sz="1600" i="1" dirty="0">
                          <a:solidFill>
                            <a:schemeClr val="tx1"/>
                          </a:solidFill>
                        </a:rPr>
                        <a:t>16,504  *(5,649)</a:t>
                      </a:r>
                    </a:p>
                  </a:txBody>
                  <a:tcPr/>
                </a:tc>
                <a:extLst>
                  <a:ext uri="{0D108BD9-81ED-4DB2-BD59-A6C34878D82A}">
                    <a16:rowId xmlns:a16="http://schemas.microsoft.com/office/drawing/2014/main" val="494559207"/>
                  </a:ext>
                </a:extLst>
              </a:tr>
            </a:tbl>
          </a:graphicData>
        </a:graphic>
      </p:graphicFrame>
      <p:sp>
        <p:nvSpPr>
          <p:cNvPr id="14" name="Text Box 4">
            <a:extLst>
              <a:ext uri="{FF2B5EF4-FFF2-40B4-BE49-F238E27FC236}">
                <a16:creationId xmlns:a16="http://schemas.microsoft.com/office/drawing/2014/main" id="{8139F2DA-D961-72AD-C88B-DEEF58F9E135}"/>
              </a:ext>
            </a:extLst>
          </p:cNvPr>
          <p:cNvSpPr txBox="1">
            <a:spLocks noChangeArrowheads="1"/>
          </p:cNvSpPr>
          <p:nvPr/>
        </p:nvSpPr>
        <p:spPr bwMode="auto">
          <a:xfrm>
            <a:off x="21371" y="622003"/>
            <a:ext cx="5922229" cy="160043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square">
            <a:spAutoFit/>
          </a:bodyPr>
          <a:lstStyle>
            <a:lvl1pPr eaLnBrk="0" hangingPunct="0">
              <a:defRPr sz="2400">
                <a:solidFill>
                  <a:schemeClr val="tx1"/>
                </a:solidFill>
                <a:latin typeface="Times New Roman" pitchFamily="18" charset="0"/>
                <a:ea typeface="MS PGothic" pitchFamily="34" charset="-128"/>
              </a:defRPr>
            </a:lvl1pPr>
            <a:lvl2pPr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marL="342900" indent="-342900" eaLnBrk="1" hangingPunct="1">
              <a:buFont typeface="Arial"/>
              <a:buChar char="•"/>
              <a:defRPr/>
            </a:pPr>
            <a:r>
              <a:rPr lang="en-US" altLang="en-US" sz="1400" b="1" u="sng" dirty="0">
                <a:latin typeface="Arial" pitchFamily="34" charset="0"/>
              </a:rPr>
              <a:t>Premium</a:t>
            </a:r>
            <a:r>
              <a:rPr lang="en-US" altLang="en-US" sz="1400" dirty="0">
                <a:latin typeface="Arial" pitchFamily="34" charset="0"/>
              </a:rPr>
              <a:t> (Paid) Full access to benefits, digital magazines (print-eligible), PME resources, discounts. </a:t>
            </a:r>
          </a:p>
          <a:p>
            <a:pPr eaLnBrk="1" hangingPunct="1">
              <a:defRPr/>
            </a:pPr>
            <a:r>
              <a:rPr lang="en-US" altLang="en-US" sz="1400" dirty="0">
                <a:latin typeface="Arial" pitchFamily="34" charset="0"/>
              </a:rPr>
              <a:t> </a:t>
            </a:r>
          </a:p>
          <a:p>
            <a:pPr marL="342900" indent="-342900" eaLnBrk="1" hangingPunct="1">
              <a:buFont typeface="Arial"/>
              <a:buChar char="•"/>
              <a:defRPr/>
            </a:pPr>
            <a:r>
              <a:rPr lang="en-US" altLang="en-US" sz="1400" b="1" u="sng" dirty="0">
                <a:latin typeface="Arial" pitchFamily="34" charset="0"/>
              </a:rPr>
              <a:t>Associate </a:t>
            </a:r>
            <a:r>
              <a:rPr lang="en-US" altLang="en-US" sz="1400" dirty="0">
                <a:latin typeface="Arial" pitchFamily="34" charset="0"/>
              </a:rPr>
              <a:t>(Free) Basic access, minimum benefits.</a:t>
            </a:r>
          </a:p>
          <a:p>
            <a:pPr marL="342900" indent="-342900" eaLnBrk="1" hangingPunct="1">
              <a:buFont typeface="Arial"/>
              <a:buChar char="•"/>
              <a:defRPr/>
            </a:pPr>
            <a:endParaRPr lang="en-US" altLang="en-US" sz="1400" i="1" u="sng" dirty="0">
              <a:latin typeface="Arial" pitchFamily="34" charset="0"/>
            </a:endParaRPr>
          </a:p>
          <a:p>
            <a:pPr marL="342900" indent="-342900" eaLnBrk="1" hangingPunct="1">
              <a:buFont typeface="Arial"/>
              <a:buChar char="•"/>
              <a:defRPr/>
            </a:pPr>
            <a:r>
              <a:rPr lang="en-US" altLang="en-US" sz="1400" i="1" u="sng" dirty="0">
                <a:latin typeface="Arial" pitchFamily="34" charset="0"/>
              </a:rPr>
              <a:t>Total Force Program</a:t>
            </a:r>
            <a:r>
              <a:rPr lang="en-US" altLang="en-US" sz="1400" dirty="0">
                <a:latin typeface="Arial" pitchFamily="34" charset="0"/>
              </a:rPr>
              <a:t>: No-cost Premium membership for Active-Duty, Reserve Marines and eligible spouses. Funded by MCAF*</a:t>
            </a:r>
          </a:p>
        </p:txBody>
      </p:sp>
      <p:pic>
        <p:nvPicPr>
          <p:cNvPr id="15" name="Picture 14">
            <a:extLst>
              <a:ext uri="{FF2B5EF4-FFF2-40B4-BE49-F238E27FC236}">
                <a16:creationId xmlns:a16="http://schemas.microsoft.com/office/drawing/2014/main" id="{73FD1A02-B520-E3E0-E824-86A669D714F0}"/>
              </a:ext>
            </a:extLst>
          </p:cNvPr>
          <p:cNvPicPr>
            <a:picLocks noChangeAspect="1"/>
          </p:cNvPicPr>
          <p:nvPr/>
        </p:nvPicPr>
        <p:blipFill>
          <a:blip r:embed="rId4"/>
          <a:stretch>
            <a:fillRect/>
          </a:stretch>
        </p:blipFill>
        <p:spPr>
          <a:xfrm>
            <a:off x="218212" y="2215734"/>
            <a:ext cx="4528523" cy="3103188"/>
          </a:xfrm>
          <a:prstGeom prst="rect">
            <a:avLst/>
          </a:prstGeom>
        </p:spPr>
      </p:pic>
      <p:pic>
        <p:nvPicPr>
          <p:cNvPr id="17" name="Picture 16" descr="A person reading a magazine&#10;&#10;AI-generated content may be incorrect.">
            <a:extLst>
              <a:ext uri="{FF2B5EF4-FFF2-40B4-BE49-F238E27FC236}">
                <a16:creationId xmlns:a16="http://schemas.microsoft.com/office/drawing/2014/main" id="{9B4CF540-3175-109F-9E6A-2A52FD59BA06}"/>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248400" y="755243"/>
            <a:ext cx="2513671" cy="2499530"/>
          </a:xfrm>
          <a:prstGeom prst="rect">
            <a:avLst/>
          </a:prstGeom>
        </p:spPr>
      </p:pic>
    </p:spTree>
    <p:extLst>
      <p:ext uri="{BB962C8B-B14F-4D97-AF65-F5344CB8AC3E}">
        <p14:creationId xmlns:p14="http://schemas.microsoft.com/office/powerpoint/2010/main" val="383313024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 Box 4"/>
          <p:cNvSpPr txBox="1">
            <a:spLocks noChangeArrowheads="1"/>
          </p:cNvSpPr>
          <p:nvPr/>
        </p:nvSpPr>
        <p:spPr bwMode="auto">
          <a:xfrm>
            <a:off x="76200" y="977473"/>
            <a:ext cx="6324600" cy="450892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lvl1pPr eaLnBrk="0" hangingPunct="0">
              <a:defRPr sz="2400">
                <a:solidFill>
                  <a:schemeClr val="tx1"/>
                </a:solidFill>
                <a:latin typeface="Times New Roman" pitchFamily="18" charset="0"/>
                <a:ea typeface="MS PGothic" pitchFamily="34" charset="-128"/>
              </a:defRPr>
            </a:lvl1pPr>
            <a:lvl2pPr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eaLnBrk="1" hangingPunct="1">
              <a:defRPr/>
            </a:pPr>
            <a:r>
              <a:rPr lang="en-US" altLang="en-US" sz="2000" b="1" dirty="0">
                <a:latin typeface="Arial" pitchFamily="34" charset="0"/>
              </a:rPr>
              <a:t>Professional Events Program Began in 2004</a:t>
            </a:r>
          </a:p>
          <a:p>
            <a:pPr marL="800100" lvl="1" indent="-342900" eaLnBrk="1" hangingPunct="1">
              <a:buFont typeface="Arial"/>
              <a:buChar char="•"/>
              <a:defRPr/>
            </a:pPr>
            <a:r>
              <a:rPr lang="en-US" altLang="en-US" sz="1600" dirty="0">
                <a:latin typeface="Arial" pitchFamily="34" charset="0"/>
              </a:rPr>
              <a:t>Installations &amp; Ground Logistics Awards Dinner</a:t>
            </a:r>
          </a:p>
          <a:p>
            <a:pPr marL="800100" lvl="1" indent="-342900" eaLnBrk="1" hangingPunct="1">
              <a:buFont typeface="Arial"/>
              <a:buChar char="•"/>
              <a:defRPr/>
            </a:pPr>
            <a:r>
              <a:rPr lang="en-US" altLang="en-US" sz="1600" dirty="0">
                <a:latin typeface="Arial" pitchFamily="34" charset="0"/>
              </a:rPr>
              <a:t>Two Ground Dinners Without Awards</a:t>
            </a:r>
          </a:p>
          <a:p>
            <a:pPr marL="800100" lvl="1" indent="-342900" eaLnBrk="1" hangingPunct="1">
              <a:buFont typeface="Arial"/>
              <a:buChar char="•"/>
              <a:defRPr/>
            </a:pPr>
            <a:r>
              <a:rPr lang="en-US" altLang="en-US" sz="1600" dirty="0">
                <a:latin typeface="Arial" pitchFamily="34" charset="0"/>
              </a:rPr>
              <a:t>Ground Awards Dinner</a:t>
            </a:r>
          </a:p>
          <a:p>
            <a:pPr marL="800100" lvl="1" indent="-342900" eaLnBrk="1" hangingPunct="1">
              <a:buFont typeface="Arial"/>
              <a:buChar char="•"/>
              <a:defRPr/>
            </a:pPr>
            <a:r>
              <a:rPr lang="en-US" altLang="en-US" sz="1600" dirty="0">
                <a:latin typeface="Arial" pitchFamily="34" charset="0"/>
              </a:rPr>
              <a:t>C4 Awards Dinner</a:t>
            </a:r>
          </a:p>
          <a:p>
            <a:pPr marL="800100" lvl="1" indent="-342900" eaLnBrk="1" hangingPunct="1">
              <a:buFont typeface="Arial"/>
              <a:buChar char="•"/>
              <a:defRPr/>
            </a:pPr>
            <a:r>
              <a:rPr lang="en-US" altLang="en-US" sz="1600" dirty="0">
                <a:latin typeface="Arial" pitchFamily="34" charset="0"/>
              </a:rPr>
              <a:t>16 Awards Presented</a:t>
            </a:r>
          </a:p>
          <a:p>
            <a:pPr marL="800100" lvl="1" indent="-342900" eaLnBrk="1" hangingPunct="1">
              <a:buFont typeface="Arial"/>
              <a:buChar char="•"/>
              <a:defRPr/>
            </a:pPr>
            <a:endParaRPr lang="en-US" altLang="en-US" sz="1600" dirty="0">
              <a:latin typeface="Arial" pitchFamily="34" charset="0"/>
            </a:endParaRPr>
          </a:p>
          <a:p>
            <a:pPr eaLnBrk="1" hangingPunct="1">
              <a:defRPr/>
            </a:pPr>
            <a:r>
              <a:rPr lang="en-US" altLang="en-US" sz="2000" b="1" dirty="0">
                <a:latin typeface="Arial" pitchFamily="34" charset="0"/>
              </a:rPr>
              <a:t>2024</a:t>
            </a:r>
            <a:r>
              <a:rPr lang="en-US" altLang="en-US" sz="2300" b="1" dirty="0">
                <a:latin typeface="Arial" pitchFamily="34" charset="0"/>
              </a:rPr>
              <a:t> </a:t>
            </a:r>
          </a:p>
          <a:p>
            <a:pPr marL="742950" lvl="1" indent="-285750" eaLnBrk="1" hangingPunct="1">
              <a:buFont typeface="Arial" panose="020B0604020202020204" pitchFamily="34" charset="0"/>
              <a:buChar char="•"/>
              <a:defRPr/>
            </a:pPr>
            <a:r>
              <a:rPr lang="en-US" altLang="en-US" sz="1600" dirty="0">
                <a:latin typeface="Arial" pitchFamily="34" charset="0"/>
              </a:rPr>
              <a:t>Record breaking 32 events including supporting standing up the Marine Innovation Unit in New York and supporting the new Leadership Conferences </a:t>
            </a:r>
          </a:p>
          <a:p>
            <a:pPr marL="800100" lvl="1" indent="-342900" eaLnBrk="1" hangingPunct="1">
              <a:buFont typeface="Arial"/>
              <a:buChar char="•"/>
              <a:defRPr/>
            </a:pPr>
            <a:r>
              <a:rPr lang="en-US" altLang="en-US" sz="1600" dirty="0">
                <a:latin typeface="Arial" pitchFamily="34" charset="0"/>
              </a:rPr>
              <a:t>Added 3 new Awards Dinners for M&amp;RA, TECOM and P&amp;R (Luncheon)</a:t>
            </a:r>
          </a:p>
          <a:p>
            <a:pPr marL="800100" lvl="1" indent="-342900" eaLnBrk="1" hangingPunct="1">
              <a:buFont typeface="Arial"/>
              <a:buChar char="•"/>
              <a:defRPr/>
            </a:pPr>
            <a:r>
              <a:rPr lang="en-US" altLang="en-US" sz="1600" dirty="0">
                <a:latin typeface="Arial" pitchFamily="34" charset="0"/>
              </a:rPr>
              <a:t>94 Awards Presented (including 4 in Okinawa) Going up to 123 in 2025.</a:t>
            </a:r>
          </a:p>
          <a:p>
            <a:pPr marL="800100" lvl="1" indent="-342900" eaLnBrk="1" hangingPunct="1">
              <a:buFont typeface="Arial"/>
              <a:buChar char="•"/>
              <a:defRPr/>
            </a:pPr>
            <a:r>
              <a:rPr lang="en-US" altLang="en-US" sz="1600" dirty="0">
                <a:latin typeface="Arial" pitchFamily="34" charset="0"/>
              </a:rPr>
              <a:t>Hosted events from coast-to-coast, Okinawa and Germany</a:t>
            </a:r>
          </a:p>
          <a:p>
            <a:pPr lvl="1" eaLnBrk="1" hangingPunct="1">
              <a:defRPr/>
            </a:pPr>
            <a:endParaRPr lang="en-US" altLang="en-US" sz="2000" dirty="0">
              <a:latin typeface="Arial" pitchFamily="34" charset="0"/>
            </a:endParaRPr>
          </a:p>
        </p:txBody>
      </p:sp>
      <p:sp>
        <p:nvSpPr>
          <p:cNvPr id="7" name="TextBox 1"/>
          <p:cNvSpPr txBox="1">
            <a:spLocks noChangeArrowheads="1"/>
          </p:cNvSpPr>
          <p:nvPr/>
        </p:nvSpPr>
        <p:spPr bwMode="auto">
          <a:xfrm>
            <a:off x="114300" y="136525"/>
            <a:ext cx="8915400" cy="71301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Times New Roman" pitchFamily="18" charset="0"/>
                <a:ea typeface="MS PGothic" pitchFamily="34" charset="-128"/>
                <a:cs typeface="Times New Roman" pitchFamily="18" charset="0"/>
              </a:defRPr>
            </a:lvl1pPr>
            <a:lvl2pPr marL="742950" indent="-285750" eaLnBrk="0" hangingPunct="0">
              <a:spcBef>
                <a:spcPct val="20000"/>
              </a:spcBef>
              <a:buChar char="–"/>
              <a:defRPr sz="2800">
                <a:solidFill>
                  <a:schemeClr val="tx1"/>
                </a:solidFill>
                <a:latin typeface="Times New Roman" pitchFamily="18" charset="0"/>
                <a:ea typeface="Times New Roman" pitchFamily="18" charset="0"/>
                <a:cs typeface="Times New Roman" pitchFamily="18" charset="0"/>
              </a:defRPr>
            </a:lvl2pPr>
            <a:lvl3pPr marL="1143000" indent="-228600" eaLnBrk="0" hangingPunct="0">
              <a:spcBef>
                <a:spcPct val="20000"/>
              </a:spcBef>
              <a:buChar char="•"/>
              <a:defRPr sz="2400">
                <a:solidFill>
                  <a:schemeClr val="tx1"/>
                </a:solidFill>
                <a:latin typeface="Times New Roman" pitchFamily="18" charset="0"/>
                <a:ea typeface="Times New Roman" pitchFamily="18" charset="0"/>
                <a:cs typeface="Times New Roman" pitchFamily="18" charset="0"/>
              </a:defRPr>
            </a:lvl3pPr>
            <a:lvl4pPr marL="1600200" indent="-228600" eaLnBrk="0" hangingPunct="0">
              <a:spcBef>
                <a:spcPct val="20000"/>
              </a:spcBef>
              <a:buChar char="–"/>
              <a:defRPr sz="2000">
                <a:solidFill>
                  <a:schemeClr val="tx1"/>
                </a:solidFill>
                <a:latin typeface="Times New Roman" pitchFamily="18" charset="0"/>
                <a:ea typeface="Times New Roman" pitchFamily="18" charset="0"/>
                <a:cs typeface="Times New Roman" pitchFamily="18" charset="0"/>
              </a:defRPr>
            </a:lvl4pPr>
            <a:lvl5pPr marL="2057400" indent="-228600" eaLnBrk="0" hangingPunct="0">
              <a:spcBef>
                <a:spcPct val="20000"/>
              </a:spcBef>
              <a:buChar char="»"/>
              <a:defRPr sz="2000">
                <a:solidFill>
                  <a:schemeClr val="tx1"/>
                </a:solidFill>
                <a:latin typeface="Times New Roman" pitchFamily="18" charset="0"/>
                <a:ea typeface="Times New Roman" pitchFamily="18" charset="0"/>
                <a:cs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ea typeface="Times New Roman" pitchFamily="18" charset="0"/>
                <a:cs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ea typeface="Times New Roman" pitchFamily="18" charset="0"/>
                <a:cs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ea typeface="Times New Roman" pitchFamily="18" charset="0"/>
                <a:cs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ea typeface="Times New Roman" pitchFamily="18" charset="0"/>
                <a:cs typeface="Times New Roman" pitchFamily="18" charset="0"/>
              </a:defRPr>
            </a:lvl9pPr>
          </a:lstStyle>
          <a:p>
            <a:pPr algn="ctr">
              <a:lnSpc>
                <a:spcPct val="90000"/>
              </a:lnSpc>
              <a:spcBef>
                <a:spcPct val="0"/>
              </a:spcBef>
              <a:buFontTx/>
              <a:buNone/>
            </a:pPr>
            <a:r>
              <a:rPr lang="en-US" altLang="en-US" sz="4400" b="1" u="sng" dirty="0">
                <a:solidFill>
                  <a:srgbClr val="41453A"/>
                </a:solidFill>
                <a:latin typeface="Arial" charset="0"/>
              </a:rPr>
              <a:t>Events</a:t>
            </a:r>
          </a:p>
        </p:txBody>
      </p:sp>
      <p:sp>
        <p:nvSpPr>
          <p:cNvPr id="2" name="Slide Number Placeholder 1"/>
          <p:cNvSpPr>
            <a:spLocks noGrp="1"/>
          </p:cNvSpPr>
          <p:nvPr>
            <p:ph type="sldNum" sz="quarter" idx="7"/>
          </p:nvPr>
        </p:nvSpPr>
        <p:spPr/>
        <p:txBody>
          <a:bodyPr/>
          <a:lstStyle/>
          <a:p>
            <a:fld id="{65C3D1F8-002A-47E3-97A1-C6774553AA60}" type="slidenum">
              <a:rPr lang="en-US" smtClean="0"/>
              <a:t>14</a:t>
            </a:fld>
            <a:endParaRPr lang="en-US" dirty="0"/>
          </a:p>
        </p:txBody>
      </p:sp>
      <p:sp>
        <p:nvSpPr>
          <p:cNvPr id="6" name="Rectangle 5">
            <a:extLst>
              <a:ext uri="{FF2B5EF4-FFF2-40B4-BE49-F238E27FC236}">
                <a16:creationId xmlns:a16="http://schemas.microsoft.com/office/drawing/2014/main" id="{5C74F948-2894-472D-A3C4-DFD1D991A3C2}"/>
              </a:ext>
            </a:extLst>
          </p:cNvPr>
          <p:cNvSpPr/>
          <p:nvPr/>
        </p:nvSpPr>
        <p:spPr>
          <a:xfrm>
            <a:off x="0" y="5316243"/>
            <a:ext cx="9168677" cy="1569660"/>
          </a:xfrm>
          <a:prstGeom prst="rect">
            <a:avLst/>
          </a:prstGeom>
          <a:solidFill>
            <a:srgbClr val="2F402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2F402C"/>
              </a:solidFill>
            </a:endParaRPr>
          </a:p>
        </p:txBody>
      </p:sp>
      <p:pic>
        <p:nvPicPr>
          <p:cNvPr id="8" name="Picture 7" descr="Text&#10;&#10;Description automatically generated with medium confidence">
            <a:extLst>
              <a:ext uri="{FF2B5EF4-FFF2-40B4-BE49-F238E27FC236}">
                <a16:creationId xmlns:a16="http://schemas.microsoft.com/office/drawing/2014/main" id="{8D114BF1-3E37-45A0-829F-0692A81AD25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09800" y="5451335"/>
            <a:ext cx="4492436" cy="1424237"/>
          </a:xfrm>
          <a:prstGeom prst="rect">
            <a:avLst/>
          </a:prstGeom>
        </p:spPr>
      </p:pic>
      <p:sp>
        <p:nvSpPr>
          <p:cNvPr id="3" name="Slide Number Placeholder 2">
            <a:extLst>
              <a:ext uri="{FF2B5EF4-FFF2-40B4-BE49-F238E27FC236}">
                <a16:creationId xmlns:a16="http://schemas.microsoft.com/office/drawing/2014/main" id="{AC45AD87-3B1A-B31B-EEB6-70D570405E55}"/>
              </a:ext>
            </a:extLst>
          </p:cNvPr>
          <p:cNvSpPr txBox="1">
            <a:spLocks/>
          </p:cNvSpPr>
          <p:nvPr/>
        </p:nvSpPr>
        <p:spPr>
          <a:xfrm>
            <a:off x="6808916" y="6448919"/>
            <a:ext cx="2103120" cy="342900"/>
          </a:xfrm>
          <a:prstGeom prst="rect">
            <a:avLst/>
          </a:prstGeom>
        </p:spPr>
        <p:txBody>
          <a:bodyPr wrap="square" lIns="0" tIns="0" rIns="0" bIns="0">
            <a:spAutoFit/>
          </a:bodyPr>
          <a:lstStyle>
            <a:defPPr>
              <a:defRPr lang="en-US"/>
            </a:defPPr>
            <a:lvl1pPr marL="0" algn="r" defTabSz="914400" rtl="0" eaLnBrk="1" latinLnBrk="0" hangingPunct="1">
              <a:defRPr sz="18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65C3D1F8-002A-47E3-97A1-C6774553AA60}" type="slidenum">
              <a:rPr lang="en-US" smtClean="0"/>
              <a:pPr/>
              <a:t>14</a:t>
            </a:fld>
            <a:endParaRPr lang="en-US" dirty="0"/>
          </a:p>
        </p:txBody>
      </p:sp>
      <p:pic>
        <p:nvPicPr>
          <p:cNvPr id="9" name="Picture 8" descr="A person in military uniform speaking at a podium&#10;&#10;Description automatically generated">
            <a:extLst>
              <a:ext uri="{FF2B5EF4-FFF2-40B4-BE49-F238E27FC236}">
                <a16:creationId xmlns:a16="http://schemas.microsoft.com/office/drawing/2014/main" id="{05B353BD-C9EE-C867-91D7-359AD5D8A40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008113" y="195080"/>
            <a:ext cx="2784521" cy="2348109"/>
          </a:xfrm>
          <a:prstGeom prst="rect">
            <a:avLst/>
          </a:prstGeom>
        </p:spPr>
      </p:pic>
      <p:sp>
        <p:nvSpPr>
          <p:cNvPr id="11" name="TextBox 10">
            <a:extLst>
              <a:ext uri="{FF2B5EF4-FFF2-40B4-BE49-F238E27FC236}">
                <a16:creationId xmlns:a16="http://schemas.microsoft.com/office/drawing/2014/main" id="{FB5E8E9B-E7A8-5CC1-D438-65625BDA929C}"/>
              </a:ext>
            </a:extLst>
          </p:cNvPr>
          <p:cNvSpPr txBox="1"/>
          <p:nvPr/>
        </p:nvSpPr>
        <p:spPr>
          <a:xfrm>
            <a:off x="5888713" y="2588128"/>
            <a:ext cx="3023323" cy="461665"/>
          </a:xfrm>
          <a:prstGeom prst="rect">
            <a:avLst/>
          </a:prstGeom>
          <a:noFill/>
        </p:spPr>
        <p:txBody>
          <a:bodyPr wrap="square" rtlCol="0">
            <a:spAutoFit/>
          </a:bodyPr>
          <a:lstStyle/>
          <a:p>
            <a:pPr algn="ctr"/>
            <a:r>
              <a:rPr lang="en-US" sz="1200" b="1" dirty="0">
                <a:solidFill>
                  <a:srgbClr val="41453A"/>
                </a:solidFill>
                <a:latin typeface="Arial"/>
                <a:cs typeface="Arial"/>
              </a:rPr>
              <a:t>Gen Eric Smith </a:t>
            </a:r>
          </a:p>
          <a:p>
            <a:pPr algn="ctr"/>
            <a:r>
              <a:rPr lang="en-US" sz="1200" b="1" dirty="0">
                <a:solidFill>
                  <a:srgbClr val="41453A"/>
                </a:solidFill>
                <a:latin typeface="Arial"/>
                <a:cs typeface="Arial"/>
              </a:rPr>
              <a:t>Commandant of the Marine Corps</a:t>
            </a:r>
          </a:p>
        </p:txBody>
      </p:sp>
    </p:spTree>
    <p:extLst>
      <p:ext uri="{BB962C8B-B14F-4D97-AF65-F5344CB8AC3E}">
        <p14:creationId xmlns:p14="http://schemas.microsoft.com/office/powerpoint/2010/main" val="6777970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 Box 4"/>
          <p:cNvSpPr txBox="1">
            <a:spLocks noChangeArrowheads="1"/>
          </p:cNvSpPr>
          <p:nvPr/>
        </p:nvSpPr>
        <p:spPr bwMode="auto">
          <a:xfrm>
            <a:off x="192479" y="838200"/>
            <a:ext cx="4932546" cy="483209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square">
            <a:spAutoFit/>
          </a:bodyPr>
          <a:lstStyle>
            <a:lvl1pPr eaLnBrk="0" hangingPunct="0">
              <a:defRPr sz="2400">
                <a:solidFill>
                  <a:schemeClr val="tx1"/>
                </a:solidFill>
                <a:latin typeface="Times New Roman" pitchFamily="18" charset="0"/>
                <a:ea typeface="MS PGothic" pitchFamily="34" charset="-128"/>
              </a:defRPr>
            </a:lvl1pPr>
            <a:lvl2pPr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marL="342900" indent="-342900" eaLnBrk="1" hangingPunct="1">
              <a:buFont typeface="Arial"/>
              <a:buChar char="•"/>
              <a:defRPr/>
            </a:pPr>
            <a:r>
              <a:rPr lang="en-US" altLang="en-US" sz="1800" dirty="0">
                <a:latin typeface="Arial" pitchFamily="34" charset="0"/>
              </a:rPr>
              <a:t>Corporate Support funds MCA Professional Dinner events.</a:t>
            </a:r>
          </a:p>
          <a:p>
            <a:pPr marL="342900" indent="-342900" eaLnBrk="1" hangingPunct="1">
              <a:buFont typeface="Arial"/>
              <a:buChar char="•"/>
              <a:defRPr/>
            </a:pPr>
            <a:r>
              <a:rPr lang="en-US" altLang="en-US" sz="1800" dirty="0">
                <a:latin typeface="Arial" pitchFamily="34" charset="0"/>
              </a:rPr>
              <a:t>Some corporate support along with donations support Foundation Awards and Active-Duty Marine attendance</a:t>
            </a:r>
          </a:p>
          <a:p>
            <a:pPr marL="342900" indent="-342900" eaLnBrk="1" hangingPunct="1">
              <a:buFont typeface="Arial"/>
              <a:buChar char="•"/>
              <a:defRPr/>
            </a:pPr>
            <a:r>
              <a:rPr lang="en-US" altLang="en-US" sz="1800" dirty="0">
                <a:latin typeface="Arial" pitchFamily="34" charset="0"/>
              </a:rPr>
              <a:t>Primary sponsors are from industry with USMC interests</a:t>
            </a:r>
          </a:p>
          <a:p>
            <a:pPr marL="342900" indent="-342900" eaLnBrk="1" hangingPunct="1">
              <a:buFont typeface="Arial"/>
              <a:buChar char="•"/>
              <a:defRPr/>
            </a:pPr>
            <a:r>
              <a:rPr lang="en-US" altLang="en-US" sz="1800" dirty="0">
                <a:latin typeface="Arial" pitchFamily="34" charset="0"/>
              </a:rPr>
              <a:t>Sponsors attend the dinners to network, present awards, maintain their connection to the USMC and for recognition</a:t>
            </a:r>
          </a:p>
          <a:p>
            <a:pPr marL="342900" indent="-342900" eaLnBrk="1" hangingPunct="1">
              <a:buFont typeface="Arial"/>
              <a:buChar char="•"/>
              <a:defRPr/>
            </a:pPr>
            <a:r>
              <a:rPr lang="en-US" altLang="en-US" sz="1800" dirty="0">
                <a:latin typeface="Arial" pitchFamily="34" charset="0"/>
              </a:rPr>
              <a:t>Sponsorship levels - $500 - $75,000</a:t>
            </a:r>
          </a:p>
          <a:p>
            <a:pPr marL="800100" lvl="1" indent="-342900" eaLnBrk="1" hangingPunct="1">
              <a:buFont typeface="Arial"/>
              <a:buChar char="•"/>
              <a:defRPr/>
            </a:pPr>
            <a:r>
              <a:rPr lang="en-US" altLang="en-US" sz="1800" dirty="0">
                <a:latin typeface="Arial" pitchFamily="34" charset="0"/>
              </a:rPr>
              <a:t>USAA is the Semper Fidelis sponsor</a:t>
            </a:r>
          </a:p>
          <a:p>
            <a:pPr marL="800100" lvl="1" indent="-342900" eaLnBrk="1" hangingPunct="1">
              <a:buFont typeface="Arial"/>
              <a:buChar char="•"/>
              <a:defRPr/>
            </a:pPr>
            <a:r>
              <a:rPr lang="en-US" altLang="en-US" sz="1800" dirty="0">
                <a:latin typeface="Arial" pitchFamily="34" charset="0"/>
              </a:rPr>
              <a:t>Most individual average $2,000 each</a:t>
            </a:r>
          </a:p>
          <a:p>
            <a:pPr marL="800100" lvl="1" indent="-342900" eaLnBrk="1" hangingPunct="1">
              <a:buFont typeface="Arial"/>
              <a:buChar char="•"/>
              <a:defRPr/>
            </a:pPr>
            <a:r>
              <a:rPr lang="en-US" altLang="en-US" sz="1800" dirty="0">
                <a:latin typeface="Arial" pitchFamily="34" charset="0"/>
              </a:rPr>
              <a:t>Packages and Individual Dinners Offered ranging from $5,000-$75,000</a:t>
            </a:r>
          </a:p>
          <a:p>
            <a:pPr marL="342900" indent="-342900" eaLnBrk="1" hangingPunct="1">
              <a:buFont typeface="Arial"/>
              <a:buChar char="•"/>
              <a:defRPr/>
            </a:pPr>
            <a:r>
              <a:rPr lang="en-US" altLang="en-US" sz="1800" dirty="0">
                <a:latin typeface="Arial" pitchFamily="34" charset="0"/>
              </a:rPr>
              <a:t>USAA Affiliation expires at the end of 2026</a:t>
            </a:r>
          </a:p>
          <a:p>
            <a:pPr lvl="1" eaLnBrk="1" hangingPunct="1">
              <a:defRPr/>
            </a:pPr>
            <a:r>
              <a:rPr lang="en-US" altLang="en-US" sz="2000" dirty="0">
                <a:latin typeface="Arial" pitchFamily="34" charset="0"/>
              </a:rPr>
              <a:t>	</a:t>
            </a:r>
            <a:endParaRPr lang="en-US" altLang="en-US" sz="1400" dirty="0">
              <a:latin typeface="Arial" pitchFamily="34" charset="0"/>
            </a:endParaRPr>
          </a:p>
        </p:txBody>
      </p:sp>
      <p:sp>
        <p:nvSpPr>
          <p:cNvPr id="11" name="TextBox 1"/>
          <p:cNvSpPr txBox="1">
            <a:spLocks noChangeArrowheads="1"/>
          </p:cNvSpPr>
          <p:nvPr/>
        </p:nvSpPr>
        <p:spPr bwMode="auto">
          <a:xfrm>
            <a:off x="152400" y="152400"/>
            <a:ext cx="8915400" cy="64633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Times New Roman" pitchFamily="18" charset="0"/>
                <a:ea typeface="MS PGothic" pitchFamily="34" charset="-128"/>
                <a:cs typeface="Times New Roman" pitchFamily="18" charset="0"/>
              </a:defRPr>
            </a:lvl1pPr>
            <a:lvl2pPr marL="742950" indent="-285750" eaLnBrk="0" hangingPunct="0">
              <a:spcBef>
                <a:spcPct val="20000"/>
              </a:spcBef>
              <a:buChar char="–"/>
              <a:defRPr sz="2800">
                <a:solidFill>
                  <a:schemeClr val="tx1"/>
                </a:solidFill>
                <a:latin typeface="Times New Roman" pitchFamily="18" charset="0"/>
                <a:ea typeface="Times New Roman" pitchFamily="18" charset="0"/>
                <a:cs typeface="Times New Roman" pitchFamily="18" charset="0"/>
              </a:defRPr>
            </a:lvl2pPr>
            <a:lvl3pPr marL="1143000" indent="-228600" eaLnBrk="0" hangingPunct="0">
              <a:spcBef>
                <a:spcPct val="20000"/>
              </a:spcBef>
              <a:buChar char="•"/>
              <a:defRPr sz="2400">
                <a:solidFill>
                  <a:schemeClr val="tx1"/>
                </a:solidFill>
                <a:latin typeface="Times New Roman" pitchFamily="18" charset="0"/>
                <a:ea typeface="Times New Roman" pitchFamily="18" charset="0"/>
                <a:cs typeface="Times New Roman" pitchFamily="18" charset="0"/>
              </a:defRPr>
            </a:lvl3pPr>
            <a:lvl4pPr marL="1600200" indent="-228600" eaLnBrk="0" hangingPunct="0">
              <a:spcBef>
                <a:spcPct val="20000"/>
              </a:spcBef>
              <a:buChar char="–"/>
              <a:defRPr sz="2000">
                <a:solidFill>
                  <a:schemeClr val="tx1"/>
                </a:solidFill>
                <a:latin typeface="Times New Roman" pitchFamily="18" charset="0"/>
                <a:ea typeface="Times New Roman" pitchFamily="18" charset="0"/>
                <a:cs typeface="Times New Roman" pitchFamily="18" charset="0"/>
              </a:defRPr>
            </a:lvl4pPr>
            <a:lvl5pPr marL="2057400" indent="-228600" eaLnBrk="0" hangingPunct="0">
              <a:spcBef>
                <a:spcPct val="20000"/>
              </a:spcBef>
              <a:buChar char="»"/>
              <a:defRPr sz="2000">
                <a:solidFill>
                  <a:schemeClr val="tx1"/>
                </a:solidFill>
                <a:latin typeface="Times New Roman" pitchFamily="18" charset="0"/>
                <a:ea typeface="Times New Roman" pitchFamily="18" charset="0"/>
                <a:cs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ea typeface="Times New Roman" pitchFamily="18" charset="0"/>
                <a:cs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ea typeface="Times New Roman" pitchFamily="18" charset="0"/>
                <a:cs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ea typeface="Times New Roman" pitchFamily="18" charset="0"/>
                <a:cs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ea typeface="Times New Roman" pitchFamily="18" charset="0"/>
                <a:cs typeface="Times New Roman" pitchFamily="18" charset="0"/>
              </a:defRPr>
            </a:lvl9pPr>
          </a:lstStyle>
          <a:p>
            <a:pPr algn="ctr">
              <a:lnSpc>
                <a:spcPct val="90000"/>
              </a:lnSpc>
              <a:spcBef>
                <a:spcPct val="0"/>
              </a:spcBef>
              <a:buFontTx/>
              <a:buNone/>
            </a:pPr>
            <a:r>
              <a:rPr lang="en-US" altLang="en-US" sz="4000" b="1" u="sng" dirty="0">
                <a:solidFill>
                  <a:srgbClr val="41453A"/>
                </a:solidFill>
                <a:latin typeface="Arial" charset="0"/>
              </a:rPr>
              <a:t>Sponsorships</a:t>
            </a:r>
          </a:p>
        </p:txBody>
      </p:sp>
      <p:sp>
        <p:nvSpPr>
          <p:cNvPr id="2" name="Slide Number Placeholder 1"/>
          <p:cNvSpPr>
            <a:spLocks noGrp="1"/>
          </p:cNvSpPr>
          <p:nvPr>
            <p:ph type="sldNum" sz="quarter" idx="7"/>
          </p:nvPr>
        </p:nvSpPr>
        <p:spPr/>
        <p:txBody>
          <a:bodyPr/>
          <a:lstStyle/>
          <a:p>
            <a:fld id="{65C3D1F8-002A-47E3-97A1-C6774553AA60}" type="slidenum">
              <a:rPr lang="en-US" smtClean="0"/>
              <a:t>15</a:t>
            </a:fld>
            <a:endParaRPr lang="en-US" dirty="0"/>
          </a:p>
        </p:txBody>
      </p:sp>
      <p:pic>
        <p:nvPicPr>
          <p:cNvPr id="12" name="Picture 11" descr="A picture containing indoor&#10;&#10;Description automatically generated">
            <a:extLst>
              <a:ext uri="{FF2B5EF4-FFF2-40B4-BE49-F238E27FC236}">
                <a16:creationId xmlns:a16="http://schemas.microsoft.com/office/drawing/2014/main" id="{63BE8340-FEDA-0849-86FC-8A68BD716B7D}"/>
              </a:ext>
            </a:extLst>
          </p:cNvPr>
          <p:cNvPicPr>
            <a:picLocks noChangeAspect="1"/>
          </p:cNvPicPr>
          <p:nvPr/>
        </p:nvPicPr>
        <p:blipFill rotWithShape="1">
          <a:blip r:embed="rId3">
            <a:extLst>
              <a:ext uri="{28A0092B-C50C-407E-A947-70E740481C1C}">
                <a14:useLocalDpi xmlns:a14="http://schemas.microsoft.com/office/drawing/2010/main" val="0"/>
              </a:ext>
            </a:extLst>
          </a:blip>
          <a:srcRect t="8720" b="16630"/>
          <a:stretch/>
        </p:blipFill>
        <p:spPr>
          <a:xfrm>
            <a:off x="6781800" y="572967"/>
            <a:ext cx="2037565" cy="2278727"/>
          </a:xfrm>
          <a:prstGeom prst="rect">
            <a:avLst/>
          </a:prstGeom>
        </p:spPr>
      </p:pic>
      <p:sp>
        <p:nvSpPr>
          <p:cNvPr id="8" name="Rectangle 7">
            <a:extLst>
              <a:ext uri="{FF2B5EF4-FFF2-40B4-BE49-F238E27FC236}">
                <a16:creationId xmlns:a16="http://schemas.microsoft.com/office/drawing/2014/main" id="{D05F04C0-CC14-4A79-808C-B36246DB6EEE}"/>
              </a:ext>
            </a:extLst>
          </p:cNvPr>
          <p:cNvSpPr/>
          <p:nvPr/>
        </p:nvSpPr>
        <p:spPr>
          <a:xfrm>
            <a:off x="-12339" y="5310049"/>
            <a:ext cx="9168677" cy="1569660"/>
          </a:xfrm>
          <a:prstGeom prst="rect">
            <a:avLst/>
          </a:prstGeom>
          <a:solidFill>
            <a:srgbClr val="2F402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2F402C"/>
              </a:solidFill>
            </a:endParaRPr>
          </a:p>
        </p:txBody>
      </p:sp>
      <p:pic>
        <p:nvPicPr>
          <p:cNvPr id="9" name="Picture 8" descr="Text&#10;&#10;Description automatically generated with medium confidence">
            <a:extLst>
              <a:ext uri="{FF2B5EF4-FFF2-40B4-BE49-F238E27FC236}">
                <a16:creationId xmlns:a16="http://schemas.microsoft.com/office/drawing/2014/main" id="{DAAF7B65-886C-4632-B127-8DD6BEC1BD6B}"/>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209800" y="5451335"/>
            <a:ext cx="4492436" cy="1424237"/>
          </a:xfrm>
          <a:prstGeom prst="rect">
            <a:avLst/>
          </a:prstGeom>
        </p:spPr>
      </p:pic>
      <p:sp>
        <p:nvSpPr>
          <p:cNvPr id="4" name="Slide Number Placeholder 2">
            <a:extLst>
              <a:ext uri="{FF2B5EF4-FFF2-40B4-BE49-F238E27FC236}">
                <a16:creationId xmlns:a16="http://schemas.microsoft.com/office/drawing/2014/main" id="{638AEA72-CE54-265A-4CA9-5DAAC36102FD}"/>
              </a:ext>
            </a:extLst>
          </p:cNvPr>
          <p:cNvSpPr txBox="1">
            <a:spLocks/>
          </p:cNvSpPr>
          <p:nvPr/>
        </p:nvSpPr>
        <p:spPr>
          <a:xfrm>
            <a:off x="6824619" y="6448919"/>
            <a:ext cx="2103120" cy="342900"/>
          </a:xfrm>
          <a:prstGeom prst="rect">
            <a:avLst/>
          </a:prstGeom>
        </p:spPr>
        <p:txBody>
          <a:bodyPr wrap="square" lIns="0" tIns="0" rIns="0" bIns="0">
            <a:spAutoFit/>
          </a:bodyPr>
          <a:lstStyle>
            <a:defPPr>
              <a:defRPr lang="en-US"/>
            </a:defPPr>
            <a:lvl1pPr marL="0" algn="r" defTabSz="914400" rtl="0" eaLnBrk="1" latinLnBrk="0" hangingPunct="1">
              <a:defRPr sz="18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65C3D1F8-002A-47E3-97A1-C6774553AA60}" type="slidenum">
              <a:rPr lang="en-US" smtClean="0"/>
              <a:pPr/>
              <a:t>15</a:t>
            </a:fld>
            <a:endParaRPr lang="en-US" dirty="0"/>
          </a:p>
        </p:txBody>
      </p:sp>
      <p:graphicFrame>
        <p:nvGraphicFramePr>
          <p:cNvPr id="5" name="Table 4">
            <a:extLst>
              <a:ext uri="{FF2B5EF4-FFF2-40B4-BE49-F238E27FC236}">
                <a16:creationId xmlns:a16="http://schemas.microsoft.com/office/drawing/2014/main" id="{E5503E88-F271-5548-60CD-0A928DD57034}"/>
              </a:ext>
            </a:extLst>
          </p:cNvPr>
          <p:cNvGraphicFramePr>
            <a:graphicFrameLocks noGrp="1"/>
          </p:cNvGraphicFramePr>
          <p:nvPr>
            <p:extLst>
              <p:ext uri="{D42A27DB-BD31-4B8C-83A1-F6EECF244321}">
                <p14:modId xmlns:p14="http://schemas.microsoft.com/office/powerpoint/2010/main" val="802890965"/>
              </p:ext>
            </p:extLst>
          </p:nvPr>
        </p:nvGraphicFramePr>
        <p:xfrm>
          <a:off x="5624903" y="2860833"/>
          <a:ext cx="3366697" cy="2168367"/>
        </p:xfrm>
        <a:graphic>
          <a:graphicData uri="http://schemas.openxmlformats.org/drawingml/2006/table">
            <a:tbl>
              <a:tblPr firstRow="1" bandRow="1">
                <a:tableStyleId>{85BE263C-DBD7-4A20-BB59-AAB30ACAA65A}</a:tableStyleId>
              </a:tblPr>
              <a:tblGrid>
                <a:gridCol w="805897">
                  <a:extLst>
                    <a:ext uri="{9D8B030D-6E8A-4147-A177-3AD203B41FA5}">
                      <a16:colId xmlns:a16="http://schemas.microsoft.com/office/drawing/2014/main" val="3613554598"/>
                    </a:ext>
                  </a:extLst>
                </a:gridCol>
                <a:gridCol w="2560800">
                  <a:extLst>
                    <a:ext uri="{9D8B030D-6E8A-4147-A177-3AD203B41FA5}">
                      <a16:colId xmlns:a16="http://schemas.microsoft.com/office/drawing/2014/main" val="4025709814"/>
                    </a:ext>
                  </a:extLst>
                </a:gridCol>
              </a:tblGrid>
              <a:tr h="861735">
                <a:tc gridSpan="2">
                  <a:txBody>
                    <a:bodyPr/>
                    <a:lstStyle/>
                    <a:p>
                      <a:pPr algn="ctr"/>
                      <a:r>
                        <a:rPr lang="en-US" sz="2400" dirty="0">
                          <a:solidFill>
                            <a:srgbClr val="41453A"/>
                          </a:solidFill>
                        </a:rPr>
                        <a:t>2024 Sponsorships Brought in by the</a:t>
                      </a:r>
                    </a:p>
                    <a:p>
                      <a:pPr algn="ctr"/>
                      <a:r>
                        <a:rPr lang="en-US" sz="2400" dirty="0">
                          <a:solidFill>
                            <a:srgbClr val="41453A"/>
                          </a:solidFill>
                        </a:rPr>
                        <a:t>Events Dept</a:t>
                      </a:r>
                    </a:p>
                  </a:txBody>
                  <a:tcPr/>
                </a:tc>
                <a:tc hMerge="1">
                  <a:txBody>
                    <a:bodyPr/>
                    <a:lstStyle/>
                    <a:p>
                      <a:endParaRPr lang="en-US" dirty="0"/>
                    </a:p>
                  </a:txBody>
                  <a:tcPr/>
                </a:tc>
                <a:extLst>
                  <a:ext uri="{0D108BD9-81ED-4DB2-BD59-A6C34878D82A}">
                    <a16:rowId xmlns:a16="http://schemas.microsoft.com/office/drawing/2014/main" val="2524709036"/>
                  </a:ext>
                </a:extLst>
              </a:tr>
              <a:tr h="409742">
                <a:tc>
                  <a:txBody>
                    <a:bodyPr/>
                    <a:lstStyle/>
                    <a:p>
                      <a:r>
                        <a:rPr lang="en-US" b="1" dirty="0">
                          <a:solidFill>
                            <a:srgbClr val="41453A"/>
                          </a:solidFill>
                        </a:rPr>
                        <a:t>MCAF</a:t>
                      </a:r>
                    </a:p>
                  </a:txBody>
                  <a:tcPr/>
                </a:tc>
                <a:tc>
                  <a:txBody>
                    <a:bodyPr/>
                    <a:lstStyle/>
                    <a:p>
                      <a:pPr marL="0" marR="0" indent="0" algn="l" rtl="0" eaLnBrk="1" fontAlgn="auto" latinLnBrk="0" hangingPunct="1">
                        <a:lnSpc>
                          <a:spcPct val="100000"/>
                        </a:lnSpc>
                        <a:spcBef>
                          <a:spcPts val="0"/>
                        </a:spcBef>
                        <a:spcAft>
                          <a:spcPts val="0"/>
                        </a:spcAft>
                        <a:buClrTx/>
                        <a:buSzTx/>
                        <a:buFontTx/>
                        <a:buNone/>
                      </a:pPr>
                      <a:r>
                        <a:rPr lang="en-US" altLang="en-US" sz="1800" b="1" dirty="0">
                          <a:solidFill>
                            <a:srgbClr val="41453A"/>
                          </a:solidFill>
                          <a:latin typeface="Arial"/>
                          <a:ea typeface="+mn-ea"/>
                        </a:rPr>
                        <a:t>$   377,160</a:t>
                      </a:r>
                      <a:endParaRPr lang="en-US" dirty="0">
                        <a:solidFill>
                          <a:srgbClr val="41453A"/>
                        </a:solidFill>
                        <a:latin typeface="Arial"/>
                      </a:endParaRPr>
                    </a:p>
                  </a:txBody>
                  <a:tcPr/>
                </a:tc>
                <a:extLst>
                  <a:ext uri="{0D108BD9-81ED-4DB2-BD59-A6C34878D82A}">
                    <a16:rowId xmlns:a16="http://schemas.microsoft.com/office/drawing/2014/main" val="890238910"/>
                  </a:ext>
                </a:extLst>
              </a:tr>
              <a:tr h="569905">
                <a:tc>
                  <a:txBody>
                    <a:bodyPr/>
                    <a:lstStyle/>
                    <a:p>
                      <a:r>
                        <a:rPr lang="en-US" b="1" dirty="0">
                          <a:solidFill>
                            <a:srgbClr val="41453A"/>
                          </a:solidFill>
                        </a:rPr>
                        <a:t>MCA</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sz="1800" b="1" dirty="0">
                          <a:solidFill>
                            <a:srgbClr val="41453A"/>
                          </a:solidFill>
                          <a:latin typeface="Arial"/>
                          <a:ea typeface="+mn-ea"/>
                        </a:rPr>
                        <a:t>$1,284,842</a:t>
                      </a:r>
                      <a:endParaRPr lang="en-US" altLang="en-US" sz="1800" b="1" dirty="0">
                        <a:solidFill>
                          <a:srgbClr val="41453A"/>
                        </a:solidFill>
                        <a:latin typeface="Arial" pitchFamily="34" charset="0"/>
                        <a:ea typeface="+mn-ea"/>
                      </a:endParaRPr>
                    </a:p>
                  </a:txBody>
                  <a:tcPr/>
                </a:tc>
                <a:extLst>
                  <a:ext uri="{0D108BD9-81ED-4DB2-BD59-A6C34878D82A}">
                    <a16:rowId xmlns:a16="http://schemas.microsoft.com/office/drawing/2014/main" val="1703528570"/>
                  </a:ext>
                </a:extLst>
              </a:tr>
            </a:tbl>
          </a:graphicData>
        </a:graphic>
      </p:graphicFrame>
      <p:graphicFrame>
        <p:nvGraphicFramePr>
          <p:cNvPr id="3" name="Table 2">
            <a:extLst>
              <a:ext uri="{FF2B5EF4-FFF2-40B4-BE49-F238E27FC236}">
                <a16:creationId xmlns:a16="http://schemas.microsoft.com/office/drawing/2014/main" id="{D484BB8B-1371-BD2B-4D7B-97AF9F1DE3EC}"/>
              </a:ext>
            </a:extLst>
          </p:cNvPr>
          <p:cNvGraphicFramePr>
            <a:graphicFrameLocks noGrp="1"/>
          </p:cNvGraphicFramePr>
          <p:nvPr>
            <p:extLst>
              <p:ext uri="{D42A27DB-BD31-4B8C-83A1-F6EECF244321}">
                <p14:modId xmlns:p14="http://schemas.microsoft.com/office/powerpoint/2010/main" val="3409721361"/>
              </p:ext>
            </p:extLst>
          </p:nvPr>
        </p:nvGraphicFramePr>
        <p:xfrm>
          <a:off x="5624903" y="2849880"/>
          <a:ext cx="3366697" cy="1188720"/>
        </p:xfrm>
        <a:graphic>
          <a:graphicData uri="http://schemas.openxmlformats.org/drawingml/2006/table">
            <a:tbl>
              <a:tblPr firstRow="1" bandRow="1">
                <a:tableStyleId>{85BE263C-DBD7-4A20-BB59-AAB30ACAA65A}</a:tableStyleId>
              </a:tblPr>
              <a:tblGrid>
                <a:gridCol w="3366697">
                  <a:extLst>
                    <a:ext uri="{9D8B030D-6E8A-4147-A177-3AD203B41FA5}">
                      <a16:colId xmlns:a16="http://schemas.microsoft.com/office/drawing/2014/main" val="3613554598"/>
                    </a:ext>
                  </a:extLst>
                </a:gridCol>
              </a:tblGrid>
              <a:tr h="861735">
                <a:tc>
                  <a:txBody>
                    <a:bodyPr/>
                    <a:lstStyle/>
                    <a:p>
                      <a:pPr algn="ctr"/>
                      <a:r>
                        <a:rPr lang="en-US" sz="2400" dirty="0">
                          <a:solidFill>
                            <a:srgbClr val="41453A"/>
                          </a:solidFill>
                        </a:rPr>
                        <a:t>Sponsorships Support both the Association and the Foundation</a:t>
                      </a:r>
                    </a:p>
                  </a:txBody>
                  <a:tcPr/>
                </a:tc>
                <a:extLst>
                  <a:ext uri="{0D108BD9-81ED-4DB2-BD59-A6C34878D82A}">
                    <a16:rowId xmlns:a16="http://schemas.microsoft.com/office/drawing/2014/main" val="2524709036"/>
                  </a:ext>
                </a:extLst>
              </a:tr>
            </a:tbl>
          </a:graphicData>
        </a:graphic>
      </p:graphicFrame>
    </p:spTree>
    <p:extLst>
      <p:ext uri="{BB962C8B-B14F-4D97-AF65-F5344CB8AC3E}">
        <p14:creationId xmlns:p14="http://schemas.microsoft.com/office/powerpoint/2010/main" val="171937807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a:spLocks noChangeArrowheads="1"/>
          </p:cNvSpPr>
          <p:nvPr/>
        </p:nvSpPr>
        <p:spPr bwMode="auto">
          <a:xfrm>
            <a:off x="-1555740" y="233867"/>
            <a:ext cx="8915400" cy="71301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Times New Roman" pitchFamily="18" charset="0"/>
                <a:ea typeface="MS PGothic" pitchFamily="34" charset="-128"/>
                <a:cs typeface="Times New Roman" pitchFamily="18" charset="0"/>
              </a:defRPr>
            </a:lvl1pPr>
            <a:lvl2pPr marL="742950" indent="-285750" eaLnBrk="0" hangingPunct="0">
              <a:spcBef>
                <a:spcPct val="20000"/>
              </a:spcBef>
              <a:buChar char="–"/>
              <a:defRPr sz="2800">
                <a:solidFill>
                  <a:schemeClr val="tx1"/>
                </a:solidFill>
                <a:latin typeface="Times New Roman" pitchFamily="18" charset="0"/>
                <a:ea typeface="Times New Roman" pitchFamily="18" charset="0"/>
                <a:cs typeface="Times New Roman" pitchFamily="18" charset="0"/>
              </a:defRPr>
            </a:lvl2pPr>
            <a:lvl3pPr marL="1143000" indent="-228600" eaLnBrk="0" hangingPunct="0">
              <a:spcBef>
                <a:spcPct val="20000"/>
              </a:spcBef>
              <a:buChar char="•"/>
              <a:defRPr sz="2400">
                <a:solidFill>
                  <a:schemeClr val="tx1"/>
                </a:solidFill>
                <a:latin typeface="Times New Roman" pitchFamily="18" charset="0"/>
                <a:ea typeface="Times New Roman" pitchFamily="18" charset="0"/>
                <a:cs typeface="Times New Roman" pitchFamily="18" charset="0"/>
              </a:defRPr>
            </a:lvl3pPr>
            <a:lvl4pPr marL="1600200" indent="-228600" eaLnBrk="0" hangingPunct="0">
              <a:spcBef>
                <a:spcPct val="20000"/>
              </a:spcBef>
              <a:buChar char="–"/>
              <a:defRPr sz="2000">
                <a:solidFill>
                  <a:schemeClr val="tx1"/>
                </a:solidFill>
                <a:latin typeface="Times New Roman" pitchFamily="18" charset="0"/>
                <a:ea typeface="Times New Roman" pitchFamily="18" charset="0"/>
                <a:cs typeface="Times New Roman" pitchFamily="18" charset="0"/>
              </a:defRPr>
            </a:lvl4pPr>
            <a:lvl5pPr marL="2057400" indent="-228600" eaLnBrk="0" hangingPunct="0">
              <a:spcBef>
                <a:spcPct val="20000"/>
              </a:spcBef>
              <a:buChar char="»"/>
              <a:defRPr sz="2000">
                <a:solidFill>
                  <a:schemeClr val="tx1"/>
                </a:solidFill>
                <a:latin typeface="Times New Roman" pitchFamily="18" charset="0"/>
                <a:ea typeface="Times New Roman" pitchFamily="18" charset="0"/>
                <a:cs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ea typeface="Times New Roman" pitchFamily="18" charset="0"/>
                <a:cs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ea typeface="Times New Roman" pitchFamily="18" charset="0"/>
                <a:cs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ea typeface="Times New Roman" pitchFamily="18" charset="0"/>
                <a:cs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ea typeface="Times New Roman" pitchFamily="18" charset="0"/>
                <a:cs typeface="Times New Roman" pitchFamily="18" charset="0"/>
              </a:defRPr>
            </a:lvl9pPr>
          </a:lstStyle>
          <a:p>
            <a:pPr algn="ctr">
              <a:lnSpc>
                <a:spcPct val="90000"/>
              </a:lnSpc>
              <a:spcBef>
                <a:spcPct val="0"/>
              </a:spcBef>
              <a:buFontTx/>
              <a:buNone/>
            </a:pPr>
            <a:r>
              <a:rPr lang="en-US" altLang="en-US" sz="4400" b="1" u="sng" dirty="0">
                <a:solidFill>
                  <a:srgbClr val="41453A"/>
                </a:solidFill>
                <a:latin typeface="Arial" charset="0"/>
              </a:rPr>
              <a:t>The MARINE Shop</a:t>
            </a:r>
          </a:p>
        </p:txBody>
      </p:sp>
      <p:sp>
        <p:nvSpPr>
          <p:cNvPr id="5" name="Text Box 4"/>
          <p:cNvSpPr txBox="1">
            <a:spLocks noChangeArrowheads="1"/>
          </p:cNvSpPr>
          <p:nvPr/>
        </p:nvSpPr>
        <p:spPr bwMode="auto">
          <a:xfrm>
            <a:off x="77017" y="1023083"/>
            <a:ext cx="5334000" cy="455509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square">
            <a:spAutoFit/>
          </a:bodyPr>
          <a:lstStyle>
            <a:lvl1pPr eaLnBrk="0" hangingPunct="0">
              <a:defRPr sz="2400">
                <a:solidFill>
                  <a:schemeClr val="tx1"/>
                </a:solidFill>
                <a:latin typeface="Times New Roman" pitchFamily="18" charset="0"/>
                <a:ea typeface="MS PGothic" pitchFamily="34" charset="-128"/>
              </a:defRPr>
            </a:lvl1pPr>
            <a:lvl2pPr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marL="342900" indent="-342900" eaLnBrk="1" hangingPunct="1">
              <a:buFont typeface="Arial"/>
              <a:buChar char="•"/>
              <a:defRPr/>
            </a:pPr>
            <a:r>
              <a:rPr lang="en-US" altLang="en-US" dirty="0">
                <a:latin typeface="Arial" pitchFamily="34" charset="0"/>
              </a:rPr>
              <a:t>Founded in 1962 and Acquired by MCA in 2007</a:t>
            </a:r>
          </a:p>
          <a:p>
            <a:pPr eaLnBrk="1" hangingPunct="1">
              <a:defRPr/>
            </a:pPr>
            <a:endParaRPr lang="en-US" altLang="en-US" sz="500" dirty="0">
              <a:latin typeface="Arial" pitchFamily="34" charset="0"/>
            </a:endParaRPr>
          </a:p>
          <a:p>
            <a:pPr marL="342900" indent="-342900" eaLnBrk="1" hangingPunct="1">
              <a:buFont typeface="Arial"/>
              <a:buChar char="•"/>
              <a:defRPr/>
            </a:pPr>
            <a:r>
              <a:rPr lang="en-US" altLang="en-US" dirty="0">
                <a:latin typeface="Arial" pitchFamily="34" charset="0"/>
              </a:rPr>
              <a:t>Began Online Operations in 2009</a:t>
            </a:r>
          </a:p>
          <a:p>
            <a:pPr marL="342900" indent="-342900" eaLnBrk="1" hangingPunct="1">
              <a:buFont typeface="Arial"/>
              <a:buChar char="•"/>
              <a:defRPr/>
            </a:pPr>
            <a:endParaRPr lang="en-US" altLang="en-US" sz="500" dirty="0">
              <a:latin typeface="Arial" pitchFamily="34" charset="0"/>
            </a:endParaRPr>
          </a:p>
          <a:p>
            <a:pPr marL="342900" indent="-342900" eaLnBrk="1" hangingPunct="1">
              <a:buFont typeface="Arial"/>
              <a:buChar char="•"/>
              <a:defRPr/>
            </a:pPr>
            <a:r>
              <a:rPr lang="en-US" altLang="en-US" dirty="0">
                <a:latin typeface="Arial" pitchFamily="34" charset="0"/>
              </a:rPr>
              <a:t>Complies with all USMC Licensing and Certification Requirements</a:t>
            </a:r>
          </a:p>
          <a:p>
            <a:pPr eaLnBrk="1" hangingPunct="1">
              <a:defRPr/>
            </a:pPr>
            <a:endParaRPr lang="en-US" altLang="en-US" sz="800" dirty="0">
              <a:latin typeface="Arial" pitchFamily="34" charset="0"/>
            </a:endParaRPr>
          </a:p>
          <a:p>
            <a:pPr marL="342900" indent="-342900" eaLnBrk="1" hangingPunct="1">
              <a:buFont typeface="Arial"/>
              <a:buChar char="•"/>
              <a:defRPr/>
            </a:pPr>
            <a:r>
              <a:rPr lang="en-US" altLang="en-US" dirty="0">
                <a:latin typeface="Arial" pitchFamily="34" charset="0"/>
              </a:rPr>
              <a:t>Uniform Financing since 2018</a:t>
            </a:r>
          </a:p>
          <a:p>
            <a:pPr eaLnBrk="1" hangingPunct="1">
              <a:defRPr/>
            </a:pPr>
            <a:endParaRPr lang="en-US" altLang="en-US" sz="800" dirty="0">
              <a:latin typeface="Arial" pitchFamily="34" charset="0"/>
            </a:endParaRPr>
          </a:p>
          <a:p>
            <a:pPr marL="342900" indent="-342900" eaLnBrk="1" hangingPunct="1">
              <a:buFont typeface="Arial"/>
              <a:buChar char="•"/>
              <a:defRPr/>
            </a:pPr>
            <a:r>
              <a:rPr lang="en-US" altLang="en-US" dirty="0">
                <a:latin typeface="Arial" pitchFamily="34" charset="0"/>
              </a:rPr>
              <a:t>Consistently supplies at least 85% of commissioning 2ndLt Uniforms</a:t>
            </a:r>
          </a:p>
          <a:p>
            <a:pPr marL="342900" indent="-342900" eaLnBrk="1" hangingPunct="1">
              <a:buFont typeface="Arial"/>
              <a:buChar char="•"/>
              <a:defRPr/>
            </a:pPr>
            <a:r>
              <a:rPr lang="en-US" altLang="en-US" sz="2400" dirty="0">
                <a:latin typeface="Arial" pitchFamily="34" charset="0"/>
              </a:rPr>
              <a:t>Over 90% of general officers are Marine Shop customers.</a:t>
            </a:r>
          </a:p>
          <a:p>
            <a:pPr marL="342900" indent="-342900" eaLnBrk="1" hangingPunct="1">
              <a:buFont typeface="Arial"/>
              <a:buChar char="•"/>
              <a:defRPr/>
            </a:pPr>
            <a:endParaRPr lang="en-US" altLang="en-US" dirty="0">
              <a:latin typeface="Arial" pitchFamily="34" charset="0"/>
            </a:endParaRPr>
          </a:p>
        </p:txBody>
      </p:sp>
      <p:pic>
        <p:nvPicPr>
          <p:cNvPr id="6" name="Picture 5" descr="marine-shop_03.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07782" y="1143000"/>
            <a:ext cx="3181684" cy="1905000"/>
          </a:xfrm>
          <a:prstGeom prst="rect">
            <a:avLst/>
          </a:prstGeom>
          <a:ln>
            <a:noFill/>
          </a:ln>
          <a:effectLst>
            <a:outerShdw blurRad="292100" dist="139700" dir="2700000" algn="tl" rotWithShape="0">
              <a:srgbClr val="333333">
                <a:alpha val="65000"/>
              </a:srgbClr>
            </a:outerShdw>
          </a:effectLst>
        </p:spPr>
      </p:pic>
      <p:sp>
        <p:nvSpPr>
          <p:cNvPr id="3" name="Slide Number Placeholder 2"/>
          <p:cNvSpPr>
            <a:spLocks noGrp="1"/>
          </p:cNvSpPr>
          <p:nvPr>
            <p:ph type="sldNum" sz="quarter" idx="7"/>
          </p:nvPr>
        </p:nvSpPr>
        <p:spPr/>
        <p:txBody>
          <a:bodyPr/>
          <a:lstStyle/>
          <a:p>
            <a:fld id="{65C3D1F8-002A-47E3-97A1-C6774553AA60}" type="slidenum">
              <a:rPr lang="en-US" smtClean="0"/>
              <a:t>16</a:t>
            </a:fld>
            <a:endParaRPr lang="en-US" dirty="0"/>
          </a:p>
        </p:txBody>
      </p:sp>
      <p:sp>
        <p:nvSpPr>
          <p:cNvPr id="8" name="Rectangle 7">
            <a:extLst>
              <a:ext uri="{FF2B5EF4-FFF2-40B4-BE49-F238E27FC236}">
                <a16:creationId xmlns:a16="http://schemas.microsoft.com/office/drawing/2014/main" id="{CF58DD32-4B9E-4975-AA51-547BB400D199}"/>
              </a:ext>
            </a:extLst>
          </p:cNvPr>
          <p:cNvSpPr/>
          <p:nvPr/>
        </p:nvSpPr>
        <p:spPr>
          <a:xfrm>
            <a:off x="0" y="5316243"/>
            <a:ext cx="9168677" cy="1569660"/>
          </a:xfrm>
          <a:prstGeom prst="rect">
            <a:avLst/>
          </a:prstGeom>
          <a:solidFill>
            <a:srgbClr val="2F402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2F402C"/>
              </a:solidFill>
            </a:endParaRPr>
          </a:p>
        </p:txBody>
      </p:sp>
      <p:pic>
        <p:nvPicPr>
          <p:cNvPr id="9" name="Picture 8" descr="Text&#10;&#10;Description automatically generated with medium confidence">
            <a:extLst>
              <a:ext uri="{FF2B5EF4-FFF2-40B4-BE49-F238E27FC236}">
                <a16:creationId xmlns:a16="http://schemas.microsoft.com/office/drawing/2014/main" id="{0F79AF23-44A9-484F-BCD7-1CD6605D9AD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209800" y="5451335"/>
            <a:ext cx="4492436" cy="1424237"/>
          </a:xfrm>
          <a:prstGeom prst="rect">
            <a:avLst/>
          </a:prstGeom>
        </p:spPr>
      </p:pic>
      <p:sp>
        <p:nvSpPr>
          <p:cNvPr id="4" name="Slide Number Placeholder 2">
            <a:extLst>
              <a:ext uri="{FF2B5EF4-FFF2-40B4-BE49-F238E27FC236}">
                <a16:creationId xmlns:a16="http://schemas.microsoft.com/office/drawing/2014/main" id="{051B8647-F8AB-5C69-2A90-D9D5E4D43315}"/>
              </a:ext>
            </a:extLst>
          </p:cNvPr>
          <p:cNvSpPr txBox="1">
            <a:spLocks/>
          </p:cNvSpPr>
          <p:nvPr/>
        </p:nvSpPr>
        <p:spPr>
          <a:xfrm>
            <a:off x="6736080" y="6530340"/>
            <a:ext cx="2103120" cy="342900"/>
          </a:xfrm>
          <a:prstGeom prst="rect">
            <a:avLst/>
          </a:prstGeom>
        </p:spPr>
        <p:txBody>
          <a:bodyPr wrap="square" lIns="0" tIns="0" rIns="0" bIns="0">
            <a:spAutoFit/>
          </a:bodyPr>
          <a:lstStyle>
            <a:defPPr>
              <a:defRPr lang="en-US"/>
            </a:defPPr>
            <a:lvl1pPr marL="0" algn="r" defTabSz="914400" rtl="0" eaLnBrk="1" latinLnBrk="0" hangingPunct="1">
              <a:defRPr sz="18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65C3D1F8-002A-47E3-97A1-C6774553AA60}" type="slidenum">
              <a:rPr lang="en-US" smtClean="0"/>
              <a:pPr/>
              <a:t>16</a:t>
            </a:fld>
            <a:endParaRPr lang="en-US" dirty="0"/>
          </a:p>
        </p:txBody>
      </p:sp>
      <p:pic>
        <p:nvPicPr>
          <p:cNvPr id="10" name="Picture 9" descr="A person in a uniform talking to another person in a uniform&#10;&#10;Description automatically generated with low confidence">
            <a:extLst>
              <a:ext uri="{FF2B5EF4-FFF2-40B4-BE49-F238E27FC236}">
                <a16:creationId xmlns:a16="http://schemas.microsoft.com/office/drawing/2014/main" id="{68B81C8A-DC6E-A641-A4F8-8EBDC361F85C}"/>
              </a:ext>
            </a:extLst>
          </p:cNvPr>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6019800" y="2808780"/>
            <a:ext cx="2562339" cy="2370829"/>
          </a:xfrm>
          <a:prstGeom prst="rect">
            <a:avLst/>
          </a:prstGeom>
        </p:spPr>
      </p:pic>
      <p:pic>
        <p:nvPicPr>
          <p:cNvPr id="11" name="Picture 10">
            <a:extLst>
              <a:ext uri="{FF2B5EF4-FFF2-40B4-BE49-F238E27FC236}">
                <a16:creationId xmlns:a16="http://schemas.microsoft.com/office/drawing/2014/main" id="{5F899390-A142-7050-9D44-F86A36F589DE}"/>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6402026" y="50816"/>
            <a:ext cx="2212034" cy="1023867"/>
          </a:xfrm>
          <a:prstGeom prst="rect">
            <a:avLst/>
          </a:prstGeom>
        </p:spPr>
      </p:pic>
    </p:spTree>
    <p:extLst>
      <p:ext uri="{BB962C8B-B14F-4D97-AF65-F5344CB8AC3E}">
        <p14:creationId xmlns:p14="http://schemas.microsoft.com/office/powerpoint/2010/main" val="96064178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8" name="Text Box 4"/>
          <p:cNvSpPr txBox="1">
            <a:spLocks noChangeArrowheads="1"/>
          </p:cNvSpPr>
          <p:nvPr/>
        </p:nvSpPr>
        <p:spPr bwMode="auto">
          <a:xfrm>
            <a:off x="-12339" y="1143000"/>
            <a:ext cx="4660539" cy="403187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square">
            <a:spAutoFit/>
          </a:bodyPr>
          <a:lstStyle>
            <a:lvl1pPr eaLnBrk="0" hangingPunct="0">
              <a:defRPr sz="2400">
                <a:solidFill>
                  <a:schemeClr val="tx1"/>
                </a:solidFill>
                <a:latin typeface="Times New Roman" pitchFamily="18" charset="0"/>
                <a:ea typeface="MS PGothic" pitchFamily="34" charset="-128"/>
              </a:defRPr>
            </a:lvl1pPr>
            <a:lvl2pPr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marL="342900" indent="-342900" eaLnBrk="1" hangingPunct="1">
              <a:buFont typeface="Arial" panose="020B0604020202020204" pitchFamily="34" charset="0"/>
              <a:buChar char="•"/>
              <a:defRPr/>
            </a:pPr>
            <a:r>
              <a:rPr lang="en-US" altLang="ja-JP" sz="1600" dirty="0">
                <a:solidFill>
                  <a:prstClr val="black"/>
                </a:solidFill>
                <a:latin typeface="Arial" pitchFamily="34" charset="0"/>
              </a:rPr>
              <a:t>Battlefield studies/staff rides around the world (study materials, logistics, etc.)</a:t>
            </a:r>
          </a:p>
          <a:p>
            <a:pPr eaLnBrk="1" hangingPunct="1">
              <a:defRPr/>
            </a:pPr>
            <a:endParaRPr lang="en-US" altLang="ja-JP" sz="1600" dirty="0">
              <a:solidFill>
                <a:prstClr val="black"/>
              </a:solidFill>
              <a:latin typeface="Arial" pitchFamily="34" charset="0"/>
            </a:endParaRPr>
          </a:p>
          <a:p>
            <a:pPr marL="342900" indent="-342900" eaLnBrk="1" hangingPunct="1">
              <a:buFont typeface="Arial" panose="020B0604020202020204" pitchFamily="34" charset="0"/>
              <a:buChar char="•"/>
              <a:defRPr/>
            </a:pPr>
            <a:r>
              <a:rPr lang="en-US" altLang="ja-JP" sz="1600" dirty="0">
                <a:solidFill>
                  <a:prstClr val="black"/>
                </a:solidFill>
                <a:latin typeface="Arial" pitchFamily="34" charset="0"/>
              </a:rPr>
              <a:t>Books from CMC’s professional reading list provided to Unit Libraries</a:t>
            </a:r>
          </a:p>
          <a:p>
            <a:pPr marL="342900" indent="-342900" eaLnBrk="1" hangingPunct="1">
              <a:buFont typeface="Arial" panose="020B0604020202020204" pitchFamily="34" charset="0"/>
              <a:buChar char="•"/>
              <a:defRPr/>
            </a:pPr>
            <a:endParaRPr lang="en-US" altLang="ja-JP" sz="1600" dirty="0">
              <a:solidFill>
                <a:prstClr val="black"/>
              </a:solidFill>
              <a:latin typeface="Arial" pitchFamily="34" charset="0"/>
            </a:endParaRPr>
          </a:p>
          <a:p>
            <a:pPr marL="342900" indent="-342900" eaLnBrk="1" hangingPunct="1">
              <a:buFont typeface="Arial" panose="020B0604020202020204" pitchFamily="34" charset="0"/>
              <a:buChar char="•"/>
              <a:defRPr/>
            </a:pPr>
            <a:r>
              <a:rPr lang="en-US" altLang="ja-JP" sz="1600" dirty="0">
                <a:solidFill>
                  <a:prstClr val="black"/>
                </a:solidFill>
                <a:latin typeface="Arial" pitchFamily="34" charset="0"/>
              </a:rPr>
              <a:t>Monthly subscriptions of MCG &amp; LNK provided to units across the Corps</a:t>
            </a:r>
          </a:p>
          <a:p>
            <a:pPr marL="342900" indent="-342900" eaLnBrk="1" hangingPunct="1">
              <a:buFont typeface="Arial" panose="020B0604020202020204" pitchFamily="34" charset="0"/>
              <a:buChar char="•"/>
              <a:defRPr/>
            </a:pPr>
            <a:endParaRPr lang="en-US" altLang="ja-JP" sz="1600" dirty="0">
              <a:solidFill>
                <a:prstClr val="black"/>
              </a:solidFill>
              <a:latin typeface="Arial" pitchFamily="34" charset="0"/>
            </a:endParaRPr>
          </a:p>
          <a:p>
            <a:pPr marL="342900" indent="-342900" eaLnBrk="1" hangingPunct="1">
              <a:buFont typeface="Arial" panose="020B0604020202020204" pitchFamily="34" charset="0"/>
              <a:buChar char="•"/>
              <a:defRPr/>
            </a:pPr>
            <a:r>
              <a:rPr lang="en-US" altLang="ja-JP" sz="1600" dirty="0">
                <a:solidFill>
                  <a:prstClr val="black"/>
                </a:solidFill>
                <a:latin typeface="Arial" pitchFamily="34" charset="0"/>
              </a:rPr>
              <a:t>Total Force Premium memberships for Marines</a:t>
            </a:r>
          </a:p>
          <a:p>
            <a:pPr marL="342900" indent="-342900" eaLnBrk="1" hangingPunct="1">
              <a:buFont typeface="Arial" panose="020B0604020202020204" pitchFamily="34" charset="0"/>
              <a:buChar char="•"/>
              <a:defRPr/>
            </a:pPr>
            <a:endParaRPr lang="en-US" altLang="ja-JP" sz="1600" dirty="0">
              <a:solidFill>
                <a:prstClr val="black"/>
              </a:solidFill>
              <a:latin typeface="Arial" pitchFamily="34" charset="0"/>
            </a:endParaRPr>
          </a:p>
          <a:p>
            <a:pPr marL="342900" indent="-342900" eaLnBrk="1" hangingPunct="1">
              <a:buFont typeface="Arial" panose="020B0604020202020204" pitchFamily="34" charset="0"/>
              <a:buChar char="•"/>
              <a:defRPr/>
            </a:pPr>
            <a:r>
              <a:rPr lang="en-US" altLang="ja-JP" sz="1600" dirty="0">
                <a:solidFill>
                  <a:prstClr val="black"/>
                </a:solidFill>
                <a:latin typeface="Arial" pitchFamily="34" charset="0"/>
              </a:rPr>
              <a:t>Professional Leadership Conferences, Commanders’ Forums, Guest speakers, Case Studies, Wargaming</a:t>
            </a:r>
          </a:p>
          <a:p>
            <a:pPr marL="342900" indent="-342900" eaLnBrk="1" hangingPunct="1">
              <a:buFont typeface="Arial" panose="020B0604020202020204" pitchFamily="34" charset="0"/>
              <a:buChar char="•"/>
              <a:defRPr/>
            </a:pPr>
            <a:endParaRPr lang="en-US" altLang="ja-JP" sz="1600" dirty="0">
              <a:solidFill>
                <a:prstClr val="black"/>
              </a:solidFill>
              <a:latin typeface="Arial" pitchFamily="34" charset="0"/>
            </a:endParaRPr>
          </a:p>
        </p:txBody>
      </p:sp>
      <p:sp>
        <p:nvSpPr>
          <p:cNvPr id="8" name="TextBox 1"/>
          <p:cNvSpPr txBox="1">
            <a:spLocks noChangeArrowheads="1"/>
          </p:cNvSpPr>
          <p:nvPr/>
        </p:nvSpPr>
        <p:spPr bwMode="auto">
          <a:xfrm>
            <a:off x="153676" y="385870"/>
            <a:ext cx="8836648" cy="75713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Times New Roman" pitchFamily="18" charset="0"/>
                <a:ea typeface="MS PGothic" pitchFamily="34" charset="-128"/>
                <a:cs typeface="Times New Roman" pitchFamily="18" charset="0"/>
              </a:defRPr>
            </a:lvl1pPr>
            <a:lvl2pPr marL="742950" indent="-285750" eaLnBrk="0" hangingPunct="0">
              <a:spcBef>
                <a:spcPct val="20000"/>
              </a:spcBef>
              <a:buChar char="–"/>
              <a:defRPr sz="2800">
                <a:solidFill>
                  <a:schemeClr val="tx1"/>
                </a:solidFill>
                <a:latin typeface="Times New Roman" pitchFamily="18" charset="0"/>
                <a:ea typeface="Times New Roman" pitchFamily="18" charset="0"/>
                <a:cs typeface="Times New Roman" pitchFamily="18" charset="0"/>
              </a:defRPr>
            </a:lvl2pPr>
            <a:lvl3pPr marL="1143000" indent="-228600" eaLnBrk="0" hangingPunct="0">
              <a:spcBef>
                <a:spcPct val="20000"/>
              </a:spcBef>
              <a:buChar char="•"/>
              <a:defRPr sz="2400">
                <a:solidFill>
                  <a:schemeClr val="tx1"/>
                </a:solidFill>
                <a:latin typeface="Times New Roman" pitchFamily="18" charset="0"/>
                <a:ea typeface="Times New Roman" pitchFamily="18" charset="0"/>
                <a:cs typeface="Times New Roman" pitchFamily="18" charset="0"/>
              </a:defRPr>
            </a:lvl3pPr>
            <a:lvl4pPr marL="1600200" indent="-228600" eaLnBrk="0" hangingPunct="0">
              <a:spcBef>
                <a:spcPct val="20000"/>
              </a:spcBef>
              <a:buChar char="–"/>
              <a:defRPr sz="2000">
                <a:solidFill>
                  <a:schemeClr val="tx1"/>
                </a:solidFill>
                <a:latin typeface="Times New Roman" pitchFamily="18" charset="0"/>
                <a:ea typeface="Times New Roman" pitchFamily="18" charset="0"/>
                <a:cs typeface="Times New Roman" pitchFamily="18" charset="0"/>
              </a:defRPr>
            </a:lvl4pPr>
            <a:lvl5pPr marL="2057400" indent="-228600" eaLnBrk="0" hangingPunct="0">
              <a:spcBef>
                <a:spcPct val="20000"/>
              </a:spcBef>
              <a:buChar char="»"/>
              <a:defRPr sz="2000">
                <a:solidFill>
                  <a:schemeClr val="tx1"/>
                </a:solidFill>
                <a:latin typeface="Times New Roman" pitchFamily="18" charset="0"/>
                <a:ea typeface="Times New Roman" pitchFamily="18" charset="0"/>
                <a:cs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ea typeface="Times New Roman" pitchFamily="18" charset="0"/>
                <a:cs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ea typeface="Times New Roman" pitchFamily="18" charset="0"/>
                <a:cs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ea typeface="Times New Roman" pitchFamily="18" charset="0"/>
                <a:cs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ea typeface="Times New Roman" pitchFamily="18" charset="0"/>
                <a:cs typeface="Times New Roman" pitchFamily="18" charset="0"/>
              </a:defRPr>
            </a:lvl9pPr>
          </a:lstStyle>
          <a:p>
            <a:pPr algn="ctr">
              <a:lnSpc>
                <a:spcPct val="90000"/>
              </a:lnSpc>
              <a:spcBef>
                <a:spcPct val="0"/>
              </a:spcBef>
              <a:buNone/>
            </a:pPr>
            <a:r>
              <a:rPr lang="en-US" altLang="en-US" sz="1600" b="1" dirty="0">
                <a:solidFill>
                  <a:srgbClr val="41453A"/>
                </a:solidFill>
                <a:latin typeface="Arial" charset="0"/>
              </a:rPr>
              <a:t>Purpose: Obtain funds through donations, grants, </a:t>
            </a:r>
            <a:r>
              <a:rPr lang="en-US" altLang="en-US" sz="1600" b="1" dirty="0" err="1">
                <a:solidFill>
                  <a:srgbClr val="41453A"/>
                </a:solidFill>
                <a:latin typeface="Arial" charset="0"/>
              </a:rPr>
              <a:t>etc</a:t>
            </a:r>
            <a:r>
              <a:rPr lang="en-US" altLang="en-US" sz="1600" b="1" dirty="0">
                <a:solidFill>
                  <a:srgbClr val="41453A"/>
                </a:solidFill>
                <a:latin typeface="Arial" charset="0"/>
              </a:rPr>
              <a:t>, </a:t>
            </a:r>
          </a:p>
          <a:p>
            <a:pPr algn="ctr">
              <a:lnSpc>
                <a:spcPct val="90000"/>
              </a:lnSpc>
              <a:spcBef>
                <a:spcPct val="0"/>
              </a:spcBef>
              <a:buNone/>
            </a:pPr>
            <a:r>
              <a:rPr lang="en-US" altLang="en-US" sz="1600" b="1" dirty="0">
                <a:solidFill>
                  <a:srgbClr val="41453A"/>
                </a:solidFill>
                <a:latin typeface="Arial" charset="0"/>
              </a:rPr>
              <a:t>to Support Marine Corps Association</a:t>
            </a:r>
          </a:p>
          <a:p>
            <a:pPr algn="ctr">
              <a:lnSpc>
                <a:spcPct val="90000"/>
              </a:lnSpc>
              <a:spcBef>
                <a:spcPct val="0"/>
              </a:spcBef>
              <a:buNone/>
            </a:pPr>
            <a:r>
              <a:rPr lang="en-US" altLang="en-US" sz="1600" b="1" dirty="0">
                <a:solidFill>
                  <a:srgbClr val="41453A"/>
                </a:solidFill>
                <a:latin typeface="Arial" charset="0"/>
              </a:rPr>
              <a:t>Programs for Marines and families</a:t>
            </a:r>
          </a:p>
        </p:txBody>
      </p:sp>
      <p:sp>
        <p:nvSpPr>
          <p:cNvPr id="3" name="TextBox 2"/>
          <p:cNvSpPr txBox="1"/>
          <p:nvPr/>
        </p:nvSpPr>
        <p:spPr>
          <a:xfrm>
            <a:off x="-12339" y="4872368"/>
            <a:ext cx="9168677" cy="400110"/>
          </a:xfrm>
          <a:prstGeom prst="rect">
            <a:avLst/>
          </a:prstGeom>
          <a:solidFill>
            <a:srgbClr val="3F3F3F"/>
          </a:solidFill>
          <a:ln>
            <a:solidFill>
              <a:srgbClr val="3F3F3F"/>
            </a:solidFill>
          </a:ln>
          <a:effectLst>
            <a:outerShdw blurRad="50800" dist="38100" dir="2700000" algn="tl" rotWithShape="0">
              <a:prstClr val="black">
                <a:alpha val="40000"/>
              </a:prstClr>
            </a:outerShdw>
          </a:effectLst>
        </p:spPr>
        <p:txBody>
          <a:bodyPr wrap="square" rtlCol="0">
            <a:spAutoFit/>
          </a:bodyPr>
          <a:lstStyle/>
          <a:p>
            <a:pPr algn="ctr"/>
            <a:r>
              <a:rPr lang="en-US" altLang="en-US" sz="2000" b="1" dirty="0">
                <a:solidFill>
                  <a:prstClr val="white"/>
                </a:solidFill>
                <a:latin typeface="Arial" pitchFamily="34" charset="0"/>
              </a:rPr>
              <a:t>Average Annual support: ~$1.7 million in support of 50,000+ Marines</a:t>
            </a:r>
          </a:p>
        </p:txBody>
      </p:sp>
      <p:sp>
        <p:nvSpPr>
          <p:cNvPr id="5" name="TextBox 4">
            <a:extLst>
              <a:ext uri="{FF2B5EF4-FFF2-40B4-BE49-F238E27FC236}">
                <a16:creationId xmlns:a16="http://schemas.microsoft.com/office/drawing/2014/main" id="{2317171A-C062-5A47-AD93-F10E72433011}"/>
              </a:ext>
            </a:extLst>
          </p:cNvPr>
          <p:cNvSpPr txBox="1"/>
          <p:nvPr/>
        </p:nvSpPr>
        <p:spPr>
          <a:xfrm>
            <a:off x="7515055" y="5609452"/>
            <a:ext cx="325730" cy="230832"/>
          </a:xfrm>
          <a:prstGeom prst="rect">
            <a:avLst/>
          </a:prstGeom>
          <a:noFill/>
        </p:spPr>
        <p:txBody>
          <a:bodyPr wrap="none" rtlCol="0">
            <a:spAutoFit/>
          </a:bodyPr>
          <a:lstStyle/>
          <a:p>
            <a:r>
              <a:rPr lang="en-US" sz="900" dirty="0">
                <a:solidFill>
                  <a:prstClr val="black">
                    <a:tint val="75000"/>
                  </a:prstClr>
                </a:solidFill>
                <a:latin typeface="Calibri"/>
              </a:rPr>
              <a:t>45 </a:t>
            </a:r>
            <a:endParaRPr lang="en-US" sz="1350" dirty="0">
              <a:solidFill>
                <a:prstClr val="black"/>
              </a:solidFill>
              <a:latin typeface="Calibri"/>
            </a:endParaRPr>
          </a:p>
        </p:txBody>
      </p:sp>
      <p:sp>
        <p:nvSpPr>
          <p:cNvPr id="7" name="Text Box 4">
            <a:extLst>
              <a:ext uri="{FF2B5EF4-FFF2-40B4-BE49-F238E27FC236}">
                <a16:creationId xmlns:a16="http://schemas.microsoft.com/office/drawing/2014/main" id="{692F9637-6B0F-1441-81AD-5C2BAFEA6E0D}"/>
              </a:ext>
            </a:extLst>
          </p:cNvPr>
          <p:cNvSpPr txBox="1">
            <a:spLocks noChangeArrowheads="1"/>
          </p:cNvSpPr>
          <p:nvPr/>
        </p:nvSpPr>
        <p:spPr bwMode="auto">
          <a:xfrm>
            <a:off x="4648200" y="1184970"/>
            <a:ext cx="4342124" cy="353943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square">
            <a:spAutoFit/>
          </a:bodyPr>
          <a:lstStyle>
            <a:lvl1pPr eaLnBrk="0" hangingPunct="0">
              <a:defRPr sz="2400">
                <a:solidFill>
                  <a:schemeClr val="tx1"/>
                </a:solidFill>
                <a:latin typeface="Times New Roman" pitchFamily="18" charset="0"/>
                <a:ea typeface="MS PGothic" pitchFamily="34" charset="-128"/>
              </a:defRPr>
            </a:lvl1pPr>
            <a:lvl2pPr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marL="342900" indent="-342900" eaLnBrk="1" hangingPunct="1">
              <a:buFont typeface="Arial" panose="020B0604020202020204" pitchFamily="34" charset="0"/>
              <a:buChar char="•"/>
              <a:defRPr/>
            </a:pPr>
            <a:r>
              <a:rPr lang="en-US" altLang="en-US" sz="1600" dirty="0">
                <a:solidFill>
                  <a:prstClr val="black"/>
                </a:solidFill>
                <a:latin typeface="Arial" pitchFamily="34" charset="0"/>
              </a:rPr>
              <a:t>Individual awards to recognize top performing Marines in formal schools, in their MOS, and writing contests</a:t>
            </a:r>
          </a:p>
          <a:p>
            <a:pPr eaLnBrk="1" hangingPunct="1">
              <a:defRPr/>
            </a:pPr>
            <a:r>
              <a:rPr lang="en-US" altLang="en-US" sz="1600" dirty="0">
                <a:solidFill>
                  <a:prstClr val="black"/>
                </a:solidFill>
                <a:latin typeface="Arial" pitchFamily="34" charset="0"/>
              </a:rPr>
              <a:t> </a:t>
            </a:r>
          </a:p>
          <a:p>
            <a:pPr marL="800100" lvl="1" indent="-342900" eaLnBrk="1" hangingPunct="1">
              <a:buFont typeface="Arial" panose="020B0604020202020204" pitchFamily="34" charset="0"/>
              <a:buChar char="•"/>
              <a:defRPr/>
            </a:pPr>
            <a:r>
              <a:rPr lang="en-US" altLang="en-US" sz="1600" dirty="0">
                <a:solidFill>
                  <a:prstClr val="black"/>
                </a:solidFill>
                <a:latin typeface="Arial" pitchFamily="34" charset="0"/>
              </a:rPr>
              <a:t>Honor grads and other awards at the MCRDs, OCS, TBS, and other schools across the Corps as well as unit level (</a:t>
            </a:r>
            <a:r>
              <a:rPr lang="en-US" altLang="en-US" sz="1600" dirty="0" err="1">
                <a:solidFill>
                  <a:prstClr val="black"/>
                </a:solidFill>
                <a:latin typeface="Arial" pitchFamily="34" charset="0"/>
              </a:rPr>
              <a:t>e.g</a:t>
            </a:r>
            <a:r>
              <a:rPr lang="en-US" altLang="en-US" sz="1600" dirty="0">
                <a:solidFill>
                  <a:prstClr val="black"/>
                </a:solidFill>
                <a:latin typeface="Arial" pitchFamily="34" charset="0"/>
              </a:rPr>
              <a:t> </a:t>
            </a:r>
            <a:r>
              <a:rPr lang="en-US" altLang="en-US" sz="1600" dirty="0" err="1">
                <a:solidFill>
                  <a:prstClr val="black"/>
                </a:solidFill>
                <a:latin typeface="Arial" pitchFamily="34" charset="0"/>
              </a:rPr>
              <a:t>Cpls</a:t>
            </a:r>
            <a:r>
              <a:rPr lang="en-US" altLang="en-US" sz="1600" dirty="0">
                <a:solidFill>
                  <a:prstClr val="black"/>
                </a:solidFill>
                <a:latin typeface="Arial" pitchFamily="34" charset="0"/>
              </a:rPr>
              <a:t> Courses)</a:t>
            </a:r>
          </a:p>
          <a:p>
            <a:pPr lvl="1" eaLnBrk="1" hangingPunct="1">
              <a:defRPr/>
            </a:pPr>
            <a:endParaRPr lang="en-US" altLang="en-US" sz="1600" dirty="0">
              <a:solidFill>
                <a:prstClr val="black"/>
              </a:solidFill>
              <a:latin typeface="Arial" pitchFamily="34" charset="0"/>
            </a:endParaRPr>
          </a:p>
          <a:p>
            <a:pPr marL="800100" lvl="1" indent="-342900" eaLnBrk="1" hangingPunct="1">
              <a:buFont typeface="Arial" panose="020B0604020202020204" pitchFamily="34" charset="0"/>
              <a:buChar char="•"/>
              <a:defRPr/>
            </a:pPr>
            <a:r>
              <a:rPr lang="en-US" altLang="en-US" sz="1600" dirty="0">
                <a:solidFill>
                  <a:prstClr val="black"/>
                </a:solidFill>
                <a:latin typeface="Arial" pitchFamily="34" charset="0"/>
              </a:rPr>
              <a:t>Over 4,000 awards annually, 94% of them going to enlisted Marines</a:t>
            </a:r>
          </a:p>
          <a:p>
            <a:pPr marL="800100" lvl="1" indent="-342900" eaLnBrk="1" hangingPunct="1">
              <a:buFont typeface="Arial" panose="020B0604020202020204" pitchFamily="34" charset="0"/>
              <a:buChar char="•"/>
              <a:defRPr/>
            </a:pPr>
            <a:endParaRPr lang="en-US" altLang="en-US" sz="1600" dirty="0">
              <a:solidFill>
                <a:prstClr val="black"/>
              </a:solidFill>
              <a:latin typeface="Arial" pitchFamily="34" charset="0"/>
            </a:endParaRPr>
          </a:p>
          <a:p>
            <a:pPr marL="342900" indent="-342900" eaLnBrk="1" hangingPunct="1">
              <a:buFont typeface="Arial" panose="020B0604020202020204" pitchFamily="34" charset="0"/>
              <a:buChar char="•"/>
              <a:defRPr/>
            </a:pPr>
            <a:r>
              <a:rPr lang="en-US" altLang="en-US" sz="1600" dirty="0">
                <a:solidFill>
                  <a:prstClr val="black"/>
                </a:solidFill>
                <a:latin typeface="Arial" pitchFamily="34" charset="0"/>
              </a:rPr>
              <a:t>Spouse and family programs (Behind The Camouflage) to include spouse awards</a:t>
            </a:r>
          </a:p>
        </p:txBody>
      </p:sp>
      <p:sp>
        <p:nvSpPr>
          <p:cNvPr id="2" name="Slide Number Placeholder 1">
            <a:extLst>
              <a:ext uri="{FF2B5EF4-FFF2-40B4-BE49-F238E27FC236}">
                <a16:creationId xmlns:a16="http://schemas.microsoft.com/office/drawing/2014/main" id="{B3DD8727-D9A5-0F47-9412-A64BBBEB2BD8}"/>
              </a:ext>
            </a:extLst>
          </p:cNvPr>
          <p:cNvSpPr>
            <a:spLocks noGrp="1"/>
          </p:cNvSpPr>
          <p:nvPr>
            <p:ph type="sldNum" sz="quarter" idx="7"/>
          </p:nvPr>
        </p:nvSpPr>
        <p:spPr/>
        <p:txBody>
          <a:bodyPr/>
          <a:lstStyle/>
          <a:p>
            <a:fld id="{65C3D1F8-002A-47E3-97A1-C6774553AA60}" type="slidenum">
              <a:rPr lang="en-US" smtClean="0"/>
              <a:t>17</a:t>
            </a:fld>
            <a:endParaRPr lang="en-US" dirty="0"/>
          </a:p>
        </p:txBody>
      </p:sp>
      <p:sp>
        <p:nvSpPr>
          <p:cNvPr id="10" name="Rectangle 9">
            <a:extLst>
              <a:ext uri="{FF2B5EF4-FFF2-40B4-BE49-F238E27FC236}">
                <a16:creationId xmlns:a16="http://schemas.microsoft.com/office/drawing/2014/main" id="{51F4F75C-C309-4E1C-8113-9CF4B3F58413}"/>
              </a:ext>
            </a:extLst>
          </p:cNvPr>
          <p:cNvSpPr/>
          <p:nvPr/>
        </p:nvSpPr>
        <p:spPr>
          <a:xfrm>
            <a:off x="0" y="5316243"/>
            <a:ext cx="9168677" cy="1569660"/>
          </a:xfrm>
          <a:prstGeom prst="rect">
            <a:avLst/>
          </a:prstGeom>
          <a:solidFill>
            <a:srgbClr val="2F402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2F402C"/>
              </a:solidFill>
            </a:endParaRPr>
          </a:p>
        </p:txBody>
      </p:sp>
      <p:pic>
        <p:nvPicPr>
          <p:cNvPr id="11" name="Picture 10" descr="Text&#10;&#10;Description automatically generated with medium confidence">
            <a:extLst>
              <a:ext uri="{FF2B5EF4-FFF2-40B4-BE49-F238E27FC236}">
                <a16:creationId xmlns:a16="http://schemas.microsoft.com/office/drawing/2014/main" id="{F4F04D6E-BD56-41E8-8F8A-364B7D96CFA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09800" y="5451335"/>
            <a:ext cx="4492436" cy="1424237"/>
          </a:xfrm>
          <a:prstGeom prst="rect">
            <a:avLst/>
          </a:prstGeom>
        </p:spPr>
      </p:pic>
      <p:sp>
        <p:nvSpPr>
          <p:cNvPr id="4" name="Slide Number Placeholder 2">
            <a:extLst>
              <a:ext uri="{FF2B5EF4-FFF2-40B4-BE49-F238E27FC236}">
                <a16:creationId xmlns:a16="http://schemas.microsoft.com/office/drawing/2014/main" id="{AFDE6FFA-0865-F0BB-B01E-041E786F1159}"/>
              </a:ext>
            </a:extLst>
          </p:cNvPr>
          <p:cNvSpPr txBox="1">
            <a:spLocks/>
          </p:cNvSpPr>
          <p:nvPr/>
        </p:nvSpPr>
        <p:spPr>
          <a:xfrm>
            <a:off x="6808916" y="6455306"/>
            <a:ext cx="2103120" cy="342900"/>
          </a:xfrm>
          <a:prstGeom prst="rect">
            <a:avLst/>
          </a:prstGeom>
        </p:spPr>
        <p:txBody>
          <a:bodyPr wrap="square" lIns="0" tIns="0" rIns="0" bIns="0">
            <a:spAutoFit/>
          </a:bodyPr>
          <a:lstStyle>
            <a:defPPr>
              <a:defRPr lang="en-US"/>
            </a:defPPr>
            <a:lvl1pPr marL="0" algn="r" defTabSz="914400" rtl="0" eaLnBrk="1" latinLnBrk="0" hangingPunct="1">
              <a:defRPr sz="18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65C3D1F8-002A-47E3-97A1-C6774553AA60}" type="slidenum">
              <a:rPr lang="en-US" smtClean="0"/>
              <a:pPr/>
              <a:t>17</a:t>
            </a:fld>
            <a:endParaRPr lang="en-US" dirty="0"/>
          </a:p>
        </p:txBody>
      </p:sp>
      <p:sp>
        <p:nvSpPr>
          <p:cNvPr id="6" name="TextBox 1">
            <a:extLst>
              <a:ext uri="{FF2B5EF4-FFF2-40B4-BE49-F238E27FC236}">
                <a16:creationId xmlns:a16="http://schemas.microsoft.com/office/drawing/2014/main" id="{805F7CD6-6E56-1184-13AA-988993965201}"/>
              </a:ext>
            </a:extLst>
          </p:cNvPr>
          <p:cNvSpPr txBox="1">
            <a:spLocks noChangeArrowheads="1"/>
          </p:cNvSpPr>
          <p:nvPr/>
        </p:nvSpPr>
        <p:spPr bwMode="auto">
          <a:xfrm>
            <a:off x="1228724" y="-22931"/>
            <a:ext cx="6686550" cy="48013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Times New Roman" pitchFamily="18" charset="0"/>
                <a:ea typeface="MS PGothic" pitchFamily="34" charset="-128"/>
                <a:cs typeface="Times New Roman" pitchFamily="18" charset="0"/>
              </a:defRPr>
            </a:lvl1pPr>
            <a:lvl2pPr marL="742950" indent="-285750" eaLnBrk="0" hangingPunct="0">
              <a:spcBef>
                <a:spcPct val="20000"/>
              </a:spcBef>
              <a:buChar char="–"/>
              <a:defRPr sz="2800">
                <a:solidFill>
                  <a:schemeClr val="tx1"/>
                </a:solidFill>
                <a:latin typeface="Times New Roman" pitchFamily="18" charset="0"/>
                <a:ea typeface="Times New Roman" pitchFamily="18" charset="0"/>
                <a:cs typeface="Times New Roman" pitchFamily="18" charset="0"/>
              </a:defRPr>
            </a:lvl2pPr>
            <a:lvl3pPr marL="1143000" indent="-228600" eaLnBrk="0" hangingPunct="0">
              <a:spcBef>
                <a:spcPct val="20000"/>
              </a:spcBef>
              <a:buChar char="•"/>
              <a:defRPr sz="2400">
                <a:solidFill>
                  <a:schemeClr val="tx1"/>
                </a:solidFill>
                <a:latin typeface="Times New Roman" pitchFamily="18" charset="0"/>
                <a:ea typeface="Times New Roman" pitchFamily="18" charset="0"/>
                <a:cs typeface="Times New Roman" pitchFamily="18" charset="0"/>
              </a:defRPr>
            </a:lvl3pPr>
            <a:lvl4pPr marL="1600200" indent="-228600" eaLnBrk="0" hangingPunct="0">
              <a:spcBef>
                <a:spcPct val="20000"/>
              </a:spcBef>
              <a:buChar char="–"/>
              <a:defRPr sz="2000">
                <a:solidFill>
                  <a:schemeClr val="tx1"/>
                </a:solidFill>
                <a:latin typeface="Times New Roman" pitchFamily="18" charset="0"/>
                <a:ea typeface="Times New Roman" pitchFamily="18" charset="0"/>
                <a:cs typeface="Times New Roman" pitchFamily="18" charset="0"/>
              </a:defRPr>
            </a:lvl4pPr>
            <a:lvl5pPr marL="2057400" indent="-228600" eaLnBrk="0" hangingPunct="0">
              <a:spcBef>
                <a:spcPct val="20000"/>
              </a:spcBef>
              <a:buChar char="»"/>
              <a:defRPr sz="2000">
                <a:solidFill>
                  <a:schemeClr val="tx1"/>
                </a:solidFill>
                <a:latin typeface="Times New Roman" pitchFamily="18" charset="0"/>
                <a:ea typeface="Times New Roman" pitchFamily="18" charset="0"/>
                <a:cs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ea typeface="Times New Roman" pitchFamily="18" charset="0"/>
                <a:cs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ea typeface="Times New Roman" pitchFamily="18" charset="0"/>
                <a:cs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ea typeface="Times New Roman" pitchFamily="18" charset="0"/>
                <a:cs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ea typeface="Times New Roman" pitchFamily="18" charset="0"/>
                <a:cs typeface="Times New Roman" pitchFamily="18" charset="0"/>
              </a:defRPr>
            </a:lvl9pPr>
          </a:lstStyle>
          <a:p>
            <a:pPr algn="ctr">
              <a:lnSpc>
                <a:spcPct val="90000"/>
              </a:lnSpc>
              <a:spcBef>
                <a:spcPct val="0"/>
              </a:spcBef>
              <a:buFontTx/>
              <a:buNone/>
            </a:pPr>
            <a:r>
              <a:rPr lang="en-US" altLang="en-US" sz="2800" b="1" u="sng" dirty="0">
                <a:solidFill>
                  <a:srgbClr val="41453A"/>
                </a:solidFill>
                <a:latin typeface="Arial" charset="0"/>
              </a:rPr>
              <a:t>Marine Corps Association Foundation</a:t>
            </a:r>
          </a:p>
        </p:txBody>
      </p:sp>
    </p:spTree>
    <p:extLst>
      <p:ext uri="{BB962C8B-B14F-4D97-AF65-F5344CB8AC3E}">
        <p14:creationId xmlns:p14="http://schemas.microsoft.com/office/powerpoint/2010/main" val="97594703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1"/>
          <p:cNvSpPr txBox="1">
            <a:spLocks noChangeArrowheads="1"/>
          </p:cNvSpPr>
          <p:nvPr/>
        </p:nvSpPr>
        <p:spPr bwMode="auto">
          <a:xfrm>
            <a:off x="1147430" y="152400"/>
            <a:ext cx="6686550" cy="64633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Times New Roman" pitchFamily="18" charset="0"/>
                <a:ea typeface="MS PGothic" pitchFamily="34" charset="-128"/>
                <a:cs typeface="Times New Roman" pitchFamily="18" charset="0"/>
              </a:defRPr>
            </a:lvl1pPr>
            <a:lvl2pPr marL="742950" indent="-285750" eaLnBrk="0" hangingPunct="0">
              <a:spcBef>
                <a:spcPct val="20000"/>
              </a:spcBef>
              <a:buChar char="–"/>
              <a:defRPr sz="2800">
                <a:solidFill>
                  <a:schemeClr val="tx1"/>
                </a:solidFill>
                <a:latin typeface="Times New Roman" pitchFamily="18" charset="0"/>
                <a:ea typeface="Times New Roman" pitchFamily="18" charset="0"/>
                <a:cs typeface="Times New Roman" pitchFamily="18" charset="0"/>
              </a:defRPr>
            </a:lvl2pPr>
            <a:lvl3pPr marL="1143000" indent="-228600" eaLnBrk="0" hangingPunct="0">
              <a:spcBef>
                <a:spcPct val="20000"/>
              </a:spcBef>
              <a:buChar char="•"/>
              <a:defRPr sz="2400">
                <a:solidFill>
                  <a:schemeClr val="tx1"/>
                </a:solidFill>
                <a:latin typeface="Times New Roman" pitchFamily="18" charset="0"/>
                <a:ea typeface="Times New Roman" pitchFamily="18" charset="0"/>
                <a:cs typeface="Times New Roman" pitchFamily="18" charset="0"/>
              </a:defRPr>
            </a:lvl3pPr>
            <a:lvl4pPr marL="1600200" indent="-228600" eaLnBrk="0" hangingPunct="0">
              <a:spcBef>
                <a:spcPct val="20000"/>
              </a:spcBef>
              <a:buChar char="–"/>
              <a:defRPr sz="2000">
                <a:solidFill>
                  <a:schemeClr val="tx1"/>
                </a:solidFill>
                <a:latin typeface="Times New Roman" pitchFamily="18" charset="0"/>
                <a:ea typeface="Times New Roman" pitchFamily="18" charset="0"/>
                <a:cs typeface="Times New Roman" pitchFamily="18" charset="0"/>
              </a:defRPr>
            </a:lvl4pPr>
            <a:lvl5pPr marL="2057400" indent="-228600" eaLnBrk="0" hangingPunct="0">
              <a:spcBef>
                <a:spcPct val="20000"/>
              </a:spcBef>
              <a:buChar char="»"/>
              <a:defRPr sz="2000">
                <a:solidFill>
                  <a:schemeClr val="tx1"/>
                </a:solidFill>
                <a:latin typeface="Times New Roman" pitchFamily="18" charset="0"/>
                <a:ea typeface="Times New Roman" pitchFamily="18" charset="0"/>
                <a:cs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ea typeface="Times New Roman" pitchFamily="18" charset="0"/>
                <a:cs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ea typeface="Times New Roman" pitchFamily="18" charset="0"/>
                <a:cs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ea typeface="Times New Roman" pitchFamily="18" charset="0"/>
                <a:cs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ea typeface="Times New Roman" pitchFamily="18" charset="0"/>
                <a:cs typeface="Times New Roman" pitchFamily="18" charset="0"/>
              </a:defRPr>
            </a:lvl9pPr>
          </a:lstStyle>
          <a:p>
            <a:pPr algn="ctr">
              <a:lnSpc>
                <a:spcPct val="90000"/>
              </a:lnSpc>
              <a:spcBef>
                <a:spcPct val="0"/>
              </a:spcBef>
              <a:buNone/>
            </a:pPr>
            <a:r>
              <a:rPr lang="en-US" altLang="en-US" sz="4000" b="1" u="sng" dirty="0">
                <a:solidFill>
                  <a:srgbClr val="41453A"/>
                </a:solidFill>
                <a:latin typeface="Arial" charset="0"/>
              </a:rPr>
              <a:t>Modern Day Marine</a:t>
            </a:r>
          </a:p>
        </p:txBody>
      </p:sp>
      <p:sp>
        <p:nvSpPr>
          <p:cNvPr id="10" name="Text Box 4"/>
          <p:cNvSpPr txBox="1">
            <a:spLocks noChangeArrowheads="1"/>
          </p:cNvSpPr>
          <p:nvPr/>
        </p:nvSpPr>
        <p:spPr bwMode="auto">
          <a:xfrm>
            <a:off x="319314" y="920381"/>
            <a:ext cx="5875745" cy="448981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square">
            <a:spAutoFit/>
          </a:bodyPr>
          <a:lstStyle>
            <a:lvl1pPr eaLnBrk="0" hangingPunct="0">
              <a:defRPr sz="2400">
                <a:solidFill>
                  <a:schemeClr val="tx1"/>
                </a:solidFill>
                <a:latin typeface="Times New Roman" pitchFamily="18" charset="0"/>
                <a:ea typeface="MS PGothic" pitchFamily="34" charset="-128"/>
              </a:defRPr>
            </a:lvl1pPr>
            <a:lvl2pPr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eaLnBrk="1" hangingPunct="1">
              <a:defRPr/>
            </a:pPr>
            <a:r>
              <a:rPr lang="en-US" sz="1400" dirty="0">
                <a:solidFill>
                  <a:prstClr val="black"/>
                </a:solidFill>
                <a:latin typeface="Arial"/>
                <a:cs typeface="Arial"/>
              </a:rPr>
              <a:t>Co-hosted by the Marine Corps Association and the Marine Corps League and produced by Emerald X, Modern Day Marine is a service level event to support CMC’s vision for key-leader engagement, strategic communications, professional military education and to showcase equipment and technology.  </a:t>
            </a:r>
          </a:p>
          <a:p>
            <a:pPr eaLnBrk="1" hangingPunct="1">
              <a:defRPr/>
            </a:pPr>
            <a:endParaRPr lang="en-US" sz="1400" dirty="0">
              <a:solidFill>
                <a:prstClr val="black"/>
              </a:solidFill>
              <a:latin typeface="Arial"/>
              <a:cs typeface="Arial"/>
            </a:endParaRPr>
          </a:p>
          <a:p>
            <a:pPr eaLnBrk="1" hangingPunct="1">
              <a:defRPr/>
            </a:pPr>
            <a:r>
              <a:rPr lang="en-US" sz="1400" dirty="0">
                <a:solidFill>
                  <a:prstClr val="black"/>
                </a:solidFill>
                <a:latin typeface="Arial"/>
                <a:cs typeface="Arial"/>
              </a:rPr>
              <a:t>Director of Engagement and Outreach is the lead planner for MCA.</a:t>
            </a:r>
          </a:p>
          <a:p>
            <a:pPr eaLnBrk="1" hangingPunct="1">
              <a:defRPr/>
            </a:pPr>
            <a:endParaRPr lang="en-US" sz="1200" dirty="0">
              <a:solidFill>
                <a:prstClr val="black"/>
              </a:solidFill>
              <a:latin typeface="Arial"/>
              <a:cs typeface="Arial"/>
            </a:endParaRPr>
          </a:p>
          <a:p>
            <a:pPr eaLnBrk="1" hangingPunct="1">
              <a:defRPr/>
            </a:pPr>
            <a:r>
              <a:rPr lang="en-US" sz="1200" dirty="0">
                <a:solidFill>
                  <a:prstClr val="black"/>
                </a:solidFill>
                <a:latin typeface="Arial"/>
                <a:cs typeface="Arial"/>
              </a:rPr>
              <a:t>History:</a:t>
            </a:r>
          </a:p>
          <a:p>
            <a:pPr>
              <a:lnSpc>
                <a:spcPct val="107000"/>
              </a:lnSpc>
            </a:pPr>
            <a:r>
              <a:rPr lang="en-US" sz="1200" dirty="0">
                <a:latin typeface="Calibri" panose="020F0502020204030204" pitchFamily="34" charset="0"/>
                <a:ea typeface="Calibri" panose="020F0502020204030204" pitchFamily="34" charset="0"/>
                <a:cs typeface="Times New Roman" panose="02020603050405020304" pitchFamily="18" charset="0"/>
              </a:rPr>
              <a:t>1981:        Inaugural Modern Day Marine hosted by MCL in conjunction with the MCL </a:t>
            </a:r>
          </a:p>
          <a:p>
            <a:pPr>
              <a:lnSpc>
                <a:spcPct val="107000"/>
              </a:lnSpc>
            </a:pPr>
            <a:r>
              <a:rPr lang="en-US" sz="1200" dirty="0">
                <a:latin typeface="Calibri" panose="020F0502020204030204" pitchFamily="34" charset="0"/>
                <a:ea typeface="Calibri" panose="020F0502020204030204" pitchFamily="34" charset="0"/>
                <a:cs typeface="Times New Roman" panose="02020603050405020304" pitchFamily="18" charset="0"/>
              </a:rPr>
              <a:t>                  National Convention in AZ</a:t>
            </a:r>
          </a:p>
          <a:p>
            <a:pPr>
              <a:lnSpc>
                <a:spcPct val="107000"/>
              </a:lnSpc>
            </a:pPr>
            <a:r>
              <a:rPr lang="en-US" sz="1200" dirty="0">
                <a:latin typeface="Calibri" panose="020F0502020204030204" pitchFamily="34" charset="0"/>
                <a:ea typeface="Calibri" panose="020F0502020204030204" pitchFamily="34" charset="0"/>
                <a:cs typeface="Times New Roman" panose="02020603050405020304" pitchFamily="18" charset="0"/>
              </a:rPr>
              <a:t>1982-92:  Moved to Washington, DC, first Annual Enlisted Awards</a:t>
            </a:r>
          </a:p>
          <a:p>
            <a:pPr>
              <a:lnSpc>
                <a:spcPct val="107000"/>
              </a:lnSpc>
            </a:pPr>
            <a:r>
              <a:rPr lang="en-US" sz="1200" dirty="0">
                <a:latin typeface="Calibri" panose="020F0502020204030204" pitchFamily="34" charset="0"/>
                <a:ea typeface="Calibri" panose="020F0502020204030204" pitchFamily="34" charset="0"/>
                <a:cs typeface="Times New Roman" panose="02020603050405020304" pitchFamily="18" charset="0"/>
              </a:rPr>
              <a:t>1993:        Moved to Quantico to “bring the expos to the Marines”</a:t>
            </a:r>
          </a:p>
          <a:p>
            <a:pPr>
              <a:lnSpc>
                <a:spcPct val="107000"/>
              </a:lnSpc>
            </a:pPr>
            <a:r>
              <a:rPr lang="en-US" sz="1200" dirty="0">
                <a:latin typeface="Calibri" panose="020F0502020204030204" pitchFamily="34" charset="0"/>
                <a:ea typeface="Calibri" panose="020F0502020204030204" pitchFamily="34" charset="0"/>
                <a:cs typeface="Times New Roman" panose="02020603050405020304" pitchFamily="18" charset="0"/>
              </a:rPr>
              <a:t>2015</a:t>
            </a:r>
            <a:r>
              <a:rPr lang="en-US" sz="1200" b="1" dirty="0">
                <a:latin typeface="Calibri" panose="020F0502020204030204" pitchFamily="34" charset="0"/>
                <a:ea typeface="Calibri" panose="020F0502020204030204" pitchFamily="34" charset="0"/>
                <a:cs typeface="Times New Roman" panose="02020603050405020304" pitchFamily="18" charset="0"/>
              </a:rPr>
              <a:t>:        MCA asked by CMC to add “intellectual component” to MDM / </a:t>
            </a:r>
          </a:p>
          <a:p>
            <a:pPr>
              <a:lnSpc>
                <a:spcPct val="107000"/>
              </a:lnSpc>
            </a:pPr>
            <a:r>
              <a:rPr lang="en-US" sz="1200" b="1" dirty="0">
                <a:latin typeface="Calibri" panose="020F0502020204030204" pitchFamily="34" charset="0"/>
                <a:ea typeface="Calibri" panose="020F0502020204030204" pitchFamily="34" charset="0"/>
                <a:cs typeface="Times New Roman" panose="02020603050405020304" pitchFamily="18" charset="0"/>
              </a:rPr>
              <a:t>                  beyond a “trade show,” strategic communication tool</a:t>
            </a:r>
          </a:p>
          <a:p>
            <a:pPr>
              <a:lnSpc>
                <a:spcPct val="107000"/>
              </a:lnSpc>
            </a:pPr>
            <a:r>
              <a:rPr lang="en-US" sz="1200" dirty="0">
                <a:latin typeface="Calibri" panose="020F0502020204030204" pitchFamily="34" charset="0"/>
                <a:ea typeface="Calibri" panose="020F0502020204030204" pitchFamily="34" charset="0"/>
                <a:cs typeface="Times New Roman" panose="02020603050405020304" pitchFamily="18" charset="0"/>
              </a:rPr>
              <a:t>2019:        CMC directed CD to conduct an OPT to determine way ahead for MDM, CMC </a:t>
            </a:r>
          </a:p>
          <a:p>
            <a:pPr>
              <a:lnSpc>
                <a:spcPct val="107000"/>
              </a:lnSpc>
            </a:pPr>
            <a:r>
              <a:rPr lang="en-US" sz="1200" dirty="0">
                <a:latin typeface="Calibri" panose="020F0502020204030204" pitchFamily="34" charset="0"/>
                <a:ea typeface="Calibri" panose="020F0502020204030204" pitchFamily="34" charset="0"/>
                <a:cs typeface="Times New Roman" panose="02020603050405020304" pitchFamily="18" charset="0"/>
              </a:rPr>
              <a:t>                  directed move to DC</a:t>
            </a:r>
          </a:p>
          <a:p>
            <a:pPr>
              <a:lnSpc>
                <a:spcPct val="107000"/>
              </a:lnSpc>
            </a:pPr>
            <a:r>
              <a:rPr lang="en-US" sz="1200" dirty="0">
                <a:latin typeface="Calibri" panose="020F0502020204030204" pitchFamily="34" charset="0"/>
                <a:ea typeface="Calibri" panose="020F0502020204030204" pitchFamily="34" charset="0"/>
                <a:cs typeface="Times New Roman" panose="02020603050405020304" pitchFamily="18" charset="0"/>
              </a:rPr>
              <a:t>2020:        COVID-19 Virtual Expo</a:t>
            </a:r>
          </a:p>
          <a:p>
            <a:pPr>
              <a:lnSpc>
                <a:spcPct val="107000"/>
              </a:lnSpc>
            </a:pPr>
            <a:r>
              <a:rPr lang="en-US" sz="1200" dirty="0">
                <a:latin typeface="Calibri" panose="020F0502020204030204" pitchFamily="34" charset="0"/>
                <a:ea typeface="Calibri" panose="020F0502020204030204" pitchFamily="34" charset="0"/>
                <a:cs typeface="Times New Roman" panose="02020603050405020304" pitchFamily="18" charset="0"/>
              </a:rPr>
              <a:t>2021:        Planned for Quantico cancelled due to COVID plus ”Operation Allies Welcome”  </a:t>
            </a:r>
          </a:p>
          <a:p>
            <a:pPr>
              <a:lnSpc>
                <a:spcPct val="107000"/>
              </a:lnSpc>
            </a:pPr>
            <a:r>
              <a:rPr lang="en-US" sz="1200" dirty="0">
                <a:latin typeface="Calibri" panose="020F0502020204030204" pitchFamily="34" charset="0"/>
                <a:ea typeface="Calibri" panose="020F0502020204030204" pitchFamily="34" charset="0"/>
                <a:cs typeface="Times New Roman" panose="02020603050405020304" pitchFamily="18" charset="0"/>
              </a:rPr>
              <a:t>2022:        MDM 2022 was held at WEWCC for the first time</a:t>
            </a:r>
          </a:p>
          <a:p>
            <a:pPr eaLnBrk="1" hangingPunct="1">
              <a:buFontTx/>
              <a:buChar char="•"/>
              <a:defRPr/>
            </a:pPr>
            <a:endParaRPr lang="en-US" sz="1050" dirty="0">
              <a:solidFill>
                <a:prstClr val="black"/>
              </a:solidFill>
              <a:latin typeface="Arial"/>
              <a:cs typeface="Arial"/>
            </a:endParaRPr>
          </a:p>
          <a:p>
            <a:pPr eaLnBrk="1" hangingPunct="1">
              <a:buFontTx/>
              <a:buChar char="•"/>
              <a:defRPr/>
            </a:pPr>
            <a:endParaRPr lang="en-US" sz="1200" dirty="0">
              <a:solidFill>
                <a:prstClr val="black"/>
              </a:solidFill>
              <a:latin typeface="Arial"/>
              <a:cs typeface="Arial"/>
            </a:endParaRPr>
          </a:p>
        </p:txBody>
      </p:sp>
      <p:sp>
        <p:nvSpPr>
          <p:cNvPr id="4" name="Slide Number Placeholder 3"/>
          <p:cNvSpPr>
            <a:spLocks noGrp="1"/>
          </p:cNvSpPr>
          <p:nvPr>
            <p:ph type="sldNum" sz="quarter" idx="7"/>
          </p:nvPr>
        </p:nvSpPr>
        <p:spPr>
          <a:xfrm>
            <a:off x="6583680" y="6377940"/>
            <a:ext cx="2103120" cy="276999"/>
          </a:xfrm>
        </p:spPr>
        <p:txBody>
          <a:bodyPr/>
          <a:lstStyle/>
          <a:p>
            <a:fld id="{65C3D1F8-002A-47E3-97A1-C6774553AA60}" type="slidenum">
              <a:rPr lang="en-US">
                <a:solidFill>
                  <a:prstClr val="black">
                    <a:tint val="75000"/>
                  </a:prstClr>
                </a:solidFill>
                <a:latin typeface="Calibri"/>
              </a:rPr>
              <a:pPr/>
              <a:t>18</a:t>
            </a:fld>
            <a:endParaRPr lang="en-US" dirty="0">
              <a:solidFill>
                <a:prstClr val="black">
                  <a:tint val="75000"/>
                </a:prstClr>
              </a:solidFill>
              <a:latin typeface="Calibri"/>
            </a:endParaRPr>
          </a:p>
        </p:txBody>
      </p:sp>
      <p:pic>
        <p:nvPicPr>
          <p:cNvPr id="7" name="Picture 6" descr="A soldier holding a gun&#10;&#10;Description automatically generated with low confidence">
            <a:extLst>
              <a:ext uri="{FF2B5EF4-FFF2-40B4-BE49-F238E27FC236}">
                <a16:creationId xmlns:a16="http://schemas.microsoft.com/office/drawing/2014/main" id="{D1A0FF67-AE3B-9E4D-B17E-5B0C69EC4E0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27365" y="1159041"/>
            <a:ext cx="2349910" cy="2349910"/>
          </a:xfrm>
          <a:prstGeom prst="rect">
            <a:avLst/>
          </a:prstGeom>
        </p:spPr>
      </p:pic>
      <p:sp>
        <p:nvSpPr>
          <p:cNvPr id="9" name="TextBox 8">
            <a:extLst>
              <a:ext uri="{FF2B5EF4-FFF2-40B4-BE49-F238E27FC236}">
                <a16:creationId xmlns:a16="http://schemas.microsoft.com/office/drawing/2014/main" id="{B9B3F482-8999-6B4E-AF54-767115F49C02}"/>
              </a:ext>
            </a:extLst>
          </p:cNvPr>
          <p:cNvSpPr txBox="1"/>
          <p:nvPr/>
        </p:nvSpPr>
        <p:spPr>
          <a:xfrm>
            <a:off x="6032517" y="3940314"/>
            <a:ext cx="3143250" cy="707886"/>
          </a:xfrm>
          <a:prstGeom prst="rect">
            <a:avLst/>
          </a:prstGeom>
          <a:noFill/>
        </p:spPr>
        <p:txBody>
          <a:bodyPr wrap="square" rtlCol="0">
            <a:spAutoFit/>
          </a:bodyPr>
          <a:lstStyle/>
          <a:p>
            <a:pPr algn="ctr"/>
            <a:r>
              <a:rPr lang="en-US" b="1" dirty="0">
                <a:solidFill>
                  <a:prstClr val="black"/>
                </a:solidFill>
                <a:latin typeface="Arial" panose="020B0604020202020204" pitchFamily="34" charset="0"/>
                <a:cs typeface="Arial" panose="020B0604020202020204" pitchFamily="34" charset="0"/>
              </a:rPr>
              <a:t>April </a:t>
            </a:r>
            <a:r>
              <a:rPr lang="en-US" b="1">
                <a:solidFill>
                  <a:prstClr val="black"/>
                </a:solidFill>
                <a:latin typeface="Arial" panose="020B0604020202020204" pitchFamily="34" charset="0"/>
                <a:cs typeface="Arial" panose="020B0604020202020204" pitchFamily="34" charset="0"/>
              </a:rPr>
              <a:t>30-May 2 2025 </a:t>
            </a:r>
            <a:endParaRPr lang="en-US" b="1" dirty="0">
              <a:solidFill>
                <a:prstClr val="black"/>
              </a:solidFill>
              <a:latin typeface="Arial" panose="020B0604020202020204" pitchFamily="34" charset="0"/>
              <a:cs typeface="Arial" panose="020B0604020202020204" pitchFamily="34" charset="0"/>
            </a:endParaRPr>
          </a:p>
          <a:p>
            <a:pPr algn="ctr"/>
            <a:r>
              <a:rPr lang="en-US" sz="1100" b="1" dirty="0">
                <a:solidFill>
                  <a:prstClr val="black"/>
                </a:solidFill>
                <a:latin typeface="Arial" panose="020B0604020202020204" pitchFamily="34" charset="0"/>
                <a:cs typeface="Arial" panose="020B0604020202020204" pitchFamily="34" charset="0"/>
              </a:rPr>
              <a:t>Walter E. Washington Convention Center</a:t>
            </a:r>
          </a:p>
          <a:p>
            <a:pPr algn="ctr"/>
            <a:r>
              <a:rPr lang="en-US" sz="1100" b="1" dirty="0">
                <a:solidFill>
                  <a:prstClr val="black"/>
                </a:solidFill>
                <a:latin typeface="Arial" panose="020B0604020202020204" pitchFamily="34" charset="0"/>
                <a:cs typeface="Arial" panose="020B0604020202020204" pitchFamily="34" charset="0"/>
              </a:rPr>
              <a:t>Washington, DC</a:t>
            </a:r>
          </a:p>
        </p:txBody>
      </p:sp>
      <p:sp>
        <p:nvSpPr>
          <p:cNvPr id="2" name="Slide Number Placeholder 2">
            <a:extLst>
              <a:ext uri="{FF2B5EF4-FFF2-40B4-BE49-F238E27FC236}">
                <a16:creationId xmlns:a16="http://schemas.microsoft.com/office/drawing/2014/main" id="{10159FC0-CBEF-F73B-6140-D954B1899EF0}"/>
              </a:ext>
            </a:extLst>
          </p:cNvPr>
          <p:cNvSpPr txBox="1">
            <a:spLocks/>
          </p:cNvSpPr>
          <p:nvPr/>
        </p:nvSpPr>
        <p:spPr>
          <a:xfrm>
            <a:off x="6195060" y="5755006"/>
            <a:ext cx="1577340" cy="207749"/>
          </a:xfrm>
          <a:prstGeom prst="rect">
            <a:avLst/>
          </a:prstGeom>
        </p:spPr>
        <p:txBody>
          <a:bodyPr wrap="square" lIns="0" tIns="0" rIns="0" bIns="0">
            <a:spAutoFit/>
          </a:bodyPr>
          <a:lstStyle>
            <a:defPPr>
              <a:defRPr lang="en-US"/>
            </a:defPPr>
            <a:lvl1pPr marL="0" algn="r" defTabSz="914400" rtl="0" eaLnBrk="1" latinLnBrk="0" hangingPunct="1">
              <a:defRPr sz="18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65C3D1F8-002A-47E3-97A1-C6774553AA60}" type="slidenum">
              <a:rPr lang="en-US" sz="1350">
                <a:solidFill>
                  <a:prstClr val="black">
                    <a:tint val="75000"/>
                  </a:prstClr>
                </a:solidFill>
                <a:latin typeface="Calibri"/>
              </a:rPr>
              <a:pPr/>
              <a:t>18</a:t>
            </a:fld>
            <a:endParaRPr lang="en-US" sz="1350" dirty="0">
              <a:solidFill>
                <a:prstClr val="black">
                  <a:tint val="75000"/>
                </a:prstClr>
              </a:solidFill>
              <a:latin typeface="Calibri"/>
            </a:endParaRPr>
          </a:p>
        </p:txBody>
      </p:sp>
      <p:sp>
        <p:nvSpPr>
          <p:cNvPr id="3" name="Rectangle 2">
            <a:extLst>
              <a:ext uri="{FF2B5EF4-FFF2-40B4-BE49-F238E27FC236}">
                <a16:creationId xmlns:a16="http://schemas.microsoft.com/office/drawing/2014/main" id="{E4A20915-0892-E7D2-E4E1-3D0AF89485B8}"/>
              </a:ext>
            </a:extLst>
          </p:cNvPr>
          <p:cNvSpPr/>
          <p:nvPr/>
        </p:nvSpPr>
        <p:spPr>
          <a:xfrm>
            <a:off x="0" y="5738543"/>
            <a:ext cx="9193602" cy="1119457"/>
          </a:xfrm>
          <a:prstGeom prst="rect">
            <a:avLst/>
          </a:prstGeom>
          <a:solidFill>
            <a:srgbClr val="2F402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rgbClr val="2F402C"/>
              </a:solidFill>
            </a:endParaRPr>
          </a:p>
        </p:txBody>
      </p:sp>
      <p:pic>
        <p:nvPicPr>
          <p:cNvPr id="5" name="Picture 4" descr="Text&#10;&#10;Description automatically generated with medium confidence">
            <a:extLst>
              <a:ext uri="{FF2B5EF4-FFF2-40B4-BE49-F238E27FC236}">
                <a16:creationId xmlns:a16="http://schemas.microsoft.com/office/drawing/2014/main" id="{FC3851CF-B9FB-8749-3721-92E6433C9A7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663190" y="5561222"/>
            <a:ext cx="3369327" cy="1068178"/>
          </a:xfrm>
          <a:prstGeom prst="rect">
            <a:avLst/>
          </a:prstGeom>
        </p:spPr>
      </p:pic>
    </p:spTree>
    <p:extLst>
      <p:ext uri="{BB962C8B-B14F-4D97-AF65-F5344CB8AC3E}">
        <p14:creationId xmlns:p14="http://schemas.microsoft.com/office/powerpoint/2010/main" val="195686709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Content Placeholder 2"/>
          <p:cNvSpPr txBox="1">
            <a:spLocks/>
          </p:cNvSpPr>
          <p:nvPr/>
        </p:nvSpPr>
        <p:spPr>
          <a:xfrm>
            <a:off x="76200" y="1447800"/>
            <a:ext cx="8534400" cy="4525963"/>
          </a:xfrm>
          <a:prstGeom prst="rect">
            <a:avLst/>
          </a:prstGeom>
        </p:spPr>
        <p:txBody>
          <a:bodyPr>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endParaRPr lang="en-US" sz="1800" b="1" dirty="0"/>
          </a:p>
        </p:txBody>
      </p:sp>
      <p:sp>
        <p:nvSpPr>
          <p:cNvPr id="2" name="Slide Number Placeholder 1"/>
          <p:cNvSpPr>
            <a:spLocks noGrp="1"/>
          </p:cNvSpPr>
          <p:nvPr>
            <p:ph type="sldNum" sz="quarter" idx="7"/>
          </p:nvPr>
        </p:nvSpPr>
        <p:spPr/>
        <p:txBody>
          <a:bodyPr/>
          <a:lstStyle/>
          <a:p>
            <a:fld id="{65C3D1F8-002A-47E3-97A1-C6774553AA60}" type="slidenum">
              <a:rPr lang="en-US" smtClean="0"/>
              <a:t>19</a:t>
            </a:fld>
            <a:endParaRPr lang="en-US" dirty="0"/>
          </a:p>
        </p:txBody>
      </p:sp>
      <p:sp>
        <p:nvSpPr>
          <p:cNvPr id="15" name="Rectangle 14">
            <a:extLst>
              <a:ext uri="{FF2B5EF4-FFF2-40B4-BE49-F238E27FC236}">
                <a16:creationId xmlns:a16="http://schemas.microsoft.com/office/drawing/2014/main" id="{4488DEA3-52C2-4560-B407-57523A52E9BC}"/>
              </a:ext>
            </a:extLst>
          </p:cNvPr>
          <p:cNvSpPr/>
          <p:nvPr/>
        </p:nvSpPr>
        <p:spPr>
          <a:xfrm>
            <a:off x="0" y="5316243"/>
            <a:ext cx="9168677" cy="1569660"/>
          </a:xfrm>
          <a:prstGeom prst="rect">
            <a:avLst/>
          </a:prstGeom>
          <a:solidFill>
            <a:srgbClr val="2F402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2F402C"/>
              </a:solidFill>
            </a:endParaRPr>
          </a:p>
        </p:txBody>
      </p:sp>
      <p:pic>
        <p:nvPicPr>
          <p:cNvPr id="16" name="Picture 15" descr="Text&#10;&#10;Description automatically generated with medium confidence">
            <a:extLst>
              <a:ext uri="{FF2B5EF4-FFF2-40B4-BE49-F238E27FC236}">
                <a16:creationId xmlns:a16="http://schemas.microsoft.com/office/drawing/2014/main" id="{03769240-5A42-491D-81B4-4E48225E2DA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09800" y="5451335"/>
            <a:ext cx="4492436" cy="1424237"/>
          </a:xfrm>
          <a:prstGeom prst="rect">
            <a:avLst/>
          </a:prstGeom>
        </p:spPr>
      </p:pic>
      <p:sp>
        <p:nvSpPr>
          <p:cNvPr id="5" name="TextBox 1">
            <a:extLst>
              <a:ext uri="{FF2B5EF4-FFF2-40B4-BE49-F238E27FC236}">
                <a16:creationId xmlns:a16="http://schemas.microsoft.com/office/drawing/2014/main" id="{9D951FF9-BB71-27AE-B999-35B4B3E5A64A}"/>
              </a:ext>
            </a:extLst>
          </p:cNvPr>
          <p:cNvSpPr txBox="1">
            <a:spLocks noChangeArrowheads="1"/>
          </p:cNvSpPr>
          <p:nvPr/>
        </p:nvSpPr>
        <p:spPr bwMode="auto">
          <a:xfrm>
            <a:off x="114300" y="76200"/>
            <a:ext cx="8915400" cy="64633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Times New Roman" pitchFamily="18" charset="0"/>
                <a:ea typeface="MS PGothic" pitchFamily="34" charset="-128"/>
                <a:cs typeface="Times New Roman" pitchFamily="18" charset="0"/>
              </a:defRPr>
            </a:lvl1pPr>
            <a:lvl2pPr marL="742950" indent="-285750" eaLnBrk="0" hangingPunct="0">
              <a:spcBef>
                <a:spcPct val="20000"/>
              </a:spcBef>
              <a:buChar char="–"/>
              <a:defRPr sz="2800">
                <a:solidFill>
                  <a:schemeClr val="tx1"/>
                </a:solidFill>
                <a:latin typeface="Times New Roman" pitchFamily="18" charset="0"/>
                <a:ea typeface="Times New Roman" pitchFamily="18" charset="0"/>
                <a:cs typeface="Times New Roman" pitchFamily="18" charset="0"/>
              </a:defRPr>
            </a:lvl2pPr>
            <a:lvl3pPr marL="1143000" indent="-228600" eaLnBrk="0" hangingPunct="0">
              <a:spcBef>
                <a:spcPct val="20000"/>
              </a:spcBef>
              <a:buChar char="•"/>
              <a:defRPr sz="2400">
                <a:solidFill>
                  <a:schemeClr val="tx1"/>
                </a:solidFill>
                <a:latin typeface="Times New Roman" pitchFamily="18" charset="0"/>
                <a:ea typeface="Times New Roman" pitchFamily="18" charset="0"/>
                <a:cs typeface="Times New Roman" pitchFamily="18" charset="0"/>
              </a:defRPr>
            </a:lvl3pPr>
            <a:lvl4pPr marL="1600200" indent="-228600" eaLnBrk="0" hangingPunct="0">
              <a:spcBef>
                <a:spcPct val="20000"/>
              </a:spcBef>
              <a:buChar char="–"/>
              <a:defRPr sz="2000">
                <a:solidFill>
                  <a:schemeClr val="tx1"/>
                </a:solidFill>
                <a:latin typeface="Times New Roman" pitchFamily="18" charset="0"/>
                <a:ea typeface="Times New Roman" pitchFamily="18" charset="0"/>
                <a:cs typeface="Times New Roman" pitchFamily="18" charset="0"/>
              </a:defRPr>
            </a:lvl4pPr>
            <a:lvl5pPr marL="2057400" indent="-228600" eaLnBrk="0" hangingPunct="0">
              <a:spcBef>
                <a:spcPct val="20000"/>
              </a:spcBef>
              <a:buChar char="»"/>
              <a:defRPr sz="2000">
                <a:solidFill>
                  <a:schemeClr val="tx1"/>
                </a:solidFill>
                <a:latin typeface="Times New Roman" pitchFamily="18" charset="0"/>
                <a:ea typeface="Times New Roman" pitchFamily="18" charset="0"/>
                <a:cs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ea typeface="Times New Roman" pitchFamily="18" charset="0"/>
                <a:cs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ea typeface="Times New Roman" pitchFamily="18" charset="0"/>
                <a:cs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ea typeface="Times New Roman" pitchFamily="18" charset="0"/>
                <a:cs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ea typeface="Times New Roman" pitchFamily="18" charset="0"/>
                <a:cs typeface="Times New Roman" pitchFamily="18" charset="0"/>
              </a:defRPr>
            </a:lvl9pPr>
          </a:lstStyle>
          <a:p>
            <a:pPr algn="ctr">
              <a:lnSpc>
                <a:spcPct val="90000"/>
              </a:lnSpc>
              <a:spcBef>
                <a:spcPct val="0"/>
              </a:spcBef>
              <a:buFontTx/>
              <a:buNone/>
            </a:pPr>
            <a:r>
              <a:rPr lang="en-US" altLang="en-US" sz="4000" b="1" u="sng" dirty="0">
                <a:solidFill>
                  <a:srgbClr val="41453A"/>
                </a:solidFill>
                <a:latin typeface="Arial" charset="0"/>
              </a:rPr>
              <a:t>Professional Development</a:t>
            </a:r>
          </a:p>
        </p:txBody>
      </p:sp>
      <p:sp>
        <p:nvSpPr>
          <p:cNvPr id="8" name="TextBox 7">
            <a:extLst>
              <a:ext uri="{FF2B5EF4-FFF2-40B4-BE49-F238E27FC236}">
                <a16:creationId xmlns:a16="http://schemas.microsoft.com/office/drawing/2014/main" id="{AC9E85D3-9BA7-E85A-1401-2AB3089B52E6}"/>
              </a:ext>
            </a:extLst>
          </p:cNvPr>
          <p:cNvSpPr txBox="1"/>
          <p:nvPr/>
        </p:nvSpPr>
        <p:spPr>
          <a:xfrm>
            <a:off x="-12258" y="762000"/>
            <a:ext cx="4702814" cy="4770537"/>
          </a:xfrm>
          <a:prstGeom prst="rect">
            <a:avLst/>
          </a:prstGeom>
          <a:noFill/>
        </p:spPr>
        <p:txBody>
          <a:bodyPr wrap="square">
            <a:spAutoFit/>
          </a:bodyPr>
          <a:lstStyle/>
          <a:p>
            <a:pPr marL="285750" indent="-285750">
              <a:buFont typeface="Arial" panose="020B0604020202020204" pitchFamily="34" charset="0"/>
              <a:buChar char="•"/>
            </a:pPr>
            <a:r>
              <a:rPr lang="en-AF" sz="1600" dirty="0">
                <a:latin typeface="Arial" panose="020B0604020202020204" pitchFamily="34" charset="0"/>
                <a:cs typeface="Arial" panose="020B0604020202020204" pitchFamily="34" charset="0"/>
              </a:rPr>
              <a:t>Battle Study Packages: organized by location, period/conflict, and Battles of the Corps</a:t>
            </a:r>
          </a:p>
          <a:p>
            <a:pPr marL="285750" indent="-285750">
              <a:buFont typeface="Arial" panose="020B0604020202020204" pitchFamily="34" charset="0"/>
              <a:buChar char="•"/>
            </a:pPr>
            <a:endParaRPr lang="en-AF" sz="16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AF" sz="1600" dirty="0">
                <a:latin typeface="Arial" panose="020B0604020202020204" pitchFamily="34" charset="0"/>
                <a:cs typeface="Arial" panose="020B0604020202020204" pitchFamily="34" charset="0"/>
              </a:rPr>
              <a:t>Decis</a:t>
            </a:r>
            <a:r>
              <a:rPr lang="en-US" sz="1600" dirty="0" err="1">
                <a:latin typeface="Arial" panose="020B0604020202020204" pitchFamily="34" charset="0"/>
                <a:cs typeface="Arial" panose="020B0604020202020204" pitchFamily="34" charset="0"/>
              </a:rPr>
              <a:t>i</a:t>
            </a:r>
            <a:r>
              <a:rPr lang="en-AF" sz="1600" dirty="0">
                <a:latin typeface="Arial" panose="020B0604020202020204" pitchFamily="34" charset="0"/>
                <a:cs typeface="Arial" panose="020B0604020202020204" pitchFamily="34" charset="0"/>
              </a:rPr>
              <a:t>on Making Exercises: Searchable TDG collection, Case Studies, Wargames</a:t>
            </a:r>
          </a:p>
          <a:p>
            <a:pPr marL="128588" indent="-128588">
              <a:buFont typeface="Arial" panose="020B0604020202020204" pitchFamily="34" charset="0"/>
              <a:buChar char="•"/>
            </a:pPr>
            <a:endParaRPr lang="en-AF" sz="16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AF" sz="1600">
                <a:latin typeface="Arial" panose="020B0604020202020204" pitchFamily="34" charset="0"/>
                <a:cs typeface="Arial" panose="020B0604020202020204" pitchFamily="34" charset="0"/>
              </a:rPr>
              <a:t>Multi-media Resources</a:t>
            </a:r>
            <a:r>
              <a:rPr lang="en-US" sz="1600" dirty="0">
                <a:latin typeface="Arial" panose="020B0604020202020204" pitchFamily="34" charset="0"/>
                <a:cs typeface="Arial" panose="020B0604020202020204" pitchFamily="34" charset="0"/>
              </a:rPr>
              <a:t>: Short Films</a:t>
            </a:r>
            <a:r>
              <a:rPr lang="en-AF" sz="1600">
                <a:latin typeface="Arial" panose="020B0604020202020204" pitchFamily="34" charset="0"/>
                <a:cs typeface="Arial" panose="020B0604020202020204" pitchFamily="34" charset="0"/>
              </a:rPr>
              <a:t> </a:t>
            </a:r>
            <a:r>
              <a:rPr lang="en-US" sz="1600" dirty="0">
                <a:latin typeface="Arial" panose="020B0604020202020204" pitchFamily="34" charset="0"/>
                <a:cs typeface="Arial" panose="020B0604020202020204" pitchFamily="34" charset="0"/>
              </a:rPr>
              <a:t>&amp;</a:t>
            </a:r>
            <a:r>
              <a:rPr lang="en-AF" sz="1600">
                <a:latin typeface="Arial" panose="020B0604020202020204" pitchFamily="34" charset="0"/>
                <a:cs typeface="Arial" panose="020B0604020202020204" pitchFamily="34" charset="0"/>
              </a:rPr>
              <a:t> </a:t>
            </a:r>
            <a:r>
              <a:rPr lang="en-AF" sz="1600" dirty="0">
                <a:latin typeface="Arial" panose="020B0604020202020204" pitchFamily="34" charset="0"/>
                <a:cs typeface="Arial" panose="020B0604020202020204" pitchFamily="34" charset="0"/>
              </a:rPr>
              <a:t>Podcasts</a:t>
            </a:r>
          </a:p>
          <a:p>
            <a:pPr marL="128588" indent="-128588">
              <a:buFont typeface="Arial" panose="020B0604020202020204" pitchFamily="34" charset="0"/>
              <a:buChar char="•"/>
            </a:pPr>
            <a:endParaRPr lang="en-AF" sz="16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AF" sz="1600" dirty="0">
                <a:latin typeface="Arial" panose="020B0604020202020204" pitchFamily="34" charset="0"/>
                <a:cs typeface="Arial" panose="020B0604020202020204" pitchFamily="34" charset="0"/>
              </a:rPr>
              <a:t>Our Publications – C</a:t>
            </a:r>
            <a:r>
              <a:rPr lang="en-US" sz="1600" dirty="0">
                <a:latin typeface="Arial" panose="020B0604020202020204" pitchFamily="34" charset="0"/>
                <a:cs typeface="Arial" panose="020B0604020202020204" pitchFamily="34" charset="0"/>
              </a:rPr>
              <a:t>o</a:t>
            </a:r>
            <a:r>
              <a:rPr lang="en-AF" sz="1600" dirty="0">
                <a:latin typeface="Arial" panose="020B0604020202020204" pitchFamily="34" charset="0"/>
                <a:cs typeface="Arial" panose="020B0604020202020204" pitchFamily="34" charset="0"/>
              </a:rPr>
              <a:t>llections based on subject</a:t>
            </a:r>
          </a:p>
          <a:p>
            <a:pPr marL="285750" indent="-285750">
              <a:buFont typeface="Arial" panose="020B0604020202020204" pitchFamily="34" charset="0"/>
              <a:buChar char="•"/>
            </a:pPr>
            <a:endParaRPr lang="en-AF" sz="16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AF" sz="1600" dirty="0">
                <a:latin typeface="Arial" panose="020B0604020202020204" pitchFamily="34" charset="0"/>
                <a:cs typeface="Arial" panose="020B0604020202020204" pitchFamily="34" charset="0"/>
              </a:rPr>
              <a:t>References – authoritative DOD, DON, Joint and USMC sources</a:t>
            </a:r>
          </a:p>
          <a:p>
            <a:pPr marL="285750" indent="-285750">
              <a:buFont typeface="Arial" panose="020B0604020202020204" pitchFamily="34" charset="0"/>
              <a:buChar char="•"/>
            </a:pPr>
            <a:endParaRPr lang="en-AF" sz="16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AF" sz="1600" dirty="0">
                <a:latin typeface="Arial" panose="020B0604020202020204" pitchFamily="34" charset="0"/>
                <a:cs typeface="Arial" panose="020B0604020202020204" pitchFamily="34" charset="0"/>
              </a:rPr>
              <a:t>Professional Reading: CMC’s Professional </a:t>
            </a:r>
            <a:r>
              <a:rPr lang="en-AF" sz="1600">
                <a:latin typeface="Arial" panose="020B0604020202020204" pitchFamily="34" charset="0"/>
                <a:cs typeface="Arial" panose="020B0604020202020204" pitchFamily="34" charset="0"/>
              </a:rPr>
              <a:t>Reading List</a:t>
            </a:r>
            <a:r>
              <a:rPr lang="en-US" sz="1600" dirty="0">
                <a:latin typeface="Arial" panose="020B0604020202020204" pitchFamily="34" charset="0"/>
                <a:cs typeface="Arial" panose="020B0604020202020204" pitchFamily="34" charset="0"/>
              </a:rPr>
              <a:t>, and </a:t>
            </a:r>
            <a:r>
              <a:rPr lang="en-AF" sz="1600">
                <a:latin typeface="Arial" panose="020B0604020202020204" pitchFamily="34" charset="0"/>
                <a:cs typeface="Arial" panose="020B0604020202020204" pitchFamily="34" charset="0"/>
              </a:rPr>
              <a:t>other </a:t>
            </a:r>
            <a:r>
              <a:rPr lang="en-AF" sz="1600" dirty="0">
                <a:latin typeface="Arial" panose="020B0604020202020204" pitchFamily="34" charset="0"/>
                <a:cs typeface="Arial" panose="020B0604020202020204" pitchFamily="34" charset="0"/>
              </a:rPr>
              <a:t>recommended </a:t>
            </a:r>
            <a:r>
              <a:rPr lang="en-AF" sz="1600">
                <a:latin typeface="Arial" panose="020B0604020202020204" pitchFamily="34" charset="0"/>
                <a:cs typeface="Arial" panose="020B0604020202020204" pitchFamily="34" charset="0"/>
              </a:rPr>
              <a:t>reading lists</a:t>
            </a:r>
            <a:r>
              <a:rPr lang="en-US" sz="1600" dirty="0">
                <a:latin typeface="Arial" panose="020B0604020202020204" pitchFamily="34" charset="0"/>
                <a:cs typeface="Arial" panose="020B0604020202020204" pitchFamily="34" charset="0"/>
              </a:rPr>
              <a:t> </a:t>
            </a:r>
            <a:endParaRPr lang="en-AF" sz="16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endParaRPr lang="en-AF" sz="1600" dirty="0">
              <a:latin typeface="Arial" panose="020B0604020202020204" pitchFamily="34" charset="0"/>
              <a:cs typeface="Arial" panose="020B0604020202020204" pitchFamily="34" charset="0"/>
            </a:endParaRPr>
          </a:p>
        </p:txBody>
      </p:sp>
      <p:grpSp>
        <p:nvGrpSpPr>
          <p:cNvPr id="9" name="Group 8">
            <a:extLst>
              <a:ext uri="{FF2B5EF4-FFF2-40B4-BE49-F238E27FC236}">
                <a16:creationId xmlns:a16="http://schemas.microsoft.com/office/drawing/2014/main" id="{814FE42E-7404-AF88-0CDC-D6FF3AE905F5}"/>
              </a:ext>
            </a:extLst>
          </p:cNvPr>
          <p:cNvGrpSpPr/>
          <p:nvPr/>
        </p:nvGrpSpPr>
        <p:grpSpPr>
          <a:xfrm>
            <a:off x="4724400" y="836140"/>
            <a:ext cx="4191000" cy="4574060"/>
            <a:chOff x="4648200" y="762000"/>
            <a:chExt cx="4191000" cy="4574060"/>
          </a:xfrm>
        </p:grpSpPr>
        <p:pic>
          <p:nvPicPr>
            <p:cNvPr id="12" name="Picture 11" descr="A screenshot of a video game&#10;&#10;Description automatically generated">
              <a:extLst>
                <a:ext uri="{FF2B5EF4-FFF2-40B4-BE49-F238E27FC236}">
                  <a16:creationId xmlns:a16="http://schemas.microsoft.com/office/drawing/2014/main" id="{B4C196C5-6DFD-2EC7-BB69-CD0D7A1CF416}"/>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648200" y="2819400"/>
              <a:ext cx="4191000" cy="2516660"/>
            </a:xfrm>
            <a:prstGeom prst="rect">
              <a:avLst/>
            </a:prstGeom>
          </p:spPr>
        </p:pic>
        <p:pic>
          <p:nvPicPr>
            <p:cNvPr id="13" name="Picture 12" descr="Graphical user interface, website&#10;&#10;Description automatically generated">
              <a:extLst>
                <a:ext uri="{FF2B5EF4-FFF2-40B4-BE49-F238E27FC236}">
                  <a16:creationId xmlns:a16="http://schemas.microsoft.com/office/drawing/2014/main" id="{F25FFB40-0C81-92B1-5332-0EFC7A3B4EC3}"/>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4648200" y="762000"/>
              <a:ext cx="4191000" cy="2619375"/>
            </a:xfrm>
            <a:prstGeom prst="rect">
              <a:avLst/>
            </a:prstGeom>
          </p:spPr>
        </p:pic>
      </p:grpSp>
      <p:sp>
        <p:nvSpPr>
          <p:cNvPr id="20" name="TextBox 19">
            <a:extLst>
              <a:ext uri="{FF2B5EF4-FFF2-40B4-BE49-F238E27FC236}">
                <a16:creationId xmlns:a16="http://schemas.microsoft.com/office/drawing/2014/main" id="{7075ECA2-C704-B9F8-99A8-9AF909474CF0}"/>
              </a:ext>
            </a:extLst>
          </p:cNvPr>
          <p:cNvSpPr txBox="1"/>
          <p:nvPr/>
        </p:nvSpPr>
        <p:spPr>
          <a:xfrm>
            <a:off x="4724400" y="762000"/>
            <a:ext cx="4178742" cy="369332"/>
          </a:xfrm>
          <a:prstGeom prst="rect">
            <a:avLst/>
          </a:prstGeom>
          <a:solidFill>
            <a:srgbClr val="41453A"/>
          </a:solidFill>
          <a:ln>
            <a:noFill/>
          </a:ln>
        </p:spPr>
        <p:txBody>
          <a:bodyPr wrap="square" rtlCol="0">
            <a:spAutoFit/>
          </a:bodyPr>
          <a:lstStyle/>
          <a:p>
            <a:r>
              <a:rPr lang="en-AF" dirty="0">
                <a:solidFill>
                  <a:schemeClr val="bg1"/>
                </a:solidFill>
              </a:rPr>
              <a:t>Delivering resources to today’s Marines:</a:t>
            </a:r>
          </a:p>
        </p:txBody>
      </p:sp>
      <p:sp>
        <p:nvSpPr>
          <p:cNvPr id="3" name="Slide Number Placeholder 2">
            <a:extLst>
              <a:ext uri="{FF2B5EF4-FFF2-40B4-BE49-F238E27FC236}">
                <a16:creationId xmlns:a16="http://schemas.microsoft.com/office/drawing/2014/main" id="{A3723352-8387-A155-CE37-EC332F2D612B}"/>
              </a:ext>
            </a:extLst>
          </p:cNvPr>
          <p:cNvSpPr txBox="1">
            <a:spLocks/>
          </p:cNvSpPr>
          <p:nvPr/>
        </p:nvSpPr>
        <p:spPr>
          <a:xfrm>
            <a:off x="6736080" y="6530340"/>
            <a:ext cx="2103120" cy="342900"/>
          </a:xfrm>
          <a:prstGeom prst="rect">
            <a:avLst/>
          </a:prstGeom>
        </p:spPr>
        <p:txBody>
          <a:bodyPr wrap="square" lIns="0" tIns="0" rIns="0" bIns="0">
            <a:spAutoFit/>
          </a:bodyPr>
          <a:lstStyle>
            <a:defPPr>
              <a:defRPr lang="en-US"/>
            </a:defPPr>
            <a:lvl1pPr marL="0" algn="r" defTabSz="914400" rtl="0" eaLnBrk="1" latinLnBrk="0" hangingPunct="1">
              <a:defRPr sz="18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65C3D1F8-002A-47E3-97A1-C6774553AA60}" type="slidenum">
              <a:rPr lang="en-US" smtClean="0"/>
              <a:pPr/>
              <a:t>19</a:t>
            </a:fld>
            <a:endParaRPr lang="en-US" dirty="0"/>
          </a:p>
        </p:txBody>
      </p:sp>
    </p:spTree>
    <p:extLst>
      <p:ext uri="{BB962C8B-B14F-4D97-AF65-F5344CB8AC3E}">
        <p14:creationId xmlns:p14="http://schemas.microsoft.com/office/powerpoint/2010/main" val="153367757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TextBox 1"/>
          <p:cNvSpPr txBox="1">
            <a:spLocks noChangeArrowheads="1"/>
          </p:cNvSpPr>
          <p:nvPr/>
        </p:nvSpPr>
        <p:spPr bwMode="auto">
          <a:xfrm>
            <a:off x="228600" y="174390"/>
            <a:ext cx="8915400" cy="59093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Times New Roman" pitchFamily="18" charset="0"/>
                <a:ea typeface="MS PGothic" pitchFamily="34" charset="-128"/>
                <a:cs typeface="Times New Roman" pitchFamily="18" charset="0"/>
              </a:defRPr>
            </a:lvl1pPr>
            <a:lvl2pPr marL="742950" indent="-285750" eaLnBrk="0" hangingPunct="0">
              <a:spcBef>
                <a:spcPct val="20000"/>
              </a:spcBef>
              <a:buChar char="–"/>
              <a:defRPr sz="2800">
                <a:solidFill>
                  <a:schemeClr val="tx1"/>
                </a:solidFill>
                <a:latin typeface="Times New Roman" pitchFamily="18" charset="0"/>
                <a:ea typeface="Times New Roman" pitchFamily="18" charset="0"/>
                <a:cs typeface="Times New Roman" pitchFamily="18" charset="0"/>
              </a:defRPr>
            </a:lvl2pPr>
            <a:lvl3pPr marL="1143000" indent="-228600" eaLnBrk="0" hangingPunct="0">
              <a:spcBef>
                <a:spcPct val="20000"/>
              </a:spcBef>
              <a:buChar char="•"/>
              <a:defRPr sz="2400">
                <a:solidFill>
                  <a:schemeClr val="tx1"/>
                </a:solidFill>
                <a:latin typeface="Times New Roman" pitchFamily="18" charset="0"/>
                <a:ea typeface="Times New Roman" pitchFamily="18" charset="0"/>
                <a:cs typeface="Times New Roman" pitchFamily="18" charset="0"/>
              </a:defRPr>
            </a:lvl3pPr>
            <a:lvl4pPr marL="1600200" indent="-228600" eaLnBrk="0" hangingPunct="0">
              <a:spcBef>
                <a:spcPct val="20000"/>
              </a:spcBef>
              <a:buChar char="–"/>
              <a:defRPr sz="2000">
                <a:solidFill>
                  <a:schemeClr val="tx1"/>
                </a:solidFill>
                <a:latin typeface="Times New Roman" pitchFamily="18" charset="0"/>
                <a:ea typeface="Times New Roman" pitchFamily="18" charset="0"/>
                <a:cs typeface="Times New Roman" pitchFamily="18" charset="0"/>
              </a:defRPr>
            </a:lvl4pPr>
            <a:lvl5pPr marL="2057400" indent="-228600" eaLnBrk="0" hangingPunct="0">
              <a:spcBef>
                <a:spcPct val="20000"/>
              </a:spcBef>
              <a:buChar char="»"/>
              <a:defRPr sz="2000">
                <a:solidFill>
                  <a:schemeClr val="tx1"/>
                </a:solidFill>
                <a:latin typeface="Times New Roman" pitchFamily="18" charset="0"/>
                <a:ea typeface="Times New Roman" pitchFamily="18" charset="0"/>
                <a:cs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ea typeface="Times New Roman" pitchFamily="18" charset="0"/>
                <a:cs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ea typeface="Times New Roman" pitchFamily="18" charset="0"/>
                <a:cs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ea typeface="Times New Roman" pitchFamily="18" charset="0"/>
                <a:cs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ea typeface="Times New Roman" pitchFamily="18" charset="0"/>
                <a:cs typeface="Times New Roman" pitchFamily="18" charset="0"/>
              </a:defRPr>
            </a:lvl9pPr>
          </a:lstStyle>
          <a:p>
            <a:pPr algn="ctr">
              <a:lnSpc>
                <a:spcPct val="90000"/>
              </a:lnSpc>
              <a:spcBef>
                <a:spcPct val="0"/>
              </a:spcBef>
              <a:buFontTx/>
              <a:buNone/>
            </a:pPr>
            <a:r>
              <a:rPr lang="en-US" altLang="en-US" sz="3600" b="1" u="sng" dirty="0">
                <a:solidFill>
                  <a:srgbClr val="3F3F3F"/>
                </a:solidFill>
                <a:latin typeface="Arial" charset="0"/>
              </a:rPr>
              <a:t>Marine Corps Association</a:t>
            </a:r>
          </a:p>
        </p:txBody>
      </p:sp>
      <p:sp>
        <p:nvSpPr>
          <p:cNvPr id="2" name="Slide Number Placeholder 1"/>
          <p:cNvSpPr>
            <a:spLocks noGrp="1"/>
          </p:cNvSpPr>
          <p:nvPr>
            <p:ph type="sldNum" sz="quarter" idx="7"/>
          </p:nvPr>
        </p:nvSpPr>
        <p:spPr/>
        <p:txBody>
          <a:bodyPr/>
          <a:lstStyle/>
          <a:p>
            <a:fld id="{65C3D1F8-002A-47E3-97A1-C6774553AA60}" type="slidenum">
              <a:rPr lang="en-US" smtClean="0"/>
              <a:t>2</a:t>
            </a:fld>
            <a:endParaRPr lang="en-US" dirty="0"/>
          </a:p>
        </p:txBody>
      </p:sp>
      <p:sp>
        <p:nvSpPr>
          <p:cNvPr id="6" name="Rectangle 5">
            <a:extLst>
              <a:ext uri="{FF2B5EF4-FFF2-40B4-BE49-F238E27FC236}">
                <a16:creationId xmlns:a16="http://schemas.microsoft.com/office/drawing/2014/main" id="{AB4C7959-BFAB-4187-8B4B-67003606FA06}"/>
              </a:ext>
            </a:extLst>
          </p:cNvPr>
          <p:cNvSpPr/>
          <p:nvPr/>
        </p:nvSpPr>
        <p:spPr>
          <a:xfrm>
            <a:off x="0" y="5316243"/>
            <a:ext cx="9168677" cy="1569660"/>
          </a:xfrm>
          <a:prstGeom prst="rect">
            <a:avLst/>
          </a:prstGeom>
          <a:solidFill>
            <a:srgbClr val="2F402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2F402C"/>
              </a:solidFill>
            </a:endParaRPr>
          </a:p>
        </p:txBody>
      </p:sp>
      <p:pic>
        <p:nvPicPr>
          <p:cNvPr id="8" name="Picture 7" descr="Text&#10;&#10;Description automatically generated with medium confidence">
            <a:extLst>
              <a:ext uri="{FF2B5EF4-FFF2-40B4-BE49-F238E27FC236}">
                <a16:creationId xmlns:a16="http://schemas.microsoft.com/office/drawing/2014/main" id="{C8ECC59C-1066-44EC-AACA-FD3D02798E2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09800" y="5451335"/>
            <a:ext cx="4492436" cy="1424237"/>
          </a:xfrm>
          <a:prstGeom prst="rect">
            <a:avLst/>
          </a:prstGeom>
        </p:spPr>
      </p:pic>
      <p:sp>
        <p:nvSpPr>
          <p:cNvPr id="3" name="Slide Number Placeholder 2">
            <a:extLst>
              <a:ext uri="{FF2B5EF4-FFF2-40B4-BE49-F238E27FC236}">
                <a16:creationId xmlns:a16="http://schemas.microsoft.com/office/drawing/2014/main" id="{0C1D650A-B0F0-5CBB-6522-F490FDBDF18B}"/>
              </a:ext>
            </a:extLst>
          </p:cNvPr>
          <p:cNvSpPr txBox="1">
            <a:spLocks/>
          </p:cNvSpPr>
          <p:nvPr/>
        </p:nvSpPr>
        <p:spPr>
          <a:xfrm>
            <a:off x="6736080" y="6530340"/>
            <a:ext cx="2103120" cy="342900"/>
          </a:xfrm>
          <a:prstGeom prst="rect">
            <a:avLst/>
          </a:prstGeom>
        </p:spPr>
        <p:txBody>
          <a:bodyPr wrap="square" lIns="0" tIns="0" rIns="0" bIns="0">
            <a:spAutoFit/>
          </a:bodyPr>
          <a:lstStyle>
            <a:defPPr>
              <a:defRPr lang="en-US"/>
            </a:defPPr>
            <a:lvl1pPr marL="0" algn="r" defTabSz="914400" rtl="0" eaLnBrk="1" latinLnBrk="0" hangingPunct="1">
              <a:defRPr sz="18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65C3D1F8-002A-47E3-97A1-C6774553AA60}" type="slidenum">
              <a:rPr lang="en-US" smtClean="0"/>
              <a:pPr/>
              <a:t>2</a:t>
            </a:fld>
            <a:endParaRPr lang="en-US" dirty="0"/>
          </a:p>
        </p:txBody>
      </p:sp>
      <p:sp>
        <p:nvSpPr>
          <p:cNvPr id="4" name="Text Box 4">
            <a:extLst>
              <a:ext uri="{FF2B5EF4-FFF2-40B4-BE49-F238E27FC236}">
                <a16:creationId xmlns:a16="http://schemas.microsoft.com/office/drawing/2014/main" id="{9077A7B8-E733-D2BB-D3EB-C0309976722B}"/>
              </a:ext>
            </a:extLst>
          </p:cNvPr>
          <p:cNvSpPr txBox="1">
            <a:spLocks noChangeArrowheads="1"/>
          </p:cNvSpPr>
          <p:nvPr/>
        </p:nvSpPr>
        <p:spPr bwMode="auto">
          <a:xfrm>
            <a:off x="0" y="990600"/>
            <a:ext cx="6549689" cy="378565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marL="342900" indent="-342900" eaLnBrk="1" hangingPunct="1">
              <a:buFont typeface="Arial" charset="0"/>
              <a:buChar char="•"/>
              <a:defRPr/>
            </a:pPr>
            <a:r>
              <a:rPr lang="en-US" altLang="en-US" sz="2000" dirty="0">
                <a:latin typeface="Arial" pitchFamily="34" charset="0"/>
              </a:rPr>
              <a:t>Established in 1913  by (then) </a:t>
            </a:r>
            <a:r>
              <a:rPr lang="en-US" altLang="en-US" sz="2000" dirty="0" err="1">
                <a:latin typeface="Arial" pitchFamily="34" charset="0"/>
              </a:rPr>
              <a:t>LtCol</a:t>
            </a:r>
            <a:r>
              <a:rPr lang="en-US" altLang="en-US" sz="2000" dirty="0">
                <a:latin typeface="Arial" pitchFamily="34" charset="0"/>
              </a:rPr>
              <a:t> John A. </a:t>
            </a:r>
            <a:r>
              <a:rPr lang="en-US" altLang="en-US" sz="2000">
                <a:latin typeface="Arial" pitchFamily="34" charset="0"/>
              </a:rPr>
              <a:t>Lejeune </a:t>
            </a:r>
            <a:endParaRPr lang="en-US" altLang="en-US" sz="2000" dirty="0">
              <a:latin typeface="Arial" pitchFamily="34" charset="0"/>
            </a:endParaRPr>
          </a:p>
          <a:p>
            <a:pPr marL="342900" indent="-342900" eaLnBrk="1" hangingPunct="1">
              <a:buFont typeface="Arial" charset="0"/>
              <a:buChar char="•"/>
              <a:defRPr/>
            </a:pPr>
            <a:r>
              <a:rPr lang="en-US" altLang="en-US" sz="2000" i="1" dirty="0">
                <a:latin typeface="Arial" pitchFamily="34" charset="0"/>
              </a:rPr>
              <a:t>Marine Corps Gazette </a:t>
            </a:r>
            <a:r>
              <a:rPr lang="en-US" altLang="en-US" sz="2000" dirty="0">
                <a:latin typeface="Arial" pitchFamily="34" charset="0"/>
              </a:rPr>
              <a:t>published 1916</a:t>
            </a:r>
          </a:p>
          <a:p>
            <a:pPr marL="342900" indent="-342900" eaLnBrk="1" hangingPunct="1">
              <a:buFont typeface="Arial" charset="0"/>
              <a:buChar char="•"/>
              <a:defRPr/>
            </a:pPr>
            <a:r>
              <a:rPr lang="en-US" altLang="en-US" sz="2000" i="1" dirty="0">
                <a:latin typeface="Arial" pitchFamily="34" charset="0"/>
              </a:rPr>
              <a:t>Leatherneck</a:t>
            </a:r>
            <a:r>
              <a:rPr lang="en-US" altLang="en-US" sz="2000" dirty="0">
                <a:latin typeface="Arial" pitchFamily="34" charset="0"/>
              </a:rPr>
              <a:t> published 1917</a:t>
            </a:r>
          </a:p>
          <a:p>
            <a:pPr marL="342900" indent="-342900" eaLnBrk="1" hangingPunct="1">
              <a:buFont typeface="Arial" charset="0"/>
              <a:buChar char="•"/>
              <a:defRPr/>
            </a:pPr>
            <a:r>
              <a:rPr lang="en-US" altLang="en-US" sz="2000" dirty="0">
                <a:latin typeface="Arial" pitchFamily="34" charset="0"/>
              </a:rPr>
              <a:t>1960s: Insurance (501c.19)</a:t>
            </a:r>
          </a:p>
          <a:p>
            <a:pPr marL="342900" indent="-342900" eaLnBrk="1" hangingPunct="1">
              <a:buFont typeface="Arial" charset="0"/>
              <a:buChar char="•"/>
              <a:defRPr/>
            </a:pPr>
            <a:r>
              <a:rPr lang="en-US" altLang="en-US" sz="2000" dirty="0">
                <a:latin typeface="Arial" pitchFamily="34" charset="0"/>
              </a:rPr>
              <a:t>Until the 1970s, an office of HQMC</a:t>
            </a:r>
          </a:p>
          <a:p>
            <a:pPr marL="342900" indent="-342900" eaLnBrk="1" hangingPunct="1">
              <a:buFont typeface="Arial" charset="0"/>
              <a:buChar char="•"/>
              <a:defRPr/>
            </a:pPr>
            <a:r>
              <a:rPr lang="en-US" altLang="en-US" sz="2000" dirty="0">
                <a:latin typeface="Arial" pitchFamily="34" charset="0"/>
              </a:rPr>
              <a:t>1975: NFE and merger with Leatherneck Association.</a:t>
            </a:r>
          </a:p>
          <a:p>
            <a:pPr marL="342900" indent="-342900" eaLnBrk="1" hangingPunct="1">
              <a:buFont typeface="Arial" charset="0"/>
              <a:buChar char="•"/>
              <a:defRPr/>
            </a:pPr>
            <a:r>
              <a:rPr lang="en-US" altLang="en-US" sz="2000" dirty="0">
                <a:latin typeface="Arial" pitchFamily="34" charset="0"/>
              </a:rPr>
              <a:t>2004: Events + Awards</a:t>
            </a:r>
          </a:p>
          <a:p>
            <a:pPr marL="342900" indent="-342900" eaLnBrk="1" hangingPunct="1">
              <a:buFont typeface="Arial" charset="0"/>
              <a:buChar char="•"/>
              <a:defRPr/>
            </a:pPr>
            <a:r>
              <a:rPr lang="en-US" altLang="en-US" sz="2000" dirty="0">
                <a:latin typeface="Arial" pitchFamily="34" charset="0"/>
              </a:rPr>
              <a:t>2007-9: The Marine Shop</a:t>
            </a:r>
          </a:p>
          <a:p>
            <a:pPr marL="342900" indent="-342900" eaLnBrk="1" hangingPunct="1">
              <a:buFont typeface="Arial" charset="0"/>
              <a:buChar char="•"/>
              <a:defRPr/>
            </a:pPr>
            <a:r>
              <a:rPr lang="en-US" altLang="en-US" sz="2000" dirty="0">
                <a:latin typeface="Arial" pitchFamily="34" charset="0"/>
              </a:rPr>
              <a:t>2009: Serving Officers restricted from Governance</a:t>
            </a:r>
          </a:p>
          <a:p>
            <a:pPr marL="342900" indent="-342900" eaLnBrk="1" hangingPunct="1">
              <a:buFont typeface="Arial" charset="0"/>
              <a:buChar char="•"/>
              <a:defRPr/>
            </a:pPr>
            <a:r>
              <a:rPr lang="en-US" altLang="en-US" sz="2000" dirty="0">
                <a:latin typeface="Arial" pitchFamily="34" charset="0"/>
              </a:rPr>
              <a:t>2009: Foundation (501c.3) “MCA&amp;F”</a:t>
            </a:r>
          </a:p>
          <a:p>
            <a:pPr marL="342900" indent="-342900" eaLnBrk="1" hangingPunct="1">
              <a:buFont typeface="Arial" charset="0"/>
              <a:buChar char="•"/>
              <a:defRPr/>
            </a:pPr>
            <a:r>
              <a:rPr lang="en-US" altLang="en-US" sz="2000" dirty="0">
                <a:latin typeface="Arial" pitchFamily="34" charset="0"/>
              </a:rPr>
              <a:t>2015-2017: MDM “intellectual component”</a:t>
            </a:r>
          </a:p>
          <a:p>
            <a:pPr marL="342900" indent="-342900" eaLnBrk="1" hangingPunct="1">
              <a:buFont typeface="Arial" charset="0"/>
              <a:buChar char="•"/>
              <a:defRPr/>
            </a:pPr>
            <a:r>
              <a:rPr lang="en-US" altLang="en-US" sz="2000" dirty="0">
                <a:latin typeface="Arial" pitchFamily="34" charset="0"/>
              </a:rPr>
              <a:t>2020: “MCA” (again)</a:t>
            </a:r>
          </a:p>
        </p:txBody>
      </p:sp>
      <p:pic>
        <p:nvPicPr>
          <p:cNvPr id="5" name="Picture 4" descr="nov01lejeune">
            <a:extLst>
              <a:ext uri="{FF2B5EF4-FFF2-40B4-BE49-F238E27FC236}">
                <a16:creationId xmlns:a16="http://schemas.microsoft.com/office/drawing/2014/main" id="{C3921578-A9CB-615F-B45C-9CE67A4EB4E4}"/>
              </a:ext>
            </a:extLst>
          </p:cNvPr>
          <p:cNvPicPr>
            <a:picLocks noChangeArrowheads="1"/>
          </p:cNvPicPr>
          <p:nvPr/>
        </p:nvPicPr>
        <p:blipFill>
          <a:blip r:embed="rId4"/>
          <a:srcRect/>
          <a:stretch>
            <a:fillRect/>
          </a:stretch>
        </p:blipFill>
        <p:spPr bwMode="auto">
          <a:xfrm>
            <a:off x="6851650" y="1219200"/>
            <a:ext cx="1835150" cy="3908425"/>
          </a:xfrm>
          <a:prstGeom prst="rect">
            <a:avLst/>
          </a:prstGeom>
          <a:ln>
            <a:noFill/>
          </a:ln>
          <a:effectLst>
            <a:outerShdw blurRad="292100" dist="139700" dir="2700000" algn="tl" rotWithShape="0">
              <a:srgbClr val="333333">
                <a:alpha val="65000"/>
              </a:srgbClr>
            </a:outerShdw>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1697399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9" name="Straight Connector 18"/>
          <p:cNvCxnSpPr>
            <a:cxnSpLocks/>
          </p:cNvCxnSpPr>
          <p:nvPr/>
        </p:nvCxnSpPr>
        <p:spPr>
          <a:xfrm>
            <a:off x="4584338" y="2438400"/>
            <a:ext cx="0" cy="685857"/>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sp>
        <p:nvSpPr>
          <p:cNvPr id="4099" name="TextBox 1"/>
          <p:cNvSpPr txBox="1">
            <a:spLocks noChangeArrowheads="1"/>
          </p:cNvSpPr>
          <p:nvPr/>
        </p:nvSpPr>
        <p:spPr bwMode="auto">
          <a:xfrm>
            <a:off x="114300" y="168968"/>
            <a:ext cx="8915400" cy="114492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Times New Roman" pitchFamily="18" charset="0"/>
                <a:ea typeface="MS PGothic" pitchFamily="34" charset="-128"/>
                <a:cs typeface="Times New Roman" pitchFamily="18" charset="0"/>
              </a:defRPr>
            </a:lvl1pPr>
            <a:lvl2pPr marL="742950" indent="-285750" eaLnBrk="0" hangingPunct="0">
              <a:spcBef>
                <a:spcPct val="20000"/>
              </a:spcBef>
              <a:buChar char="–"/>
              <a:defRPr sz="2800">
                <a:solidFill>
                  <a:schemeClr val="tx1"/>
                </a:solidFill>
                <a:latin typeface="Times New Roman" pitchFamily="18" charset="0"/>
                <a:ea typeface="Times New Roman" pitchFamily="18" charset="0"/>
                <a:cs typeface="Times New Roman" pitchFamily="18" charset="0"/>
              </a:defRPr>
            </a:lvl2pPr>
            <a:lvl3pPr marL="1143000" indent="-228600" eaLnBrk="0" hangingPunct="0">
              <a:spcBef>
                <a:spcPct val="20000"/>
              </a:spcBef>
              <a:buChar char="•"/>
              <a:defRPr sz="2400">
                <a:solidFill>
                  <a:schemeClr val="tx1"/>
                </a:solidFill>
                <a:latin typeface="Times New Roman" pitchFamily="18" charset="0"/>
                <a:ea typeface="Times New Roman" pitchFamily="18" charset="0"/>
                <a:cs typeface="Times New Roman" pitchFamily="18" charset="0"/>
              </a:defRPr>
            </a:lvl3pPr>
            <a:lvl4pPr marL="1600200" indent="-228600" eaLnBrk="0" hangingPunct="0">
              <a:spcBef>
                <a:spcPct val="20000"/>
              </a:spcBef>
              <a:buChar char="–"/>
              <a:defRPr sz="2000">
                <a:solidFill>
                  <a:schemeClr val="tx1"/>
                </a:solidFill>
                <a:latin typeface="Times New Roman" pitchFamily="18" charset="0"/>
                <a:ea typeface="Times New Roman" pitchFamily="18" charset="0"/>
                <a:cs typeface="Times New Roman" pitchFamily="18" charset="0"/>
              </a:defRPr>
            </a:lvl4pPr>
            <a:lvl5pPr marL="2057400" indent="-228600" eaLnBrk="0" hangingPunct="0">
              <a:spcBef>
                <a:spcPct val="20000"/>
              </a:spcBef>
              <a:buChar char="»"/>
              <a:defRPr sz="2000">
                <a:solidFill>
                  <a:schemeClr val="tx1"/>
                </a:solidFill>
                <a:latin typeface="Times New Roman" pitchFamily="18" charset="0"/>
                <a:ea typeface="Times New Roman" pitchFamily="18" charset="0"/>
                <a:cs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ea typeface="Times New Roman" pitchFamily="18" charset="0"/>
                <a:cs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ea typeface="Times New Roman" pitchFamily="18" charset="0"/>
                <a:cs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ea typeface="Times New Roman" pitchFamily="18" charset="0"/>
                <a:cs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ea typeface="Times New Roman" pitchFamily="18" charset="0"/>
                <a:cs typeface="Times New Roman" pitchFamily="18" charset="0"/>
              </a:defRPr>
            </a:lvl9pPr>
          </a:lstStyle>
          <a:p>
            <a:pPr algn="ctr">
              <a:lnSpc>
                <a:spcPct val="90000"/>
              </a:lnSpc>
              <a:spcBef>
                <a:spcPct val="0"/>
              </a:spcBef>
              <a:buFontTx/>
              <a:buNone/>
            </a:pPr>
            <a:r>
              <a:rPr lang="en-US" altLang="en-US" sz="2800" b="1" u="sng" dirty="0">
                <a:solidFill>
                  <a:srgbClr val="41453A"/>
                </a:solidFill>
                <a:latin typeface="Arial" charset="0"/>
              </a:rPr>
              <a:t>Marine Corps Association</a:t>
            </a:r>
          </a:p>
          <a:p>
            <a:pPr algn="ctr">
              <a:lnSpc>
                <a:spcPct val="90000"/>
              </a:lnSpc>
              <a:spcBef>
                <a:spcPct val="0"/>
              </a:spcBef>
              <a:buFontTx/>
              <a:buNone/>
            </a:pPr>
            <a:r>
              <a:rPr lang="en-US" altLang="en-US" sz="2400" b="1" dirty="0">
                <a:solidFill>
                  <a:srgbClr val="41453A"/>
                </a:solidFill>
                <a:latin typeface="Arial" charset="0"/>
              </a:rPr>
              <a:t>Board of Directors  -  Board of Governors</a:t>
            </a:r>
          </a:p>
          <a:p>
            <a:pPr algn="ctr">
              <a:lnSpc>
                <a:spcPct val="90000"/>
              </a:lnSpc>
              <a:spcBef>
                <a:spcPct val="0"/>
              </a:spcBef>
              <a:buFontTx/>
              <a:buNone/>
            </a:pPr>
            <a:r>
              <a:rPr lang="en-US" altLang="en-US" sz="2400" b="1" dirty="0">
                <a:solidFill>
                  <a:srgbClr val="41453A"/>
                </a:solidFill>
                <a:latin typeface="Arial" charset="0"/>
              </a:rPr>
              <a:t>“Shared Governance” </a:t>
            </a:r>
          </a:p>
        </p:txBody>
      </p:sp>
      <p:cxnSp>
        <p:nvCxnSpPr>
          <p:cNvPr id="9" name="Straight Connector 8"/>
          <p:cNvCxnSpPr>
            <a:cxnSpLocks/>
            <a:endCxn id="17" idx="0"/>
          </p:cNvCxnSpPr>
          <p:nvPr/>
        </p:nvCxnSpPr>
        <p:spPr>
          <a:xfrm flipH="1">
            <a:off x="1499075" y="3150225"/>
            <a:ext cx="4554" cy="388959"/>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0" name="Straight Connector 9"/>
          <p:cNvCxnSpPr>
            <a:cxnSpLocks/>
          </p:cNvCxnSpPr>
          <p:nvPr/>
        </p:nvCxnSpPr>
        <p:spPr>
          <a:xfrm>
            <a:off x="7889193" y="3156087"/>
            <a:ext cx="0" cy="397675"/>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5" name="Straight Connector 14"/>
          <p:cNvCxnSpPr>
            <a:cxnSpLocks/>
          </p:cNvCxnSpPr>
          <p:nvPr/>
        </p:nvCxnSpPr>
        <p:spPr>
          <a:xfrm>
            <a:off x="1499075" y="3150225"/>
            <a:ext cx="6400800"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sp>
        <p:nvSpPr>
          <p:cNvPr id="17" name="TextBox 16"/>
          <p:cNvSpPr txBox="1"/>
          <p:nvPr/>
        </p:nvSpPr>
        <p:spPr>
          <a:xfrm>
            <a:off x="660876" y="3539184"/>
            <a:ext cx="1676398" cy="646331"/>
          </a:xfrm>
          <a:prstGeom prst="rect">
            <a:avLst/>
          </a:prstGeom>
          <a:solidFill>
            <a:srgbClr val="41453A"/>
          </a:solidFill>
        </p:spPr>
        <p:txBody>
          <a:bodyPr wrap="square" rtlCol="0">
            <a:spAutoFit/>
          </a:bodyPr>
          <a:lstStyle/>
          <a:p>
            <a:pPr lvl="0" algn="ctr"/>
            <a:r>
              <a:rPr lang="en-US" dirty="0">
                <a:solidFill>
                  <a:srgbClr val="FFFFFF"/>
                </a:solidFill>
              </a:rPr>
              <a:t>Governance</a:t>
            </a:r>
          </a:p>
          <a:p>
            <a:pPr lvl="0" algn="ctr"/>
            <a:r>
              <a:rPr lang="en-US" dirty="0">
                <a:solidFill>
                  <a:srgbClr val="FFFFFF"/>
                </a:solidFill>
              </a:rPr>
              <a:t>Committee</a:t>
            </a:r>
          </a:p>
        </p:txBody>
      </p:sp>
      <p:sp>
        <p:nvSpPr>
          <p:cNvPr id="4" name="TextBox 3"/>
          <p:cNvSpPr txBox="1"/>
          <p:nvPr/>
        </p:nvSpPr>
        <p:spPr>
          <a:xfrm>
            <a:off x="1295400" y="4953000"/>
            <a:ext cx="2441694" cy="369332"/>
          </a:xfrm>
          <a:prstGeom prst="rect">
            <a:avLst/>
          </a:prstGeom>
          <a:noFill/>
        </p:spPr>
        <p:txBody>
          <a:bodyPr wrap="none" rtlCol="0">
            <a:spAutoFit/>
          </a:bodyPr>
          <a:lstStyle/>
          <a:p>
            <a:r>
              <a:rPr lang="en-US" dirty="0"/>
              <a:t>*MCAF Committee Only</a:t>
            </a:r>
          </a:p>
        </p:txBody>
      </p:sp>
      <p:grpSp>
        <p:nvGrpSpPr>
          <p:cNvPr id="27" name="Group 26"/>
          <p:cNvGrpSpPr/>
          <p:nvPr/>
        </p:nvGrpSpPr>
        <p:grpSpPr>
          <a:xfrm>
            <a:off x="-170625" y="703333"/>
            <a:ext cx="7504053" cy="1700636"/>
            <a:chOff x="-1522353" y="2411801"/>
            <a:chExt cx="7504053" cy="4842472"/>
          </a:xfrm>
        </p:grpSpPr>
        <p:sp>
          <p:nvSpPr>
            <p:cNvPr id="28" name="Rectangle 27"/>
            <p:cNvSpPr/>
            <p:nvPr/>
          </p:nvSpPr>
          <p:spPr>
            <a:xfrm>
              <a:off x="571500" y="4818213"/>
              <a:ext cx="5410200" cy="2436060"/>
            </a:xfrm>
            <a:prstGeom prst="rect">
              <a:avLst/>
            </a:prstGeom>
            <a:solidFill>
              <a:srgbClr val="41453A"/>
            </a:solidFill>
            <a:ln w="38100" cmpd="sng">
              <a:solidFill>
                <a:srgbClr val="41453A"/>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a:p>
              <a:pPr algn="ctr"/>
              <a:endParaRPr lang="en-US" dirty="0"/>
            </a:p>
          </p:txBody>
        </p:sp>
        <p:sp>
          <p:nvSpPr>
            <p:cNvPr id="29" name="Rectangle 28"/>
            <p:cNvSpPr/>
            <p:nvPr/>
          </p:nvSpPr>
          <p:spPr>
            <a:xfrm>
              <a:off x="-1522353" y="2411801"/>
              <a:ext cx="5410200" cy="323165"/>
            </a:xfrm>
            <a:prstGeom prst="rect">
              <a:avLst/>
            </a:prstGeom>
          </p:spPr>
          <p:txBody>
            <a:bodyPr wrap="square">
              <a:spAutoFit/>
            </a:bodyPr>
            <a:lstStyle/>
            <a:p>
              <a:pPr algn="ctr"/>
              <a:endParaRPr lang="en-US" sz="1500" dirty="0">
                <a:solidFill>
                  <a:schemeClr val="bg1"/>
                </a:solidFill>
                <a:latin typeface="Calibri"/>
                <a:cs typeface="Calibri"/>
              </a:endParaRPr>
            </a:p>
          </p:txBody>
        </p:sp>
        <p:sp>
          <p:nvSpPr>
            <p:cNvPr id="30" name="TextBox 29"/>
            <p:cNvSpPr txBox="1"/>
            <p:nvPr/>
          </p:nvSpPr>
          <p:spPr>
            <a:xfrm>
              <a:off x="527511" y="5321474"/>
              <a:ext cx="5410200" cy="492443"/>
            </a:xfrm>
            <a:prstGeom prst="rect">
              <a:avLst/>
            </a:prstGeom>
            <a:noFill/>
          </p:spPr>
          <p:txBody>
            <a:bodyPr wrap="square" rtlCol="0">
              <a:spAutoFit/>
            </a:bodyPr>
            <a:lstStyle/>
            <a:p>
              <a:pPr algn="ctr"/>
              <a:r>
                <a:rPr lang="en-US" sz="2600" dirty="0">
                  <a:solidFill>
                    <a:srgbClr val="FFFFFF"/>
                  </a:solidFill>
                </a:rPr>
                <a:t>Executive Committee</a:t>
              </a:r>
            </a:p>
          </p:txBody>
        </p:sp>
      </p:grpSp>
      <p:sp>
        <p:nvSpPr>
          <p:cNvPr id="2" name="Slide Number Placeholder 1"/>
          <p:cNvSpPr>
            <a:spLocks noGrp="1"/>
          </p:cNvSpPr>
          <p:nvPr>
            <p:ph type="sldNum" sz="quarter" idx="7"/>
          </p:nvPr>
        </p:nvSpPr>
        <p:spPr/>
        <p:txBody>
          <a:bodyPr/>
          <a:lstStyle/>
          <a:p>
            <a:fld id="{65C3D1F8-002A-47E3-97A1-C6774553AA60}" type="slidenum">
              <a:rPr lang="en-US" smtClean="0"/>
              <a:t>20</a:t>
            </a:fld>
            <a:endParaRPr lang="en-US" dirty="0"/>
          </a:p>
        </p:txBody>
      </p:sp>
      <p:cxnSp>
        <p:nvCxnSpPr>
          <p:cNvPr id="20" name="Straight Connector 19">
            <a:extLst>
              <a:ext uri="{FF2B5EF4-FFF2-40B4-BE49-F238E27FC236}">
                <a16:creationId xmlns:a16="http://schemas.microsoft.com/office/drawing/2014/main" id="{0F2AE5A7-1AA5-E446-9565-C0728D50A877}"/>
              </a:ext>
            </a:extLst>
          </p:cNvPr>
          <p:cNvCxnSpPr/>
          <p:nvPr/>
        </p:nvCxnSpPr>
        <p:spPr>
          <a:xfrm>
            <a:off x="3581400" y="3166223"/>
            <a:ext cx="0" cy="38100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sp>
        <p:nvSpPr>
          <p:cNvPr id="21" name="TextBox 20">
            <a:extLst>
              <a:ext uri="{FF2B5EF4-FFF2-40B4-BE49-F238E27FC236}">
                <a16:creationId xmlns:a16="http://schemas.microsoft.com/office/drawing/2014/main" id="{ADBAD161-0191-3C4E-A384-9389E6168B9F}"/>
              </a:ext>
            </a:extLst>
          </p:cNvPr>
          <p:cNvSpPr txBox="1"/>
          <p:nvPr/>
        </p:nvSpPr>
        <p:spPr>
          <a:xfrm>
            <a:off x="7127525" y="3573316"/>
            <a:ext cx="1440415" cy="646331"/>
          </a:xfrm>
          <a:prstGeom prst="rect">
            <a:avLst/>
          </a:prstGeom>
          <a:solidFill>
            <a:srgbClr val="41453A"/>
          </a:solidFill>
          <a:ln>
            <a:noFill/>
          </a:ln>
        </p:spPr>
        <p:txBody>
          <a:bodyPr wrap="square" rtlCol="0">
            <a:spAutoFit/>
          </a:bodyPr>
          <a:lstStyle/>
          <a:p>
            <a:pPr lvl="0" algn="ctr"/>
            <a:r>
              <a:rPr lang="en-US" dirty="0">
                <a:solidFill>
                  <a:srgbClr val="FFFFFF"/>
                </a:solidFill>
              </a:rPr>
              <a:t>Futures</a:t>
            </a:r>
          </a:p>
          <a:p>
            <a:pPr lvl="0" algn="ctr"/>
            <a:r>
              <a:rPr lang="en-US" dirty="0">
                <a:solidFill>
                  <a:srgbClr val="FFFFFF"/>
                </a:solidFill>
              </a:rPr>
              <a:t>Committee</a:t>
            </a:r>
          </a:p>
        </p:txBody>
      </p:sp>
      <p:cxnSp>
        <p:nvCxnSpPr>
          <p:cNvPr id="24" name="Straight Connector 23">
            <a:extLst>
              <a:ext uri="{FF2B5EF4-FFF2-40B4-BE49-F238E27FC236}">
                <a16:creationId xmlns:a16="http://schemas.microsoft.com/office/drawing/2014/main" id="{6D82EC67-843F-B44C-9098-A18B27701F8B}"/>
              </a:ext>
            </a:extLst>
          </p:cNvPr>
          <p:cNvCxnSpPr/>
          <p:nvPr/>
        </p:nvCxnSpPr>
        <p:spPr>
          <a:xfrm>
            <a:off x="5715000" y="3172762"/>
            <a:ext cx="0" cy="38100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sp>
        <p:nvSpPr>
          <p:cNvPr id="18" name="TextBox 17"/>
          <p:cNvSpPr txBox="1"/>
          <p:nvPr/>
        </p:nvSpPr>
        <p:spPr>
          <a:xfrm>
            <a:off x="2722639" y="3553762"/>
            <a:ext cx="1752598" cy="646331"/>
          </a:xfrm>
          <a:prstGeom prst="rect">
            <a:avLst/>
          </a:prstGeom>
          <a:solidFill>
            <a:srgbClr val="41453A"/>
          </a:solidFill>
          <a:ln>
            <a:noFill/>
          </a:ln>
        </p:spPr>
        <p:txBody>
          <a:bodyPr wrap="square" rtlCol="0">
            <a:spAutoFit/>
          </a:bodyPr>
          <a:lstStyle/>
          <a:p>
            <a:pPr lvl="0" algn="ctr"/>
            <a:r>
              <a:rPr lang="en-US" dirty="0">
                <a:solidFill>
                  <a:srgbClr val="FFFFFF"/>
                </a:solidFill>
              </a:rPr>
              <a:t>Development</a:t>
            </a:r>
          </a:p>
          <a:p>
            <a:pPr lvl="0" algn="ctr"/>
            <a:r>
              <a:rPr lang="en-US" dirty="0">
                <a:solidFill>
                  <a:srgbClr val="FFFFFF"/>
                </a:solidFill>
              </a:rPr>
              <a:t>Committee*</a:t>
            </a:r>
          </a:p>
        </p:txBody>
      </p:sp>
      <p:sp>
        <p:nvSpPr>
          <p:cNvPr id="37" name="TextBox 36"/>
          <p:cNvSpPr txBox="1"/>
          <p:nvPr/>
        </p:nvSpPr>
        <p:spPr>
          <a:xfrm>
            <a:off x="4651619" y="3555345"/>
            <a:ext cx="2133587" cy="646331"/>
          </a:xfrm>
          <a:prstGeom prst="rect">
            <a:avLst/>
          </a:prstGeom>
          <a:solidFill>
            <a:srgbClr val="41453A"/>
          </a:solidFill>
        </p:spPr>
        <p:txBody>
          <a:bodyPr wrap="square" rtlCol="0">
            <a:spAutoFit/>
          </a:bodyPr>
          <a:lstStyle/>
          <a:p>
            <a:pPr lvl="0" algn="ctr"/>
            <a:r>
              <a:rPr lang="en-US" dirty="0">
                <a:solidFill>
                  <a:srgbClr val="FFFFFF"/>
                </a:solidFill>
              </a:rPr>
              <a:t>Investment &amp; </a:t>
            </a:r>
          </a:p>
          <a:p>
            <a:pPr lvl="0" algn="ctr"/>
            <a:r>
              <a:rPr lang="en-US" dirty="0">
                <a:solidFill>
                  <a:srgbClr val="FFFFFF"/>
                </a:solidFill>
              </a:rPr>
              <a:t>Finance Committee</a:t>
            </a:r>
          </a:p>
        </p:txBody>
      </p:sp>
      <p:sp>
        <p:nvSpPr>
          <p:cNvPr id="22" name="Rectangle 21">
            <a:extLst>
              <a:ext uri="{FF2B5EF4-FFF2-40B4-BE49-F238E27FC236}">
                <a16:creationId xmlns:a16="http://schemas.microsoft.com/office/drawing/2014/main" id="{AA523423-E833-4E2B-B642-E5F1D7628C0D}"/>
              </a:ext>
            </a:extLst>
          </p:cNvPr>
          <p:cNvSpPr/>
          <p:nvPr/>
        </p:nvSpPr>
        <p:spPr>
          <a:xfrm>
            <a:off x="0" y="5316243"/>
            <a:ext cx="9168677" cy="1569660"/>
          </a:xfrm>
          <a:prstGeom prst="rect">
            <a:avLst/>
          </a:prstGeom>
          <a:solidFill>
            <a:srgbClr val="2F402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2F402C"/>
              </a:solidFill>
            </a:endParaRPr>
          </a:p>
        </p:txBody>
      </p:sp>
      <p:pic>
        <p:nvPicPr>
          <p:cNvPr id="23" name="Picture 22" descr="Text&#10;&#10;Description automatically generated with medium confidence">
            <a:extLst>
              <a:ext uri="{FF2B5EF4-FFF2-40B4-BE49-F238E27FC236}">
                <a16:creationId xmlns:a16="http://schemas.microsoft.com/office/drawing/2014/main" id="{63DDE074-9221-4E8C-9F6A-7BB07BEA631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09800" y="5451335"/>
            <a:ext cx="4492436" cy="1424237"/>
          </a:xfrm>
          <a:prstGeom prst="rect">
            <a:avLst/>
          </a:prstGeom>
        </p:spPr>
      </p:pic>
      <p:sp>
        <p:nvSpPr>
          <p:cNvPr id="3" name="Slide Number Placeholder 2">
            <a:extLst>
              <a:ext uri="{FF2B5EF4-FFF2-40B4-BE49-F238E27FC236}">
                <a16:creationId xmlns:a16="http://schemas.microsoft.com/office/drawing/2014/main" id="{887B3592-A894-D0BF-9F41-CF2701A274E7}"/>
              </a:ext>
            </a:extLst>
          </p:cNvPr>
          <p:cNvSpPr txBox="1">
            <a:spLocks/>
          </p:cNvSpPr>
          <p:nvPr/>
        </p:nvSpPr>
        <p:spPr>
          <a:xfrm>
            <a:off x="6736080" y="6530340"/>
            <a:ext cx="2103120" cy="342900"/>
          </a:xfrm>
          <a:prstGeom prst="rect">
            <a:avLst/>
          </a:prstGeom>
        </p:spPr>
        <p:txBody>
          <a:bodyPr wrap="square" lIns="0" tIns="0" rIns="0" bIns="0">
            <a:spAutoFit/>
          </a:bodyPr>
          <a:lstStyle>
            <a:defPPr>
              <a:defRPr lang="en-US"/>
            </a:defPPr>
            <a:lvl1pPr marL="0" algn="r" defTabSz="914400" rtl="0" eaLnBrk="1" latinLnBrk="0" hangingPunct="1">
              <a:defRPr sz="18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65C3D1F8-002A-47E3-97A1-C6774553AA60}" type="slidenum">
              <a:rPr lang="en-US" smtClean="0"/>
              <a:pPr/>
              <a:t>20</a:t>
            </a:fld>
            <a:endParaRPr lang="en-US" dirty="0"/>
          </a:p>
        </p:txBody>
      </p:sp>
    </p:spTree>
    <p:extLst>
      <p:ext uri="{BB962C8B-B14F-4D97-AF65-F5344CB8AC3E}">
        <p14:creationId xmlns:p14="http://schemas.microsoft.com/office/powerpoint/2010/main" val="426543210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0">
  <p:cSld>
    <p:spTree>
      <p:nvGrpSpPr>
        <p:cNvPr id="1" name="">
          <a:extLst>
            <a:ext uri="{FF2B5EF4-FFF2-40B4-BE49-F238E27FC236}">
              <a16:creationId xmlns:a16="http://schemas.microsoft.com/office/drawing/2014/main" id="{D78D4E57-70A6-D6D5-BE3A-787C40894598}"/>
            </a:ext>
          </a:extLst>
        </p:cNvPr>
        <p:cNvGrpSpPr/>
        <p:nvPr/>
      </p:nvGrpSpPr>
      <p:grpSpPr>
        <a:xfrm>
          <a:off x="0" y="0"/>
          <a:ext cx="0" cy="0"/>
          <a:chOff x="0" y="0"/>
          <a:chExt cx="0" cy="0"/>
        </a:xfrm>
      </p:grpSpPr>
      <p:sp>
        <p:nvSpPr>
          <p:cNvPr id="14" name="Content Placeholder 2">
            <a:extLst>
              <a:ext uri="{FF2B5EF4-FFF2-40B4-BE49-F238E27FC236}">
                <a16:creationId xmlns:a16="http://schemas.microsoft.com/office/drawing/2014/main" id="{D6D4B2BD-E707-2A3C-3E50-8E63B52B425F}"/>
              </a:ext>
            </a:extLst>
          </p:cNvPr>
          <p:cNvSpPr txBox="1">
            <a:spLocks/>
          </p:cNvSpPr>
          <p:nvPr/>
        </p:nvSpPr>
        <p:spPr>
          <a:xfrm>
            <a:off x="3541084" y="4500336"/>
            <a:ext cx="1356028" cy="1477669"/>
          </a:xfrm>
          <a:prstGeom prst="rect">
            <a:avLst/>
          </a:prstGeom>
        </p:spPr>
        <p:txBody>
          <a:bodyPr>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endParaRPr lang="en-US" sz="1800" b="1" dirty="0"/>
          </a:p>
        </p:txBody>
      </p:sp>
      <p:sp>
        <p:nvSpPr>
          <p:cNvPr id="2" name="Slide Number Placeholder 1">
            <a:extLst>
              <a:ext uri="{FF2B5EF4-FFF2-40B4-BE49-F238E27FC236}">
                <a16:creationId xmlns:a16="http://schemas.microsoft.com/office/drawing/2014/main" id="{418319F9-2AB1-C4E0-F638-E11840E86E06}"/>
              </a:ext>
            </a:extLst>
          </p:cNvPr>
          <p:cNvSpPr>
            <a:spLocks noGrp="1"/>
          </p:cNvSpPr>
          <p:nvPr>
            <p:ph type="sldNum" sz="quarter" idx="7"/>
          </p:nvPr>
        </p:nvSpPr>
        <p:spPr/>
        <p:txBody>
          <a:bodyPr/>
          <a:lstStyle/>
          <a:p>
            <a:fld id="{65C3D1F8-002A-47E3-97A1-C6774553AA60}" type="slidenum">
              <a:rPr lang="en-US" smtClean="0"/>
              <a:t>21</a:t>
            </a:fld>
            <a:endParaRPr lang="en-US" dirty="0"/>
          </a:p>
        </p:txBody>
      </p:sp>
      <p:sp>
        <p:nvSpPr>
          <p:cNvPr id="15" name="Rectangle 14">
            <a:extLst>
              <a:ext uri="{FF2B5EF4-FFF2-40B4-BE49-F238E27FC236}">
                <a16:creationId xmlns:a16="http://schemas.microsoft.com/office/drawing/2014/main" id="{EA58CFAC-FE6E-B884-927B-3BF3E4A622D5}"/>
              </a:ext>
            </a:extLst>
          </p:cNvPr>
          <p:cNvSpPr/>
          <p:nvPr/>
        </p:nvSpPr>
        <p:spPr>
          <a:xfrm>
            <a:off x="0" y="5316243"/>
            <a:ext cx="9168677" cy="1569660"/>
          </a:xfrm>
          <a:prstGeom prst="rect">
            <a:avLst/>
          </a:prstGeom>
          <a:solidFill>
            <a:srgbClr val="2F402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2F402C"/>
              </a:solidFill>
            </a:endParaRPr>
          </a:p>
        </p:txBody>
      </p:sp>
      <p:pic>
        <p:nvPicPr>
          <p:cNvPr id="16" name="Picture 15" descr="Text&#10;&#10;Description automatically generated with medium confidence">
            <a:extLst>
              <a:ext uri="{FF2B5EF4-FFF2-40B4-BE49-F238E27FC236}">
                <a16:creationId xmlns:a16="http://schemas.microsoft.com/office/drawing/2014/main" id="{0110F3C2-700B-7155-2AA4-C080FAB2B54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09800" y="5451335"/>
            <a:ext cx="4492436" cy="1424237"/>
          </a:xfrm>
          <a:prstGeom prst="rect">
            <a:avLst/>
          </a:prstGeom>
        </p:spPr>
      </p:pic>
      <p:sp>
        <p:nvSpPr>
          <p:cNvPr id="5" name="TextBox 1">
            <a:extLst>
              <a:ext uri="{FF2B5EF4-FFF2-40B4-BE49-F238E27FC236}">
                <a16:creationId xmlns:a16="http://schemas.microsoft.com/office/drawing/2014/main" id="{41872645-7404-9BCC-959A-2AC127E3D848}"/>
              </a:ext>
            </a:extLst>
          </p:cNvPr>
          <p:cNvSpPr txBox="1">
            <a:spLocks noChangeArrowheads="1"/>
          </p:cNvSpPr>
          <p:nvPr/>
        </p:nvSpPr>
        <p:spPr bwMode="auto">
          <a:xfrm>
            <a:off x="114300" y="76200"/>
            <a:ext cx="8915400" cy="64633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Times New Roman" pitchFamily="18" charset="0"/>
                <a:ea typeface="MS PGothic" pitchFamily="34" charset="-128"/>
                <a:cs typeface="Times New Roman" pitchFamily="18" charset="0"/>
              </a:defRPr>
            </a:lvl1pPr>
            <a:lvl2pPr marL="742950" indent="-285750" eaLnBrk="0" hangingPunct="0">
              <a:spcBef>
                <a:spcPct val="20000"/>
              </a:spcBef>
              <a:buChar char="–"/>
              <a:defRPr sz="2800">
                <a:solidFill>
                  <a:schemeClr val="tx1"/>
                </a:solidFill>
                <a:latin typeface="Times New Roman" pitchFamily="18" charset="0"/>
                <a:ea typeface="Times New Roman" pitchFamily="18" charset="0"/>
                <a:cs typeface="Times New Roman" pitchFamily="18" charset="0"/>
              </a:defRPr>
            </a:lvl2pPr>
            <a:lvl3pPr marL="1143000" indent="-228600" eaLnBrk="0" hangingPunct="0">
              <a:spcBef>
                <a:spcPct val="20000"/>
              </a:spcBef>
              <a:buChar char="•"/>
              <a:defRPr sz="2400">
                <a:solidFill>
                  <a:schemeClr val="tx1"/>
                </a:solidFill>
                <a:latin typeface="Times New Roman" pitchFamily="18" charset="0"/>
                <a:ea typeface="Times New Roman" pitchFamily="18" charset="0"/>
                <a:cs typeface="Times New Roman" pitchFamily="18" charset="0"/>
              </a:defRPr>
            </a:lvl3pPr>
            <a:lvl4pPr marL="1600200" indent="-228600" eaLnBrk="0" hangingPunct="0">
              <a:spcBef>
                <a:spcPct val="20000"/>
              </a:spcBef>
              <a:buChar char="–"/>
              <a:defRPr sz="2000">
                <a:solidFill>
                  <a:schemeClr val="tx1"/>
                </a:solidFill>
                <a:latin typeface="Times New Roman" pitchFamily="18" charset="0"/>
                <a:ea typeface="Times New Roman" pitchFamily="18" charset="0"/>
                <a:cs typeface="Times New Roman" pitchFamily="18" charset="0"/>
              </a:defRPr>
            </a:lvl4pPr>
            <a:lvl5pPr marL="2057400" indent="-228600" eaLnBrk="0" hangingPunct="0">
              <a:spcBef>
                <a:spcPct val="20000"/>
              </a:spcBef>
              <a:buChar char="»"/>
              <a:defRPr sz="2000">
                <a:solidFill>
                  <a:schemeClr val="tx1"/>
                </a:solidFill>
                <a:latin typeface="Times New Roman" pitchFamily="18" charset="0"/>
                <a:ea typeface="Times New Roman" pitchFamily="18" charset="0"/>
                <a:cs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ea typeface="Times New Roman" pitchFamily="18" charset="0"/>
                <a:cs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ea typeface="Times New Roman" pitchFamily="18" charset="0"/>
                <a:cs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ea typeface="Times New Roman" pitchFamily="18" charset="0"/>
                <a:cs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ea typeface="Times New Roman" pitchFamily="18" charset="0"/>
                <a:cs typeface="Times New Roman" pitchFamily="18" charset="0"/>
              </a:defRPr>
            </a:lvl9pPr>
          </a:lstStyle>
          <a:p>
            <a:pPr algn="ctr">
              <a:lnSpc>
                <a:spcPct val="90000"/>
              </a:lnSpc>
              <a:spcBef>
                <a:spcPct val="0"/>
              </a:spcBef>
              <a:buFontTx/>
              <a:buNone/>
            </a:pPr>
            <a:r>
              <a:rPr lang="en-US" altLang="en-US" sz="4000" b="1" u="sng" dirty="0">
                <a:solidFill>
                  <a:srgbClr val="41453A"/>
                </a:solidFill>
                <a:latin typeface="Arial" charset="0"/>
              </a:rPr>
              <a:t>Marketing and Communications</a:t>
            </a:r>
          </a:p>
        </p:txBody>
      </p:sp>
      <p:sp>
        <p:nvSpPr>
          <p:cNvPr id="8" name="TextBox 7">
            <a:extLst>
              <a:ext uri="{FF2B5EF4-FFF2-40B4-BE49-F238E27FC236}">
                <a16:creationId xmlns:a16="http://schemas.microsoft.com/office/drawing/2014/main" id="{F13DFB4A-1D98-9FB1-6EBA-93F1DCEAB3FD}"/>
              </a:ext>
            </a:extLst>
          </p:cNvPr>
          <p:cNvSpPr txBox="1"/>
          <p:nvPr/>
        </p:nvSpPr>
        <p:spPr>
          <a:xfrm>
            <a:off x="298146" y="2543305"/>
            <a:ext cx="6864654" cy="3046988"/>
          </a:xfrm>
          <a:prstGeom prst="rect">
            <a:avLst/>
          </a:prstGeom>
          <a:noFill/>
        </p:spPr>
        <p:txBody>
          <a:bodyPr wrap="square">
            <a:spAutoFit/>
          </a:bodyPr>
          <a:lstStyle/>
          <a:p>
            <a:r>
              <a:rPr lang="en-US" sz="1600" u="sng" dirty="0">
                <a:latin typeface="Arial" panose="020B0604020202020204" pitchFamily="34" charset="0"/>
                <a:cs typeface="Arial" panose="020B0604020202020204" pitchFamily="34" charset="0"/>
              </a:rPr>
              <a:t>Owned</a:t>
            </a:r>
            <a:r>
              <a:rPr lang="en-US" sz="1600" dirty="0">
                <a:latin typeface="Arial" panose="020B0604020202020204" pitchFamily="34" charset="0"/>
                <a:cs typeface="Arial" panose="020B0604020202020204" pitchFamily="34" charset="0"/>
              </a:rPr>
              <a:t>:</a:t>
            </a:r>
          </a:p>
          <a:p>
            <a:r>
              <a:rPr lang="en-US" sz="1600" dirty="0">
                <a:latin typeface="Arial" panose="020B0604020202020204" pitchFamily="34" charset="0"/>
                <a:cs typeface="Arial" panose="020B0604020202020204" pitchFamily="34" charset="0"/>
              </a:rPr>
              <a:t>-Social Media: </a:t>
            </a:r>
            <a:r>
              <a:rPr lang="en-US" sz="1600" dirty="0" err="1">
                <a:latin typeface="Arial" panose="020B0604020202020204" pitchFamily="34" charset="0"/>
                <a:cs typeface="Arial" panose="020B0604020202020204" pitchFamily="34" charset="0"/>
              </a:rPr>
              <a:t>FaceBook</a:t>
            </a:r>
            <a:r>
              <a:rPr lang="en-US" sz="1600" dirty="0">
                <a:latin typeface="Arial" panose="020B0604020202020204" pitchFamily="34" charset="0"/>
                <a:cs typeface="Arial" panose="020B0604020202020204" pitchFamily="34" charset="0"/>
              </a:rPr>
              <a:t>, Instagram, LinkedIn, X, YouTube</a:t>
            </a:r>
          </a:p>
          <a:p>
            <a:r>
              <a:rPr lang="en-US" sz="1600" dirty="0">
                <a:latin typeface="Arial" panose="020B0604020202020204" pitchFamily="34" charset="0"/>
                <a:cs typeface="Arial" panose="020B0604020202020204" pitchFamily="34" charset="0"/>
              </a:rPr>
              <a:t>-Publications/Products: Leatherneck, Gazette, Podcasts (Scuttlebutt, Behind the Camouflage) Websites (</a:t>
            </a:r>
            <a:r>
              <a:rPr lang="en-US" sz="1600" dirty="0" err="1">
                <a:latin typeface="Arial" panose="020B0604020202020204" pitchFamily="34" charset="0"/>
                <a:cs typeface="Arial" panose="020B0604020202020204" pitchFamily="34" charset="0"/>
              </a:rPr>
              <a:t>MCA,The</a:t>
            </a:r>
            <a:r>
              <a:rPr lang="en-US" sz="1600" dirty="0">
                <a:latin typeface="Arial" panose="020B0604020202020204" pitchFamily="34" charset="0"/>
                <a:cs typeface="Arial" panose="020B0604020202020204" pitchFamily="34" charset="0"/>
              </a:rPr>
              <a:t> MARINE Shop)</a:t>
            </a:r>
          </a:p>
          <a:p>
            <a:r>
              <a:rPr lang="en-US" sz="1600" dirty="0">
                <a:latin typeface="Arial" panose="020B0604020202020204" pitchFamily="34" charset="0"/>
                <a:cs typeface="Arial" panose="020B0604020202020204" pitchFamily="34" charset="0"/>
              </a:rPr>
              <a:t>-Production capability/support: Imagery acquisition, Graphics</a:t>
            </a:r>
            <a:endParaRPr lang="en-AF" sz="1600" dirty="0">
              <a:latin typeface="Arial" panose="020B0604020202020204" pitchFamily="34" charset="0"/>
              <a:cs typeface="Arial" panose="020B0604020202020204" pitchFamily="34" charset="0"/>
            </a:endParaRPr>
          </a:p>
          <a:p>
            <a:endParaRPr lang="en-US" sz="1600" dirty="0">
              <a:latin typeface="Arial" panose="020B0604020202020204" pitchFamily="34" charset="0"/>
              <a:cs typeface="Arial" panose="020B0604020202020204" pitchFamily="34" charset="0"/>
            </a:endParaRPr>
          </a:p>
          <a:p>
            <a:r>
              <a:rPr lang="en-US" sz="1600" u="sng" dirty="0">
                <a:latin typeface="Arial" panose="020B0604020202020204" pitchFamily="34" charset="0"/>
                <a:cs typeface="Arial" panose="020B0604020202020204" pitchFamily="34" charset="0"/>
              </a:rPr>
              <a:t>Paid</a:t>
            </a:r>
            <a:r>
              <a:rPr lang="en-US" sz="1600" dirty="0">
                <a:latin typeface="Arial" panose="020B0604020202020204" pitchFamily="34" charset="0"/>
                <a:cs typeface="Arial" panose="020B0604020202020204" pitchFamily="34" charset="0"/>
              </a:rPr>
              <a:t>:</a:t>
            </a:r>
          </a:p>
          <a:p>
            <a:r>
              <a:rPr lang="en-US" sz="1600" dirty="0">
                <a:latin typeface="Arial" panose="020B0604020202020204" pitchFamily="34" charset="0"/>
                <a:cs typeface="Arial" panose="020B0604020202020204" pitchFamily="34" charset="0"/>
              </a:rPr>
              <a:t>Marketing Platforms: </a:t>
            </a:r>
            <a:r>
              <a:rPr lang="en-US" sz="1600" dirty="0" err="1">
                <a:latin typeface="Arial" panose="020B0604020202020204" pitchFamily="34" charset="0"/>
                <a:cs typeface="Arial" panose="020B0604020202020204" pitchFamily="34" charset="0"/>
              </a:rPr>
              <a:t>Klaviyo</a:t>
            </a:r>
            <a:r>
              <a:rPr lang="en-US" sz="1600" dirty="0">
                <a:latin typeface="Arial" panose="020B0604020202020204" pitchFamily="34" charset="0"/>
                <a:cs typeface="Arial" panose="020B0604020202020204" pitchFamily="34" charset="0"/>
              </a:rPr>
              <a:t>, Buffer, </a:t>
            </a:r>
            <a:r>
              <a:rPr lang="en-US" sz="1600" dirty="0" err="1">
                <a:latin typeface="Arial" panose="020B0604020202020204" pitchFamily="34" charset="0"/>
                <a:cs typeface="Arial" panose="020B0604020202020204" pitchFamily="34" charset="0"/>
              </a:rPr>
              <a:t>Blubrry</a:t>
            </a:r>
            <a:endParaRPr lang="en-AF" sz="1600" dirty="0">
              <a:latin typeface="Arial" panose="020B0604020202020204" pitchFamily="34" charset="0"/>
              <a:cs typeface="Arial" panose="020B0604020202020204" pitchFamily="34" charset="0"/>
            </a:endParaRPr>
          </a:p>
          <a:p>
            <a:endParaRPr lang="en-US" sz="1600" dirty="0">
              <a:latin typeface="Arial" panose="020B0604020202020204" pitchFamily="34" charset="0"/>
              <a:cs typeface="Arial" panose="020B0604020202020204" pitchFamily="34" charset="0"/>
            </a:endParaRPr>
          </a:p>
          <a:p>
            <a:r>
              <a:rPr lang="en-US" sz="1600" u="sng" dirty="0">
                <a:latin typeface="Arial" panose="020B0604020202020204" pitchFamily="34" charset="0"/>
                <a:cs typeface="Arial" panose="020B0604020202020204" pitchFamily="34" charset="0"/>
              </a:rPr>
              <a:t>Earned</a:t>
            </a:r>
            <a:r>
              <a:rPr lang="en-US" sz="1600" dirty="0">
                <a:latin typeface="Arial" panose="020B0604020202020204" pitchFamily="34" charset="0"/>
                <a:cs typeface="Arial" panose="020B0604020202020204" pitchFamily="34" charset="0"/>
              </a:rPr>
              <a:t>: Media engagements: Marine Corps Times, Military.com (Professional Dinners/Events) </a:t>
            </a:r>
          </a:p>
          <a:p>
            <a:endParaRPr lang="en-US" sz="1600" dirty="0">
              <a:latin typeface="Arial" panose="020B0604020202020204" pitchFamily="34" charset="0"/>
              <a:cs typeface="Arial" panose="020B0604020202020204" pitchFamily="34" charset="0"/>
            </a:endParaRPr>
          </a:p>
        </p:txBody>
      </p:sp>
      <p:sp>
        <p:nvSpPr>
          <p:cNvPr id="3" name="Slide Number Placeholder 2">
            <a:extLst>
              <a:ext uri="{FF2B5EF4-FFF2-40B4-BE49-F238E27FC236}">
                <a16:creationId xmlns:a16="http://schemas.microsoft.com/office/drawing/2014/main" id="{1C50EDAE-A53E-60E9-5EDA-83F8F491E244}"/>
              </a:ext>
            </a:extLst>
          </p:cNvPr>
          <p:cNvSpPr txBox="1">
            <a:spLocks/>
          </p:cNvSpPr>
          <p:nvPr/>
        </p:nvSpPr>
        <p:spPr>
          <a:xfrm>
            <a:off x="6736080" y="6530340"/>
            <a:ext cx="2103120" cy="342900"/>
          </a:xfrm>
          <a:prstGeom prst="rect">
            <a:avLst/>
          </a:prstGeom>
        </p:spPr>
        <p:txBody>
          <a:bodyPr wrap="square" lIns="0" tIns="0" rIns="0" bIns="0">
            <a:spAutoFit/>
          </a:bodyPr>
          <a:lstStyle>
            <a:defPPr>
              <a:defRPr lang="en-US"/>
            </a:defPPr>
            <a:lvl1pPr marL="0" algn="r" defTabSz="914400" rtl="0" eaLnBrk="1" latinLnBrk="0" hangingPunct="1">
              <a:defRPr sz="18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65C3D1F8-002A-47E3-97A1-C6774553AA60}" type="slidenum">
              <a:rPr lang="en-US" smtClean="0"/>
              <a:pPr/>
              <a:t>21</a:t>
            </a:fld>
            <a:endParaRPr lang="en-US" dirty="0"/>
          </a:p>
        </p:txBody>
      </p:sp>
      <p:sp>
        <p:nvSpPr>
          <p:cNvPr id="4" name="TextBox 3">
            <a:extLst>
              <a:ext uri="{FF2B5EF4-FFF2-40B4-BE49-F238E27FC236}">
                <a16:creationId xmlns:a16="http://schemas.microsoft.com/office/drawing/2014/main" id="{912693CC-0E79-A075-E0A6-0E73FEDBF76D}"/>
              </a:ext>
            </a:extLst>
          </p:cNvPr>
          <p:cNvSpPr txBox="1"/>
          <p:nvPr/>
        </p:nvSpPr>
        <p:spPr>
          <a:xfrm>
            <a:off x="401764" y="731288"/>
            <a:ext cx="8108508" cy="1815882"/>
          </a:xfrm>
          <a:prstGeom prst="rect">
            <a:avLst/>
          </a:prstGeom>
          <a:noFill/>
        </p:spPr>
        <p:txBody>
          <a:bodyPr wrap="square">
            <a:spAutoFit/>
          </a:bodyPr>
          <a:lstStyle/>
          <a:p>
            <a:pPr marL="285750" indent="-285750">
              <a:buFont typeface="Arial" panose="020B0604020202020204" pitchFamily="34" charset="0"/>
              <a:buChar char="•"/>
            </a:pPr>
            <a:r>
              <a:rPr lang="en-US" sz="1600" dirty="0">
                <a:latin typeface="Arial" panose="020B0604020202020204" pitchFamily="34" charset="0"/>
                <a:cs typeface="Arial" panose="020B0604020202020204" pitchFamily="34" charset="0"/>
              </a:rPr>
              <a:t>Assist in increasing the value and growth of the organization measured by memberships, donations and sponsors, retail sales, event participation and use of professional development resources.</a:t>
            </a:r>
          </a:p>
          <a:p>
            <a:pPr marL="285750" indent="-285750">
              <a:buFont typeface="Arial" panose="020B0604020202020204" pitchFamily="34" charset="0"/>
              <a:buChar char="•"/>
            </a:pPr>
            <a:endParaRPr lang="en-US" sz="16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sz="1600" dirty="0">
                <a:latin typeface="Arial" panose="020B0604020202020204" pitchFamily="34" charset="0"/>
                <a:cs typeface="Arial" panose="020B0604020202020204" pitchFamily="34" charset="0"/>
              </a:rPr>
              <a:t>Highlight how MCA supports the Marine Corps through providing platforms for leadership to message key audiences, inform warfighting capabilities and develop Marines.</a:t>
            </a:r>
            <a:endParaRPr lang="en-AF" sz="1600" dirty="0">
              <a:latin typeface="Arial" panose="020B0604020202020204" pitchFamily="34" charset="0"/>
              <a:cs typeface="Arial" panose="020B0604020202020204" pitchFamily="34" charset="0"/>
            </a:endParaRPr>
          </a:p>
        </p:txBody>
      </p:sp>
      <p:pic>
        <p:nvPicPr>
          <p:cNvPr id="1026" name="Picture 2">
            <a:extLst>
              <a:ext uri="{FF2B5EF4-FFF2-40B4-BE49-F238E27FC236}">
                <a16:creationId xmlns:a16="http://schemas.microsoft.com/office/drawing/2014/main" id="{6DAB5BBF-D40D-39FF-3B35-B7E88240B5D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78222" y="2366122"/>
            <a:ext cx="2188446" cy="1596278"/>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a:extLst>
              <a:ext uri="{FF2B5EF4-FFF2-40B4-BE49-F238E27FC236}">
                <a16:creationId xmlns:a16="http://schemas.microsoft.com/office/drawing/2014/main" id="{B2CA878B-2278-4923-427D-F4F73634594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677794" y="3530301"/>
            <a:ext cx="1399406" cy="1651299"/>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a:extLst>
              <a:ext uri="{FF2B5EF4-FFF2-40B4-BE49-F238E27FC236}">
                <a16:creationId xmlns:a16="http://schemas.microsoft.com/office/drawing/2014/main" id="{CF755577-7CBD-CB42-6AE6-54D18C56039D}"/>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969952" y="3466718"/>
            <a:ext cx="1080639" cy="181588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0379341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099" name="TextBox 1"/>
          <p:cNvSpPr txBox="1">
            <a:spLocks noChangeArrowheads="1"/>
          </p:cNvSpPr>
          <p:nvPr/>
        </p:nvSpPr>
        <p:spPr bwMode="auto">
          <a:xfrm>
            <a:off x="114300" y="533400"/>
            <a:ext cx="8915400" cy="53553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Times New Roman" pitchFamily="18" charset="0"/>
                <a:ea typeface="MS PGothic" pitchFamily="34" charset="-128"/>
                <a:cs typeface="Times New Roman" pitchFamily="18" charset="0"/>
              </a:defRPr>
            </a:lvl1pPr>
            <a:lvl2pPr marL="742950" indent="-285750" eaLnBrk="0" hangingPunct="0">
              <a:spcBef>
                <a:spcPct val="20000"/>
              </a:spcBef>
              <a:buChar char="–"/>
              <a:defRPr sz="2800">
                <a:solidFill>
                  <a:schemeClr val="tx1"/>
                </a:solidFill>
                <a:latin typeface="Times New Roman" pitchFamily="18" charset="0"/>
                <a:ea typeface="Times New Roman" pitchFamily="18" charset="0"/>
                <a:cs typeface="Times New Roman" pitchFamily="18" charset="0"/>
              </a:defRPr>
            </a:lvl2pPr>
            <a:lvl3pPr marL="1143000" indent="-228600" eaLnBrk="0" hangingPunct="0">
              <a:spcBef>
                <a:spcPct val="20000"/>
              </a:spcBef>
              <a:buChar char="•"/>
              <a:defRPr sz="2400">
                <a:solidFill>
                  <a:schemeClr val="tx1"/>
                </a:solidFill>
                <a:latin typeface="Times New Roman" pitchFamily="18" charset="0"/>
                <a:ea typeface="Times New Roman" pitchFamily="18" charset="0"/>
                <a:cs typeface="Times New Roman" pitchFamily="18" charset="0"/>
              </a:defRPr>
            </a:lvl3pPr>
            <a:lvl4pPr marL="1600200" indent="-228600" eaLnBrk="0" hangingPunct="0">
              <a:spcBef>
                <a:spcPct val="20000"/>
              </a:spcBef>
              <a:buChar char="–"/>
              <a:defRPr sz="2000">
                <a:solidFill>
                  <a:schemeClr val="tx1"/>
                </a:solidFill>
                <a:latin typeface="Times New Roman" pitchFamily="18" charset="0"/>
                <a:ea typeface="Times New Roman" pitchFamily="18" charset="0"/>
                <a:cs typeface="Times New Roman" pitchFamily="18" charset="0"/>
              </a:defRPr>
            </a:lvl4pPr>
            <a:lvl5pPr marL="2057400" indent="-228600" eaLnBrk="0" hangingPunct="0">
              <a:spcBef>
                <a:spcPct val="20000"/>
              </a:spcBef>
              <a:buChar char="»"/>
              <a:defRPr sz="2000">
                <a:solidFill>
                  <a:schemeClr val="tx1"/>
                </a:solidFill>
                <a:latin typeface="Times New Roman" pitchFamily="18" charset="0"/>
                <a:ea typeface="Times New Roman" pitchFamily="18" charset="0"/>
                <a:cs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ea typeface="Times New Roman" pitchFamily="18" charset="0"/>
                <a:cs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ea typeface="Times New Roman" pitchFamily="18" charset="0"/>
                <a:cs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ea typeface="Times New Roman" pitchFamily="18" charset="0"/>
                <a:cs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ea typeface="Times New Roman" pitchFamily="18" charset="0"/>
                <a:cs typeface="Times New Roman" pitchFamily="18" charset="0"/>
              </a:defRPr>
            </a:lvl9pPr>
          </a:lstStyle>
          <a:p>
            <a:pPr algn="ctr">
              <a:lnSpc>
                <a:spcPct val="90000"/>
              </a:lnSpc>
              <a:spcBef>
                <a:spcPct val="0"/>
              </a:spcBef>
              <a:buFontTx/>
              <a:buNone/>
            </a:pPr>
            <a:r>
              <a:rPr lang="en-US" altLang="en-US" b="1" u="sng" dirty="0">
                <a:solidFill>
                  <a:srgbClr val="41453A"/>
                </a:solidFill>
                <a:latin typeface="Arial" charset="0"/>
              </a:rPr>
              <a:t>USAA Contract</a:t>
            </a:r>
          </a:p>
        </p:txBody>
      </p:sp>
      <p:sp>
        <p:nvSpPr>
          <p:cNvPr id="6" name="Text Box 4"/>
          <p:cNvSpPr txBox="1">
            <a:spLocks noChangeArrowheads="1"/>
          </p:cNvSpPr>
          <p:nvPr/>
        </p:nvSpPr>
        <p:spPr bwMode="auto">
          <a:xfrm>
            <a:off x="381000" y="1878769"/>
            <a:ext cx="5562600" cy="249299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marL="342900" indent="-342900" eaLnBrk="1" hangingPunct="1">
              <a:buFont typeface="Arial"/>
              <a:buChar char="•"/>
              <a:defRPr/>
            </a:pPr>
            <a:r>
              <a:rPr lang="en-US" altLang="en-US" sz="2600" dirty="0">
                <a:latin typeface="Arial" pitchFamily="34" charset="0"/>
              </a:rPr>
              <a:t>Contract agreement with USAA provides $755,000 in sponsorship, advertising and credit card fees</a:t>
            </a:r>
          </a:p>
          <a:p>
            <a:pPr marL="342900" indent="-342900" eaLnBrk="1" hangingPunct="1">
              <a:buFont typeface="Arial"/>
              <a:buChar char="•"/>
              <a:defRPr/>
            </a:pPr>
            <a:endParaRPr lang="en-US" altLang="en-US" sz="2600" dirty="0">
              <a:latin typeface="Arial" pitchFamily="34" charset="0"/>
            </a:endParaRPr>
          </a:p>
          <a:p>
            <a:pPr marL="342900" indent="-342900" eaLnBrk="1" hangingPunct="1">
              <a:buFont typeface="Arial"/>
              <a:buChar char="•"/>
              <a:defRPr/>
            </a:pPr>
            <a:r>
              <a:rPr lang="en-US" altLang="en-US" sz="2600" dirty="0">
                <a:latin typeface="Arial" pitchFamily="34" charset="0"/>
              </a:rPr>
              <a:t>Expires at the end of 2026</a:t>
            </a:r>
          </a:p>
        </p:txBody>
      </p:sp>
      <p:sp>
        <p:nvSpPr>
          <p:cNvPr id="2" name="Slide Number Placeholder 1"/>
          <p:cNvSpPr>
            <a:spLocks noGrp="1"/>
          </p:cNvSpPr>
          <p:nvPr>
            <p:ph type="sldNum" sz="quarter" idx="7"/>
          </p:nvPr>
        </p:nvSpPr>
        <p:spPr/>
        <p:txBody>
          <a:bodyPr/>
          <a:lstStyle/>
          <a:p>
            <a:fld id="{65C3D1F8-002A-47E3-97A1-C6774553AA60}" type="slidenum">
              <a:rPr lang="en-US" smtClean="0"/>
              <a:t>22</a:t>
            </a:fld>
            <a:endParaRPr lang="en-US" dirty="0"/>
          </a:p>
        </p:txBody>
      </p:sp>
      <p:pic>
        <p:nvPicPr>
          <p:cNvPr id="12" name="Picture 11" descr="A black and white logo&#10;&#10;Description automatically generated with low confidence">
            <a:extLst>
              <a:ext uri="{FF2B5EF4-FFF2-40B4-BE49-F238E27FC236}">
                <a16:creationId xmlns:a16="http://schemas.microsoft.com/office/drawing/2014/main" id="{C85DD1EC-DA18-AD45-BDD0-260FF253005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00800" y="1858297"/>
            <a:ext cx="2362200" cy="2446563"/>
          </a:xfrm>
          <a:prstGeom prst="rect">
            <a:avLst/>
          </a:prstGeom>
        </p:spPr>
      </p:pic>
      <p:sp>
        <p:nvSpPr>
          <p:cNvPr id="7" name="Rectangle 6">
            <a:extLst>
              <a:ext uri="{FF2B5EF4-FFF2-40B4-BE49-F238E27FC236}">
                <a16:creationId xmlns:a16="http://schemas.microsoft.com/office/drawing/2014/main" id="{9C5D84CA-CCCF-4128-B6A3-B32FE3D7FC7B}"/>
              </a:ext>
            </a:extLst>
          </p:cNvPr>
          <p:cNvSpPr/>
          <p:nvPr/>
        </p:nvSpPr>
        <p:spPr>
          <a:xfrm>
            <a:off x="0" y="5316243"/>
            <a:ext cx="9168677" cy="1569660"/>
          </a:xfrm>
          <a:prstGeom prst="rect">
            <a:avLst/>
          </a:prstGeom>
          <a:solidFill>
            <a:srgbClr val="2F402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2F402C"/>
              </a:solidFill>
            </a:endParaRPr>
          </a:p>
        </p:txBody>
      </p:sp>
      <p:pic>
        <p:nvPicPr>
          <p:cNvPr id="8" name="Picture 7" descr="Text&#10;&#10;Description automatically generated with medium confidence">
            <a:extLst>
              <a:ext uri="{FF2B5EF4-FFF2-40B4-BE49-F238E27FC236}">
                <a16:creationId xmlns:a16="http://schemas.microsoft.com/office/drawing/2014/main" id="{172191A7-0563-42BB-99D5-552FFA9AF5F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209800" y="5451335"/>
            <a:ext cx="4492436" cy="1424237"/>
          </a:xfrm>
          <a:prstGeom prst="rect">
            <a:avLst/>
          </a:prstGeom>
        </p:spPr>
      </p:pic>
      <p:sp>
        <p:nvSpPr>
          <p:cNvPr id="3" name="Slide Number Placeholder 2">
            <a:extLst>
              <a:ext uri="{FF2B5EF4-FFF2-40B4-BE49-F238E27FC236}">
                <a16:creationId xmlns:a16="http://schemas.microsoft.com/office/drawing/2014/main" id="{C49E7D2D-1EDF-DE09-8517-0DCA809FDB38}"/>
              </a:ext>
            </a:extLst>
          </p:cNvPr>
          <p:cNvSpPr txBox="1">
            <a:spLocks/>
          </p:cNvSpPr>
          <p:nvPr/>
        </p:nvSpPr>
        <p:spPr>
          <a:xfrm>
            <a:off x="6775978" y="6446401"/>
            <a:ext cx="2103120" cy="342900"/>
          </a:xfrm>
          <a:prstGeom prst="rect">
            <a:avLst/>
          </a:prstGeom>
        </p:spPr>
        <p:txBody>
          <a:bodyPr wrap="square" lIns="0" tIns="0" rIns="0" bIns="0">
            <a:spAutoFit/>
          </a:bodyPr>
          <a:lstStyle>
            <a:defPPr>
              <a:defRPr lang="en-US"/>
            </a:defPPr>
            <a:lvl1pPr marL="0" algn="r" defTabSz="914400" rtl="0" eaLnBrk="1" latinLnBrk="0" hangingPunct="1">
              <a:defRPr sz="18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65C3D1F8-002A-47E3-97A1-C6774553AA60}" type="slidenum">
              <a:rPr lang="en-US" smtClean="0"/>
              <a:pPr/>
              <a:t>22</a:t>
            </a:fld>
            <a:endParaRPr lang="en-US" dirty="0"/>
          </a:p>
        </p:txBody>
      </p:sp>
    </p:spTree>
    <p:extLst>
      <p:ext uri="{BB962C8B-B14F-4D97-AF65-F5344CB8AC3E}">
        <p14:creationId xmlns:p14="http://schemas.microsoft.com/office/powerpoint/2010/main" val="232153171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TextBox 1"/>
          <p:cNvSpPr txBox="1">
            <a:spLocks noChangeArrowheads="1"/>
          </p:cNvSpPr>
          <p:nvPr/>
        </p:nvSpPr>
        <p:spPr bwMode="auto">
          <a:xfrm>
            <a:off x="228600" y="174390"/>
            <a:ext cx="8915400" cy="10987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Times New Roman" pitchFamily="18" charset="0"/>
                <a:ea typeface="MS PGothic" pitchFamily="34" charset="-128"/>
                <a:cs typeface="Times New Roman" pitchFamily="18" charset="0"/>
              </a:defRPr>
            </a:lvl1pPr>
            <a:lvl2pPr marL="742950" indent="-285750" eaLnBrk="0" hangingPunct="0">
              <a:spcBef>
                <a:spcPct val="20000"/>
              </a:spcBef>
              <a:buChar char="–"/>
              <a:defRPr sz="2800">
                <a:solidFill>
                  <a:schemeClr val="tx1"/>
                </a:solidFill>
                <a:latin typeface="Times New Roman" pitchFamily="18" charset="0"/>
                <a:ea typeface="Times New Roman" pitchFamily="18" charset="0"/>
                <a:cs typeface="Times New Roman" pitchFamily="18" charset="0"/>
              </a:defRPr>
            </a:lvl2pPr>
            <a:lvl3pPr marL="1143000" indent="-228600" eaLnBrk="0" hangingPunct="0">
              <a:spcBef>
                <a:spcPct val="20000"/>
              </a:spcBef>
              <a:buChar char="•"/>
              <a:defRPr sz="2400">
                <a:solidFill>
                  <a:schemeClr val="tx1"/>
                </a:solidFill>
                <a:latin typeface="Times New Roman" pitchFamily="18" charset="0"/>
                <a:ea typeface="Times New Roman" pitchFamily="18" charset="0"/>
                <a:cs typeface="Times New Roman" pitchFamily="18" charset="0"/>
              </a:defRPr>
            </a:lvl3pPr>
            <a:lvl4pPr marL="1600200" indent="-228600" eaLnBrk="0" hangingPunct="0">
              <a:spcBef>
                <a:spcPct val="20000"/>
              </a:spcBef>
              <a:buChar char="–"/>
              <a:defRPr sz="2000">
                <a:solidFill>
                  <a:schemeClr val="tx1"/>
                </a:solidFill>
                <a:latin typeface="Times New Roman" pitchFamily="18" charset="0"/>
                <a:ea typeface="Times New Roman" pitchFamily="18" charset="0"/>
                <a:cs typeface="Times New Roman" pitchFamily="18" charset="0"/>
              </a:defRPr>
            </a:lvl4pPr>
            <a:lvl5pPr marL="2057400" indent="-228600" eaLnBrk="0" hangingPunct="0">
              <a:spcBef>
                <a:spcPct val="20000"/>
              </a:spcBef>
              <a:buChar char="»"/>
              <a:defRPr sz="2000">
                <a:solidFill>
                  <a:schemeClr val="tx1"/>
                </a:solidFill>
                <a:latin typeface="Times New Roman" pitchFamily="18" charset="0"/>
                <a:ea typeface="Times New Roman" pitchFamily="18" charset="0"/>
                <a:cs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ea typeface="Times New Roman" pitchFamily="18" charset="0"/>
                <a:cs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ea typeface="Times New Roman" pitchFamily="18" charset="0"/>
                <a:cs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ea typeface="Times New Roman" pitchFamily="18" charset="0"/>
                <a:cs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ea typeface="Times New Roman" pitchFamily="18" charset="0"/>
                <a:cs typeface="Times New Roman" pitchFamily="18" charset="0"/>
              </a:defRPr>
            </a:lvl9pPr>
          </a:lstStyle>
          <a:p>
            <a:pPr algn="ctr">
              <a:lnSpc>
                <a:spcPct val="90000"/>
              </a:lnSpc>
              <a:spcBef>
                <a:spcPct val="0"/>
              </a:spcBef>
              <a:buFontTx/>
              <a:buNone/>
            </a:pPr>
            <a:r>
              <a:rPr lang="en-US" altLang="en-US" sz="3600" b="1" u="sng" dirty="0">
                <a:solidFill>
                  <a:srgbClr val="3F3F3F"/>
                </a:solidFill>
                <a:latin typeface="Arial" charset="0"/>
              </a:rPr>
              <a:t>Marine Corps Association</a:t>
            </a:r>
          </a:p>
          <a:p>
            <a:pPr algn="ctr">
              <a:lnSpc>
                <a:spcPct val="90000"/>
              </a:lnSpc>
              <a:spcBef>
                <a:spcPct val="0"/>
              </a:spcBef>
              <a:buFontTx/>
              <a:buNone/>
            </a:pPr>
            <a:r>
              <a:rPr lang="en-US" altLang="en-US" sz="3600" b="1" dirty="0">
                <a:solidFill>
                  <a:srgbClr val="3F3F3F"/>
                </a:solidFill>
                <a:latin typeface="Arial" charset="0"/>
              </a:rPr>
              <a:t>History</a:t>
            </a:r>
          </a:p>
        </p:txBody>
      </p:sp>
      <p:sp>
        <p:nvSpPr>
          <p:cNvPr id="13316" name="Text Box 4"/>
          <p:cNvSpPr txBox="1">
            <a:spLocks noChangeArrowheads="1"/>
          </p:cNvSpPr>
          <p:nvPr/>
        </p:nvSpPr>
        <p:spPr bwMode="auto">
          <a:xfrm>
            <a:off x="381000" y="990600"/>
            <a:ext cx="6400800" cy="483209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square">
            <a:spAutoFit/>
          </a:bodyP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eaLnBrk="1" hangingPunct="1">
              <a:defRPr/>
            </a:pPr>
            <a:endParaRPr lang="en-US" altLang="en-US" dirty="0">
              <a:latin typeface="Arial" pitchFamily="34" charset="0"/>
            </a:endParaRPr>
          </a:p>
          <a:p>
            <a:pPr eaLnBrk="1" hangingPunct="1">
              <a:defRPr/>
            </a:pPr>
            <a:r>
              <a:rPr lang="en-US" altLang="en-US" dirty="0">
                <a:latin typeface="Arial"/>
                <a:cs typeface="Arial"/>
              </a:rPr>
              <a:t>The Marine Corps Association would </a:t>
            </a:r>
            <a:r>
              <a:rPr lang="ja-JP" altLang="en-US" dirty="0">
                <a:latin typeface="Arial"/>
                <a:cs typeface="Arial"/>
              </a:rPr>
              <a:t>“</a:t>
            </a:r>
            <a:r>
              <a:rPr lang="en-US" altLang="ja-JP" dirty="0">
                <a:latin typeface="Arial"/>
                <a:cs typeface="Arial"/>
              </a:rPr>
              <a:t>publish the history of the Marine Corps and disseminate information concerning the aims, purposes and deeds of the Corps, and the interchange of ideas for the betterment and improvement of its officers and men…</a:t>
            </a:r>
            <a:r>
              <a:rPr lang="ja-JP" altLang="en-US" dirty="0">
                <a:latin typeface="Arial"/>
                <a:cs typeface="Arial"/>
              </a:rPr>
              <a:t>” </a:t>
            </a:r>
            <a:endParaRPr lang="en-US" altLang="ja-JP" dirty="0">
              <a:latin typeface="Arial"/>
              <a:cs typeface="Arial"/>
            </a:endParaRPr>
          </a:p>
          <a:p>
            <a:pPr eaLnBrk="1" hangingPunct="1">
              <a:defRPr/>
            </a:pPr>
            <a:endParaRPr lang="en-US" altLang="ja-JP" dirty="0">
              <a:latin typeface="Arial"/>
              <a:cs typeface="Arial"/>
            </a:endParaRPr>
          </a:p>
          <a:p>
            <a:pPr eaLnBrk="1" hangingPunct="1">
              <a:defRPr/>
            </a:pPr>
            <a:r>
              <a:rPr lang="en-US" altLang="ja-JP" dirty="0">
                <a:latin typeface="Arial" pitchFamily="34" charset="0"/>
              </a:rPr>
              <a:t>		John A. Lejeune</a:t>
            </a:r>
          </a:p>
          <a:p>
            <a:pPr eaLnBrk="1" hangingPunct="1">
              <a:defRPr/>
            </a:pPr>
            <a:r>
              <a:rPr lang="en-US" altLang="ja-JP" dirty="0">
                <a:latin typeface="Arial" pitchFamily="34" charset="0"/>
              </a:rPr>
              <a:t>		Guantanamo Bay, Cuba</a:t>
            </a:r>
          </a:p>
          <a:p>
            <a:pPr eaLnBrk="1" hangingPunct="1">
              <a:defRPr/>
            </a:pPr>
            <a:r>
              <a:rPr lang="en-US" altLang="ja-JP" dirty="0">
                <a:latin typeface="Arial" pitchFamily="34" charset="0"/>
              </a:rPr>
              <a:t>		25 April 1913 </a:t>
            </a:r>
          </a:p>
          <a:p>
            <a:pPr eaLnBrk="1" hangingPunct="1">
              <a:defRPr/>
            </a:pPr>
            <a:r>
              <a:rPr lang="en-US" altLang="ja-JP" dirty="0">
                <a:latin typeface="Arial" pitchFamily="34" charset="0"/>
              </a:rPr>
              <a:t>		</a:t>
            </a:r>
          </a:p>
          <a:p>
            <a:pPr eaLnBrk="1" hangingPunct="1">
              <a:defRPr/>
            </a:pPr>
            <a:r>
              <a:rPr lang="en-US" altLang="ja-JP" sz="2000" dirty="0">
                <a:latin typeface="Arial" pitchFamily="34" charset="0"/>
              </a:rPr>
              <a:t>		</a:t>
            </a:r>
            <a:endParaRPr lang="en-US" altLang="en-US" sz="2000" dirty="0">
              <a:latin typeface="Arial" pitchFamily="34" charset="0"/>
            </a:endParaRPr>
          </a:p>
        </p:txBody>
      </p:sp>
      <p:pic>
        <p:nvPicPr>
          <p:cNvPr id="7" name="Picture 6" descr="Butlerveracruz.jpg"/>
          <p:cNvPicPr>
            <a:picLocks noChangeAspect="1"/>
          </p:cNvPicPr>
          <p:nvPr/>
        </p:nvPicPr>
        <p:blipFill rotWithShape="1">
          <a:blip r:embed="rId3">
            <a:extLst>
              <a:ext uri="{28A0092B-C50C-407E-A947-70E740481C1C}">
                <a14:useLocalDpi xmlns:a14="http://schemas.microsoft.com/office/drawing/2010/main" val="0"/>
              </a:ext>
            </a:extLst>
          </a:blip>
          <a:srcRect l="12136" t="8648" r="62610" b="10938"/>
          <a:stretch/>
        </p:blipFill>
        <p:spPr>
          <a:xfrm>
            <a:off x="6934200" y="1295400"/>
            <a:ext cx="1779021" cy="3860367"/>
          </a:xfrm>
          <a:prstGeom prst="rect">
            <a:avLst/>
          </a:prstGeom>
          <a:ln>
            <a:noFill/>
          </a:ln>
          <a:effectLst>
            <a:outerShdw blurRad="292100" dist="139700" dir="2700000" algn="tl" rotWithShape="0">
              <a:srgbClr val="333333">
                <a:alpha val="65000"/>
              </a:srgbClr>
            </a:outerShdw>
          </a:effectLst>
        </p:spPr>
      </p:pic>
      <p:sp>
        <p:nvSpPr>
          <p:cNvPr id="2" name="Slide Number Placeholder 1"/>
          <p:cNvSpPr>
            <a:spLocks noGrp="1"/>
          </p:cNvSpPr>
          <p:nvPr>
            <p:ph type="sldNum" sz="quarter" idx="7"/>
          </p:nvPr>
        </p:nvSpPr>
        <p:spPr/>
        <p:txBody>
          <a:bodyPr/>
          <a:lstStyle/>
          <a:p>
            <a:fld id="{65C3D1F8-002A-47E3-97A1-C6774553AA60}" type="slidenum">
              <a:rPr lang="en-US" smtClean="0"/>
              <a:t>3</a:t>
            </a:fld>
            <a:endParaRPr lang="en-US" dirty="0"/>
          </a:p>
        </p:txBody>
      </p:sp>
      <p:sp>
        <p:nvSpPr>
          <p:cNvPr id="6" name="Rectangle 5">
            <a:extLst>
              <a:ext uri="{FF2B5EF4-FFF2-40B4-BE49-F238E27FC236}">
                <a16:creationId xmlns:a16="http://schemas.microsoft.com/office/drawing/2014/main" id="{AB4C7959-BFAB-4187-8B4B-67003606FA06}"/>
              </a:ext>
            </a:extLst>
          </p:cNvPr>
          <p:cNvSpPr/>
          <p:nvPr/>
        </p:nvSpPr>
        <p:spPr>
          <a:xfrm>
            <a:off x="0" y="5316243"/>
            <a:ext cx="9168677" cy="1569660"/>
          </a:xfrm>
          <a:prstGeom prst="rect">
            <a:avLst/>
          </a:prstGeom>
          <a:solidFill>
            <a:srgbClr val="2F402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2F402C"/>
              </a:solidFill>
            </a:endParaRPr>
          </a:p>
        </p:txBody>
      </p:sp>
      <p:pic>
        <p:nvPicPr>
          <p:cNvPr id="8" name="Picture 7" descr="Text&#10;&#10;Description automatically generated with medium confidence">
            <a:extLst>
              <a:ext uri="{FF2B5EF4-FFF2-40B4-BE49-F238E27FC236}">
                <a16:creationId xmlns:a16="http://schemas.microsoft.com/office/drawing/2014/main" id="{C8ECC59C-1066-44EC-AACA-FD3D02798E2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209800" y="5451335"/>
            <a:ext cx="4492436" cy="1424237"/>
          </a:xfrm>
          <a:prstGeom prst="rect">
            <a:avLst/>
          </a:prstGeom>
        </p:spPr>
      </p:pic>
      <p:sp>
        <p:nvSpPr>
          <p:cNvPr id="3" name="Slide Number Placeholder 2">
            <a:extLst>
              <a:ext uri="{FF2B5EF4-FFF2-40B4-BE49-F238E27FC236}">
                <a16:creationId xmlns:a16="http://schemas.microsoft.com/office/drawing/2014/main" id="{0C1D650A-B0F0-5CBB-6522-F490FDBDF18B}"/>
              </a:ext>
            </a:extLst>
          </p:cNvPr>
          <p:cNvSpPr txBox="1">
            <a:spLocks/>
          </p:cNvSpPr>
          <p:nvPr/>
        </p:nvSpPr>
        <p:spPr>
          <a:xfrm>
            <a:off x="6736080" y="6530340"/>
            <a:ext cx="2103120" cy="342900"/>
          </a:xfrm>
          <a:prstGeom prst="rect">
            <a:avLst/>
          </a:prstGeom>
        </p:spPr>
        <p:txBody>
          <a:bodyPr wrap="square" lIns="0" tIns="0" rIns="0" bIns="0">
            <a:spAutoFit/>
          </a:bodyPr>
          <a:lstStyle>
            <a:defPPr>
              <a:defRPr lang="en-US"/>
            </a:defPPr>
            <a:lvl1pPr marL="0" algn="r" defTabSz="914400" rtl="0" eaLnBrk="1" latinLnBrk="0" hangingPunct="1">
              <a:defRPr sz="18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65C3D1F8-002A-47E3-97A1-C6774553AA60}" type="slidenum">
              <a:rPr lang="en-US" smtClean="0"/>
              <a:pPr/>
              <a:t>3</a:t>
            </a:fld>
            <a:endParaRPr lang="en-US" dirty="0"/>
          </a:p>
        </p:txBody>
      </p:sp>
    </p:spTree>
    <p:extLst>
      <p:ext uri="{BB962C8B-B14F-4D97-AF65-F5344CB8AC3E}">
        <p14:creationId xmlns:p14="http://schemas.microsoft.com/office/powerpoint/2010/main" val="109109314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TextBox 1"/>
          <p:cNvSpPr txBox="1">
            <a:spLocks noChangeArrowheads="1"/>
          </p:cNvSpPr>
          <p:nvPr/>
        </p:nvSpPr>
        <p:spPr bwMode="auto">
          <a:xfrm>
            <a:off x="152400" y="228600"/>
            <a:ext cx="8915400" cy="10987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Times New Roman" pitchFamily="18" charset="0"/>
                <a:ea typeface="MS PGothic" pitchFamily="34" charset="-128"/>
                <a:cs typeface="Times New Roman" pitchFamily="18" charset="0"/>
              </a:defRPr>
            </a:lvl1pPr>
            <a:lvl2pPr marL="742950" indent="-285750" eaLnBrk="0" hangingPunct="0">
              <a:spcBef>
                <a:spcPct val="20000"/>
              </a:spcBef>
              <a:buChar char="–"/>
              <a:defRPr sz="2800">
                <a:solidFill>
                  <a:schemeClr val="tx1"/>
                </a:solidFill>
                <a:latin typeface="Times New Roman" pitchFamily="18" charset="0"/>
                <a:ea typeface="Times New Roman" pitchFamily="18" charset="0"/>
                <a:cs typeface="Times New Roman" pitchFamily="18" charset="0"/>
              </a:defRPr>
            </a:lvl2pPr>
            <a:lvl3pPr marL="1143000" indent="-228600" eaLnBrk="0" hangingPunct="0">
              <a:spcBef>
                <a:spcPct val="20000"/>
              </a:spcBef>
              <a:buChar char="•"/>
              <a:defRPr sz="2400">
                <a:solidFill>
                  <a:schemeClr val="tx1"/>
                </a:solidFill>
                <a:latin typeface="Times New Roman" pitchFamily="18" charset="0"/>
                <a:ea typeface="Times New Roman" pitchFamily="18" charset="0"/>
                <a:cs typeface="Times New Roman" pitchFamily="18" charset="0"/>
              </a:defRPr>
            </a:lvl3pPr>
            <a:lvl4pPr marL="1600200" indent="-228600" eaLnBrk="0" hangingPunct="0">
              <a:spcBef>
                <a:spcPct val="20000"/>
              </a:spcBef>
              <a:buChar char="–"/>
              <a:defRPr sz="2000">
                <a:solidFill>
                  <a:schemeClr val="tx1"/>
                </a:solidFill>
                <a:latin typeface="Times New Roman" pitchFamily="18" charset="0"/>
                <a:ea typeface="Times New Roman" pitchFamily="18" charset="0"/>
                <a:cs typeface="Times New Roman" pitchFamily="18" charset="0"/>
              </a:defRPr>
            </a:lvl4pPr>
            <a:lvl5pPr marL="2057400" indent="-228600" eaLnBrk="0" hangingPunct="0">
              <a:spcBef>
                <a:spcPct val="20000"/>
              </a:spcBef>
              <a:buChar char="»"/>
              <a:defRPr sz="2000">
                <a:solidFill>
                  <a:schemeClr val="tx1"/>
                </a:solidFill>
                <a:latin typeface="Times New Roman" pitchFamily="18" charset="0"/>
                <a:ea typeface="Times New Roman" pitchFamily="18" charset="0"/>
                <a:cs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ea typeface="Times New Roman" pitchFamily="18" charset="0"/>
                <a:cs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ea typeface="Times New Roman" pitchFamily="18" charset="0"/>
                <a:cs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ea typeface="Times New Roman" pitchFamily="18" charset="0"/>
                <a:cs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ea typeface="Times New Roman" pitchFamily="18" charset="0"/>
                <a:cs typeface="Times New Roman" pitchFamily="18" charset="0"/>
              </a:defRPr>
            </a:lvl9pPr>
          </a:lstStyle>
          <a:p>
            <a:pPr algn="ctr">
              <a:lnSpc>
                <a:spcPct val="90000"/>
              </a:lnSpc>
              <a:spcBef>
                <a:spcPct val="0"/>
              </a:spcBef>
              <a:buFontTx/>
              <a:buNone/>
            </a:pPr>
            <a:endParaRPr lang="en-US" altLang="en-US" sz="3600" b="1" u="sng" dirty="0">
              <a:solidFill>
                <a:srgbClr val="E51B24"/>
              </a:solidFill>
              <a:latin typeface="Arial" charset="0"/>
            </a:endParaRPr>
          </a:p>
          <a:p>
            <a:pPr algn="ctr">
              <a:lnSpc>
                <a:spcPct val="90000"/>
              </a:lnSpc>
              <a:spcBef>
                <a:spcPct val="0"/>
              </a:spcBef>
              <a:buFontTx/>
              <a:buNone/>
            </a:pPr>
            <a:r>
              <a:rPr lang="en-US" altLang="en-US" sz="3600" b="1" u="sng" dirty="0">
                <a:solidFill>
                  <a:srgbClr val="3F3F3F"/>
                </a:solidFill>
                <a:latin typeface="Arial" charset="0"/>
              </a:rPr>
              <a:t>Vision</a:t>
            </a:r>
            <a:endParaRPr lang="en-US" altLang="en-US" sz="3600" b="1" dirty="0">
              <a:solidFill>
                <a:srgbClr val="3F3F3F"/>
              </a:solidFill>
              <a:latin typeface="Arial" charset="0"/>
            </a:endParaRPr>
          </a:p>
        </p:txBody>
      </p:sp>
      <p:sp>
        <p:nvSpPr>
          <p:cNvPr id="14340" name="Text Box 4"/>
          <p:cNvSpPr txBox="1">
            <a:spLocks noChangeArrowheads="1"/>
          </p:cNvSpPr>
          <p:nvPr/>
        </p:nvSpPr>
        <p:spPr bwMode="auto">
          <a:xfrm>
            <a:off x="609600" y="1600200"/>
            <a:ext cx="8001000" cy="156966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eaLnBrk="1" hangingPunct="1">
              <a:defRPr/>
            </a:pPr>
            <a:r>
              <a:rPr lang="en-US" sz="3200" dirty="0">
                <a:solidFill>
                  <a:srgbClr val="000000"/>
                </a:solidFill>
                <a:latin typeface="Arial" panose="020B0604020202020204" pitchFamily="34" charset="0"/>
                <a:cs typeface="Arial" panose="020B0604020202020204" pitchFamily="34" charset="0"/>
              </a:rPr>
              <a:t>To be universally recognized as The Professional Organization for the United States Marine Corps.</a:t>
            </a:r>
            <a:endParaRPr lang="en-US" altLang="en-US" sz="3200" b="1" i="1" dirty="0">
              <a:latin typeface="Arial" panose="020B0604020202020204" pitchFamily="34" charset="0"/>
              <a:cs typeface="Arial" panose="020B0604020202020204" pitchFamily="34" charset="0"/>
            </a:endParaRPr>
          </a:p>
        </p:txBody>
      </p:sp>
      <p:sp>
        <p:nvSpPr>
          <p:cNvPr id="2" name="Slide Number Placeholder 1"/>
          <p:cNvSpPr>
            <a:spLocks noGrp="1"/>
          </p:cNvSpPr>
          <p:nvPr>
            <p:ph type="sldNum" sz="quarter" idx="7"/>
          </p:nvPr>
        </p:nvSpPr>
        <p:spPr/>
        <p:txBody>
          <a:bodyPr/>
          <a:lstStyle/>
          <a:p>
            <a:fld id="{65C3D1F8-002A-47E3-97A1-C6774553AA60}" type="slidenum">
              <a:rPr lang="en-US" smtClean="0"/>
              <a:t>4</a:t>
            </a:fld>
            <a:endParaRPr lang="en-US" dirty="0"/>
          </a:p>
        </p:txBody>
      </p:sp>
      <p:sp>
        <p:nvSpPr>
          <p:cNvPr id="5" name="Rectangle 4">
            <a:extLst>
              <a:ext uri="{FF2B5EF4-FFF2-40B4-BE49-F238E27FC236}">
                <a16:creationId xmlns:a16="http://schemas.microsoft.com/office/drawing/2014/main" id="{C5B370DD-5DE7-4B3A-B3E2-E2DEC37904A3}"/>
              </a:ext>
            </a:extLst>
          </p:cNvPr>
          <p:cNvSpPr/>
          <p:nvPr/>
        </p:nvSpPr>
        <p:spPr>
          <a:xfrm>
            <a:off x="0" y="5316243"/>
            <a:ext cx="9168677" cy="1569660"/>
          </a:xfrm>
          <a:prstGeom prst="rect">
            <a:avLst/>
          </a:prstGeom>
          <a:solidFill>
            <a:srgbClr val="2F402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2F402C"/>
              </a:solidFill>
            </a:endParaRPr>
          </a:p>
        </p:txBody>
      </p:sp>
      <p:pic>
        <p:nvPicPr>
          <p:cNvPr id="6" name="Picture 5" descr="Text&#10;&#10;Description automatically generated with medium confidence">
            <a:extLst>
              <a:ext uri="{FF2B5EF4-FFF2-40B4-BE49-F238E27FC236}">
                <a16:creationId xmlns:a16="http://schemas.microsoft.com/office/drawing/2014/main" id="{FCFF3018-DB12-42D2-91C7-9A08980475B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09800" y="5451335"/>
            <a:ext cx="4492436" cy="1424237"/>
          </a:xfrm>
          <a:prstGeom prst="rect">
            <a:avLst/>
          </a:prstGeom>
        </p:spPr>
      </p:pic>
      <p:sp>
        <p:nvSpPr>
          <p:cNvPr id="3" name="Slide Number Placeholder 2">
            <a:extLst>
              <a:ext uri="{FF2B5EF4-FFF2-40B4-BE49-F238E27FC236}">
                <a16:creationId xmlns:a16="http://schemas.microsoft.com/office/drawing/2014/main" id="{B5AAD55E-60B3-985E-A712-24EB295C0D53}"/>
              </a:ext>
            </a:extLst>
          </p:cNvPr>
          <p:cNvSpPr txBox="1">
            <a:spLocks/>
          </p:cNvSpPr>
          <p:nvPr/>
        </p:nvSpPr>
        <p:spPr>
          <a:xfrm>
            <a:off x="6736080" y="6530340"/>
            <a:ext cx="2103120" cy="342900"/>
          </a:xfrm>
          <a:prstGeom prst="rect">
            <a:avLst/>
          </a:prstGeom>
        </p:spPr>
        <p:txBody>
          <a:bodyPr wrap="square" lIns="0" tIns="0" rIns="0" bIns="0">
            <a:spAutoFit/>
          </a:bodyPr>
          <a:lstStyle>
            <a:defPPr>
              <a:defRPr lang="en-US"/>
            </a:defPPr>
            <a:lvl1pPr marL="0" algn="r" defTabSz="914400" rtl="0" eaLnBrk="1" latinLnBrk="0" hangingPunct="1">
              <a:defRPr sz="18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65C3D1F8-002A-47E3-97A1-C6774553AA60}" type="slidenum">
              <a:rPr lang="en-US" smtClean="0"/>
              <a:pPr/>
              <a:t>4</a:t>
            </a:fld>
            <a:endParaRPr lang="en-US" dirty="0"/>
          </a:p>
        </p:txBody>
      </p:sp>
    </p:spTree>
    <p:extLst>
      <p:ext uri="{BB962C8B-B14F-4D97-AF65-F5344CB8AC3E}">
        <p14:creationId xmlns:p14="http://schemas.microsoft.com/office/powerpoint/2010/main" val="410644944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TextBox 1"/>
          <p:cNvSpPr txBox="1">
            <a:spLocks noChangeArrowheads="1"/>
          </p:cNvSpPr>
          <p:nvPr/>
        </p:nvSpPr>
        <p:spPr bwMode="auto">
          <a:xfrm>
            <a:off x="114300" y="609600"/>
            <a:ext cx="8915400" cy="60016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Times New Roman" pitchFamily="18" charset="0"/>
                <a:ea typeface="MS PGothic" pitchFamily="34" charset="-128"/>
                <a:cs typeface="Times New Roman" pitchFamily="18" charset="0"/>
              </a:defRPr>
            </a:lvl1pPr>
            <a:lvl2pPr marL="742950" indent="-285750" eaLnBrk="0" hangingPunct="0">
              <a:spcBef>
                <a:spcPct val="20000"/>
              </a:spcBef>
              <a:buChar char="–"/>
              <a:defRPr sz="2800">
                <a:solidFill>
                  <a:schemeClr val="tx1"/>
                </a:solidFill>
                <a:latin typeface="Times New Roman" pitchFamily="18" charset="0"/>
                <a:ea typeface="Times New Roman" pitchFamily="18" charset="0"/>
                <a:cs typeface="Times New Roman" pitchFamily="18" charset="0"/>
              </a:defRPr>
            </a:lvl2pPr>
            <a:lvl3pPr marL="1143000" indent="-228600" eaLnBrk="0" hangingPunct="0">
              <a:spcBef>
                <a:spcPct val="20000"/>
              </a:spcBef>
              <a:buChar char="•"/>
              <a:defRPr sz="2400">
                <a:solidFill>
                  <a:schemeClr val="tx1"/>
                </a:solidFill>
                <a:latin typeface="Times New Roman" pitchFamily="18" charset="0"/>
                <a:ea typeface="Times New Roman" pitchFamily="18" charset="0"/>
                <a:cs typeface="Times New Roman" pitchFamily="18" charset="0"/>
              </a:defRPr>
            </a:lvl3pPr>
            <a:lvl4pPr marL="1600200" indent="-228600" eaLnBrk="0" hangingPunct="0">
              <a:spcBef>
                <a:spcPct val="20000"/>
              </a:spcBef>
              <a:buChar char="–"/>
              <a:defRPr sz="2000">
                <a:solidFill>
                  <a:schemeClr val="tx1"/>
                </a:solidFill>
                <a:latin typeface="Times New Roman" pitchFamily="18" charset="0"/>
                <a:ea typeface="Times New Roman" pitchFamily="18" charset="0"/>
                <a:cs typeface="Times New Roman" pitchFamily="18" charset="0"/>
              </a:defRPr>
            </a:lvl4pPr>
            <a:lvl5pPr marL="2057400" indent="-228600" eaLnBrk="0" hangingPunct="0">
              <a:spcBef>
                <a:spcPct val="20000"/>
              </a:spcBef>
              <a:buChar char="»"/>
              <a:defRPr sz="2000">
                <a:solidFill>
                  <a:schemeClr val="tx1"/>
                </a:solidFill>
                <a:latin typeface="Times New Roman" pitchFamily="18" charset="0"/>
                <a:ea typeface="Times New Roman" pitchFamily="18" charset="0"/>
                <a:cs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ea typeface="Times New Roman" pitchFamily="18" charset="0"/>
                <a:cs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ea typeface="Times New Roman" pitchFamily="18" charset="0"/>
                <a:cs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ea typeface="Times New Roman" pitchFamily="18" charset="0"/>
                <a:cs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ea typeface="Times New Roman" pitchFamily="18" charset="0"/>
                <a:cs typeface="Times New Roman" pitchFamily="18" charset="0"/>
              </a:defRPr>
            </a:lvl9pPr>
          </a:lstStyle>
          <a:p>
            <a:pPr algn="ctr">
              <a:lnSpc>
                <a:spcPct val="90000"/>
              </a:lnSpc>
              <a:spcBef>
                <a:spcPct val="0"/>
              </a:spcBef>
              <a:buFontTx/>
              <a:buNone/>
            </a:pPr>
            <a:r>
              <a:rPr lang="en-US" altLang="en-US" sz="3600" b="1" u="sng" dirty="0">
                <a:solidFill>
                  <a:srgbClr val="3F3F3F"/>
                </a:solidFill>
                <a:latin typeface="Arial" charset="0"/>
              </a:rPr>
              <a:t>Mission Statement</a:t>
            </a:r>
            <a:endParaRPr lang="en-US" altLang="en-US" sz="3600" b="1" dirty="0">
              <a:solidFill>
                <a:srgbClr val="3F3F3F"/>
              </a:solidFill>
              <a:latin typeface="Arial" charset="0"/>
            </a:endParaRPr>
          </a:p>
        </p:txBody>
      </p:sp>
      <p:sp>
        <p:nvSpPr>
          <p:cNvPr id="14340" name="Text Box 4"/>
          <p:cNvSpPr txBox="1">
            <a:spLocks noChangeArrowheads="1"/>
          </p:cNvSpPr>
          <p:nvPr/>
        </p:nvSpPr>
        <p:spPr bwMode="auto">
          <a:xfrm>
            <a:off x="495300" y="1600200"/>
            <a:ext cx="8153400" cy="304698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eaLnBrk="1" hangingPunct="1">
              <a:defRPr/>
            </a:pPr>
            <a:r>
              <a:rPr lang="en-US" sz="3200" dirty="0">
                <a:solidFill>
                  <a:srgbClr val="000000"/>
                </a:solidFill>
                <a:latin typeface="Arial" panose="020B0604020202020204" pitchFamily="34" charset="0"/>
                <a:cs typeface="Arial" panose="020B0604020202020204" pitchFamily="34" charset="0"/>
              </a:rPr>
              <a:t>To be the preeminent association for all Marines and Friends of the Corps dedicated to leader development, recognition of professional excellence and expanding awareness of the rich tradition, history and spirit of the United States Marines.</a:t>
            </a:r>
            <a:endParaRPr lang="en-US" altLang="en-US" sz="3200" b="1" i="1" dirty="0">
              <a:latin typeface="Arial" panose="020B0604020202020204" pitchFamily="34" charset="0"/>
              <a:cs typeface="Arial" panose="020B0604020202020204" pitchFamily="34" charset="0"/>
            </a:endParaRPr>
          </a:p>
        </p:txBody>
      </p:sp>
      <p:sp>
        <p:nvSpPr>
          <p:cNvPr id="2" name="Slide Number Placeholder 1"/>
          <p:cNvSpPr>
            <a:spLocks noGrp="1"/>
          </p:cNvSpPr>
          <p:nvPr>
            <p:ph type="sldNum" sz="quarter" idx="7"/>
          </p:nvPr>
        </p:nvSpPr>
        <p:spPr/>
        <p:txBody>
          <a:bodyPr/>
          <a:lstStyle/>
          <a:p>
            <a:fld id="{65C3D1F8-002A-47E3-97A1-C6774553AA60}" type="slidenum">
              <a:rPr lang="en-US" smtClean="0"/>
              <a:t>5</a:t>
            </a:fld>
            <a:endParaRPr lang="en-US" dirty="0"/>
          </a:p>
        </p:txBody>
      </p:sp>
      <p:sp>
        <p:nvSpPr>
          <p:cNvPr id="5" name="Rectangle 4">
            <a:extLst>
              <a:ext uri="{FF2B5EF4-FFF2-40B4-BE49-F238E27FC236}">
                <a16:creationId xmlns:a16="http://schemas.microsoft.com/office/drawing/2014/main" id="{372475F1-7E11-443B-AB9F-C410FF46B2D5}"/>
              </a:ext>
            </a:extLst>
          </p:cNvPr>
          <p:cNvSpPr/>
          <p:nvPr/>
        </p:nvSpPr>
        <p:spPr>
          <a:xfrm>
            <a:off x="0" y="5316243"/>
            <a:ext cx="9168677" cy="1569660"/>
          </a:xfrm>
          <a:prstGeom prst="rect">
            <a:avLst/>
          </a:prstGeom>
          <a:solidFill>
            <a:srgbClr val="2F402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2F402C"/>
              </a:solidFill>
            </a:endParaRPr>
          </a:p>
        </p:txBody>
      </p:sp>
      <p:pic>
        <p:nvPicPr>
          <p:cNvPr id="6" name="Picture 5" descr="Text&#10;&#10;Description automatically generated with medium confidence">
            <a:extLst>
              <a:ext uri="{FF2B5EF4-FFF2-40B4-BE49-F238E27FC236}">
                <a16:creationId xmlns:a16="http://schemas.microsoft.com/office/drawing/2014/main" id="{E84960F0-EC36-4432-A17C-9D2A4590073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09800" y="5451335"/>
            <a:ext cx="4492436" cy="1424237"/>
          </a:xfrm>
          <a:prstGeom prst="rect">
            <a:avLst/>
          </a:prstGeom>
        </p:spPr>
      </p:pic>
      <p:sp>
        <p:nvSpPr>
          <p:cNvPr id="3" name="Slide Number Placeholder 2">
            <a:extLst>
              <a:ext uri="{FF2B5EF4-FFF2-40B4-BE49-F238E27FC236}">
                <a16:creationId xmlns:a16="http://schemas.microsoft.com/office/drawing/2014/main" id="{4A1C3D39-AB38-4912-AF28-7BCC9CE84B35}"/>
              </a:ext>
            </a:extLst>
          </p:cNvPr>
          <p:cNvSpPr txBox="1">
            <a:spLocks/>
          </p:cNvSpPr>
          <p:nvPr/>
        </p:nvSpPr>
        <p:spPr>
          <a:xfrm>
            <a:off x="6736080" y="6530340"/>
            <a:ext cx="2103120" cy="342900"/>
          </a:xfrm>
          <a:prstGeom prst="rect">
            <a:avLst/>
          </a:prstGeom>
        </p:spPr>
        <p:txBody>
          <a:bodyPr wrap="square" lIns="0" tIns="0" rIns="0" bIns="0">
            <a:spAutoFit/>
          </a:bodyPr>
          <a:lstStyle>
            <a:defPPr>
              <a:defRPr lang="en-US"/>
            </a:defPPr>
            <a:lvl1pPr marL="0" algn="r" defTabSz="914400" rtl="0" eaLnBrk="1" latinLnBrk="0" hangingPunct="1">
              <a:defRPr sz="18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65C3D1F8-002A-47E3-97A1-C6774553AA60}" type="slidenum">
              <a:rPr lang="en-US" smtClean="0"/>
              <a:pPr/>
              <a:t>5</a:t>
            </a:fld>
            <a:endParaRPr lang="en-US" dirty="0"/>
          </a:p>
        </p:txBody>
      </p:sp>
    </p:spTree>
    <p:extLst>
      <p:ext uri="{BB962C8B-B14F-4D97-AF65-F5344CB8AC3E}">
        <p14:creationId xmlns:p14="http://schemas.microsoft.com/office/powerpoint/2010/main" val="395976779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TextBox 1"/>
          <p:cNvSpPr txBox="1">
            <a:spLocks noChangeArrowheads="1"/>
          </p:cNvSpPr>
          <p:nvPr/>
        </p:nvSpPr>
        <p:spPr bwMode="auto">
          <a:xfrm>
            <a:off x="152400" y="152400"/>
            <a:ext cx="8915400" cy="60016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Times New Roman" pitchFamily="18" charset="0"/>
                <a:ea typeface="MS PGothic" pitchFamily="34" charset="-128"/>
                <a:cs typeface="Times New Roman" pitchFamily="18" charset="0"/>
              </a:defRPr>
            </a:lvl1pPr>
            <a:lvl2pPr marL="742950" indent="-285750" eaLnBrk="0" hangingPunct="0">
              <a:spcBef>
                <a:spcPct val="20000"/>
              </a:spcBef>
              <a:buChar char="–"/>
              <a:defRPr sz="2800">
                <a:solidFill>
                  <a:schemeClr val="tx1"/>
                </a:solidFill>
                <a:latin typeface="Times New Roman" pitchFamily="18" charset="0"/>
                <a:ea typeface="Times New Roman" pitchFamily="18" charset="0"/>
                <a:cs typeface="Times New Roman" pitchFamily="18" charset="0"/>
              </a:defRPr>
            </a:lvl2pPr>
            <a:lvl3pPr marL="1143000" indent="-228600" eaLnBrk="0" hangingPunct="0">
              <a:spcBef>
                <a:spcPct val="20000"/>
              </a:spcBef>
              <a:buChar char="•"/>
              <a:defRPr sz="2400">
                <a:solidFill>
                  <a:schemeClr val="tx1"/>
                </a:solidFill>
                <a:latin typeface="Times New Roman" pitchFamily="18" charset="0"/>
                <a:ea typeface="Times New Roman" pitchFamily="18" charset="0"/>
                <a:cs typeface="Times New Roman" pitchFamily="18" charset="0"/>
              </a:defRPr>
            </a:lvl3pPr>
            <a:lvl4pPr marL="1600200" indent="-228600" eaLnBrk="0" hangingPunct="0">
              <a:spcBef>
                <a:spcPct val="20000"/>
              </a:spcBef>
              <a:buChar char="–"/>
              <a:defRPr sz="2000">
                <a:solidFill>
                  <a:schemeClr val="tx1"/>
                </a:solidFill>
                <a:latin typeface="Times New Roman" pitchFamily="18" charset="0"/>
                <a:ea typeface="Times New Roman" pitchFamily="18" charset="0"/>
                <a:cs typeface="Times New Roman" pitchFamily="18" charset="0"/>
              </a:defRPr>
            </a:lvl4pPr>
            <a:lvl5pPr marL="2057400" indent="-228600" eaLnBrk="0" hangingPunct="0">
              <a:spcBef>
                <a:spcPct val="20000"/>
              </a:spcBef>
              <a:buChar char="»"/>
              <a:defRPr sz="2000">
                <a:solidFill>
                  <a:schemeClr val="tx1"/>
                </a:solidFill>
                <a:latin typeface="Times New Roman" pitchFamily="18" charset="0"/>
                <a:ea typeface="Times New Roman" pitchFamily="18" charset="0"/>
                <a:cs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ea typeface="Times New Roman" pitchFamily="18" charset="0"/>
                <a:cs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ea typeface="Times New Roman" pitchFamily="18" charset="0"/>
                <a:cs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ea typeface="Times New Roman" pitchFamily="18" charset="0"/>
                <a:cs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ea typeface="Times New Roman" pitchFamily="18" charset="0"/>
                <a:cs typeface="Times New Roman" pitchFamily="18" charset="0"/>
              </a:defRPr>
            </a:lvl9pPr>
          </a:lstStyle>
          <a:p>
            <a:pPr algn="ctr">
              <a:lnSpc>
                <a:spcPct val="90000"/>
              </a:lnSpc>
              <a:spcBef>
                <a:spcPct val="0"/>
              </a:spcBef>
              <a:buFontTx/>
              <a:buNone/>
            </a:pPr>
            <a:r>
              <a:rPr lang="en-US" altLang="en-US" sz="3600" b="1" u="sng" dirty="0">
                <a:solidFill>
                  <a:srgbClr val="3F3F3F"/>
                </a:solidFill>
                <a:latin typeface="Arial" charset="0"/>
              </a:rPr>
              <a:t>Marine Corps Association</a:t>
            </a:r>
          </a:p>
        </p:txBody>
      </p:sp>
      <p:sp>
        <p:nvSpPr>
          <p:cNvPr id="4" name="Rectangle 3"/>
          <p:cNvSpPr/>
          <p:nvPr/>
        </p:nvSpPr>
        <p:spPr>
          <a:xfrm>
            <a:off x="228600" y="990600"/>
            <a:ext cx="2819400" cy="762000"/>
          </a:xfrm>
          <a:prstGeom prst="rect">
            <a:avLst/>
          </a:prstGeom>
          <a:solidFill>
            <a:srgbClr val="41453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defRPr/>
            </a:pPr>
            <a:r>
              <a:rPr lang="en-US" altLang="en-US" sz="2400" b="1" i="1">
                <a:solidFill>
                  <a:srgbClr val="FFFFFF"/>
                </a:solidFill>
                <a:latin typeface="Arial" pitchFamily="34" charset="0"/>
              </a:rPr>
              <a:t>Two Non-Profit</a:t>
            </a:r>
            <a:endParaRPr lang="en-US" altLang="en-US" sz="2400" b="1" i="1" dirty="0">
              <a:solidFill>
                <a:srgbClr val="FFFFFF"/>
              </a:solidFill>
              <a:latin typeface="Arial" pitchFamily="34" charset="0"/>
            </a:endParaRPr>
          </a:p>
          <a:p>
            <a:pPr algn="ctr">
              <a:defRPr/>
            </a:pPr>
            <a:r>
              <a:rPr lang="en-US" altLang="en-US" sz="2400" b="1" i="1" dirty="0">
                <a:solidFill>
                  <a:srgbClr val="FFFFFF"/>
                </a:solidFill>
                <a:latin typeface="Arial" pitchFamily="34" charset="0"/>
              </a:rPr>
              <a:t>Organizations</a:t>
            </a:r>
          </a:p>
        </p:txBody>
      </p:sp>
      <p:sp>
        <p:nvSpPr>
          <p:cNvPr id="9" name="Text Box 4"/>
          <p:cNvSpPr txBox="1">
            <a:spLocks noChangeArrowheads="1"/>
          </p:cNvSpPr>
          <p:nvPr/>
        </p:nvSpPr>
        <p:spPr bwMode="auto">
          <a:xfrm>
            <a:off x="685800" y="1952450"/>
            <a:ext cx="8001000" cy="1615827"/>
          </a:xfrm>
          <a:prstGeom prst="rect">
            <a:avLst/>
          </a:prstGeom>
          <a:noFill/>
          <a:ln>
            <a:solidFill>
              <a:schemeClr val="tx1"/>
            </a:solid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square">
            <a:spAutoFit/>
          </a:bodyPr>
          <a:lstStyle>
            <a:lvl1pPr eaLnBrk="0" hangingPunct="0">
              <a:defRPr sz="2400">
                <a:solidFill>
                  <a:schemeClr val="tx1"/>
                </a:solidFill>
                <a:latin typeface="Times New Roman" pitchFamily="18" charset="0"/>
                <a:ea typeface="MS PGothic" pitchFamily="34" charset="-128"/>
              </a:defRPr>
            </a:lvl1pPr>
            <a:lvl2pPr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algn="ctr" eaLnBrk="1" hangingPunct="1">
              <a:defRPr/>
            </a:pPr>
            <a:r>
              <a:rPr lang="en-US" altLang="en-US" sz="2000" b="1" dirty="0">
                <a:latin typeface="Arial" pitchFamily="34" charset="0"/>
              </a:rPr>
              <a:t>MCA - 501c19</a:t>
            </a:r>
          </a:p>
          <a:p>
            <a:pPr algn="ctr" eaLnBrk="1" hangingPunct="1">
              <a:defRPr/>
            </a:pPr>
            <a:r>
              <a:rPr lang="en-US" altLang="en-US" sz="2000" b="1" dirty="0">
                <a:latin typeface="Arial" pitchFamily="34" charset="0"/>
              </a:rPr>
              <a:t>Veterans Membership Association</a:t>
            </a:r>
          </a:p>
          <a:p>
            <a:pPr algn="ctr" eaLnBrk="1" hangingPunct="1">
              <a:defRPr/>
            </a:pPr>
            <a:endParaRPr lang="en-US" altLang="en-US" sz="500" b="1" dirty="0">
              <a:latin typeface="Arial" pitchFamily="34" charset="0"/>
            </a:endParaRPr>
          </a:p>
          <a:p>
            <a:pPr algn="ctr" eaLnBrk="1" hangingPunct="1">
              <a:buFontTx/>
              <a:buChar char="•"/>
              <a:defRPr/>
            </a:pPr>
            <a:r>
              <a:rPr lang="en-US" altLang="en-US" sz="1800" dirty="0">
                <a:latin typeface="Arial" pitchFamily="34" charset="0"/>
              </a:rPr>
              <a:t> Publications</a:t>
            </a:r>
          </a:p>
          <a:p>
            <a:pPr algn="ctr" eaLnBrk="1" hangingPunct="1">
              <a:buFontTx/>
              <a:buChar char="•"/>
              <a:defRPr/>
            </a:pPr>
            <a:r>
              <a:rPr lang="en-US" altLang="en-US" sz="1800" dirty="0">
                <a:latin typeface="Arial" pitchFamily="34" charset="0"/>
              </a:rPr>
              <a:t> Membership &amp; Member Benefits - insurance, discounts</a:t>
            </a:r>
          </a:p>
          <a:p>
            <a:pPr algn="ctr" eaLnBrk="1" hangingPunct="1">
              <a:buFontTx/>
              <a:buChar char="•"/>
              <a:defRPr/>
            </a:pPr>
            <a:r>
              <a:rPr lang="en-US" altLang="en-US" sz="1800" dirty="0">
                <a:latin typeface="Arial" pitchFamily="34" charset="0"/>
              </a:rPr>
              <a:t> Retail Goods – uniforms, Marine themed clothing and items</a:t>
            </a:r>
          </a:p>
        </p:txBody>
      </p:sp>
      <p:sp>
        <p:nvSpPr>
          <p:cNvPr id="10" name="Text Box 4"/>
          <p:cNvSpPr txBox="1">
            <a:spLocks noChangeArrowheads="1"/>
          </p:cNvSpPr>
          <p:nvPr/>
        </p:nvSpPr>
        <p:spPr bwMode="auto">
          <a:xfrm>
            <a:off x="1295400" y="3622875"/>
            <a:ext cx="6781800" cy="1061829"/>
          </a:xfrm>
          <a:prstGeom prst="rect">
            <a:avLst/>
          </a:prstGeom>
          <a:noFill/>
          <a:ln>
            <a:solidFill>
              <a:schemeClr val="tx1"/>
            </a:solid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square">
            <a:spAutoFit/>
          </a:bodyPr>
          <a:lstStyle>
            <a:lvl1pPr eaLnBrk="0" hangingPunct="0">
              <a:defRPr sz="2400">
                <a:solidFill>
                  <a:schemeClr val="tx1"/>
                </a:solidFill>
                <a:latin typeface="Times New Roman" pitchFamily="18" charset="0"/>
                <a:ea typeface="MS PGothic" pitchFamily="34" charset="-128"/>
              </a:defRPr>
            </a:lvl1pPr>
            <a:lvl2pPr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algn="ctr" eaLnBrk="1" hangingPunct="1">
              <a:defRPr/>
            </a:pPr>
            <a:r>
              <a:rPr lang="en-US" altLang="en-US" sz="2000" b="1" dirty="0">
                <a:latin typeface="Arial" pitchFamily="34" charset="0"/>
              </a:rPr>
              <a:t>MCAF - 501c3</a:t>
            </a:r>
          </a:p>
          <a:p>
            <a:pPr algn="ctr" eaLnBrk="1" hangingPunct="1">
              <a:defRPr/>
            </a:pPr>
            <a:r>
              <a:rPr lang="en-US" altLang="en-US" sz="2000" b="1" dirty="0">
                <a:latin typeface="Arial" pitchFamily="34" charset="0"/>
              </a:rPr>
              <a:t>Public Charity</a:t>
            </a:r>
          </a:p>
          <a:p>
            <a:pPr algn="ctr" eaLnBrk="1" hangingPunct="1">
              <a:defRPr/>
            </a:pPr>
            <a:endParaRPr lang="en-US" altLang="en-US" sz="500" dirty="0">
              <a:latin typeface="Arial" pitchFamily="34" charset="0"/>
            </a:endParaRPr>
          </a:p>
          <a:p>
            <a:pPr algn="ctr" eaLnBrk="1" hangingPunct="1">
              <a:buFontTx/>
              <a:buChar char="•"/>
              <a:defRPr/>
            </a:pPr>
            <a:r>
              <a:rPr lang="en-US" altLang="en-US" sz="1800" dirty="0">
                <a:latin typeface="Arial" pitchFamily="34" charset="0"/>
              </a:rPr>
              <a:t> Donated funds, sponsorships, grants to support MCA programs</a:t>
            </a:r>
          </a:p>
        </p:txBody>
      </p:sp>
      <p:sp>
        <p:nvSpPr>
          <p:cNvPr id="15" name="Rectangle 14"/>
          <p:cNvSpPr/>
          <p:nvPr/>
        </p:nvSpPr>
        <p:spPr>
          <a:xfrm>
            <a:off x="3200400" y="986999"/>
            <a:ext cx="2819400" cy="762000"/>
          </a:xfrm>
          <a:prstGeom prst="rect">
            <a:avLst/>
          </a:prstGeom>
          <a:solidFill>
            <a:srgbClr val="41453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41453A"/>
              </a:solidFill>
            </a:endParaRPr>
          </a:p>
        </p:txBody>
      </p:sp>
      <p:sp>
        <p:nvSpPr>
          <p:cNvPr id="14" name="Rectangle 13"/>
          <p:cNvSpPr/>
          <p:nvPr/>
        </p:nvSpPr>
        <p:spPr>
          <a:xfrm>
            <a:off x="6172200" y="990600"/>
            <a:ext cx="2819400" cy="762000"/>
          </a:xfrm>
          <a:prstGeom prst="rect">
            <a:avLst/>
          </a:prstGeom>
          <a:solidFill>
            <a:srgbClr val="41453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Text Box 4"/>
          <p:cNvSpPr txBox="1">
            <a:spLocks noChangeArrowheads="1"/>
          </p:cNvSpPr>
          <p:nvPr/>
        </p:nvSpPr>
        <p:spPr bwMode="auto">
          <a:xfrm>
            <a:off x="3009900" y="1146601"/>
            <a:ext cx="3124200" cy="46166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square">
            <a:spAutoFit/>
          </a:bodyP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algn="ctr" eaLnBrk="1" hangingPunct="1">
              <a:defRPr/>
            </a:pPr>
            <a:r>
              <a:rPr lang="en-US" altLang="en-US" b="1" i="1" dirty="0">
                <a:solidFill>
                  <a:srgbClr val="FFFFFF"/>
                </a:solidFill>
                <a:latin typeface="Arial" pitchFamily="34" charset="0"/>
              </a:rPr>
              <a:t>One Mission</a:t>
            </a:r>
          </a:p>
        </p:txBody>
      </p:sp>
      <p:sp>
        <p:nvSpPr>
          <p:cNvPr id="6" name="Text Box 4"/>
          <p:cNvSpPr txBox="1">
            <a:spLocks noChangeArrowheads="1"/>
          </p:cNvSpPr>
          <p:nvPr/>
        </p:nvSpPr>
        <p:spPr bwMode="auto">
          <a:xfrm>
            <a:off x="5818031" y="1146600"/>
            <a:ext cx="2895600" cy="46166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square">
            <a:spAutoFit/>
          </a:bodyP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algn="r" eaLnBrk="1" hangingPunct="1">
              <a:defRPr/>
            </a:pPr>
            <a:r>
              <a:rPr lang="en-US" altLang="en-US" b="1" i="1" dirty="0">
                <a:solidFill>
                  <a:srgbClr val="FFFFFF"/>
                </a:solidFill>
                <a:latin typeface="Arial" pitchFamily="34" charset="0"/>
              </a:rPr>
              <a:t>Shared Vision</a:t>
            </a:r>
          </a:p>
        </p:txBody>
      </p:sp>
      <p:sp>
        <p:nvSpPr>
          <p:cNvPr id="2" name="Slide Number Placeholder 1"/>
          <p:cNvSpPr>
            <a:spLocks noGrp="1"/>
          </p:cNvSpPr>
          <p:nvPr>
            <p:ph type="sldNum" sz="quarter" idx="7"/>
          </p:nvPr>
        </p:nvSpPr>
        <p:spPr/>
        <p:txBody>
          <a:bodyPr/>
          <a:lstStyle/>
          <a:p>
            <a:fld id="{65C3D1F8-002A-47E3-97A1-C6774553AA60}" type="slidenum">
              <a:rPr lang="en-US" smtClean="0"/>
              <a:t>6</a:t>
            </a:fld>
            <a:endParaRPr lang="en-US" dirty="0"/>
          </a:p>
        </p:txBody>
      </p:sp>
      <p:sp>
        <p:nvSpPr>
          <p:cNvPr id="11" name="Rectangle 10">
            <a:extLst>
              <a:ext uri="{FF2B5EF4-FFF2-40B4-BE49-F238E27FC236}">
                <a16:creationId xmlns:a16="http://schemas.microsoft.com/office/drawing/2014/main" id="{A78D81B1-58A2-428F-85E0-BD16CA80D75B}"/>
              </a:ext>
            </a:extLst>
          </p:cNvPr>
          <p:cNvSpPr/>
          <p:nvPr/>
        </p:nvSpPr>
        <p:spPr>
          <a:xfrm>
            <a:off x="0" y="5316243"/>
            <a:ext cx="9168677" cy="1569660"/>
          </a:xfrm>
          <a:prstGeom prst="rect">
            <a:avLst/>
          </a:prstGeom>
          <a:solidFill>
            <a:srgbClr val="2F402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2F402C"/>
              </a:solidFill>
            </a:endParaRPr>
          </a:p>
        </p:txBody>
      </p:sp>
      <p:pic>
        <p:nvPicPr>
          <p:cNvPr id="12" name="Picture 11" descr="Text&#10;&#10;Description automatically generated with medium confidence">
            <a:extLst>
              <a:ext uri="{FF2B5EF4-FFF2-40B4-BE49-F238E27FC236}">
                <a16:creationId xmlns:a16="http://schemas.microsoft.com/office/drawing/2014/main" id="{95B4167D-922D-4DAA-9E52-4C03F8AB85B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09800" y="5451335"/>
            <a:ext cx="4492436" cy="1424237"/>
          </a:xfrm>
          <a:prstGeom prst="rect">
            <a:avLst/>
          </a:prstGeom>
        </p:spPr>
      </p:pic>
      <p:sp>
        <p:nvSpPr>
          <p:cNvPr id="3" name="Slide Number Placeholder 2">
            <a:extLst>
              <a:ext uri="{FF2B5EF4-FFF2-40B4-BE49-F238E27FC236}">
                <a16:creationId xmlns:a16="http://schemas.microsoft.com/office/drawing/2014/main" id="{3DFE0129-0567-F09E-A497-CC2DD69B7595}"/>
              </a:ext>
            </a:extLst>
          </p:cNvPr>
          <p:cNvSpPr txBox="1">
            <a:spLocks/>
          </p:cNvSpPr>
          <p:nvPr/>
        </p:nvSpPr>
        <p:spPr>
          <a:xfrm>
            <a:off x="6736080" y="6530340"/>
            <a:ext cx="2103120" cy="342900"/>
          </a:xfrm>
          <a:prstGeom prst="rect">
            <a:avLst/>
          </a:prstGeom>
        </p:spPr>
        <p:txBody>
          <a:bodyPr wrap="square" lIns="0" tIns="0" rIns="0" bIns="0">
            <a:spAutoFit/>
          </a:bodyPr>
          <a:lstStyle>
            <a:defPPr>
              <a:defRPr lang="en-US"/>
            </a:defPPr>
            <a:lvl1pPr marL="0" algn="r" defTabSz="914400" rtl="0" eaLnBrk="1" latinLnBrk="0" hangingPunct="1">
              <a:defRPr sz="18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65C3D1F8-002A-47E3-97A1-C6774553AA60}" type="slidenum">
              <a:rPr lang="en-US" smtClean="0"/>
              <a:pPr/>
              <a:t>6</a:t>
            </a:fld>
            <a:endParaRPr lang="en-US" dirty="0"/>
          </a:p>
        </p:txBody>
      </p:sp>
    </p:spTree>
    <p:extLst>
      <p:ext uri="{BB962C8B-B14F-4D97-AF65-F5344CB8AC3E}">
        <p14:creationId xmlns:p14="http://schemas.microsoft.com/office/powerpoint/2010/main" val="315746301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469A0F9-1FDC-DBCE-377B-A151FA9A3557}"/>
            </a:ext>
          </a:extLst>
        </p:cNvPr>
        <p:cNvGrpSpPr/>
        <p:nvPr/>
      </p:nvGrpSpPr>
      <p:grpSpPr>
        <a:xfrm>
          <a:off x="0" y="0"/>
          <a:ext cx="0" cy="0"/>
          <a:chOff x="0" y="0"/>
          <a:chExt cx="0" cy="0"/>
        </a:xfrm>
      </p:grpSpPr>
      <p:sp>
        <p:nvSpPr>
          <p:cNvPr id="4099" name="TextBox 1">
            <a:extLst>
              <a:ext uri="{FF2B5EF4-FFF2-40B4-BE49-F238E27FC236}">
                <a16:creationId xmlns:a16="http://schemas.microsoft.com/office/drawing/2014/main" id="{48C6BD87-E62A-8ACF-C02C-9BA2CBB5BA79}"/>
              </a:ext>
            </a:extLst>
          </p:cNvPr>
          <p:cNvSpPr txBox="1">
            <a:spLocks noChangeArrowheads="1"/>
          </p:cNvSpPr>
          <p:nvPr/>
        </p:nvSpPr>
        <p:spPr bwMode="auto">
          <a:xfrm>
            <a:off x="152400" y="152400"/>
            <a:ext cx="8915400" cy="60016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Times New Roman" pitchFamily="18" charset="0"/>
                <a:ea typeface="MS PGothic" pitchFamily="34" charset="-128"/>
                <a:cs typeface="Times New Roman" pitchFamily="18" charset="0"/>
              </a:defRPr>
            </a:lvl1pPr>
            <a:lvl2pPr marL="742950" indent="-285750" eaLnBrk="0" hangingPunct="0">
              <a:spcBef>
                <a:spcPct val="20000"/>
              </a:spcBef>
              <a:buChar char="–"/>
              <a:defRPr sz="2800">
                <a:solidFill>
                  <a:schemeClr val="tx1"/>
                </a:solidFill>
                <a:latin typeface="Times New Roman" pitchFamily="18" charset="0"/>
                <a:ea typeface="Times New Roman" pitchFamily="18" charset="0"/>
                <a:cs typeface="Times New Roman" pitchFamily="18" charset="0"/>
              </a:defRPr>
            </a:lvl2pPr>
            <a:lvl3pPr marL="1143000" indent="-228600" eaLnBrk="0" hangingPunct="0">
              <a:spcBef>
                <a:spcPct val="20000"/>
              </a:spcBef>
              <a:buChar char="•"/>
              <a:defRPr sz="2400">
                <a:solidFill>
                  <a:schemeClr val="tx1"/>
                </a:solidFill>
                <a:latin typeface="Times New Roman" pitchFamily="18" charset="0"/>
                <a:ea typeface="Times New Roman" pitchFamily="18" charset="0"/>
                <a:cs typeface="Times New Roman" pitchFamily="18" charset="0"/>
              </a:defRPr>
            </a:lvl3pPr>
            <a:lvl4pPr marL="1600200" indent="-228600" eaLnBrk="0" hangingPunct="0">
              <a:spcBef>
                <a:spcPct val="20000"/>
              </a:spcBef>
              <a:buChar char="–"/>
              <a:defRPr sz="2000">
                <a:solidFill>
                  <a:schemeClr val="tx1"/>
                </a:solidFill>
                <a:latin typeface="Times New Roman" pitchFamily="18" charset="0"/>
                <a:ea typeface="Times New Roman" pitchFamily="18" charset="0"/>
                <a:cs typeface="Times New Roman" pitchFamily="18" charset="0"/>
              </a:defRPr>
            </a:lvl4pPr>
            <a:lvl5pPr marL="2057400" indent="-228600" eaLnBrk="0" hangingPunct="0">
              <a:spcBef>
                <a:spcPct val="20000"/>
              </a:spcBef>
              <a:buChar char="»"/>
              <a:defRPr sz="2000">
                <a:solidFill>
                  <a:schemeClr val="tx1"/>
                </a:solidFill>
                <a:latin typeface="Times New Roman" pitchFamily="18" charset="0"/>
                <a:ea typeface="Times New Roman" pitchFamily="18" charset="0"/>
                <a:cs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ea typeface="Times New Roman" pitchFamily="18" charset="0"/>
                <a:cs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ea typeface="Times New Roman" pitchFamily="18" charset="0"/>
                <a:cs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ea typeface="Times New Roman" pitchFamily="18" charset="0"/>
                <a:cs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ea typeface="Times New Roman" pitchFamily="18" charset="0"/>
                <a:cs typeface="Times New Roman" pitchFamily="18" charset="0"/>
              </a:defRPr>
            </a:lvl9pPr>
          </a:lstStyle>
          <a:p>
            <a:pPr algn="ctr">
              <a:lnSpc>
                <a:spcPct val="90000"/>
              </a:lnSpc>
              <a:spcBef>
                <a:spcPct val="0"/>
              </a:spcBef>
              <a:buFontTx/>
              <a:buNone/>
            </a:pPr>
            <a:r>
              <a:rPr lang="en-US" altLang="en-US" sz="3600" b="1" u="sng" dirty="0">
                <a:solidFill>
                  <a:srgbClr val="3F3F3F"/>
                </a:solidFill>
                <a:latin typeface="Arial" charset="0"/>
              </a:rPr>
              <a:t>Marine Corps Association</a:t>
            </a:r>
          </a:p>
        </p:txBody>
      </p:sp>
      <p:sp>
        <p:nvSpPr>
          <p:cNvPr id="4" name="Rectangle 3">
            <a:extLst>
              <a:ext uri="{FF2B5EF4-FFF2-40B4-BE49-F238E27FC236}">
                <a16:creationId xmlns:a16="http://schemas.microsoft.com/office/drawing/2014/main" id="{96E0CB2E-E87B-71C6-1D6C-CB0CDFE0D533}"/>
              </a:ext>
            </a:extLst>
          </p:cNvPr>
          <p:cNvSpPr/>
          <p:nvPr/>
        </p:nvSpPr>
        <p:spPr>
          <a:xfrm>
            <a:off x="228600" y="990600"/>
            <a:ext cx="2819400" cy="762000"/>
          </a:xfrm>
          <a:prstGeom prst="rect">
            <a:avLst/>
          </a:prstGeom>
          <a:solidFill>
            <a:srgbClr val="41453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defRPr/>
            </a:pPr>
            <a:r>
              <a:rPr lang="en-US" altLang="en-US" sz="2400" b="1" i="1">
                <a:solidFill>
                  <a:srgbClr val="FFFFFF"/>
                </a:solidFill>
                <a:latin typeface="Arial" pitchFamily="34" charset="0"/>
              </a:rPr>
              <a:t>Two Non-Profit</a:t>
            </a:r>
            <a:endParaRPr lang="en-US" altLang="en-US" sz="2400" b="1" i="1" dirty="0">
              <a:solidFill>
                <a:srgbClr val="FFFFFF"/>
              </a:solidFill>
              <a:latin typeface="Arial" pitchFamily="34" charset="0"/>
            </a:endParaRPr>
          </a:p>
          <a:p>
            <a:pPr algn="ctr">
              <a:defRPr/>
            </a:pPr>
            <a:r>
              <a:rPr lang="en-US" altLang="en-US" sz="2400" b="1" i="1" dirty="0">
                <a:solidFill>
                  <a:srgbClr val="FFFFFF"/>
                </a:solidFill>
                <a:latin typeface="Arial" pitchFamily="34" charset="0"/>
              </a:rPr>
              <a:t>Organizations</a:t>
            </a:r>
          </a:p>
        </p:txBody>
      </p:sp>
      <p:sp>
        <p:nvSpPr>
          <p:cNvPr id="15" name="Rectangle 14">
            <a:extLst>
              <a:ext uri="{FF2B5EF4-FFF2-40B4-BE49-F238E27FC236}">
                <a16:creationId xmlns:a16="http://schemas.microsoft.com/office/drawing/2014/main" id="{B269A689-01A2-4EA7-853A-6FB832A22256}"/>
              </a:ext>
            </a:extLst>
          </p:cNvPr>
          <p:cNvSpPr/>
          <p:nvPr/>
        </p:nvSpPr>
        <p:spPr>
          <a:xfrm>
            <a:off x="3200400" y="986999"/>
            <a:ext cx="2819400" cy="762000"/>
          </a:xfrm>
          <a:prstGeom prst="rect">
            <a:avLst/>
          </a:prstGeom>
          <a:solidFill>
            <a:srgbClr val="41453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41453A"/>
              </a:solidFill>
            </a:endParaRPr>
          </a:p>
        </p:txBody>
      </p:sp>
      <p:sp>
        <p:nvSpPr>
          <p:cNvPr id="14" name="Rectangle 13">
            <a:extLst>
              <a:ext uri="{FF2B5EF4-FFF2-40B4-BE49-F238E27FC236}">
                <a16:creationId xmlns:a16="http://schemas.microsoft.com/office/drawing/2014/main" id="{9B5BB04F-7C15-6FAC-2426-879F3D567D33}"/>
              </a:ext>
            </a:extLst>
          </p:cNvPr>
          <p:cNvSpPr/>
          <p:nvPr/>
        </p:nvSpPr>
        <p:spPr>
          <a:xfrm>
            <a:off x="6172200" y="990600"/>
            <a:ext cx="2819400" cy="762000"/>
          </a:xfrm>
          <a:prstGeom prst="rect">
            <a:avLst/>
          </a:prstGeom>
          <a:solidFill>
            <a:srgbClr val="41453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Text Box 4">
            <a:extLst>
              <a:ext uri="{FF2B5EF4-FFF2-40B4-BE49-F238E27FC236}">
                <a16:creationId xmlns:a16="http://schemas.microsoft.com/office/drawing/2014/main" id="{2D49E9EE-23A6-8056-B526-32842F1269AD}"/>
              </a:ext>
            </a:extLst>
          </p:cNvPr>
          <p:cNvSpPr txBox="1">
            <a:spLocks noChangeArrowheads="1"/>
          </p:cNvSpPr>
          <p:nvPr/>
        </p:nvSpPr>
        <p:spPr bwMode="auto">
          <a:xfrm>
            <a:off x="3009900" y="1146601"/>
            <a:ext cx="3124200" cy="46166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algn="ctr" eaLnBrk="1" hangingPunct="1">
              <a:defRPr/>
            </a:pPr>
            <a:r>
              <a:rPr lang="en-US" altLang="en-US" b="1" i="1" dirty="0">
                <a:solidFill>
                  <a:srgbClr val="FFFFFF"/>
                </a:solidFill>
                <a:latin typeface="Arial" pitchFamily="34" charset="0"/>
              </a:rPr>
              <a:t>One Mission</a:t>
            </a:r>
          </a:p>
        </p:txBody>
      </p:sp>
      <p:sp>
        <p:nvSpPr>
          <p:cNvPr id="6" name="Text Box 4">
            <a:extLst>
              <a:ext uri="{FF2B5EF4-FFF2-40B4-BE49-F238E27FC236}">
                <a16:creationId xmlns:a16="http://schemas.microsoft.com/office/drawing/2014/main" id="{2C0D18E7-ACB2-841D-B48F-F6FF759A361B}"/>
              </a:ext>
            </a:extLst>
          </p:cNvPr>
          <p:cNvSpPr txBox="1">
            <a:spLocks noChangeArrowheads="1"/>
          </p:cNvSpPr>
          <p:nvPr/>
        </p:nvSpPr>
        <p:spPr bwMode="auto">
          <a:xfrm>
            <a:off x="5818031" y="1146600"/>
            <a:ext cx="2895600" cy="46166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algn="r" eaLnBrk="1" hangingPunct="1">
              <a:defRPr/>
            </a:pPr>
            <a:r>
              <a:rPr lang="en-US" altLang="en-US" b="1" i="1" dirty="0">
                <a:solidFill>
                  <a:srgbClr val="FFFFFF"/>
                </a:solidFill>
                <a:latin typeface="Arial" pitchFamily="34" charset="0"/>
              </a:rPr>
              <a:t>Shared Vision</a:t>
            </a:r>
          </a:p>
        </p:txBody>
      </p:sp>
      <p:sp>
        <p:nvSpPr>
          <p:cNvPr id="2" name="Slide Number Placeholder 1">
            <a:extLst>
              <a:ext uri="{FF2B5EF4-FFF2-40B4-BE49-F238E27FC236}">
                <a16:creationId xmlns:a16="http://schemas.microsoft.com/office/drawing/2014/main" id="{957FC301-45EE-16B4-E6EA-272299B2A47E}"/>
              </a:ext>
            </a:extLst>
          </p:cNvPr>
          <p:cNvSpPr>
            <a:spLocks noGrp="1"/>
          </p:cNvSpPr>
          <p:nvPr>
            <p:ph type="sldNum" sz="quarter" idx="7"/>
          </p:nvPr>
        </p:nvSpPr>
        <p:spPr/>
        <p:txBody>
          <a:bodyPr/>
          <a:lstStyle/>
          <a:p>
            <a:fld id="{65C3D1F8-002A-47E3-97A1-C6774553AA60}" type="slidenum">
              <a:rPr lang="en-US" smtClean="0"/>
              <a:t>7</a:t>
            </a:fld>
            <a:endParaRPr lang="en-US" dirty="0"/>
          </a:p>
        </p:txBody>
      </p:sp>
      <p:sp>
        <p:nvSpPr>
          <p:cNvPr id="11" name="Rectangle 10">
            <a:extLst>
              <a:ext uri="{FF2B5EF4-FFF2-40B4-BE49-F238E27FC236}">
                <a16:creationId xmlns:a16="http://schemas.microsoft.com/office/drawing/2014/main" id="{DB2A7ED4-8313-76E4-4571-94BD6C1CFDDB}"/>
              </a:ext>
            </a:extLst>
          </p:cNvPr>
          <p:cNvSpPr/>
          <p:nvPr/>
        </p:nvSpPr>
        <p:spPr>
          <a:xfrm>
            <a:off x="0" y="5316243"/>
            <a:ext cx="9168677" cy="1569660"/>
          </a:xfrm>
          <a:prstGeom prst="rect">
            <a:avLst/>
          </a:prstGeom>
          <a:solidFill>
            <a:srgbClr val="2F402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2F402C"/>
              </a:solidFill>
            </a:endParaRPr>
          </a:p>
        </p:txBody>
      </p:sp>
      <p:pic>
        <p:nvPicPr>
          <p:cNvPr id="12" name="Picture 11" descr="Text&#10;&#10;Description automatically generated with medium confidence">
            <a:extLst>
              <a:ext uri="{FF2B5EF4-FFF2-40B4-BE49-F238E27FC236}">
                <a16:creationId xmlns:a16="http://schemas.microsoft.com/office/drawing/2014/main" id="{A8636A60-C41D-FCC0-BDA0-1A92EF5DAFC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09800" y="5451335"/>
            <a:ext cx="4492436" cy="1424237"/>
          </a:xfrm>
          <a:prstGeom prst="rect">
            <a:avLst/>
          </a:prstGeom>
        </p:spPr>
      </p:pic>
      <p:sp>
        <p:nvSpPr>
          <p:cNvPr id="3" name="Slide Number Placeholder 2">
            <a:extLst>
              <a:ext uri="{FF2B5EF4-FFF2-40B4-BE49-F238E27FC236}">
                <a16:creationId xmlns:a16="http://schemas.microsoft.com/office/drawing/2014/main" id="{9062B3BE-6D0D-2C38-1BD1-5B3C01555202}"/>
              </a:ext>
            </a:extLst>
          </p:cNvPr>
          <p:cNvSpPr txBox="1">
            <a:spLocks/>
          </p:cNvSpPr>
          <p:nvPr/>
        </p:nvSpPr>
        <p:spPr>
          <a:xfrm>
            <a:off x="6736080" y="6530340"/>
            <a:ext cx="2103120" cy="342900"/>
          </a:xfrm>
          <a:prstGeom prst="rect">
            <a:avLst/>
          </a:prstGeom>
        </p:spPr>
        <p:txBody>
          <a:bodyPr wrap="square" lIns="0" tIns="0" rIns="0" bIns="0">
            <a:spAutoFit/>
          </a:bodyPr>
          <a:lstStyle>
            <a:defPPr>
              <a:defRPr lang="en-US"/>
            </a:defPPr>
            <a:lvl1pPr marL="0" algn="r" defTabSz="914400" rtl="0" eaLnBrk="1" latinLnBrk="0" hangingPunct="1">
              <a:defRPr sz="18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65C3D1F8-002A-47E3-97A1-C6774553AA60}" type="slidenum">
              <a:rPr lang="en-US" smtClean="0"/>
              <a:pPr/>
              <a:t>7</a:t>
            </a:fld>
            <a:endParaRPr lang="en-US" dirty="0"/>
          </a:p>
        </p:txBody>
      </p:sp>
      <p:graphicFrame>
        <p:nvGraphicFramePr>
          <p:cNvPr id="13" name="Table 12">
            <a:extLst>
              <a:ext uri="{FF2B5EF4-FFF2-40B4-BE49-F238E27FC236}">
                <a16:creationId xmlns:a16="http://schemas.microsoft.com/office/drawing/2014/main" id="{902AE063-4DF8-703B-C592-73E2F007C3CA}"/>
              </a:ext>
            </a:extLst>
          </p:cNvPr>
          <p:cNvGraphicFramePr>
            <a:graphicFrameLocks noGrp="1"/>
          </p:cNvGraphicFramePr>
          <p:nvPr>
            <p:extLst>
              <p:ext uri="{D42A27DB-BD31-4B8C-83A1-F6EECF244321}">
                <p14:modId xmlns:p14="http://schemas.microsoft.com/office/powerpoint/2010/main" val="3488172571"/>
              </p:ext>
            </p:extLst>
          </p:nvPr>
        </p:nvGraphicFramePr>
        <p:xfrm>
          <a:off x="76200" y="2057400"/>
          <a:ext cx="8942230" cy="2925767"/>
        </p:xfrm>
        <a:graphic>
          <a:graphicData uri="http://schemas.openxmlformats.org/drawingml/2006/table">
            <a:tbl>
              <a:tblPr/>
              <a:tblGrid>
                <a:gridCol w="1056169">
                  <a:extLst>
                    <a:ext uri="{9D8B030D-6E8A-4147-A177-3AD203B41FA5}">
                      <a16:colId xmlns:a16="http://schemas.microsoft.com/office/drawing/2014/main" val="1247628423"/>
                    </a:ext>
                  </a:extLst>
                </a:gridCol>
                <a:gridCol w="3774501">
                  <a:extLst>
                    <a:ext uri="{9D8B030D-6E8A-4147-A177-3AD203B41FA5}">
                      <a16:colId xmlns:a16="http://schemas.microsoft.com/office/drawing/2014/main" val="1467363468"/>
                    </a:ext>
                  </a:extLst>
                </a:gridCol>
                <a:gridCol w="4111560">
                  <a:extLst>
                    <a:ext uri="{9D8B030D-6E8A-4147-A177-3AD203B41FA5}">
                      <a16:colId xmlns:a16="http://schemas.microsoft.com/office/drawing/2014/main" val="2543763442"/>
                    </a:ext>
                  </a:extLst>
                </a:gridCol>
              </a:tblGrid>
              <a:tr h="411167">
                <a:tc>
                  <a:txBody>
                    <a:bodyPr/>
                    <a:lstStyle/>
                    <a:p>
                      <a:pPr marL="0" marR="0"/>
                      <a:endParaRPr lang="en-US" sz="1800" dirty="0">
                        <a:effectLst/>
                        <a:latin typeface="Aptos" panose="020B0004020202020204" pitchFamily="34" charset="0"/>
                      </a:endParaRPr>
                    </a:p>
                  </a:txBody>
                  <a:tcPr marL="9525" marR="9525" marT="9525" marB="9525" anchor="ctr">
                    <a:lnL w="12700" cap="flat" cmpd="sng" algn="ctr">
                      <a:solidFill>
                        <a:srgbClr val="ABABAB"/>
                      </a:solidFill>
                      <a:prstDash val="solid"/>
                      <a:round/>
                      <a:headEnd type="none" w="med" len="med"/>
                      <a:tailEnd type="none" w="med" len="med"/>
                    </a:lnL>
                    <a:lnR w="12700" cap="flat" cmpd="sng" algn="ctr">
                      <a:solidFill>
                        <a:srgbClr val="ABABAB"/>
                      </a:solidFill>
                      <a:prstDash val="solid"/>
                      <a:round/>
                      <a:headEnd type="none" w="med" len="med"/>
                      <a:tailEnd type="none" w="med" len="med"/>
                    </a:lnR>
                    <a:lnT w="12700" cap="flat" cmpd="sng" algn="ctr">
                      <a:solidFill>
                        <a:srgbClr val="ABABAB"/>
                      </a:solidFill>
                      <a:prstDash val="solid"/>
                      <a:round/>
                      <a:headEnd type="none" w="med" len="med"/>
                      <a:tailEnd type="none" w="med" len="med"/>
                    </a:lnT>
                    <a:lnB w="12700" cap="flat" cmpd="sng" algn="ctr">
                      <a:solidFill>
                        <a:srgbClr val="ABABAB"/>
                      </a:solidFill>
                      <a:prstDash val="solid"/>
                      <a:round/>
                      <a:headEnd type="none" w="med" len="med"/>
                      <a:tailEnd type="none" w="med" len="med"/>
                    </a:lnB>
                    <a:noFill/>
                  </a:tcPr>
                </a:tc>
                <a:tc>
                  <a:txBody>
                    <a:bodyPr/>
                    <a:lstStyle/>
                    <a:p>
                      <a:pPr marL="0" marR="0"/>
                      <a:r>
                        <a:rPr lang="en-US" sz="1600" b="1" dirty="0">
                          <a:solidFill>
                            <a:srgbClr val="000000"/>
                          </a:solidFill>
                          <a:effectLst/>
                          <a:latin typeface="Aptos" panose="020B0004020202020204" pitchFamily="34" charset="0"/>
                        </a:rPr>
                        <a:t>Program</a:t>
                      </a:r>
                      <a:endParaRPr lang="en-US" sz="1800" b="1" dirty="0">
                        <a:effectLst/>
                        <a:latin typeface="Aptos" panose="020B0004020202020204" pitchFamily="34" charset="0"/>
                      </a:endParaRPr>
                    </a:p>
                  </a:txBody>
                  <a:tcPr marL="9525" marR="9525" marT="9525" marB="9525" anchor="ctr">
                    <a:lnL w="12700" cap="flat" cmpd="sng" algn="ctr">
                      <a:solidFill>
                        <a:srgbClr val="ABABAB"/>
                      </a:solidFill>
                      <a:prstDash val="solid"/>
                      <a:round/>
                      <a:headEnd type="none" w="med" len="med"/>
                      <a:tailEnd type="none" w="med" len="med"/>
                    </a:lnL>
                    <a:lnR w="12700" cap="flat" cmpd="sng" algn="ctr">
                      <a:solidFill>
                        <a:srgbClr val="ABABAB"/>
                      </a:solidFill>
                      <a:prstDash val="solid"/>
                      <a:round/>
                      <a:headEnd type="none" w="med" len="med"/>
                      <a:tailEnd type="none" w="med" len="med"/>
                    </a:lnR>
                    <a:lnT w="12700" cap="flat" cmpd="sng" algn="ctr">
                      <a:solidFill>
                        <a:srgbClr val="ABABAB"/>
                      </a:solidFill>
                      <a:prstDash val="solid"/>
                      <a:round/>
                      <a:headEnd type="none" w="med" len="med"/>
                      <a:tailEnd type="none" w="med" len="med"/>
                    </a:lnT>
                    <a:lnB w="12700" cap="flat" cmpd="sng" algn="ctr">
                      <a:solidFill>
                        <a:srgbClr val="ABABAB"/>
                      </a:solidFill>
                      <a:prstDash val="solid"/>
                      <a:round/>
                      <a:headEnd type="none" w="med" len="med"/>
                      <a:tailEnd type="none" w="med" len="med"/>
                    </a:lnB>
                    <a:noFill/>
                  </a:tcPr>
                </a:tc>
                <a:tc>
                  <a:txBody>
                    <a:bodyPr/>
                    <a:lstStyle/>
                    <a:p>
                      <a:pPr marL="0" marR="0"/>
                      <a:r>
                        <a:rPr lang="en-US" sz="1600" b="1" dirty="0">
                          <a:solidFill>
                            <a:srgbClr val="000000"/>
                          </a:solidFill>
                          <a:effectLst/>
                          <a:latin typeface="Aptos" panose="020B0004020202020204" pitchFamily="34" charset="0"/>
                        </a:rPr>
                        <a:t>Member Benefit</a:t>
                      </a:r>
                      <a:endParaRPr lang="en-US" sz="1800" b="1" dirty="0">
                        <a:effectLst/>
                        <a:latin typeface="Aptos" panose="020B0004020202020204" pitchFamily="34" charset="0"/>
                      </a:endParaRPr>
                    </a:p>
                  </a:txBody>
                  <a:tcPr marL="9525" marR="9525" marT="9525" marB="9525" anchor="ctr">
                    <a:lnL w="12700" cap="flat" cmpd="sng" algn="ctr">
                      <a:solidFill>
                        <a:srgbClr val="ABABAB"/>
                      </a:solidFill>
                      <a:prstDash val="solid"/>
                      <a:round/>
                      <a:headEnd type="none" w="med" len="med"/>
                      <a:tailEnd type="none" w="med" len="med"/>
                    </a:lnL>
                    <a:lnR w="12700" cap="flat" cmpd="sng" algn="ctr">
                      <a:solidFill>
                        <a:srgbClr val="ABABAB"/>
                      </a:solidFill>
                      <a:prstDash val="solid"/>
                      <a:round/>
                      <a:headEnd type="none" w="med" len="med"/>
                      <a:tailEnd type="none" w="med" len="med"/>
                    </a:lnR>
                    <a:lnT w="12700" cap="flat" cmpd="sng" algn="ctr">
                      <a:solidFill>
                        <a:srgbClr val="ABABAB"/>
                      </a:solidFill>
                      <a:prstDash val="solid"/>
                      <a:round/>
                      <a:headEnd type="none" w="med" len="med"/>
                      <a:tailEnd type="none" w="med" len="med"/>
                    </a:lnT>
                    <a:lnB w="12700" cap="flat" cmpd="sng" algn="ctr">
                      <a:solidFill>
                        <a:srgbClr val="ABABAB"/>
                      </a:solidFill>
                      <a:prstDash val="solid"/>
                      <a:round/>
                      <a:headEnd type="none" w="med" len="med"/>
                      <a:tailEnd type="none" w="med" len="med"/>
                    </a:lnB>
                    <a:noFill/>
                  </a:tcPr>
                </a:tc>
                <a:extLst>
                  <a:ext uri="{0D108BD9-81ED-4DB2-BD59-A6C34878D82A}">
                    <a16:rowId xmlns:a16="http://schemas.microsoft.com/office/drawing/2014/main" val="345703050"/>
                  </a:ext>
                </a:extLst>
              </a:tr>
              <a:tr h="411167">
                <a:tc>
                  <a:txBody>
                    <a:bodyPr/>
                    <a:lstStyle/>
                    <a:p>
                      <a:pPr marL="0" marR="0"/>
                      <a:r>
                        <a:rPr lang="en-US" sz="1600" b="1">
                          <a:solidFill>
                            <a:srgbClr val="000000"/>
                          </a:solidFill>
                          <a:effectLst/>
                          <a:latin typeface="Aptos" panose="020B0004020202020204" pitchFamily="34" charset="0"/>
                        </a:rPr>
                        <a:t>Audience</a:t>
                      </a:r>
                      <a:endParaRPr lang="en-US" sz="1600">
                        <a:effectLst/>
                        <a:latin typeface="Aptos" panose="020B0004020202020204" pitchFamily="34" charset="0"/>
                      </a:endParaRPr>
                    </a:p>
                  </a:txBody>
                  <a:tcPr marL="9525" marR="9525" marT="9525" marB="9525" anchor="ctr">
                    <a:lnL w="12700" cap="flat" cmpd="sng" algn="ctr">
                      <a:solidFill>
                        <a:srgbClr val="ABABAB"/>
                      </a:solidFill>
                      <a:prstDash val="solid"/>
                      <a:round/>
                      <a:headEnd type="none" w="med" len="med"/>
                      <a:tailEnd type="none" w="med" len="med"/>
                    </a:lnL>
                    <a:lnR w="12700" cap="flat" cmpd="sng" algn="ctr">
                      <a:solidFill>
                        <a:srgbClr val="ABABAB"/>
                      </a:solidFill>
                      <a:prstDash val="solid"/>
                      <a:round/>
                      <a:headEnd type="none" w="med" len="med"/>
                      <a:tailEnd type="none" w="med" len="med"/>
                    </a:lnR>
                    <a:lnT w="12700" cap="flat" cmpd="sng" algn="ctr">
                      <a:solidFill>
                        <a:srgbClr val="ABABAB"/>
                      </a:solidFill>
                      <a:prstDash val="solid"/>
                      <a:round/>
                      <a:headEnd type="none" w="med" len="med"/>
                      <a:tailEnd type="none" w="med" len="med"/>
                    </a:lnT>
                    <a:lnB w="12700" cap="flat" cmpd="sng" algn="ctr">
                      <a:solidFill>
                        <a:srgbClr val="ABABAB"/>
                      </a:solidFill>
                      <a:prstDash val="solid"/>
                      <a:round/>
                      <a:headEnd type="none" w="med" len="med"/>
                      <a:tailEnd type="none" w="med" len="med"/>
                    </a:lnB>
                    <a:noFill/>
                  </a:tcPr>
                </a:tc>
                <a:tc>
                  <a:txBody>
                    <a:bodyPr/>
                    <a:lstStyle/>
                    <a:p>
                      <a:pPr marL="0" marR="0"/>
                      <a:r>
                        <a:rPr lang="en-US" sz="1600">
                          <a:solidFill>
                            <a:srgbClr val="000000"/>
                          </a:solidFill>
                          <a:effectLst/>
                          <a:latin typeface="Aptos" panose="020B0004020202020204" pitchFamily="34" charset="0"/>
                        </a:rPr>
                        <a:t>Open to Marines, spouses, and the broader community</a:t>
                      </a:r>
                      <a:endParaRPr lang="en-US" sz="1800">
                        <a:effectLst/>
                        <a:latin typeface="Aptos" panose="020B0004020202020204" pitchFamily="34" charset="0"/>
                      </a:endParaRPr>
                    </a:p>
                  </a:txBody>
                  <a:tcPr marL="9525" marR="9525" marT="9525" marB="9525" anchor="ctr">
                    <a:lnL w="12700" cap="flat" cmpd="sng" algn="ctr">
                      <a:solidFill>
                        <a:srgbClr val="ABABAB"/>
                      </a:solidFill>
                      <a:prstDash val="solid"/>
                      <a:round/>
                      <a:headEnd type="none" w="med" len="med"/>
                      <a:tailEnd type="none" w="med" len="med"/>
                    </a:lnL>
                    <a:lnR w="12700" cap="flat" cmpd="sng" algn="ctr">
                      <a:solidFill>
                        <a:srgbClr val="ABABAB"/>
                      </a:solidFill>
                      <a:prstDash val="solid"/>
                      <a:round/>
                      <a:headEnd type="none" w="med" len="med"/>
                      <a:tailEnd type="none" w="med" len="med"/>
                    </a:lnR>
                    <a:lnT w="12700" cap="flat" cmpd="sng" algn="ctr">
                      <a:solidFill>
                        <a:srgbClr val="ABABAB"/>
                      </a:solidFill>
                      <a:prstDash val="solid"/>
                      <a:round/>
                      <a:headEnd type="none" w="med" len="med"/>
                      <a:tailEnd type="none" w="med" len="med"/>
                    </a:lnT>
                    <a:lnB w="12700" cap="flat" cmpd="sng" algn="ctr">
                      <a:solidFill>
                        <a:srgbClr val="ABABAB"/>
                      </a:solidFill>
                      <a:prstDash val="solid"/>
                      <a:round/>
                      <a:headEnd type="none" w="med" len="med"/>
                      <a:tailEnd type="none" w="med" len="med"/>
                    </a:lnB>
                    <a:noFill/>
                  </a:tcPr>
                </a:tc>
                <a:tc>
                  <a:txBody>
                    <a:bodyPr/>
                    <a:lstStyle/>
                    <a:p>
                      <a:pPr marL="0" marR="0"/>
                      <a:r>
                        <a:rPr lang="en-US" sz="1600">
                          <a:solidFill>
                            <a:srgbClr val="000000"/>
                          </a:solidFill>
                          <a:effectLst/>
                          <a:latin typeface="Aptos" panose="020B0004020202020204" pitchFamily="34" charset="0"/>
                        </a:rPr>
                        <a:t>Exclusive to MCA members</a:t>
                      </a:r>
                      <a:endParaRPr lang="en-US" sz="1800">
                        <a:effectLst/>
                        <a:latin typeface="Aptos" panose="020B0004020202020204" pitchFamily="34" charset="0"/>
                      </a:endParaRPr>
                    </a:p>
                  </a:txBody>
                  <a:tcPr marL="9525" marR="9525" marT="9525" marB="9525" anchor="ctr">
                    <a:lnL w="12700" cap="flat" cmpd="sng" algn="ctr">
                      <a:solidFill>
                        <a:srgbClr val="ABABAB"/>
                      </a:solidFill>
                      <a:prstDash val="solid"/>
                      <a:round/>
                      <a:headEnd type="none" w="med" len="med"/>
                      <a:tailEnd type="none" w="med" len="med"/>
                    </a:lnL>
                    <a:lnR w="12700" cap="flat" cmpd="sng" algn="ctr">
                      <a:solidFill>
                        <a:srgbClr val="ABABAB"/>
                      </a:solidFill>
                      <a:prstDash val="solid"/>
                      <a:round/>
                      <a:headEnd type="none" w="med" len="med"/>
                      <a:tailEnd type="none" w="med" len="med"/>
                    </a:lnR>
                    <a:lnT w="12700" cap="flat" cmpd="sng" algn="ctr">
                      <a:solidFill>
                        <a:srgbClr val="ABABAB"/>
                      </a:solidFill>
                      <a:prstDash val="solid"/>
                      <a:round/>
                      <a:headEnd type="none" w="med" len="med"/>
                      <a:tailEnd type="none" w="med" len="med"/>
                    </a:lnT>
                    <a:lnB w="12700" cap="flat" cmpd="sng" algn="ctr">
                      <a:solidFill>
                        <a:srgbClr val="ABABAB"/>
                      </a:solidFill>
                      <a:prstDash val="solid"/>
                      <a:round/>
                      <a:headEnd type="none" w="med" len="med"/>
                      <a:tailEnd type="none" w="med" len="med"/>
                    </a:lnB>
                    <a:noFill/>
                  </a:tcPr>
                </a:tc>
                <a:extLst>
                  <a:ext uri="{0D108BD9-81ED-4DB2-BD59-A6C34878D82A}">
                    <a16:rowId xmlns:a16="http://schemas.microsoft.com/office/drawing/2014/main" val="3605225344"/>
                  </a:ext>
                </a:extLst>
              </a:tr>
              <a:tr h="411167">
                <a:tc>
                  <a:txBody>
                    <a:bodyPr/>
                    <a:lstStyle/>
                    <a:p>
                      <a:pPr marL="0" marR="0"/>
                      <a:r>
                        <a:rPr lang="en-US" sz="1600" b="1">
                          <a:solidFill>
                            <a:srgbClr val="000000"/>
                          </a:solidFill>
                          <a:effectLst/>
                          <a:latin typeface="Aptos" panose="020B0004020202020204" pitchFamily="34" charset="0"/>
                        </a:rPr>
                        <a:t>Purpose</a:t>
                      </a:r>
                      <a:endParaRPr lang="en-US" sz="1600">
                        <a:effectLst/>
                        <a:latin typeface="Aptos" panose="020B0004020202020204" pitchFamily="34" charset="0"/>
                      </a:endParaRPr>
                    </a:p>
                  </a:txBody>
                  <a:tcPr marL="9525" marR="9525" marT="9525" marB="9525" anchor="ctr">
                    <a:lnL w="12700" cap="flat" cmpd="sng" algn="ctr">
                      <a:solidFill>
                        <a:srgbClr val="ABABAB"/>
                      </a:solidFill>
                      <a:prstDash val="solid"/>
                      <a:round/>
                      <a:headEnd type="none" w="med" len="med"/>
                      <a:tailEnd type="none" w="med" len="med"/>
                    </a:lnL>
                    <a:lnR w="12700" cap="flat" cmpd="sng" algn="ctr">
                      <a:solidFill>
                        <a:srgbClr val="ABABAB"/>
                      </a:solidFill>
                      <a:prstDash val="solid"/>
                      <a:round/>
                      <a:headEnd type="none" w="med" len="med"/>
                      <a:tailEnd type="none" w="med" len="med"/>
                    </a:lnR>
                    <a:lnT w="12700" cap="flat" cmpd="sng" algn="ctr">
                      <a:solidFill>
                        <a:srgbClr val="ABABAB"/>
                      </a:solidFill>
                      <a:prstDash val="solid"/>
                      <a:round/>
                      <a:headEnd type="none" w="med" len="med"/>
                      <a:tailEnd type="none" w="med" len="med"/>
                    </a:lnT>
                    <a:lnB w="12700" cap="flat" cmpd="sng" algn="ctr">
                      <a:solidFill>
                        <a:srgbClr val="ABABAB"/>
                      </a:solidFill>
                      <a:prstDash val="solid"/>
                      <a:round/>
                      <a:headEnd type="none" w="med" len="med"/>
                      <a:tailEnd type="none" w="med" len="med"/>
                    </a:lnB>
                    <a:noFill/>
                  </a:tcPr>
                </a:tc>
                <a:tc>
                  <a:txBody>
                    <a:bodyPr/>
                    <a:lstStyle/>
                    <a:p>
                      <a:pPr marL="0" marR="0"/>
                      <a:r>
                        <a:rPr lang="en-US" sz="1600">
                          <a:solidFill>
                            <a:srgbClr val="000000"/>
                          </a:solidFill>
                          <a:effectLst/>
                          <a:latin typeface="Aptos" panose="020B0004020202020204" pitchFamily="34" charset="0"/>
                        </a:rPr>
                        <a:t>Supports education, professional development, and engagement</a:t>
                      </a:r>
                      <a:endParaRPr lang="en-US" sz="1800">
                        <a:effectLst/>
                        <a:latin typeface="Aptos" panose="020B0004020202020204" pitchFamily="34" charset="0"/>
                      </a:endParaRPr>
                    </a:p>
                  </a:txBody>
                  <a:tcPr marL="9525" marR="9525" marT="9525" marB="9525" anchor="ctr">
                    <a:lnL w="12700" cap="flat" cmpd="sng" algn="ctr">
                      <a:solidFill>
                        <a:srgbClr val="ABABAB"/>
                      </a:solidFill>
                      <a:prstDash val="solid"/>
                      <a:round/>
                      <a:headEnd type="none" w="med" len="med"/>
                      <a:tailEnd type="none" w="med" len="med"/>
                    </a:lnL>
                    <a:lnR w="12700" cap="flat" cmpd="sng" algn="ctr">
                      <a:solidFill>
                        <a:srgbClr val="ABABAB"/>
                      </a:solidFill>
                      <a:prstDash val="solid"/>
                      <a:round/>
                      <a:headEnd type="none" w="med" len="med"/>
                      <a:tailEnd type="none" w="med" len="med"/>
                    </a:lnR>
                    <a:lnT w="12700" cap="flat" cmpd="sng" algn="ctr">
                      <a:solidFill>
                        <a:srgbClr val="ABABAB"/>
                      </a:solidFill>
                      <a:prstDash val="solid"/>
                      <a:round/>
                      <a:headEnd type="none" w="med" len="med"/>
                      <a:tailEnd type="none" w="med" len="med"/>
                    </a:lnT>
                    <a:lnB w="12700" cap="flat" cmpd="sng" algn="ctr">
                      <a:solidFill>
                        <a:srgbClr val="ABABAB"/>
                      </a:solidFill>
                      <a:prstDash val="solid"/>
                      <a:round/>
                      <a:headEnd type="none" w="med" len="med"/>
                      <a:tailEnd type="none" w="med" len="med"/>
                    </a:lnB>
                    <a:noFill/>
                  </a:tcPr>
                </a:tc>
                <a:tc>
                  <a:txBody>
                    <a:bodyPr/>
                    <a:lstStyle/>
                    <a:p>
                      <a:pPr marL="0" marR="0"/>
                      <a:r>
                        <a:rPr lang="en-US" sz="1600">
                          <a:solidFill>
                            <a:srgbClr val="000000"/>
                          </a:solidFill>
                          <a:effectLst/>
                          <a:latin typeface="Aptos" panose="020B0004020202020204" pitchFamily="34" charset="0"/>
                        </a:rPr>
                        <a:t>Adds value to MCA membership</a:t>
                      </a:r>
                      <a:endParaRPr lang="en-US" sz="1800">
                        <a:effectLst/>
                        <a:latin typeface="Aptos" panose="020B0004020202020204" pitchFamily="34" charset="0"/>
                      </a:endParaRPr>
                    </a:p>
                  </a:txBody>
                  <a:tcPr marL="9525" marR="9525" marT="9525" marB="9525" anchor="ctr">
                    <a:lnL w="12700" cap="flat" cmpd="sng" algn="ctr">
                      <a:solidFill>
                        <a:srgbClr val="ABABAB"/>
                      </a:solidFill>
                      <a:prstDash val="solid"/>
                      <a:round/>
                      <a:headEnd type="none" w="med" len="med"/>
                      <a:tailEnd type="none" w="med" len="med"/>
                    </a:lnL>
                    <a:lnR w="12700" cap="flat" cmpd="sng" algn="ctr">
                      <a:solidFill>
                        <a:srgbClr val="ABABAB"/>
                      </a:solidFill>
                      <a:prstDash val="solid"/>
                      <a:round/>
                      <a:headEnd type="none" w="med" len="med"/>
                      <a:tailEnd type="none" w="med" len="med"/>
                    </a:lnR>
                    <a:lnT w="12700" cap="flat" cmpd="sng" algn="ctr">
                      <a:solidFill>
                        <a:srgbClr val="ABABAB"/>
                      </a:solidFill>
                      <a:prstDash val="solid"/>
                      <a:round/>
                      <a:headEnd type="none" w="med" len="med"/>
                      <a:tailEnd type="none" w="med" len="med"/>
                    </a:lnT>
                    <a:lnB w="12700" cap="flat" cmpd="sng" algn="ctr">
                      <a:solidFill>
                        <a:srgbClr val="ABABAB"/>
                      </a:solidFill>
                      <a:prstDash val="solid"/>
                      <a:round/>
                      <a:headEnd type="none" w="med" len="med"/>
                      <a:tailEnd type="none" w="med" len="med"/>
                    </a:lnB>
                    <a:noFill/>
                  </a:tcPr>
                </a:tc>
                <a:extLst>
                  <a:ext uri="{0D108BD9-81ED-4DB2-BD59-A6C34878D82A}">
                    <a16:rowId xmlns:a16="http://schemas.microsoft.com/office/drawing/2014/main" val="4266422493"/>
                  </a:ext>
                </a:extLst>
              </a:tr>
              <a:tr h="411167">
                <a:tc>
                  <a:txBody>
                    <a:bodyPr/>
                    <a:lstStyle/>
                    <a:p>
                      <a:pPr marL="0" marR="0"/>
                      <a:r>
                        <a:rPr lang="en-US" sz="1600" b="1">
                          <a:solidFill>
                            <a:srgbClr val="000000"/>
                          </a:solidFill>
                          <a:effectLst/>
                          <a:latin typeface="Aptos" panose="020B0004020202020204" pitchFamily="34" charset="0"/>
                        </a:rPr>
                        <a:t>Access</a:t>
                      </a:r>
                      <a:endParaRPr lang="en-US" sz="1600">
                        <a:effectLst/>
                        <a:latin typeface="Aptos" panose="020B0004020202020204" pitchFamily="34" charset="0"/>
                      </a:endParaRPr>
                    </a:p>
                  </a:txBody>
                  <a:tcPr marL="9525" marR="9525" marT="9525" marB="9525" anchor="ctr">
                    <a:lnL w="12700" cap="flat" cmpd="sng" algn="ctr">
                      <a:solidFill>
                        <a:srgbClr val="ABABAB"/>
                      </a:solidFill>
                      <a:prstDash val="solid"/>
                      <a:round/>
                      <a:headEnd type="none" w="med" len="med"/>
                      <a:tailEnd type="none" w="med" len="med"/>
                    </a:lnL>
                    <a:lnR w="12700" cap="flat" cmpd="sng" algn="ctr">
                      <a:solidFill>
                        <a:srgbClr val="ABABAB"/>
                      </a:solidFill>
                      <a:prstDash val="solid"/>
                      <a:round/>
                      <a:headEnd type="none" w="med" len="med"/>
                      <a:tailEnd type="none" w="med" len="med"/>
                    </a:lnR>
                    <a:lnT w="12700" cap="flat" cmpd="sng" algn="ctr">
                      <a:solidFill>
                        <a:srgbClr val="ABABAB"/>
                      </a:solidFill>
                      <a:prstDash val="solid"/>
                      <a:round/>
                      <a:headEnd type="none" w="med" len="med"/>
                      <a:tailEnd type="none" w="med" len="med"/>
                    </a:lnT>
                    <a:lnB w="12700" cap="flat" cmpd="sng" algn="ctr">
                      <a:solidFill>
                        <a:srgbClr val="ABABAB"/>
                      </a:solidFill>
                      <a:prstDash val="solid"/>
                      <a:round/>
                      <a:headEnd type="none" w="med" len="med"/>
                      <a:tailEnd type="none" w="med" len="med"/>
                    </a:lnB>
                    <a:noFill/>
                  </a:tcPr>
                </a:tc>
                <a:tc>
                  <a:txBody>
                    <a:bodyPr/>
                    <a:lstStyle/>
                    <a:p>
                      <a:pPr marL="0" marR="0"/>
                      <a:r>
                        <a:rPr lang="en-US" sz="1600">
                          <a:solidFill>
                            <a:srgbClr val="000000"/>
                          </a:solidFill>
                          <a:effectLst/>
                          <a:latin typeface="Aptos" panose="020B0004020202020204" pitchFamily="34" charset="0"/>
                        </a:rPr>
                        <a:t>Often free or subsidized, some require registration</a:t>
                      </a:r>
                      <a:endParaRPr lang="en-US" sz="1800">
                        <a:effectLst/>
                        <a:latin typeface="Aptos" panose="020B0004020202020204" pitchFamily="34" charset="0"/>
                      </a:endParaRPr>
                    </a:p>
                  </a:txBody>
                  <a:tcPr marL="9525" marR="9525" marT="9525" marB="9525" anchor="ctr">
                    <a:lnL w="12700" cap="flat" cmpd="sng" algn="ctr">
                      <a:solidFill>
                        <a:srgbClr val="ABABAB"/>
                      </a:solidFill>
                      <a:prstDash val="solid"/>
                      <a:round/>
                      <a:headEnd type="none" w="med" len="med"/>
                      <a:tailEnd type="none" w="med" len="med"/>
                    </a:lnL>
                    <a:lnR w="12700" cap="flat" cmpd="sng" algn="ctr">
                      <a:solidFill>
                        <a:srgbClr val="ABABAB"/>
                      </a:solidFill>
                      <a:prstDash val="solid"/>
                      <a:round/>
                      <a:headEnd type="none" w="med" len="med"/>
                      <a:tailEnd type="none" w="med" len="med"/>
                    </a:lnR>
                    <a:lnT w="12700" cap="flat" cmpd="sng" algn="ctr">
                      <a:solidFill>
                        <a:srgbClr val="ABABAB"/>
                      </a:solidFill>
                      <a:prstDash val="solid"/>
                      <a:round/>
                      <a:headEnd type="none" w="med" len="med"/>
                      <a:tailEnd type="none" w="med" len="med"/>
                    </a:lnT>
                    <a:lnB w="12700" cap="flat" cmpd="sng" algn="ctr">
                      <a:solidFill>
                        <a:srgbClr val="ABABAB"/>
                      </a:solidFill>
                      <a:prstDash val="solid"/>
                      <a:round/>
                      <a:headEnd type="none" w="med" len="med"/>
                      <a:tailEnd type="none" w="med" len="med"/>
                    </a:lnB>
                    <a:noFill/>
                  </a:tcPr>
                </a:tc>
                <a:tc>
                  <a:txBody>
                    <a:bodyPr/>
                    <a:lstStyle/>
                    <a:p>
                      <a:pPr marL="0" marR="0"/>
                      <a:r>
                        <a:rPr lang="en-US" sz="1600">
                          <a:solidFill>
                            <a:srgbClr val="000000"/>
                          </a:solidFill>
                          <a:effectLst/>
                          <a:latin typeface="Aptos" panose="020B0004020202020204" pitchFamily="34" charset="0"/>
                        </a:rPr>
                        <a:t>Requires paid membership</a:t>
                      </a:r>
                      <a:endParaRPr lang="en-US" sz="1800">
                        <a:effectLst/>
                        <a:latin typeface="Aptos" panose="020B0004020202020204" pitchFamily="34" charset="0"/>
                      </a:endParaRPr>
                    </a:p>
                  </a:txBody>
                  <a:tcPr marL="9525" marR="9525" marT="9525" marB="9525" anchor="ctr">
                    <a:lnL w="12700" cap="flat" cmpd="sng" algn="ctr">
                      <a:solidFill>
                        <a:srgbClr val="ABABAB"/>
                      </a:solidFill>
                      <a:prstDash val="solid"/>
                      <a:round/>
                      <a:headEnd type="none" w="med" len="med"/>
                      <a:tailEnd type="none" w="med" len="med"/>
                    </a:lnL>
                    <a:lnR w="12700" cap="flat" cmpd="sng" algn="ctr">
                      <a:solidFill>
                        <a:srgbClr val="ABABAB"/>
                      </a:solidFill>
                      <a:prstDash val="solid"/>
                      <a:round/>
                      <a:headEnd type="none" w="med" len="med"/>
                      <a:tailEnd type="none" w="med" len="med"/>
                    </a:lnR>
                    <a:lnT w="12700" cap="flat" cmpd="sng" algn="ctr">
                      <a:solidFill>
                        <a:srgbClr val="ABABAB"/>
                      </a:solidFill>
                      <a:prstDash val="solid"/>
                      <a:round/>
                      <a:headEnd type="none" w="med" len="med"/>
                      <a:tailEnd type="none" w="med" len="med"/>
                    </a:lnT>
                    <a:lnB w="12700" cap="flat" cmpd="sng" algn="ctr">
                      <a:solidFill>
                        <a:srgbClr val="ABABAB"/>
                      </a:solidFill>
                      <a:prstDash val="solid"/>
                      <a:round/>
                      <a:headEnd type="none" w="med" len="med"/>
                      <a:tailEnd type="none" w="med" len="med"/>
                    </a:lnB>
                    <a:noFill/>
                  </a:tcPr>
                </a:tc>
                <a:extLst>
                  <a:ext uri="{0D108BD9-81ED-4DB2-BD59-A6C34878D82A}">
                    <a16:rowId xmlns:a16="http://schemas.microsoft.com/office/drawing/2014/main" val="1853621370"/>
                  </a:ext>
                </a:extLst>
              </a:tr>
              <a:tr h="411167">
                <a:tc>
                  <a:txBody>
                    <a:bodyPr/>
                    <a:lstStyle/>
                    <a:p>
                      <a:pPr marL="0" marR="0"/>
                      <a:r>
                        <a:rPr lang="en-US" sz="1600" b="1" dirty="0">
                          <a:solidFill>
                            <a:srgbClr val="000000"/>
                          </a:solidFill>
                          <a:effectLst/>
                          <a:latin typeface="Aptos" panose="020B0004020202020204" pitchFamily="34" charset="0"/>
                        </a:rPr>
                        <a:t>Examples</a:t>
                      </a:r>
                      <a:endParaRPr lang="en-US" sz="1600" dirty="0">
                        <a:effectLst/>
                        <a:latin typeface="Aptos" panose="020B0004020202020204" pitchFamily="34" charset="0"/>
                      </a:endParaRPr>
                    </a:p>
                  </a:txBody>
                  <a:tcPr marL="9525" marR="9525" marT="9525" marB="9525" anchor="ctr">
                    <a:lnL w="12700" cap="flat" cmpd="sng" algn="ctr">
                      <a:solidFill>
                        <a:srgbClr val="ABABAB"/>
                      </a:solidFill>
                      <a:prstDash val="solid"/>
                      <a:round/>
                      <a:headEnd type="none" w="med" len="med"/>
                      <a:tailEnd type="none" w="med" len="med"/>
                    </a:lnL>
                    <a:lnR w="12700" cap="flat" cmpd="sng" algn="ctr">
                      <a:solidFill>
                        <a:srgbClr val="ABABAB"/>
                      </a:solidFill>
                      <a:prstDash val="solid"/>
                      <a:round/>
                      <a:headEnd type="none" w="med" len="med"/>
                      <a:tailEnd type="none" w="med" len="med"/>
                    </a:lnR>
                    <a:lnT w="12700" cap="flat" cmpd="sng" algn="ctr">
                      <a:solidFill>
                        <a:srgbClr val="ABABAB"/>
                      </a:solidFill>
                      <a:prstDash val="solid"/>
                      <a:round/>
                      <a:headEnd type="none" w="med" len="med"/>
                      <a:tailEnd type="none" w="med" len="med"/>
                    </a:lnT>
                    <a:lnB w="12700" cap="flat" cmpd="sng" algn="ctr">
                      <a:solidFill>
                        <a:srgbClr val="ABABAB"/>
                      </a:solidFill>
                      <a:prstDash val="solid"/>
                      <a:round/>
                      <a:headEnd type="none" w="med" len="med"/>
                      <a:tailEnd type="none" w="med" len="med"/>
                    </a:lnB>
                    <a:noFill/>
                  </a:tcPr>
                </a:tc>
                <a:tc>
                  <a:txBody>
                    <a:bodyPr/>
                    <a:lstStyle/>
                    <a:p>
                      <a:pPr marL="0" marR="0"/>
                      <a:r>
                        <a:rPr lang="en-US" sz="1600" dirty="0">
                          <a:solidFill>
                            <a:srgbClr val="000000"/>
                          </a:solidFill>
                          <a:effectLst/>
                          <a:latin typeface="Aptos" panose="020B0004020202020204" pitchFamily="34" charset="0"/>
                        </a:rPr>
                        <a:t>Spouse Summits, Professional Leadership Conferences, Writing Contests &amp; Awards, Commanders’ Forums, Unit Libraries (CPRL), Battle Study Packages</a:t>
                      </a:r>
                      <a:endParaRPr lang="en-US" sz="1800" dirty="0">
                        <a:effectLst/>
                        <a:latin typeface="Aptos" panose="020B0004020202020204" pitchFamily="34" charset="0"/>
                      </a:endParaRPr>
                    </a:p>
                  </a:txBody>
                  <a:tcPr marL="9525" marR="9525" marT="9525" marB="9525" anchor="ctr">
                    <a:lnL w="12700" cap="flat" cmpd="sng" algn="ctr">
                      <a:solidFill>
                        <a:srgbClr val="ABABAB"/>
                      </a:solidFill>
                      <a:prstDash val="solid"/>
                      <a:round/>
                      <a:headEnd type="none" w="med" len="med"/>
                      <a:tailEnd type="none" w="med" len="med"/>
                    </a:lnL>
                    <a:lnR w="12700" cap="flat" cmpd="sng" algn="ctr">
                      <a:solidFill>
                        <a:srgbClr val="ABABAB"/>
                      </a:solidFill>
                      <a:prstDash val="solid"/>
                      <a:round/>
                      <a:headEnd type="none" w="med" len="med"/>
                      <a:tailEnd type="none" w="med" len="med"/>
                    </a:lnR>
                    <a:lnT w="12700" cap="flat" cmpd="sng" algn="ctr">
                      <a:solidFill>
                        <a:srgbClr val="ABABAB"/>
                      </a:solidFill>
                      <a:prstDash val="solid"/>
                      <a:round/>
                      <a:headEnd type="none" w="med" len="med"/>
                      <a:tailEnd type="none" w="med" len="med"/>
                    </a:lnT>
                    <a:lnB w="12700" cap="flat" cmpd="sng" algn="ctr">
                      <a:solidFill>
                        <a:srgbClr val="ABABAB"/>
                      </a:solidFill>
                      <a:prstDash val="solid"/>
                      <a:round/>
                      <a:headEnd type="none" w="med" len="med"/>
                      <a:tailEnd type="none" w="med" len="med"/>
                    </a:lnB>
                    <a:noFill/>
                  </a:tcPr>
                </a:tc>
                <a:tc>
                  <a:txBody>
                    <a:bodyPr/>
                    <a:lstStyle/>
                    <a:p>
                      <a:pPr marL="0" marR="0"/>
                      <a:r>
                        <a:rPr lang="en-US" sz="1600" dirty="0">
                          <a:solidFill>
                            <a:srgbClr val="000000"/>
                          </a:solidFill>
                          <a:effectLst/>
                          <a:latin typeface="Aptos" panose="020B0004020202020204" pitchFamily="34" charset="0"/>
                        </a:rPr>
                        <a:t>Gazette &amp; Leatherneck Magazine subscriptions, Event discounts, exclusive online content</a:t>
                      </a:r>
                      <a:endParaRPr lang="en-US" sz="1800" dirty="0">
                        <a:effectLst/>
                        <a:latin typeface="Aptos" panose="020B0004020202020204" pitchFamily="34" charset="0"/>
                      </a:endParaRPr>
                    </a:p>
                  </a:txBody>
                  <a:tcPr marL="9525" marR="9525" marT="9525" marB="9525" anchor="ctr">
                    <a:lnL w="12700" cap="flat" cmpd="sng" algn="ctr">
                      <a:solidFill>
                        <a:srgbClr val="ABABAB"/>
                      </a:solidFill>
                      <a:prstDash val="solid"/>
                      <a:round/>
                      <a:headEnd type="none" w="med" len="med"/>
                      <a:tailEnd type="none" w="med" len="med"/>
                    </a:lnL>
                    <a:lnR w="12700" cap="flat" cmpd="sng" algn="ctr">
                      <a:solidFill>
                        <a:srgbClr val="ABABAB"/>
                      </a:solidFill>
                      <a:prstDash val="solid"/>
                      <a:round/>
                      <a:headEnd type="none" w="med" len="med"/>
                      <a:tailEnd type="none" w="med" len="med"/>
                    </a:lnR>
                    <a:lnT w="12700" cap="flat" cmpd="sng" algn="ctr">
                      <a:solidFill>
                        <a:srgbClr val="ABABAB"/>
                      </a:solidFill>
                      <a:prstDash val="solid"/>
                      <a:round/>
                      <a:headEnd type="none" w="med" len="med"/>
                      <a:tailEnd type="none" w="med" len="med"/>
                    </a:lnT>
                    <a:lnB w="12700" cap="flat" cmpd="sng" algn="ctr">
                      <a:solidFill>
                        <a:srgbClr val="ABABAB"/>
                      </a:solidFill>
                      <a:prstDash val="solid"/>
                      <a:round/>
                      <a:headEnd type="none" w="med" len="med"/>
                      <a:tailEnd type="none" w="med" len="med"/>
                    </a:lnB>
                    <a:noFill/>
                  </a:tcPr>
                </a:tc>
                <a:extLst>
                  <a:ext uri="{0D108BD9-81ED-4DB2-BD59-A6C34878D82A}">
                    <a16:rowId xmlns:a16="http://schemas.microsoft.com/office/drawing/2014/main" val="3486724082"/>
                  </a:ext>
                </a:extLst>
              </a:tr>
            </a:tbl>
          </a:graphicData>
        </a:graphic>
      </p:graphicFrame>
      <p:sp>
        <p:nvSpPr>
          <p:cNvPr id="16" name="Rectangle 2">
            <a:extLst>
              <a:ext uri="{FF2B5EF4-FFF2-40B4-BE49-F238E27FC236}">
                <a16:creationId xmlns:a16="http://schemas.microsoft.com/office/drawing/2014/main" id="{9DE2E844-EDDA-0AFB-0C70-9008026E54A6}"/>
              </a:ext>
            </a:extLst>
          </p:cNvPr>
          <p:cNvSpPr>
            <a:spLocks noChangeArrowheads="1"/>
          </p:cNvSpPr>
          <p:nvPr/>
        </p:nvSpPr>
        <p:spPr bwMode="auto">
          <a:xfrm>
            <a:off x="533400" y="2562779"/>
            <a:ext cx="9774533" cy="8616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152352" rIns="91440" bIns="152352"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US" sz="1800" b="0" i="0" u="none" strike="noStrike" cap="none" normalizeH="0" baseline="0">
                <a:ln>
                  <a:noFill/>
                </a:ln>
                <a:solidFill>
                  <a:schemeClr val="tx1"/>
                </a:solidFill>
                <a:effectLst/>
                <a:latin typeface="Arial" panose="020B0604020202020204" pitchFamily="34" charset="0"/>
              </a:rPr>
            </a:br>
            <a:endParaRPr kumimoji="0" lang="en-US" altLang="en-US" sz="1800" b="0" i="0" u="none" strike="noStrike" cap="none" normalizeH="0" baseline="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385661464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21E3BD9-D8FE-1B94-39B3-0127CCE5AD70}"/>
            </a:ext>
          </a:extLst>
        </p:cNvPr>
        <p:cNvGrpSpPr/>
        <p:nvPr/>
      </p:nvGrpSpPr>
      <p:grpSpPr>
        <a:xfrm>
          <a:off x="0" y="0"/>
          <a:ext cx="0" cy="0"/>
          <a:chOff x="0" y="0"/>
          <a:chExt cx="0" cy="0"/>
        </a:xfrm>
      </p:grpSpPr>
      <p:sp>
        <p:nvSpPr>
          <p:cNvPr id="12" name="Rectangle 11">
            <a:extLst>
              <a:ext uri="{FF2B5EF4-FFF2-40B4-BE49-F238E27FC236}">
                <a16:creationId xmlns:a16="http://schemas.microsoft.com/office/drawing/2014/main" id="{9004CD90-33CD-DDC2-9FA3-C3C363230EE7}"/>
              </a:ext>
            </a:extLst>
          </p:cNvPr>
          <p:cNvSpPr/>
          <p:nvPr/>
        </p:nvSpPr>
        <p:spPr>
          <a:xfrm>
            <a:off x="0" y="5397343"/>
            <a:ext cx="9168677" cy="1488560"/>
          </a:xfrm>
          <a:prstGeom prst="rect">
            <a:avLst/>
          </a:prstGeom>
          <a:solidFill>
            <a:srgbClr val="2F402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2F402C"/>
              </a:solidFill>
            </a:endParaRPr>
          </a:p>
        </p:txBody>
      </p:sp>
      <p:pic>
        <p:nvPicPr>
          <p:cNvPr id="18" name="Picture 17" descr="Text&#10;&#10;Description automatically generated with medium confidence">
            <a:extLst>
              <a:ext uri="{FF2B5EF4-FFF2-40B4-BE49-F238E27FC236}">
                <a16:creationId xmlns:a16="http://schemas.microsoft.com/office/drawing/2014/main" id="{D5B13F82-A9E0-E74D-8265-5F3C12C21FF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09800" y="5451335"/>
            <a:ext cx="4492436" cy="1424237"/>
          </a:xfrm>
          <a:prstGeom prst="rect">
            <a:avLst/>
          </a:prstGeom>
        </p:spPr>
      </p:pic>
      <p:sp>
        <p:nvSpPr>
          <p:cNvPr id="7" name="TextBox 1">
            <a:extLst>
              <a:ext uri="{FF2B5EF4-FFF2-40B4-BE49-F238E27FC236}">
                <a16:creationId xmlns:a16="http://schemas.microsoft.com/office/drawing/2014/main" id="{332A92DD-FFA4-8D38-F76A-BAC7E32BE2C2}"/>
              </a:ext>
            </a:extLst>
          </p:cNvPr>
          <p:cNvSpPr txBox="1">
            <a:spLocks noChangeArrowheads="1"/>
          </p:cNvSpPr>
          <p:nvPr/>
        </p:nvSpPr>
        <p:spPr bwMode="auto">
          <a:xfrm>
            <a:off x="152400" y="-41206"/>
            <a:ext cx="8915400" cy="53553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Times New Roman" pitchFamily="18" charset="0"/>
                <a:ea typeface="MS PGothic" pitchFamily="34" charset="-128"/>
                <a:cs typeface="Times New Roman" pitchFamily="18" charset="0"/>
              </a:defRPr>
            </a:lvl1pPr>
            <a:lvl2pPr marL="742950" indent="-285750" eaLnBrk="0" hangingPunct="0">
              <a:spcBef>
                <a:spcPct val="20000"/>
              </a:spcBef>
              <a:buChar char="–"/>
              <a:defRPr sz="2800">
                <a:solidFill>
                  <a:schemeClr val="tx1"/>
                </a:solidFill>
                <a:latin typeface="Times New Roman" pitchFamily="18" charset="0"/>
                <a:ea typeface="Times New Roman" pitchFamily="18" charset="0"/>
                <a:cs typeface="Times New Roman" pitchFamily="18" charset="0"/>
              </a:defRPr>
            </a:lvl2pPr>
            <a:lvl3pPr marL="1143000" indent="-228600" eaLnBrk="0" hangingPunct="0">
              <a:spcBef>
                <a:spcPct val="20000"/>
              </a:spcBef>
              <a:buChar char="•"/>
              <a:defRPr sz="2400">
                <a:solidFill>
                  <a:schemeClr val="tx1"/>
                </a:solidFill>
                <a:latin typeface="Times New Roman" pitchFamily="18" charset="0"/>
                <a:ea typeface="Times New Roman" pitchFamily="18" charset="0"/>
                <a:cs typeface="Times New Roman" pitchFamily="18" charset="0"/>
              </a:defRPr>
            </a:lvl3pPr>
            <a:lvl4pPr marL="1600200" indent="-228600" eaLnBrk="0" hangingPunct="0">
              <a:spcBef>
                <a:spcPct val="20000"/>
              </a:spcBef>
              <a:buChar char="–"/>
              <a:defRPr sz="2000">
                <a:solidFill>
                  <a:schemeClr val="tx1"/>
                </a:solidFill>
                <a:latin typeface="Times New Roman" pitchFamily="18" charset="0"/>
                <a:ea typeface="Times New Roman" pitchFamily="18" charset="0"/>
                <a:cs typeface="Times New Roman" pitchFamily="18" charset="0"/>
              </a:defRPr>
            </a:lvl4pPr>
            <a:lvl5pPr marL="2057400" indent="-228600" eaLnBrk="0" hangingPunct="0">
              <a:spcBef>
                <a:spcPct val="20000"/>
              </a:spcBef>
              <a:buChar char="»"/>
              <a:defRPr sz="2000">
                <a:solidFill>
                  <a:schemeClr val="tx1"/>
                </a:solidFill>
                <a:latin typeface="Times New Roman" pitchFamily="18" charset="0"/>
                <a:ea typeface="Times New Roman" pitchFamily="18" charset="0"/>
                <a:cs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ea typeface="Times New Roman" pitchFamily="18" charset="0"/>
                <a:cs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ea typeface="Times New Roman" pitchFamily="18" charset="0"/>
                <a:cs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ea typeface="Times New Roman" pitchFamily="18" charset="0"/>
                <a:cs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ea typeface="Times New Roman" pitchFamily="18" charset="0"/>
                <a:cs typeface="Times New Roman" pitchFamily="18" charset="0"/>
              </a:defRPr>
            </a:lvl9pPr>
          </a:lstStyle>
          <a:p>
            <a:pPr algn="ctr">
              <a:lnSpc>
                <a:spcPct val="90000"/>
              </a:lnSpc>
              <a:spcBef>
                <a:spcPct val="0"/>
              </a:spcBef>
              <a:buFontTx/>
              <a:buNone/>
            </a:pPr>
            <a:r>
              <a:rPr lang="en-US" altLang="en-US" b="1" dirty="0">
                <a:solidFill>
                  <a:srgbClr val="41453A"/>
                </a:solidFill>
                <a:latin typeface="Arial" charset="0"/>
              </a:rPr>
              <a:t>Organization</a:t>
            </a:r>
          </a:p>
        </p:txBody>
      </p:sp>
      <p:sp>
        <p:nvSpPr>
          <p:cNvPr id="10" name="Rectangle 9">
            <a:extLst>
              <a:ext uri="{FF2B5EF4-FFF2-40B4-BE49-F238E27FC236}">
                <a16:creationId xmlns:a16="http://schemas.microsoft.com/office/drawing/2014/main" id="{290E8CAF-7A4A-D851-7A97-6B9E2DFCA2FB}"/>
              </a:ext>
            </a:extLst>
          </p:cNvPr>
          <p:cNvSpPr/>
          <p:nvPr/>
        </p:nvSpPr>
        <p:spPr>
          <a:xfrm>
            <a:off x="3581152" y="609600"/>
            <a:ext cx="1524248" cy="714183"/>
          </a:xfrm>
          <a:prstGeom prst="rect">
            <a:avLst/>
          </a:prstGeom>
          <a:solidFill>
            <a:srgbClr val="41453A"/>
          </a:solidFill>
          <a:ln w="38100" cmpd="sng">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solidFill>
                  <a:srgbClr val="FFFFFF"/>
                </a:solidFill>
              </a:rPr>
              <a:t>President &amp; CEO</a:t>
            </a:r>
          </a:p>
        </p:txBody>
      </p:sp>
      <p:sp>
        <p:nvSpPr>
          <p:cNvPr id="16" name="Rectangle 15">
            <a:extLst>
              <a:ext uri="{FF2B5EF4-FFF2-40B4-BE49-F238E27FC236}">
                <a16:creationId xmlns:a16="http://schemas.microsoft.com/office/drawing/2014/main" id="{76C4BD02-7D4C-E931-985B-0509B6CFC97F}"/>
              </a:ext>
            </a:extLst>
          </p:cNvPr>
          <p:cNvSpPr/>
          <p:nvPr/>
        </p:nvSpPr>
        <p:spPr>
          <a:xfrm>
            <a:off x="6553007" y="2376737"/>
            <a:ext cx="1371600" cy="638281"/>
          </a:xfrm>
          <a:prstGeom prst="rect">
            <a:avLst/>
          </a:prstGeom>
          <a:solidFill>
            <a:srgbClr val="41453A"/>
          </a:solidFill>
          <a:ln w="38100" cmpd="sng">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b="1" dirty="0">
                <a:solidFill>
                  <a:schemeClr val="bg1"/>
                </a:solidFill>
              </a:rPr>
              <a:t>VP FOUNDATION</a:t>
            </a:r>
          </a:p>
        </p:txBody>
      </p:sp>
      <p:cxnSp>
        <p:nvCxnSpPr>
          <p:cNvPr id="17" name="Straight Connector 16">
            <a:extLst>
              <a:ext uri="{FF2B5EF4-FFF2-40B4-BE49-F238E27FC236}">
                <a16:creationId xmlns:a16="http://schemas.microsoft.com/office/drawing/2014/main" id="{15501383-E6E0-D315-E79C-619827638A84}"/>
              </a:ext>
            </a:extLst>
          </p:cNvPr>
          <p:cNvCxnSpPr>
            <a:cxnSpLocks/>
            <a:stCxn id="10" idx="2"/>
          </p:cNvCxnSpPr>
          <p:nvPr/>
        </p:nvCxnSpPr>
        <p:spPr>
          <a:xfrm>
            <a:off x="4343276" y="1323783"/>
            <a:ext cx="124" cy="70099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1" name="Straight Connector 20">
            <a:extLst>
              <a:ext uri="{FF2B5EF4-FFF2-40B4-BE49-F238E27FC236}">
                <a16:creationId xmlns:a16="http://schemas.microsoft.com/office/drawing/2014/main" id="{329D2AAA-14A7-2074-E0A1-51A33946F90F}"/>
              </a:ext>
            </a:extLst>
          </p:cNvPr>
          <p:cNvCxnSpPr>
            <a:cxnSpLocks/>
          </p:cNvCxnSpPr>
          <p:nvPr/>
        </p:nvCxnSpPr>
        <p:spPr>
          <a:xfrm flipV="1">
            <a:off x="762000" y="2013469"/>
            <a:ext cx="16042" cy="213360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4" name="Straight Connector 23">
            <a:extLst>
              <a:ext uri="{FF2B5EF4-FFF2-40B4-BE49-F238E27FC236}">
                <a16:creationId xmlns:a16="http://schemas.microsoft.com/office/drawing/2014/main" id="{B33D5913-94D1-A973-C93A-CF41B269B223}"/>
              </a:ext>
            </a:extLst>
          </p:cNvPr>
          <p:cNvCxnSpPr>
            <a:cxnSpLocks/>
            <a:endCxn id="16" idx="0"/>
          </p:cNvCxnSpPr>
          <p:nvPr/>
        </p:nvCxnSpPr>
        <p:spPr>
          <a:xfrm>
            <a:off x="7238807" y="2013469"/>
            <a:ext cx="0" cy="363268"/>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5" name="Straight Connector 24">
            <a:extLst>
              <a:ext uri="{FF2B5EF4-FFF2-40B4-BE49-F238E27FC236}">
                <a16:creationId xmlns:a16="http://schemas.microsoft.com/office/drawing/2014/main" id="{42178898-C24F-B76E-B56C-F42D76DF35DE}"/>
              </a:ext>
            </a:extLst>
          </p:cNvPr>
          <p:cNvCxnSpPr>
            <a:cxnSpLocks/>
          </p:cNvCxnSpPr>
          <p:nvPr/>
        </p:nvCxnSpPr>
        <p:spPr>
          <a:xfrm flipV="1">
            <a:off x="762000" y="1999395"/>
            <a:ext cx="7541457" cy="10435"/>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sp>
        <p:nvSpPr>
          <p:cNvPr id="41" name="TextBox 40">
            <a:extLst>
              <a:ext uri="{FF2B5EF4-FFF2-40B4-BE49-F238E27FC236}">
                <a16:creationId xmlns:a16="http://schemas.microsoft.com/office/drawing/2014/main" id="{904B22F6-8B72-78FD-4D91-6A61B8D54DBF}"/>
              </a:ext>
            </a:extLst>
          </p:cNvPr>
          <p:cNvSpPr txBox="1"/>
          <p:nvPr/>
        </p:nvSpPr>
        <p:spPr>
          <a:xfrm>
            <a:off x="2811941" y="2318413"/>
            <a:ext cx="1305756" cy="954107"/>
          </a:xfrm>
          <a:prstGeom prst="rect">
            <a:avLst/>
          </a:prstGeom>
          <a:solidFill>
            <a:srgbClr val="41453A"/>
          </a:solidFill>
          <a:ln>
            <a:noFill/>
          </a:ln>
        </p:spPr>
        <p:txBody>
          <a:bodyPr wrap="square" rtlCol="0">
            <a:spAutoFit/>
          </a:bodyPr>
          <a:lstStyle/>
          <a:p>
            <a:pPr algn="ctr"/>
            <a:r>
              <a:rPr lang="en-US" sz="1400" b="1" dirty="0">
                <a:solidFill>
                  <a:schemeClr val="bg1"/>
                </a:solidFill>
              </a:rPr>
              <a:t>VP EVENTS CORPORATE SUPPORT &amp; ADVERTISING</a:t>
            </a:r>
          </a:p>
        </p:txBody>
      </p:sp>
      <p:cxnSp>
        <p:nvCxnSpPr>
          <p:cNvPr id="53" name="Straight Connector 52">
            <a:extLst>
              <a:ext uri="{FF2B5EF4-FFF2-40B4-BE49-F238E27FC236}">
                <a16:creationId xmlns:a16="http://schemas.microsoft.com/office/drawing/2014/main" id="{B7AC30F9-E79C-E0AC-813F-AC2A90C3F204}"/>
              </a:ext>
            </a:extLst>
          </p:cNvPr>
          <p:cNvCxnSpPr>
            <a:cxnSpLocks/>
          </p:cNvCxnSpPr>
          <p:nvPr/>
        </p:nvCxnSpPr>
        <p:spPr>
          <a:xfrm flipV="1">
            <a:off x="3429000" y="2013469"/>
            <a:ext cx="0" cy="286605"/>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43" name="Straight Connector 42">
            <a:extLst>
              <a:ext uri="{FF2B5EF4-FFF2-40B4-BE49-F238E27FC236}">
                <a16:creationId xmlns:a16="http://schemas.microsoft.com/office/drawing/2014/main" id="{6AD88FA1-C8B4-1438-0B33-12E446EDF0E6}"/>
              </a:ext>
            </a:extLst>
          </p:cNvPr>
          <p:cNvCxnSpPr>
            <a:cxnSpLocks/>
          </p:cNvCxnSpPr>
          <p:nvPr/>
        </p:nvCxnSpPr>
        <p:spPr>
          <a:xfrm flipV="1">
            <a:off x="2057400" y="1999395"/>
            <a:ext cx="0" cy="286605"/>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sp>
        <p:nvSpPr>
          <p:cNvPr id="34" name="TextBox 33">
            <a:extLst>
              <a:ext uri="{FF2B5EF4-FFF2-40B4-BE49-F238E27FC236}">
                <a16:creationId xmlns:a16="http://schemas.microsoft.com/office/drawing/2014/main" id="{B77EAB14-40E8-AD7D-0660-68F32797365F}"/>
              </a:ext>
            </a:extLst>
          </p:cNvPr>
          <p:cNvSpPr txBox="1"/>
          <p:nvPr/>
        </p:nvSpPr>
        <p:spPr>
          <a:xfrm>
            <a:off x="3787207" y="4010688"/>
            <a:ext cx="1112138" cy="677108"/>
          </a:xfrm>
          <a:prstGeom prst="rect">
            <a:avLst/>
          </a:prstGeom>
          <a:solidFill>
            <a:schemeClr val="bg1"/>
          </a:solidFill>
          <a:ln w="38100">
            <a:solidFill>
              <a:schemeClr val="tx1"/>
            </a:solidFill>
            <a:prstDash val="sysDash"/>
          </a:ln>
        </p:spPr>
        <p:txBody>
          <a:bodyPr wrap="square" rtlCol="0">
            <a:spAutoFit/>
          </a:bodyPr>
          <a:lstStyle/>
          <a:p>
            <a:pPr algn="ctr"/>
            <a:endParaRPr lang="en-US" sz="500" b="1" dirty="0"/>
          </a:p>
          <a:p>
            <a:pPr algn="ctr"/>
            <a:r>
              <a:rPr lang="en-US" sz="1400" b="1" dirty="0"/>
              <a:t>Director of Retail</a:t>
            </a:r>
          </a:p>
          <a:p>
            <a:pPr algn="ctr"/>
            <a:endParaRPr lang="en-US" sz="500" b="1" dirty="0"/>
          </a:p>
        </p:txBody>
      </p:sp>
      <p:sp>
        <p:nvSpPr>
          <p:cNvPr id="29" name="TextBox 28">
            <a:extLst>
              <a:ext uri="{FF2B5EF4-FFF2-40B4-BE49-F238E27FC236}">
                <a16:creationId xmlns:a16="http://schemas.microsoft.com/office/drawing/2014/main" id="{BE4AE6F1-FF71-6CC6-CB39-216D402B6C35}"/>
              </a:ext>
            </a:extLst>
          </p:cNvPr>
          <p:cNvSpPr txBox="1"/>
          <p:nvPr/>
        </p:nvSpPr>
        <p:spPr>
          <a:xfrm>
            <a:off x="119478" y="4147069"/>
            <a:ext cx="1285044" cy="738664"/>
          </a:xfrm>
          <a:prstGeom prst="rect">
            <a:avLst/>
          </a:prstGeom>
          <a:solidFill>
            <a:schemeClr val="bg1"/>
          </a:solidFill>
          <a:ln w="28575">
            <a:solidFill>
              <a:schemeClr val="tx1"/>
            </a:solidFill>
            <a:prstDash val="solid"/>
          </a:ln>
        </p:spPr>
        <p:txBody>
          <a:bodyPr wrap="square" rtlCol="0">
            <a:spAutoFit/>
          </a:bodyPr>
          <a:lstStyle/>
          <a:p>
            <a:pPr algn="ctr"/>
            <a:r>
              <a:rPr lang="en-US" sz="1400" b="1" dirty="0"/>
              <a:t>Director of Engagement &amp; Outreach</a:t>
            </a:r>
          </a:p>
        </p:txBody>
      </p:sp>
      <p:sp>
        <p:nvSpPr>
          <p:cNvPr id="9" name="TextBox 8">
            <a:extLst>
              <a:ext uri="{FF2B5EF4-FFF2-40B4-BE49-F238E27FC236}">
                <a16:creationId xmlns:a16="http://schemas.microsoft.com/office/drawing/2014/main" id="{68CF2AE8-32EA-1EDF-7ECB-2B28EF8203F0}"/>
              </a:ext>
            </a:extLst>
          </p:cNvPr>
          <p:cNvSpPr txBox="1"/>
          <p:nvPr/>
        </p:nvSpPr>
        <p:spPr>
          <a:xfrm>
            <a:off x="7691146" y="3985393"/>
            <a:ext cx="1224622" cy="892552"/>
          </a:xfrm>
          <a:prstGeom prst="rect">
            <a:avLst/>
          </a:prstGeom>
          <a:solidFill>
            <a:schemeClr val="bg1"/>
          </a:solidFill>
          <a:ln w="28575">
            <a:solidFill>
              <a:schemeClr val="tx1"/>
            </a:solidFill>
            <a:prstDash val="solid"/>
          </a:ln>
        </p:spPr>
        <p:txBody>
          <a:bodyPr wrap="square" rtlCol="0">
            <a:spAutoFit/>
          </a:bodyPr>
          <a:lstStyle/>
          <a:p>
            <a:pPr algn="ctr"/>
            <a:endParaRPr lang="en-US" sz="500" b="1" dirty="0"/>
          </a:p>
          <a:p>
            <a:pPr algn="ctr"/>
            <a:r>
              <a:rPr lang="en-US" sz="1400" b="1" dirty="0"/>
              <a:t>Director of Finance &amp; Business Ops</a:t>
            </a:r>
          </a:p>
          <a:p>
            <a:pPr algn="ctr"/>
            <a:endParaRPr lang="en-US" sz="500" b="1" dirty="0"/>
          </a:p>
        </p:txBody>
      </p:sp>
      <p:sp>
        <p:nvSpPr>
          <p:cNvPr id="36" name="Rectangle 35">
            <a:extLst>
              <a:ext uri="{FF2B5EF4-FFF2-40B4-BE49-F238E27FC236}">
                <a16:creationId xmlns:a16="http://schemas.microsoft.com/office/drawing/2014/main" id="{81D41669-25DB-FB51-C250-6EBC10C95459}"/>
              </a:ext>
            </a:extLst>
          </p:cNvPr>
          <p:cNvSpPr/>
          <p:nvPr/>
        </p:nvSpPr>
        <p:spPr>
          <a:xfrm>
            <a:off x="1086272" y="2320746"/>
            <a:ext cx="1504528" cy="811100"/>
          </a:xfrm>
          <a:prstGeom prst="rect">
            <a:avLst/>
          </a:prstGeom>
          <a:solidFill>
            <a:srgbClr val="41453A"/>
          </a:solidFill>
          <a:ln w="38100" cmpd="sng">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b="1" dirty="0">
                <a:solidFill>
                  <a:schemeClr val="bg1"/>
                </a:solidFill>
              </a:rPr>
              <a:t>VP  PRODEV </a:t>
            </a:r>
          </a:p>
          <a:p>
            <a:pPr algn="ctr"/>
            <a:r>
              <a:rPr lang="en-US" sz="1400" b="1" dirty="0">
                <a:solidFill>
                  <a:schemeClr val="bg1"/>
                </a:solidFill>
              </a:rPr>
              <a:t>Publisher &amp;</a:t>
            </a:r>
          </a:p>
          <a:p>
            <a:pPr algn="ctr"/>
            <a:r>
              <a:rPr lang="en-US" sz="1400" b="1" dirty="0">
                <a:solidFill>
                  <a:schemeClr val="bg1"/>
                </a:solidFill>
              </a:rPr>
              <a:t>Editor-in-Chief</a:t>
            </a:r>
          </a:p>
        </p:txBody>
      </p:sp>
      <p:cxnSp>
        <p:nvCxnSpPr>
          <p:cNvPr id="39" name="Straight Connector 38">
            <a:extLst>
              <a:ext uri="{FF2B5EF4-FFF2-40B4-BE49-F238E27FC236}">
                <a16:creationId xmlns:a16="http://schemas.microsoft.com/office/drawing/2014/main" id="{37E0F43B-A95D-85AE-85B6-C2F4B38EE304}"/>
              </a:ext>
            </a:extLst>
          </p:cNvPr>
          <p:cNvCxnSpPr>
            <a:cxnSpLocks/>
          </p:cNvCxnSpPr>
          <p:nvPr/>
        </p:nvCxnSpPr>
        <p:spPr>
          <a:xfrm flipH="1" flipV="1">
            <a:off x="4347314" y="1986576"/>
            <a:ext cx="8021" cy="2013677"/>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40" name="Straight Connector 39">
            <a:extLst>
              <a:ext uri="{FF2B5EF4-FFF2-40B4-BE49-F238E27FC236}">
                <a16:creationId xmlns:a16="http://schemas.microsoft.com/office/drawing/2014/main" id="{7DB13DAA-F30C-A16B-0582-7D22E13FF942}"/>
              </a:ext>
            </a:extLst>
          </p:cNvPr>
          <p:cNvCxnSpPr>
            <a:cxnSpLocks/>
            <a:stCxn id="9" idx="0"/>
          </p:cNvCxnSpPr>
          <p:nvPr/>
        </p:nvCxnSpPr>
        <p:spPr>
          <a:xfrm flipV="1">
            <a:off x="8303457" y="2006192"/>
            <a:ext cx="0" cy="1979201"/>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3" name="Straight Connector 2">
            <a:extLst>
              <a:ext uri="{FF2B5EF4-FFF2-40B4-BE49-F238E27FC236}">
                <a16:creationId xmlns:a16="http://schemas.microsoft.com/office/drawing/2014/main" id="{6D5AB78E-071A-6C0B-6C6E-2D8AF8EC26B7}"/>
              </a:ext>
            </a:extLst>
          </p:cNvPr>
          <p:cNvCxnSpPr>
            <a:cxnSpLocks/>
            <a:stCxn id="5" idx="0"/>
          </p:cNvCxnSpPr>
          <p:nvPr/>
        </p:nvCxnSpPr>
        <p:spPr>
          <a:xfrm flipH="1" flipV="1">
            <a:off x="5460303" y="2006192"/>
            <a:ext cx="2227" cy="337813"/>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sp>
        <p:nvSpPr>
          <p:cNvPr id="5" name="TextBox 4">
            <a:extLst>
              <a:ext uri="{FF2B5EF4-FFF2-40B4-BE49-F238E27FC236}">
                <a16:creationId xmlns:a16="http://schemas.microsoft.com/office/drawing/2014/main" id="{40A408F5-6EFF-D3BF-5646-D2D5565E5D24}"/>
              </a:ext>
            </a:extLst>
          </p:cNvPr>
          <p:cNvSpPr txBox="1"/>
          <p:nvPr/>
        </p:nvSpPr>
        <p:spPr>
          <a:xfrm>
            <a:off x="4676660" y="2344005"/>
            <a:ext cx="1571740" cy="738664"/>
          </a:xfrm>
          <a:prstGeom prst="rect">
            <a:avLst/>
          </a:prstGeom>
          <a:solidFill>
            <a:srgbClr val="41453A"/>
          </a:solidFill>
          <a:ln>
            <a:noFill/>
          </a:ln>
        </p:spPr>
        <p:txBody>
          <a:bodyPr wrap="square" rtlCol="0">
            <a:spAutoFit/>
          </a:bodyPr>
          <a:lstStyle/>
          <a:p>
            <a:pPr algn="ctr"/>
            <a:r>
              <a:rPr lang="en-US" sz="1400" b="1" dirty="0">
                <a:solidFill>
                  <a:schemeClr val="bg1"/>
                </a:solidFill>
              </a:rPr>
              <a:t>VP MEMBERSHIP MARKETING &amp; SUPPORT</a:t>
            </a:r>
          </a:p>
        </p:txBody>
      </p:sp>
      <p:sp>
        <p:nvSpPr>
          <p:cNvPr id="2" name="TextBox 1">
            <a:extLst>
              <a:ext uri="{FF2B5EF4-FFF2-40B4-BE49-F238E27FC236}">
                <a16:creationId xmlns:a16="http://schemas.microsoft.com/office/drawing/2014/main" id="{1ED86A6E-FE60-5B77-F80C-CABCA089E6CB}"/>
              </a:ext>
            </a:extLst>
          </p:cNvPr>
          <p:cNvSpPr txBox="1"/>
          <p:nvPr/>
        </p:nvSpPr>
        <p:spPr>
          <a:xfrm>
            <a:off x="2295995" y="5010090"/>
            <a:ext cx="4409605" cy="400110"/>
          </a:xfrm>
          <a:prstGeom prst="rect">
            <a:avLst/>
          </a:prstGeom>
          <a:solidFill>
            <a:schemeClr val="bg1"/>
          </a:solidFill>
          <a:ln w="38100">
            <a:solidFill>
              <a:schemeClr val="tx1"/>
            </a:solidFill>
          </a:ln>
        </p:spPr>
        <p:txBody>
          <a:bodyPr wrap="none" rtlCol="0">
            <a:spAutoFit/>
          </a:bodyPr>
          <a:lstStyle/>
          <a:p>
            <a:r>
              <a:rPr lang="en-US" sz="2000" b="1" dirty="0"/>
              <a:t>Total Personnel: 82 (MCA 46 / Retail 36)</a:t>
            </a:r>
          </a:p>
        </p:txBody>
      </p:sp>
    </p:spTree>
    <p:extLst>
      <p:ext uri="{BB962C8B-B14F-4D97-AF65-F5344CB8AC3E}">
        <p14:creationId xmlns:p14="http://schemas.microsoft.com/office/powerpoint/2010/main" val="362861330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4351280" y="4114144"/>
            <a:ext cx="4817397" cy="1200329"/>
          </a:xfrm>
          <a:prstGeom prst="rect">
            <a:avLst/>
          </a:prstGeom>
        </p:spPr>
        <p:txBody>
          <a:bodyPr wrap="square">
            <a:spAutoFit/>
          </a:bodyPr>
          <a:lstStyle/>
          <a:p>
            <a:pPr algn="ctr" fontAlgn="base">
              <a:spcBef>
                <a:spcPct val="0"/>
              </a:spcBef>
              <a:spcAft>
                <a:spcPct val="0"/>
              </a:spcAft>
            </a:pPr>
            <a:r>
              <a:rPr lang="en-US" sz="2000" b="1" dirty="0">
                <a:latin typeface="Arial"/>
                <a:cs typeface="Arial"/>
              </a:rPr>
              <a:t>Mission</a:t>
            </a:r>
            <a:r>
              <a:rPr lang="en-US" sz="2000" dirty="0">
                <a:latin typeface="Arial"/>
                <a:cs typeface="Arial"/>
              </a:rPr>
              <a:t>: </a:t>
            </a:r>
            <a:r>
              <a:rPr lang="en-US" i="1" dirty="0">
                <a:latin typeface="Arial"/>
                <a:ea typeface="MS PGothic" charset="0"/>
                <a:cs typeface="Arial"/>
              </a:rPr>
              <a:t>“…the interchange of ideas for the betterment and improvement of its officers and men…”</a:t>
            </a:r>
            <a:endParaRPr lang="en-US" sz="1600" dirty="0"/>
          </a:p>
          <a:p>
            <a:pPr algn="ctr" fontAlgn="base">
              <a:spcBef>
                <a:spcPct val="0"/>
              </a:spcBef>
              <a:spcAft>
                <a:spcPct val="0"/>
              </a:spcAft>
            </a:pPr>
            <a:r>
              <a:rPr lang="en-US" sz="1600" dirty="0"/>
              <a:t>- First Executive Committee, 1913</a:t>
            </a:r>
          </a:p>
        </p:txBody>
      </p:sp>
      <p:pic>
        <p:nvPicPr>
          <p:cNvPr id="9" name="Picture 8" descr="Screen Shot 2016-02-16 at 10.29.34 AM.png"/>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5331478" y="990600"/>
            <a:ext cx="2071602" cy="2819400"/>
          </a:xfrm>
          <a:prstGeom prst="rect">
            <a:avLst/>
          </a:prstGeom>
        </p:spPr>
      </p:pic>
      <p:pic>
        <p:nvPicPr>
          <p:cNvPr id="8" name="Picture 1111" descr="GAZoldestcover"/>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rot="339356">
            <a:off x="6977622" y="1122771"/>
            <a:ext cx="1959720" cy="2744223"/>
          </a:xfrm>
          <a:prstGeom prst="rect">
            <a:avLst/>
          </a:prstGeom>
          <a:noFill/>
          <a:ln>
            <a:noFill/>
          </a:ln>
          <a:effectLst>
            <a:outerShdw blurRad="114300" dist="25399" dir="2700000" algn="ctr" rotWithShape="0">
              <a:srgbClr val="000000">
                <a:alpha val="51999"/>
              </a:srgb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1" name="TextBox 1"/>
          <p:cNvSpPr txBox="1">
            <a:spLocks noChangeArrowheads="1"/>
          </p:cNvSpPr>
          <p:nvPr/>
        </p:nvSpPr>
        <p:spPr bwMode="auto">
          <a:xfrm>
            <a:off x="152400" y="152400"/>
            <a:ext cx="8915400" cy="71301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Times New Roman" pitchFamily="18" charset="0"/>
                <a:ea typeface="MS PGothic" pitchFamily="34" charset="-128"/>
                <a:cs typeface="Times New Roman" pitchFamily="18" charset="0"/>
              </a:defRPr>
            </a:lvl1pPr>
            <a:lvl2pPr marL="742950" indent="-285750" eaLnBrk="0" hangingPunct="0">
              <a:spcBef>
                <a:spcPct val="20000"/>
              </a:spcBef>
              <a:buChar char="–"/>
              <a:defRPr sz="2800">
                <a:solidFill>
                  <a:schemeClr val="tx1"/>
                </a:solidFill>
                <a:latin typeface="Times New Roman" pitchFamily="18" charset="0"/>
                <a:ea typeface="Times New Roman" pitchFamily="18" charset="0"/>
                <a:cs typeface="Times New Roman" pitchFamily="18" charset="0"/>
              </a:defRPr>
            </a:lvl2pPr>
            <a:lvl3pPr marL="1143000" indent="-228600" eaLnBrk="0" hangingPunct="0">
              <a:spcBef>
                <a:spcPct val="20000"/>
              </a:spcBef>
              <a:buChar char="•"/>
              <a:defRPr sz="2400">
                <a:solidFill>
                  <a:schemeClr val="tx1"/>
                </a:solidFill>
                <a:latin typeface="Times New Roman" pitchFamily="18" charset="0"/>
                <a:ea typeface="Times New Roman" pitchFamily="18" charset="0"/>
                <a:cs typeface="Times New Roman" pitchFamily="18" charset="0"/>
              </a:defRPr>
            </a:lvl3pPr>
            <a:lvl4pPr marL="1600200" indent="-228600" eaLnBrk="0" hangingPunct="0">
              <a:spcBef>
                <a:spcPct val="20000"/>
              </a:spcBef>
              <a:buChar char="–"/>
              <a:defRPr sz="2000">
                <a:solidFill>
                  <a:schemeClr val="tx1"/>
                </a:solidFill>
                <a:latin typeface="Times New Roman" pitchFamily="18" charset="0"/>
                <a:ea typeface="Times New Roman" pitchFamily="18" charset="0"/>
                <a:cs typeface="Times New Roman" pitchFamily="18" charset="0"/>
              </a:defRPr>
            </a:lvl4pPr>
            <a:lvl5pPr marL="2057400" indent="-228600" eaLnBrk="0" hangingPunct="0">
              <a:spcBef>
                <a:spcPct val="20000"/>
              </a:spcBef>
              <a:buChar char="»"/>
              <a:defRPr sz="2000">
                <a:solidFill>
                  <a:schemeClr val="tx1"/>
                </a:solidFill>
                <a:latin typeface="Times New Roman" pitchFamily="18" charset="0"/>
                <a:ea typeface="Times New Roman" pitchFamily="18" charset="0"/>
                <a:cs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ea typeface="Times New Roman" pitchFamily="18" charset="0"/>
                <a:cs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ea typeface="Times New Roman" pitchFamily="18" charset="0"/>
                <a:cs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ea typeface="Times New Roman" pitchFamily="18" charset="0"/>
                <a:cs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ea typeface="Times New Roman" pitchFamily="18" charset="0"/>
                <a:cs typeface="Times New Roman" pitchFamily="18" charset="0"/>
              </a:defRPr>
            </a:lvl9pPr>
          </a:lstStyle>
          <a:p>
            <a:pPr algn="ctr">
              <a:lnSpc>
                <a:spcPct val="90000"/>
              </a:lnSpc>
              <a:spcBef>
                <a:spcPct val="0"/>
              </a:spcBef>
              <a:buFontTx/>
              <a:buNone/>
            </a:pPr>
            <a:r>
              <a:rPr lang="en-US" altLang="en-US" sz="4400" b="1" i="1" u="sng" dirty="0">
                <a:solidFill>
                  <a:srgbClr val="41453A"/>
                </a:solidFill>
                <a:latin typeface="Arial" charset="0"/>
              </a:rPr>
              <a:t>Marine Corps Gazette</a:t>
            </a:r>
            <a:endParaRPr lang="en-US" altLang="en-US" sz="4400" b="1" u="sng" dirty="0">
              <a:solidFill>
                <a:srgbClr val="41453A"/>
              </a:solidFill>
              <a:latin typeface="Arial" charset="0"/>
            </a:endParaRPr>
          </a:p>
        </p:txBody>
      </p:sp>
      <p:sp>
        <p:nvSpPr>
          <p:cNvPr id="2" name="Slide Number Placeholder 1"/>
          <p:cNvSpPr>
            <a:spLocks noGrp="1"/>
          </p:cNvSpPr>
          <p:nvPr>
            <p:ph type="sldNum" sz="quarter" idx="7"/>
          </p:nvPr>
        </p:nvSpPr>
        <p:spPr/>
        <p:txBody>
          <a:bodyPr/>
          <a:lstStyle/>
          <a:p>
            <a:fld id="{65C3D1F8-002A-47E3-97A1-C6774553AA60}" type="slidenum">
              <a:rPr lang="en-US" smtClean="0"/>
              <a:t>9</a:t>
            </a:fld>
            <a:endParaRPr lang="en-US" dirty="0"/>
          </a:p>
        </p:txBody>
      </p:sp>
      <p:sp>
        <p:nvSpPr>
          <p:cNvPr id="7" name="Rectangle 6">
            <a:extLst>
              <a:ext uri="{FF2B5EF4-FFF2-40B4-BE49-F238E27FC236}">
                <a16:creationId xmlns:a16="http://schemas.microsoft.com/office/drawing/2014/main" id="{2AE7B277-48BD-4A17-BCF8-9BF6675F9147}"/>
              </a:ext>
            </a:extLst>
          </p:cNvPr>
          <p:cNvSpPr/>
          <p:nvPr/>
        </p:nvSpPr>
        <p:spPr>
          <a:xfrm>
            <a:off x="0" y="5316243"/>
            <a:ext cx="9168677" cy="1569660"/>
          </a:xfrm>
          <a:prstGeom prst="rect">
            <a:avLst/>
          </a:prstGeom>
          <a:solidFill>
            <a:srgbClr val="2F402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2F402C"/>
              </a:solidFill>
            </a:endParaRPr>
          </a:p>
        </p:txBody>
      </p:sp>
      <p:pic>
        <p:nvPicPr>
          <p:cNvPr id="10" name="Picture 9" descr="Text&#10;&#10;Description automatically generated with medium confidence">
            <a:extLst>
              <a:ext uri="{FF2B5EF4-FFF2-40B4-BE49-F238E27FC236}">
                <a16:creationId xmlns:a16="http://schemas.microsoft.com/office/drawing/2014/main" id="{33817DAF-7470-40B8-A0EC-B3A2F019A6EF}"/>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209800" y="5451335"/>
            <a:ext cx="4492436" cy="1424237"/>
          </a:xfrm>
          <a:prstGeom prst="rect">
            <a:avLst/>
          </a:prstGeom>
        </p:spPr>
      </p:pic>
      <p:sp>
        <p:nvSpPr>
          <p:cNvPr id="3" name="Slide Number Placeholder 2">
            <a:extLst>
              <a:ext uri="{FF2B5EF4-FFF2-40B4-BE49-F238E27FC236}">
                <a16:creationId xmlns:a16="http://schemas.microsoft.com/office/drawing/2014/main" id="{23AAF014-30C4-FA39-9A8A-FC2E94041206}"/>
              </a:ext>
            </a:extLst>
          </p:cNvPr>
          <p:cNvSpPr txBox="1">
            <a:spLocks/>
          </p:cNvSpPr>
          <p:nvPr/>
        </p:nvSpPr>
        <p:spPr>
          <a:xfrm>
            <a:off x="6883896" y="6549390"/>
            <a:ext cx="2103120" cy="342900"/>
          </a:xfrm>
          <a:prstGeom prst="rect">
            <a:avLst/>
          </a:prstGeom>
        </p:spPr>
        <p:txBody>
          <a:bodyPr wrap="square" lIns="0" tIns="0" rIns="0" bIns="0">
            <a:spAutoFit/>
          </a:bodyPr>
          <a:lstStyle>
            <a:defPPr>
              <a:defRPr lang="en-US"/>
            </a:defPPr>
            <a:lvl1pPr marL="0" algn="r" defTabSz="914400" rtl="0" eaLnBrk="1" latinLnBrk="0" hangingPunct="1">
              <a:defRPr sz="18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65C3D1F8-002A-47E3-97A1-C6774553AA60}" type="slidenum">
              <a:rPr lang="en-US" smtClean="0"/>
              <a:pPr/>
              <a:t>9</a:t>
            </a:fld>
            <a:endParaRPr lang="en-US" dirty="0"/>
          </a:p>
        </p:txBody>
      </p:sp>
      <p:sp>
        <p:nvSpPr>
          <p:cNvPr id="4" name="Rectangle 3">
            <a:extLst>
              <a:ext uri="{FF2B5EF4-FFF2-40B4-BE49-F238E27FC236}">
                <a16:creationId xmlns:a16="http://schemas.microsoft.com/office/drawing/2014/main" id="{35DCE068-A060-9A8A-D72B-77A05B970911}"/>
              </a:ext>
            </a:extLst>
          </p:cNvPr>
          <p:cNvSpPr/>
          <p:nvPr/>
        </p:nvSpPr>
        <p:spPr>
          <a:xfrm>
            <a:off x="152400" y="913686"/>
            <a:ext cx="4368421" cy="4801314"/>
          </a:xfrm>
          <a:prstGeom prst="rect">
            <a:avLst/>
          </a:prstGeom>
        </p:spPr>
        <p:txBody>
          <a:bodyPr wrap="square">
            <a:spAutoFit/>
          </a:bodyPr>
          <a:lstStyle/>
          <a:p>
            <a:r>
              <a:rPr lang="en-US" b="1" u="sng" dirty="0">
                <a:latin typeface="Arial"/>
                <a:cs typeface="Arial"/>
              </a:rPr>
              <a:t>Features and Initiatives</a:t>
            </a:r>
            <a:r>
              <a:rPr lang="en-US" dirty="0">
                <a:latin typeface="Arial"/>
                <a:cs typeface="Arial"/>
              </a:rPr>
              <a:t>:</a:t>
            </a:r>
          </a:p>
          <a:p>
            <a:pPr marL="342900" indent="-342900">
              <a:buFont typeface="Arial" charset="0"/>
              <a:buChar char="•"/>
            </a:pPr>
            <a:r>
              <a:rPr lang="en-US" sz="1600" dirty="0">
                <a:latin typeface="Arial"/>
                <a:cs typeface="Arial"/>
              </a:rPr>
              <a:t>Aid leadership in identifying challenges and opportunities.</a:t>
            </a:r>
          </a:p>
          <a:p>
            <a:pPr marL="342900" indent="-342900">
              <a:buFont typeface="Arial" charset="0"/>
              <a:buChar char="•"/>
            </a:pPr>
            <a:endParaRPr lang="en-US" sz="1600" dirty="0">
              <a:latin typeface="Arial"/>
              <a:cs typeface="Arial"/>
            </a:endParaRPr>
          </a:p>
          <a:p>
            <a:pPr marL="342900" indent="-342900">
              <a:buFont typeface="Arial" charset="0"/>
              <a:buChar char="•"/>
            </a:pPr>
            <a:r>
              <a:rPr lang="en-US" sz="1600" dirty="0">
                <a:latin typeface="Arial"/>
                <a:cs typeface="Arial"/>
              </a:rPr>
              <a:t>Aligning monthly content with Deputy Commandants and MCA professional events.</a:t>
            </a:r>
          </a:p>
          <a:p>
            <a:pPr marL="342900" indent="-342900">
              <a:buFont typeface="Arial" charset="0"/>
              <a:buChar char="•"/>
            </a:pPr>
            <a:endParaRPr lang="en-US" sz="1600" dirty="0">
              <a:latin typeface="Arial"/>
              <a:cs typeface="Arial"/>
            </a:endParaRPr>
          </a:p>
          <a:p>
            <a:pPr marL="342900" indent="-342900">
              <a:buFont typeface="Arial" charset="0"/>
              <a:buChar char="•"/>
            </a:pPr>
            <a:r>
              <a:rPr lang="en-US" sz="1600" dirty="0">
                <a:latin typeface="Arial"/>
                <a:cs typeface="Arial"/>
              </a:rPr>
              <a:t>Official content and </a:t>
            </a:r>
            <a:r>
              <a:rPr lang="en-US" sz="1600" u="sng" dirty="0">
                <a:latin typeface="Arial"/>
                <a:cs typeface="Arial"/>
              </a:rPr>
              <a:t>constructive</a:t>
            </a:r>
            <a:r>
              <a:rPr lang="en-US" sz="1600" dirty="0">
                <a:latin typeface="Arial"/>
                <a:cs typeface="Arial"/>
              </a:rPr>
              <a:t> criticism</a:t>
            </a:r>
          </a:p>
          <a:p>
            <a:pPr marL="342900" indent="-342900">
              <a:buFont typeface="Arial" charset="0"/>
              <a:buChar char="•"/>
            </a:pPr>
            <a:endParaRPr lang="en-US" sz="1600" dirty="0">
              <a:latin typeface="Arial"/>
              <a:cs typeface="Arial"/>
            </a:endParaRPr>
          </a:p>
          <a:p>
            <a:pPr marL="342900" indent="-342900">
              <a:buFont typeface="Arial" charset="0"/>
              <a:buChar char="•"/>
            </a:pPr>
            <a:r>
              <a:rPr lang="en-US" sz="1600" dirty="0">
                <a:latin typeface="Arial"/>
                <a:cs typeface="Arial"/>
              </a:rPr>
              <a:t>4 Annual Writing Contests + MCU awards</a:t>
            </a:r>
          </a:p>
          <a:p>
            <a:endParaRPr lang="en-US" sz="1600" dirty="0">
              <a:latin typeface="Arial"/>
              <a:cs typeface="Arial"/>
            </a:endParaRPr>
          </a:p>
          <a:p>
            <a:pPr marL="342900" indent="-342900">
              <a:buFont typeface="Arial" panose="020B0604020202020204" pitchFamily="34" charset="0"/>
              <a:buChar char="•"/>
            </a:pPr>
            <a:r>
              <a:rPr lang="en-US" sz="1600" dirty="0">
                <a:latin typeface="Arial"/>
                <a:cs typeface="Arial"/>
              </a:rPr>
              <a:t>Sustaining the Distinguished Writers Certificate Program</a:t>
            </a:r>
          </a:p>
          <a:p>
            <a:pPr marL="342900" indent="-342900">
              <a:buFont typeface="Arial" panose="020B0604020202020204" pitchFamily="34" charset="0"/>
              <a:buChar char="•"/>
            </a:pPr>
            <a:endParaRPr lang="en-US" sz="1600" dirty="0">
              <a:latin typeface="Arial"/>
              <a:cs typeface="Arial"/>
            </a:endParaRPr>
          </a:p>
          <a:p>
            <a:pPr marL="342900" indent="-342900">
              <a:buFont typeface="Arial" panose="020B0604020202020204" pitchFamily="34" charset="0"/>
              <a:buChar char="•"/>
            </a:pPr>
            <a:r>
              <a:rPr lang="en-US" sz="1600" dirty="0">
                <a:latin typeface="Arial"/>
                <a:cs typeface="Arial"/>
              </a:rPr>
              <a:t>Adding new recurring features/series and collections</a:t>
            </a:r>
          </a:p>
          <a:p>
            <a:pPr marL="342900" indent="-342900">
              <a:buFont typeface="Arial" panose="020B0604020202020204" pitchFamily="34" charset="0"/>
              <a:buChar char="•"/>
            </a:pPr>
            <a:endParaRPr lang="en-US" sz="1600" dirty="0">
              <a:latin typeface="Arial"/>
              <a:cs typeface="Arial"/>
            </a:endParaRPr>
          </a:p>
          <a:p>
            <a:endParaRPr lang="en-US" sz="1600" dirty="0">
              <a:latin typeface="Arial"/>
              <a:cs typeface="Arial"/>
            </a:endParaRPr>
          </a:p>
        </p:txBody>
      </p:sp>
    </p:spTree>
    <p:extLst>
      <p:ext uri="{BB962C8B-B14F-4D97-AF65-F5344CB8AC3E}">
        <p14:creationId xmlns:p14="http://schemas.microsoft.com/office/powerpoint/2010/main" val="135679843"/>
      </p:ext>
    </p:extLst>
  </p:cSld>
  <p:clrMapOvr>
    <a:masterClrMapping/>
  </p:clrMapOvr>
</p:sld>
</file>

<file path=ppt/theme/theme1.xml><?xml version="1.0" encoding="utf-8"?>
<a:theme xmlns:a="http://schemas.openxmlformats.org/drawingml/2006/main" name="2022 MCA PowerPoint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2022 MCA PowerPoint Theme" id="{E0DF555E-61E4-4604-93A5-81030BF5B33F}" vid="{E58DA306-6850-480D-B959-4EDA0087916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9925</TotalTime>
  <Words>2684</Words>
  <Application>Microsoft Macintosh PowerPoint</Application>
  <PresentationFormat>On-screen Show (4:3)</PresentationFormat>
  <Paragraphs>441</Paragraphs>
  <Slides>22</Slides>
  <Notes>22</Notes>
  <HiddenSlides>2</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22</vt:i4>
      </vt:variant>
    </vt:vector>
  </HeadingPairs>
  <TitlesOfParts>
    <vt:vector size="26" baseType="lpstr">
      <vt:lpstr>Aptos</vt:lpstr>
      <vt:lpstr>Arial</vt:lpstr>
      <vt:lpstr>Calibri</vt:lpstr>
      <vt:lpstr>2022 MCA PowerPoint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Daniel OBrien</dc:creator>
  <cp:lastModifiedBy>Sherry Linhares</cp:lastModifiedBy>
  <cp:revision>50</cp:revision>
  <cp:lastPrinted>2023-01-23T20:19:43Z</cp:lastPrinted>
  <dcterms:created xsi:type="dcterms:W3CDTF">2021-02-05T19:07:45Z</dcterms:created>
  <dcterms:modified xsi:type="dcterms:W3CDTF">2025-02-19T17:43:24Z</dcterms:modified>
</cp:coreProperties>
</file>