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73442237380315"/>
          <c:y val="0"/>
          <c:w val="0.634549554393843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MCA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5.2999999999999999E-2</c:v>
                </c:pt>
                <c:pt idx="1">
                  <c:v>0.35449999999999998</c:v>
                </c:pt>
                <c:pt idx="2">
                  <c:v>0.2039</c:v>
                </c:pt>
                <c:pt idx="3">
                  <c:v>0.1154</c:v>
                </c:pt>
                <c:pt idx="4">
                  <c:v>0.2732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1-4044-BCA7-9DB48AE3BD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0.06</c:v>
                </c:pt>
                <c:pt idx="1">
                  <c:v>0.3</c:v>
                </c:pt>
                <c:pt idx="2">
                  <c:v>0.15</c:v>
                </c:pt>
                <c:pt idx="3">
                  <c:v>0.2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1-4044-BCA7-9DB48AE3B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33"/>
        <c:axId val="343138888"/>
        <c:axId val="343141240"/>
      </c:barChart>
      <c:catAx>
        <c:axId val="343138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141240"/>
        <c:crosses val="autoZero"/>
        <c:auto val="1"/>
        <c:lblAlgn val="ctr"/>
        <c:lblOffset val="100"/>
        <c:noMultiLvlLbl val="0"/>
      </c:catAx>
      <c:valAx>
        <c:axId val="343141240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343138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46563623991444"/>
          <c:y val="0.14919892689653289"/>
          <c:w val="0.13333066005638183"/>
          <c:h val="0.3548231631977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73442237380315"/>
          <c:y val="0"/>
          <c:w val="0.634549554393843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MCA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4.1399999999999999E-2</c:v>
                </c:pt>
                <c:pt idx="1">
                  <c:v>0.3372</c:v>
                </c:pt>
                <c:pt idx="2">
                  <c:v>0.221</c:v>
                </c:pt>
                <c:pt idx="3">
                  <c:v>0.121</c:v>
                </c:pt>
                <c:pt idx="4">
                  <c:v>0.27939999999999998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1-4044-BCA7-9DB48AE3BD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0.06</c:v>
                </c:pt>
                <c:pt idx="1">
                  <c:v>0.3</c:v>
                </c:pt>
                <c:pt idx="2">
                  <c:v>0.15</c:v>
                </c:pt>
                <c:pt idx="3">
                  <c:v>0.2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1-4044-BCA7-9DB48AE3B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33"/>
        <c:axId val="550109168"/>
        <c:axId val="550111912"/>
      </c:barChart>
      <c:catAx>
        <c:axId val="550109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111912"/>
        <c:crosses val="autoZero"/>
        <c:auto val="1"/>
        <c:lblAlgn val="ctr"/>
        <c:lblOffset val="100"/>
        <c:noMultiLvlLbl val="0"/>
      </c:catAx>
      <c:valAx>
        <c:axId val="55011191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5010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46563623991444"/>
          <c:y val="0.14919892689653289"/>
          <c:w val="0.13333066005638183"/>
          <c:h val="0.3548231631977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FB274-900F-4324-8A2C-641A450283B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9AD60-1CE0-4E2C-8FA9-A88EBB63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9AD60-1CE0-4E2C-8FA9-A88EBB63FD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01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9AD60-1CE0-4E2C-8FA9-A88EBB63FD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24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9AD60-1CE0-4E2C-8FA9-A88EBB63FD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0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1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3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0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7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3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4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5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6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E06C-E501-48DB-BA38-3F9F6070DA2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E91A0-04EC-4073-89A0-7D9D96014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8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+mn-lt"/>
              </a:rPr>
              <a:t>Marine Corps Association and Marine Corps Association Foundation Accounts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51399"/>
            <a:ext cx="10515600" cy="132556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Marine Corps Association Loan Management Account (as of 07/28/2021)</a:t>
            </a:r>
          </a:p>
          <a:p>
            <a:pPr lvl="1"/>
            <a:r>
              <a:rPr lang="en-US" dirty="0"/>
              <a:t>Available Balance: $6,000,000</a:t>
            </a:r>
          </a:p>
          <a:p>
            <a:pPr lvl="1"/>
            <a:r>
              <a:rPr lang="en-US" dirty="0"/>
              <a:t>Outstanding Balance: $0</a:t>
            </a:r>
          </a:p>
          <a:p>
            <a:pPr lvl="1"/>
            <a:r>
              <a:rPr lang="en-US" dirty="0"/>
              <a:t>Effective Interest Rate 1.961%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99B0A-938F-4D7F-9AAE-BA7C41A51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181639"/>
              </p:ext>
            </p:extLst>
          </p:nvPr>
        </p:nvGraphicFramePr>
        <p:xfrm>
          <a:off x="838200" y="1419979"/>
          <a:ext cx="10515600" cy="324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545159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081912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902703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8852517"/>
                    </a:ext>
                  </a:extLst>
                </a:gridCol>
              </a:tblGrid>
              <a:tr h="89263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As of</a:t>
                      </a:r>
                    </a:p>
                    <a:p>
                      <a:pPr algn="ctr"/>
                      <a:r>
                        <a:rPr lang="en-US" sz="2800" dirty="0"/>
                        <a:t>30 June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MCAF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Totals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6795491"/>
                  </a:ext>
                </a:extLst>
              </a:tr>
              <a:tr h="7677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Endowment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$10,913,682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$591,271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$11,504,953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946962"/>
                  </a:ext>
                </a:extLst>
              </a:tr>
              <a:tr h="7677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Cash Reserve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$5,439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$5,439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237830"/>
                  </a:ext>
                </a:extLst>
              </a:tr>
              <a:tr h="7677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Totals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$10,919,121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$591,271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$11,510,392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3391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29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251" y="169793"/>
            <a:ext cx="8400563" cy="42184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MCA Wealth Management Dashboard – 2021.06.30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0073" y="84251"/>
            <a:ext cx="592931" cy="592931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86F8492-BAB0-495B-AF1D-277DC1088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99238"/>
              </p:ext>
            </p:extLst>
          </p:nvPr>
        </p:nvGraphicFramePr>
        <p:xfrm>
          <a:off x="1941250" y="683582"/>
          <a:ext cx="4114800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6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4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84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Current Value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6998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$10,919,121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272">
                <a:tc>
                  <a:txBody>
                    <a:bodyPr/>
                    <a:lstStyle/>
                    <a:p>
                      <a:r>
                        <a:rPr lang="en-US" sz="1800" dirty="0"/>
                        <a:t>Change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$886,539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272">
                <a:tc>
                  <a:txBody>
                    <a:bodyPr/>
                    <a:lstStyle/>
                    <a:p>
                      <a:r>
                        <a:rPr lang="en-US" sz="1800" dirty="0"/>
                        <a:t>Change since inception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$2,124,060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6" name="Table 3">
            <a:extLst>
              <a:ext uri="{FF2B5EF4-FFF2-40B4-BE49-F238E27FC236}">
                <a16:creationId xmlns:a16="http://schemas.microsoft.com/office/drawing/2014/main" id="{AF51E637-651D-4735-84EB-320D0462D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559301"/>
              </p:ext>
            </p:extLst>
          </p:nvPr>
        </p:nvGraphicFramePr>
        <p:xfrm>
          <a:off x="1941251" y="2674584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6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4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Net Deposits &amp; Withdrawals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Deposits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$0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Withdrawals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$0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7" name="Table 3">
            <a:extLst>
              <a:ext uri="{FF2B5EF4-FFF2-40B4-BE49-F238E27FC236}">
                <a16:creationId xmlns:a16="http://schemas.microsoft.com/office/drawing/2014/main" id="{2478A7A6-EB2C-419B-A414-875BC1EDE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76712"/>
              </p:ext>
            </p:extLst>
          </p:nvPr>
        </p:nvGraphicFramePr>
        <p:xfrm>
          <a:off x="1941250" y="4673562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6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4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Returns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$886,539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Income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$76,055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Value Change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$810,484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8" name="Table 3">
            <a:extLst>
              <a:ext uri="{FF2B5EF4-FFF2-40B4-BE49-F238E27FC236}">
                <a16:creationId xmlns:a16="http://schemas.microsoft.com/office/drawing/2014/main" id="{5EEFB23E-7702-4AF5-A515-867E9C4BC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870242"/>
              </p:ext>
            </p:extLst>
          </p:nvPr>
        </p:nvGraphicFramePr>
        <p:xfrm>
          <a:off x="6227012" y="4675320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60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0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Wealth Management Fees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$27,734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Basis of fee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.54% of value 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Projected full year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$55,468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9" name="Table 3">
            <a:extLst>
              <a:ext uri="{FF2B5EF4-FFF2-40B4-BE49-F238E27FC236}">
                <a16:creationId xmlns:a16="http://schemas.microsoft.com/office/drawing/2014/main" id="{23B9B6D3-9B91-4501-A991-436966BC7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831063"/>
              </p:ext>
            </p:extLst>
          </p:nvPr>
        </p:nvGraphicFramePr>
        <p:xfrm>
          <a:off x="6227014" y="683581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7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3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Performance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8.84%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MCA IPS target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8.35%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Simple Benchmark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7.00%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50" name="Table 3">
            <a:extLst>
              <a:ext uri="{FF2B5EF4-FFF2-40B4-BE49-F238E27FC236}">
                <a16:creationId xmlns:a16="http://schemas.microsoft.com/office/drawing/2014/main" id="{231F25AA-877C-4BAB-BA41-7D5EB6BE4FFB}"/>
              </a:ext>
            </a:extLst>
          </p:cNvPr>
          <p:cNvGraphicFramePr>
            <a:graphicFrameLocks noGrp="1"/>
          </p:cNvGraphicFramePr>
          <p:nvPr/>
        </p:nvGraphicFramePr>
        <p:xfrm>
          <a:off x="6227013" y="2679452"/>
          <a:ext cx="4114800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7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3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Asset Allocation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39">
                <a:tc gridSpan="2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0E5C413-A1E4-4B40-80EA-EC42236A68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7205256"/>
              </p:ext>
            </p:extLst>
          </p:nvPr>
        </p:nvGraphicFramePr>
        <p:xfrm>
          <a:off x="6227013" y="3038475"/>
          <a:ext cx="4114800" cy="1464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481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251" y="169793"/>
            <a:ext cx="8400563" cy="42184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MCAF Wealth Management Dashboard – 2021.06.30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0073" y="84251"/>
            <a:ext cx="592931" cy="592931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86F8492-BAB0-495B-AF1D-277DC1088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10060"/>
              </p:ext>
            </p:extLst>
          </p:nvPr>
        </p:nvGraphicFramePr>
        <p:xfrm>
          <a:off x="1941250" y="683582"/>
          <a:ext cx="4114800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6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4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84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Current Value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6998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$591,271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272">
                <a:tc>
                  <a:txBody>
                    <a:bodyPr/>
                    <a:lstStyle/>
                    <a:p>
                      <a:r>
                        <a:rPr lang="en-US" sz="1800" dirty="0"/>
                        <a:t>Change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$143,614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272">
                <a:tc>
                  <a:txBody>
                    <a:bodyPr/>
                    <a:lstStyle/>
                    <a:p>
                      <a:r>
                        <a:rPr lang="en-US" sz="1800" dirty="0"/>
                        <a:t>Change since inception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$268,657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6" name="Table 3">
            <a:extLst>
              <a:ext uri="{FF2B5EF4-FFF2-40B4-BE49-F238E27FC236}">
                <a16:creationId xmlns:a16="http://schemas.microsoft.com/office/drawing/2014/main" id="{AF51E637-651D-4735-84EB-320D0462D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294566"/>
              </p:ext>
            </p:extLst>
          </p:nvPr>
        </p:nvGraphicFramePr>
        <p:xfrm>
          <a:off x="1941251" y="2674584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6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4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Net Deposits &amp; Withdrawals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$96,701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Deposits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$96,701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Withdrawals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$0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7" name="Table 3">
            <a:extLst>
              <a:ext uri="{FF2B5EF4-FFF2-40B4-BE49-F238E27FC236}">
                <a16:creationId xmlns:a16="http://schemas.microsoft.com/office/drawing/2014/main" id="{2478A7A6-EB2C-419B-A414-875BC1EDE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70690"/>
              </p:ext>
            </p:extLst>
          </p:nvPr>
        </p:nvGraphicFramePr>
        <p:xfrm>
          <a:off x="1941250" y="4673562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6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4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Returns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$46,913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Income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$3,400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Total Value Change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$43,513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8" name="Table 3">
            <a:extLst>
              <a:ext uri="{FF2B5EF4-FFF2-40B4-BE49-F238E27FC236}">
                <a16:creationId xmlns:a16="http://schemas.microsoft.com/office/drawing/2014/main" id="{5EEFB23E-7702-4AF5-A515-867E9C4BC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673552"/>
              </p:ext>
            </p:extLst>
          </p:nvPr>
        </p:nvGraphicFramePr>
        <p:xfrm>
          <a:off x="6227012" y="4675320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60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0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Wealth Management Fees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$1,499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Basis of fee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.54% of value 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Projected full year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$2,998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49" name="Table 3">
            <a:extLst>
              <a:ext uri="{FF2B5EF4-FFF2-40B4-BE49-F238E27FC236}">
                <a16:creationId xmlns:a16="http://schemas.microsoft.com/office/drawing/2014/main" id="{23B9B6D3-9B91-4501-A991-436966BC7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094218"/>
              </p:ext>
            </p:extLst>
          </p:nvPr>
        </p:nvGraphicFramePr>
        <p:xfrm>
          <a:off x="6227014" y="683581"/>
          <a:ext cx="411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7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3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Performance YTD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9.09%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MCA IPS target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8.35%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800" dirty="0"/>
                        <a:t>Simple Benchmark 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7.00%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50" name="Table 3">
            <a:extLst>
              <a:ext uri="{FF2B5EF4-FFF2-40B4-BE49-F238E27FC236}">
                <a16:creationId xmlns:a16="http://schemas.microsoft.com/office/drawing/2014/main" id="{231F25AA-877C-4BAB-BA41-7D5EB6BE4FFB}"/>
              </a:ext>
            </a:extLst>
          </p:cNvPr>
          <p:cNvGraphicFramePr>
            <a:graphicFrameLocks noGrp="1"/>
          </p:cNvGraphicFramePr>
          <p:nvPr/>
        </p:nvGraphicFramePr>
        <p:xfrm>
          <a:off x="6227013" y="2679452"/>
          <a:ext cx="4114800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257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401543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Asset Allocation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701039">
                <a:tc gridSpan="2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0E5C413-A1E4-4B40-80EA-EC42236A68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2219716"/>
              </p:ext>
            </p:extLst>
          </p:nvPr>
        </p:nvGraphicFramePr>
        <p:xfrm>
          <a:off x="6227013" y="3038475"/>
          <a:ext cx="4114800" cy="1464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14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235</Words>
  <Application>Microsoft Office PowerPoint</Application>
  <PresentationFormat>Widescreen</PresentationFormat>
  <Paragraphs>89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Marine Corps Association and Marine Corps Association Foundation Accounts Summary</vt:lpstr>
      <vt:lpstr>MCA Wealth Management Dashboard – 2021.06.30 </vt:lpstr>
      <vt:lpstr>MCAF Wealth Management Dashboard – 2021.06.30 </vt:lpstr>
    </vt:vector>
  </TitlesOfParts>
  <Company>Bank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MCA Wealth Management Dashboard – 2020.12.31</dc:title>
  <dc:creator>Young, Ryan C</dc:creator>
  <cp:lastModifiedBy>Johnna Ebel</cp:lastModifiedBy>
  <cp:revision>28</cp:revision>
  <dcterms:created xsi:type="dcterms:W3CDTF">2021-04-05T16:25:30Z</dcterms:created>
  <dcterms:modified xsi:type="dcterms:W3CDTF">2021-07-28T20:18:18Z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1922a411-7fad-463d-b953-b14d3e14726f</vt:lpwstr>
  </property>
  <property fmtid="{D5CDD505-2E9C-101B-9397-08002B2CF9AE}" pid="3" name="Classification">
    <vt:lpwstr>Unclassified</vt:lpwstr>
  </property>
</Properties>
</file>