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
  </p:notesMasterIdLst>
  <p:sldIdLst>
    <p:sldId id="263" r:id="rId3"/>
    <p:sldId id="259" r:id="rId4"/>
    <p:sldId id="262" r:id="rId5"/>
    <p:sldId id="265" r:id="rId6"/>
    <p:sldId id="266" r:id="rId7"/>
    <p:sldId id="264"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3737"/>
    <a:srgbClr val="FFC3C3"/>
    <a:srgbClr val="FF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106" d="100"/>
          <a:sy n="106" d="100"/>
        </p:scale>
        <p:origin x="12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9573442237380315"/>
          <c:y val="0"/>
          <c:w val="0.63454955439384364"/>
          <c:h val="1"/>
        </c:manualLayout>
      </c:layout>
      <c:barChart>
        <c:barDir val="bar"/>
        <c:grouping val="clustered"/>
        <c:varyColors val="0"/>
        <c:ser>
          <c:idx val="0"/>
          <c:order val="0"/>
          <c:tx>
            <c:strRef>
              <c:f>Sheet1!$B$1</c:f>
              <c:strCache>
                <c:ptCount val="1"/>
                <c:pt idx="0">
                  <c:v>MCA</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Cash</c:v>
                </c:pt>
                <c:pt idx="1">
                  <c:v>Large US Equity</c:v>
                </c:pt>
                <c:pt idx="2">
                  <c:v>SMID US Equity</c:v>
                </c:pt>
                <c:pt idx="3">
                  <c:v>Intl Equity</c:v>
                </c:pt>
                <c:pt idx="4">
                  <c:v>Bonds</c:v>
                </c:pt>
              </c:strCache>
            </c:strRef>
          </c:cat>
          <c:val>
            <c:numRef>
              <c:f>Sheet1!$B$2:$B$6</c:f>
              <c:numCache>
                <c:formatCode>0.00%</c:formatCode>
                <c:ptCount val="5"/>
                <c:pt idx="0">
                  <c:v>0.11990000000000001</c:v>
                </c:pt>
                <c:pt idx="1">
                  <c:v>0.34379999999999999</c:v>
                </c:pt>
                <c:pt idx="2">
                  <c:v>0.13739999999999999</c:v>
                </c:pt>
                <c:pt idx="3">
                  <c:v>9.2299999999999993E-2</c:v>
                </c:pt>
                <c:pt idx="4">
                  <c:v>0.30649999999999999</c:v>
                </c:pt>
              </c:numCache>
            </c:numRef>
          </c:val>
          <c:extLst>
            <c:ext xmlns:c16="http://schemas.microsoft.com/office/drawing/2014/chart" uri="{C3380CC4-5D6E-409C-BE32-E72D297353CC}">
              <c16:uniqueId val="{00000000-3CF1-4044-BCA7-9DB48AE3BD30}"/>
            </c:ext>
          </c:extLst>
        </c:ser>
        <c:ser>
          <c:idx val="1"/>
          <c:order val="1"/>
          <c:tx>
            <c:strRef>
              <c:f>Sheet1!$C$1</c:f>
              <c:strCache>
                <c:ptCount val="1"/>
                <c:pt idx="0">
                  <c:v>IPS</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Cash</c:v>
                </c:pt>
                <c:pt idx="1">
                  <c:v>Large US Equity</c:v>
                </c:pt>
                <c:pt idx="2">
                  <c:v>SMID US Equity</c:v>
                </c:pt>
                <c:pt idx="3">
                  <c:v>Intl Equity</c:v>
                </c:pt>
                <c:pt idx="4">
                  <c:v>Bonds</c:v>
                </c:pt>
              </c:strCache>
            </c:strRef>
          </c:cat>
          <c:val>
            <c:numRef>
              <c:f>Sheet1!$C$2:$C$6</c:f>
              <c:numCache>
                <c:formatCode>0.00%</c:formatCode>
                <c:ptCount val="5"/>
                <c:pt idx="0">
                  <c:v>0.06</c:v>
                </c:pt>
                <c:pt idx="1">
                  <c:v>0.3</c:v>
                </c:pt>
                <c:pt idx="2">
                  <c:v>0.15</c:v>
                </c:pt>
                <c:pt idx="3">
                  <c:v>0.2</c:v>
                </c:pt>
                <c:pt idx="4">
                  <c:v>0.28999999999999998</c:v>
                </c:pt>
              </c:numCache>
            </c:numRef>
          </c:val>
          <c:extLst>
            <c:ext xmlns:c16="http://schemas.microsoft.com/office/drawing/2014/chart" uri="{C3380CC4-5D6E-409C-BE32-E72D297353CC}">
              <c16:uniqueId val="{00000001-3CF1-4044-BCA7-9DB48AE3BD30}"/>
            </c:ext>
          </c:extLst>
        </c:ser>
        <c:dLbls>
          <c:showLegendKey val="0"/>
          <c:showVal val="0"/>
          <c:showCatName val="0"/>
          <c:showSerName val="0"/>
          <c:showPercent val="0"/>
          <c:showBubbleSize val="0"/>
        </c:dLbls>
        <c:gapWidth val="182"/>
        <c:overlap val="-33"/>
        <c:axId val="467571472"/>
        <c:axId val="467566768"/>
      </c:barChart>
      <c:catAx>
        <c:axId val="46757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7566768"/>
        <c:crosses val="autoZero"/>
        <c:auto val="1"/>
        <c:lblAlgn val="ctr"/>
        <c:lblOffset val="100"/>
        <c:noMultiLvlLbl val="0"/>
      </c:catAx>
      <c:valAx>
        <c:axId val="467566768"/>
        <c:scaling>
          <c:orientation val="minMax"/>
        </c:scaling>
        <c:delete val="1"/>
        <c:axPos val="b"/>
        <c:numFmt formatCode="0.00%" sourceLinked="1"/>
        <c:majorTickMark val="none"/>
        <c:minorTickMark val="none"/>
        <c:tickLblPos val="nextTo"/>
        <c:crossAx val="467571472"/>
        <c:crosses val="autoZero"/>
        <c:crossBetween val="between"/>
      </c:valAx>
      <c:spPr>
        <a:noFill/>
        <a:ln>
          <a:noFill/>
        </a:ln>
        <a:effectLst/>
      </c:spPr>
    </c:plotArea>
    <c:legend>
      <c:legendPos val="r"/>
      <c:layout>
        <c:manualLayout>
          <c:xMode val="edge"/>
          <c:yMode val="edge"/>
          <c:x val="0.84046563623991444"/>
          <c:y val="0.14919892689653289"/>
          <c:w val="0.13333066005638183"/>
          <c:h val="0.354823163197739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9573442237380315"/>
          <c:y val="0"/>
          <c:w val="0.63454955439384364"/>
          <c:h val="1"/>
        </c:manualLayout>
      </c:layout>
      <c:barChart>
        <c:barDir val="bar"/>
        <c:grouping val="clustered"/>
        <c:varyColors val="0"/>
        <c:ser>
          <c:idx val="0"/>
          <c:order val="0"/>
          <c:tx>
            <c:strRef>
              <c:f>Sheet1!$B$1</c:f>
              <c:strCache>
                <c:ptCount val="1"/>
                <c:pt idx="0">
                  <c:v>MCAF</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Cash</c:v>
                </c:pt>
                <c:pt idx="1">
                  <c:v>Large US Equity</c:v>
                </c:pt>
                <c:pt idx="2">
                  <c:v>SMID US Equity</c:v>
                </c:pt>
                <c:pt idx="3">
                  <c:v>Intl Equity</c:v>
                </c:pt>
                <c:pt idx="4">
                  <c:v>Bonds</c:v>
                </c:pt>
              </c:strCache>
            </c:strRef>
          </c:cat>
          <c:val>
            <c:numRef>
              <c:f>Sheet1!$B$2:$B$6</c:f>
              <c:numCache>
                <c:formatCode>0.00%</c:formatCode>
                <c:ptCount val="5"/>
                <c:pt idx="0">
                  <c:v>0.10249999999999999</c:v>
                </c:pt>
                <c:pt idx="1">
                  <c:v>0.32729999999999998</c:v>
                </c:pt>
                <c:pt idx="2">
                  <c:v>0.1396</c:v>
                </c:pt>
                <c:pt idx="3">
                  <c:v>0.1135</c:v>
                </c:pt>
                <c:pt idx="4">
                  <c:v>0.31709999999999999</c:v>
                </c:pt>
              </c:numCache>
            </c:numRef>
          </c:val>
          <c:extLst>
            <c:ext xmlns:c16="http://schemas.microsoft.com/office/drawing/2014/chart" uri="{C3380CC4-5D6E-409C-BE32-E72D297353CC}">
              <c16:uniqueId val="{00000000-3CF1-4044-BCA7-9DB48AE3BD30}"/>
            </c:ext>
          </c:extLst>
        </c:ser>
        <c:ser>
          <c:idx val="1"/>
          <c:order val="1"/>
          <c:tx>
            <c:strRef>
              <c:f>Sheet1!$C$1</c:f>
              <c:strCache>
                <c:ptCount val="1"/>
                <c:pt idx="0">
                  <c:v>IPS</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Cash</c:v>
                </c:pt>
                <c:pt idx="1">
                  <c:v>Large US Equity</c:v>
                </c:pt>
                <c:pt idx="2">
                  <c:v>SMID US Equity</c:v>
                </c:pt>
                <c:pt idx="3">
                  <c:v>Intl Equity</c:v>
                </c:pt>
                <c:pt idx="4">
                  <c:v>Bonds</c:v>
                </c:pt>
              </c:strCache>
            </c:strRef>
          </c:cat>
          <c:val>
            <c:numRef>
              <c:f>Sheet1!$C$2:$C$6</c:f>
              <c:numCache>
                <c:formatCode>0.00%</c:formatCode>
                <c:ptCount val="5"/>
                <c:pt idx="0">
                  <c:v>0.06</c:v>
                </c:pt>
                <c:pt idx="1">
                  <c:v>0.3</c:v>
                </c:pt>
                <c:pt idx="2">
                  <c:v>0.15</c:v>
                </c:pt>
                <c:pt idx="3">
                  <c:v>0.2</c:v>
                </c:pt>
                <c:pt idx="4">
                  <c:v>0.28999999999999998</c:v>
                </c:pt>
              </c:numCache>
            </c:numRef>
          </c:val>
          <c:extLst>
            <c:ext xmlns:c16="http://schemas.microsoft.com/office/drawing/2014/chart" uri="{C3380CC4-5D6E-409C-BE32-E72D297353CC}">
              <c16:uniqueId val="{00000001-3CF1-4044-BCA7-9DB48AE3BD30}"/>
            </c:ext>
          </c:extLst>
        </c:ser>
        <c:dLbls>
          <c:showLegendKey val="0"/>
          <c:showVal val="0"/>
          <c:showCatName val="0"/>
          <c:showSerName val="0"/>
          <c:showPercent val="0"/>
          <c:showBubbleSize val="0"/>
        </c:dLbls>
        <c:gapWidth val="182"/>
        <c:overlap val="-33"/>
        <c:axId val="467571080"/>
        <c:axId val="467572256"/>
      </c:barChart>
      <c:catAx>
        <c:axId val="467571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67572256"/>
        <c:crosses val="autoZero"/>
        <c:auto val="1"/>
        <c:lblAlgn val="ctr"/>
        <c:lblOffset val="100"/>
        <c:noMultiLvlLbl val="0"/>
      </c:catAx>
      <c:valAx>
        <c:axId val="467572256"/>
        <c:scaling>
          <c:orientation val="minMax"/>
        </c:scaling>
        <c:delete val="1"/>
        <c:axPos val="b"/>
        <c:numFmt formatCode="0.00%" sourceLinked="1"/>
        <c:majorTickMark val="none"/>
        <c:minorTickMark val="none"/>
        <c:tickLblPos val="nextTo"/>
        <c:crossAx val="467571080"/>
        <c:crosses val="autoZero"/>
        <c:crossBetween val="between"/>
      </c:valAx>
      <c:spPr>
        <a:noFill/>
        <a:ln>
          <a:noFill/>
        </a:ln>
        <a:effectLst/>
      </c:spPr>
    </c:plotArea>
    <c:legend>
      <c:legendPos val="r"/>
      <c:layout>
        <c:manualLayout>
          <c:xMode val="edge"/>
          <c:yMode val="edge"/>
          <c:x val="0.84046563623991444"/>
          <c:y val="0.14919892689653289"/>
          <c:w val="0.15802201808107319"/>
          <c:h val="0.3808315869234287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15F60-062A-430D-9787-F2D4CB13334F}"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46051-8431-47E9-9158-3D6AA99D0E5B}" type="slidenum">
              <a:rPr lang="en-US" smtClean="0"/>
              <a:t>‹#›</a:t>
            </a:fld>
            <a:endParaRPr lang="en-US"/>
          </a:p>
        </p:txBody>
      </p:sp>
    </p:spTree>
    <p:extLst>
      <p:ext uri="{BB962C8B-B14F-4D97-AF65-F5344CB8AC3E}">
        <p14:creationId xmlns:p14="http://schemas.microsoft.com/office/powerpoint/2010/main" val="128475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55922175-3371-144F-AC5D-6D4149F07BC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7309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55922175-3371-144F-AC5D-6D4149F07BC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6614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55922175-3371-144F-AC5D-6D4149F07BC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14710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55922175-3371-144F-AC5D-6D4149F07BC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5578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55922175-3371-144F-AC5D-6D4149F07BC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1779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55922175-3371-144F-AC5D-6D4149F07BC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73864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55922175-3371-144F-AC5D-6D4149F07BC1}" type="slidenum">
              <a:rPr lang="en-US" smtClean="0"/>
              <a:t>7</a:t>
            </a:fld>
            <a:endParaRPr lang="en-US"/>
          </a:p>
        </p:txBody>
      </p:sp>
    </p:spTree>
    <p:extLst>
      <p:ext uri="{BB962C8B-B14F-4D97-AF65-F5344CB8AC3E}">
        <p14:creationId xmlns:p14="http://schemas.microsoft.com/office/powerpoint/2010/main" val="89395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FB808E-2C47-4ABD-B890-33F6AF501C5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418043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B808E-2C47-4ABD-B890-33F6AF501C5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371034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B808E-2C47-4ABD-B890-33F6AF501C5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1102532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1D7493B7-4CAB-9843-B0AC-92BD53F9E90E}"/>
              </a:ext>
            </a:extLst>
          </p:cNvPr>
          <p:cNvSpPr>
            <a:spLocks noGrp="1"/>
          </p:cNvSpPr>
          <p:nvPr>
            <p:ph type="ctrTitle" hasCustomPrompt="1"/>
          </p:nvPr>
        </p:nvSpPr>
        <p:spPr bwMode="black">
          <a:xfrm>
            <a:off x="609600" y="2240489"/>
            <a:ext cx="6855501" cy="1685172"/>
          </a:xfrm>
        </p:spPr>
        <p:txBody>
          <a:bodyPr vert="horz" lIns="0" tIns="0" rIns="0" bIns="0" rtlCol="0" anchor="b" anchorCtr="0">
            <a:noAutofit/>
          </a:bodyPr>
          <a:lstStyle>
            <a:lvl1pPr algn="l">
              <a:defRPr lang="en-US" sz="4400" cap="none" dirty="0">
                <a:solidFill>
                  <a:schemeClr val="tx1"/>
                </a:solidFill>
                <a:latin typeface="Calibri Light" panose="020F0302020204030204" pitchFamily="34" charset="0"/>
              </a:defRPr>
            </a:lvl1pPr>
          </a:lstStyle>
          <a:p>
            <a:pPr lvl="0"/>
            <a:r>
              <a:rPr lang="en-US" dirty="0"/>
              <a:t>Click to edit Master </a:t>
            </a:r>
            <a:br>
              <a:rPr lang="en-US" dirty="0"/>
            </a:br>
            <a:r>
              <a:rPr lang="en-US" dirty="0"/>
              <a:t>title style</a:t>
            </a:r>
          </a:p>
        </p:txBody>
      </p:sp>
      <p:pic>
        <p:nvPicPr>
          <p:cNvPr id="9" name="Picture 8">
            <a:extLst>
              <a:ext uri="{FF2B5EF4-FFF2-40B4-BE49-F238E27FC236}">
                <a16:creationId xmlns:a16="http://schemas.microsoft.com/office/drawing/2014/main" id="{F389C0E4-E6C4-6044-A470-C5283A7139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8903" y="6313823"/>
            <a:ext cx="844112" cy="356853"/>
          </a:xfrm>
          <a:prstGeom prst="rect">
            <a:avLst/>
          </a:prstGeom>
        </p:spPr>
      </p:pic>
      <p:sp>
        <p:nvSpPr>
          <p:cNvPr id="8" name="Slide Number Placeholder 5">
            <a:extLst>
              <a:ext uri="{FF2B5EF4-FFF2-40B4-BE49-F238E27FC236}">
                <a16:creationId xmlns:a16="http://schemas.microsoft.com/office/drawing/2014/main" id="{F17A8A34-3DC8-E840-BEED-247F9FDA07C5}"/>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pPr/>
              <a:t>‹#›</a:t>
            </a:fld>
            <a:endParaRPr lang="en-US" dirty="0"/>
          </a:p>
        </p:txBody>
      </p:sp>
      <p:sp>
        <p:nvSpPr>
          <p:cNvPr id="11" name="Footer Placeholder 6">
            <a:extLst>
              <a:ext uri="{FF2B5EF4-FFF2-40B4-BE49-F238E27FC236}">
                <a16:creationId xmlns:a16="http://schemas.microsoft.com/office/drawing/2014/main" id="{3F6F3FEB-4B4D-1748-9D43-967D8F067C95}"/>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a:t>For institutional use only. Distribution to any other audience is prohibited. </a:t>
            </a:r>
            <a:r>
              <a:rPr lang="en-US" dirty="0"/>
              <a:t>| Global Institutional Consulting</a:t>
            </a:r>
          </a:p>
        </p:txBody>
      </p:sp>
    </p:spTree>
    <p:extLst>
      <p:ext uri="{BB962C8B-B14F-4D97-AF65-F5344CB8AC3E}">
        <p14:creationId xmlns:p14="http://schemas.microsoft.com/office/powerpoint/2010/main" val="2924968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4E5973-3F6B-FA4E-94C6-8F4F187461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 y="6"/>
            <a:ext cx="12191989" cy="6857994"/>
          </a:xfrm>
          <a:prstGeom prst="rect">
            <a:avLst/>
          </a:prstGeom>
        </p:spPr>
      </p:pic>
      <p:pic>
        <p:nvPicPr>
          <p:cNvPr id="22" name="Picture 21">
            <a:extLst>
              <a:ext uri="{FF2B5EF4-FFF2-40B4-BE49-F238E27FC236}">
                <a16:creationId xmlns:a16="http://schemas.microsoft.com/office/drawing/2014/main" id="{4A68D5CE-7E6C-684A-B716-41717603A8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0" y="6281696"/>
            <a:ext cx="3048000" cy="254000"/>
          </a:xfrm>
          <a:prstGeom prst="rect">
            <a:avLst/>
          </a:prstGeom>
        </p:spPr>
      </p:pic>
      <p:sp>
        <p:nvSpPr>
          <p:cNvPr id="11" name="Title 1">
            <a:extLst>
              <a:ext uri="{FF2B5EF4-FFF2-40B4-BE49-F238E27FC236}">
                <a16:creationId xmlns:a16="http://schemas.microsoft.com/office/drawing/2014/main" id="{49440068-0EAC-3141-AE96-F36A2BAC36CC}"/>
              </a:ext>
            </a:extLst>
          </p:cNvPr>
          <p:cNvSpPr>
            <a:spLocks noGrp="1"/>
          </p:cNvSpPr>
          <p:nvPr>
            <p:ph type="ctrTitle" hasCustomPrompt="1"/>
          </p:nvPr>
        </p:nvSpPr>
        <p:spPr bwMode="blackGray">
          <a:xfrm>
            <a:off x="1065497" y="1305292"/>
            <a:ext cx="10061021" cy="1463040"/>
          </a:xfrm>
        </p:spPr>
        <p:txBody>
          <a:bodyPr tIns="0" bIns="0" anchor="b" anchorCtr="0">
            <a:noAutofit/>
          </a:bodyPr>
          <a:lstStyle>
            <a:lvl1pPr algn="ctr">
              <a:defRPr sz="3400" b="0" cap="none" baseline="0">
                <a:solidFill>
                  <a:schemeClr val="bg1"/>
                </a:solidFill>
                <a:latin typeface="Calibri"/>
                <a:cs typeface="Calibri"/>
              </a:defRPr>
            </a:lvl1pPr>
          </a:lstStyle>
          <a:p>
            <a:r>
              <a:rPr lang="en-US" dirty="0"/>
              <a:t>Calibri 34pt lorem ipsum dolor sit </a:t>
            </a:r>
            <a:r>
              <a:rPr lang="en-US" dirty="0" err="1"/>
              <a:t>amet</a:t>
            </a:r>
            <a:br>
              <a:rPr lang="en-US" dirty="0"/>
            </a:br>
            <a:r>
              <a:rPr lang="en-US" dirty="0" err="1"/>
              <a:t>consectetuer</a:t>
            </a:r>
            <a:r>
              <a:rPr lang="en-US" dirty="0"/>
              <a:t> </a:t>
            </a:r>
            <a:r>
              <a:rPr lang="en-US" dirty="0" err="1"/>
              <a:t>ut</a:t>
            </a:r>
            <a:r>
              <a:rPr lang="en-US" dirty="0"/>
              <a:t> </a:t>
            </a:r>
            <a:r>
              <a:rPr lang="en-US" dirty="0" err="1"/>
              <a:t>laoreet</a:t>
            </a:r>
            <a:r>
              <a:rPr lang="en-US" dirty="0"/>
              <a:t> dolore</a:t>
            </a:r>
          </a:p>
        </p:txBody>
      </p:sp>
      <p:sp>
        <p:nvSpPr>
          <p:cNvPr id="12" name="Content Placeholder 10">
            <a:extLst>
              <a:ext uri="{FF2B5EF4-FFF2-40B4-BE49-F238E27FC236}">
                <a16:creationId xmlns:a16="http://schemas.microsoft.com/office/drawing/2014/main" id="{8515582F-3414-B146-9877-16DAED3EDF38}"/>
              </a:ext>
            </a:extLst>
          </p:cNvPr>
          <p:cNvSpPr>
            <a:spLocks noGrp="1"/>
          </p:cNvSpPr>
          <p:nvPr>
            <p:ph sz="quarter" idx="10"/>
          </p:nvPr>
        </p:nvSpPr>
        <p:spPr bwMode="blackGray">
          <a:xfrm>
            <a:off x="1065497" y="2968054"/>
            <a:ext cx="10061021" cy="649375"/>
          </a:xfrm>
          <a:prstGeom prst="rect">
            <a:avLst/>
          </a:prstGeom>
        </p:spPr>
        <p:txBody>
          <a:bodyPr vert="horz" lIns="0" tIns="0" rIns="0" bIns="0" rtlCol="0" anchor="t">
            <a:noAutofit/>
          </a:bodyPr>
          <a:lstStyle>
            <a:lvl1pPr marL="153388" indent="-153388" algn="ctr">
              <a:buNone/>
              <a:defRPr lang="en-US" sz="2400" smtClean="0">
                <a:solidFill>
                  <a:schemeClr val="bg1"/>
                </a:solidFill>
              </a:defRPr>
            </a:lvl1pPr>
          </a:lstStyle>
          <a:p>
            <a:pPr marL="0" lvl="0" indent="0"/>
            <a:r>
              <a:rPr lang="en-US" dirty="0"/>
              <a:t>Edit Master text styles</a:t>
            </a:r>
          </a:p>
        </p:txBody>
      </p:sp>
      <p:sp>
        <p:nvSpPr>
          <p:cNvPr id="13" name="Text Placeholder 3">
            <a:extLst>
              <a:ext uri="{FF2B5EF4-FFF2-40B4-BE49-F238E27FC236}">
                <a16:creationId xmlns:a16="http://schemas.microsoft.com/office/drawing/2014/main" id="{64700FB7-445B-A545-8B23-DBEF7C9D31F4}"/>
              </a:ext>
            </a:extLst>
          </p:cNvPr>
          <p:cNvSpPr>
            <a:spLocks noGrp="1"/>
          </p:cNvSpPr>
          <p:nvPr>
            <p:ph type="body" sz="half" idx="2" hasCustomPrompt="1"/>
          </p:nvPr>
        </p:nvSpPr>
        <p:spPr>
          <a:xfrm>
            <a:off x="3810008" y="3724554"/>
            <a:ext cx="4572000" cy="836494"/>
          </a:xfrm>
        </p:spPr>
        <p:txBody>
          <a:bodyPr/>
          <a:lstStyle>
            <a:lvl1pPr marL="0" indent="0" algn="ctr">
              <a:buNone/>
              <a:defRPr sz="1600">
                <a:solidFill>
                  <a:schemeClr val="bg1"/>
                </a:solidFill>
              </a:defRPr>
            </a:lvl1pPr>
            <a:lvl2pPr marL="302575" indent="0">
              <a:buNone/>
              <a:defRPr sz="794"/>
            </a:lvl2pPr>
            <a:lvl3pPr marL="605150" indent="0">
              <a:buNone/>
              <a:defRPr sz="662"/>
            </a:lvl3pPr>
            <a:lvl4pPr marL="907725" indent="0">
              <a:buNone/>
              <a:defRPr sz="596"/>
            </a:lvl4pPr>
            <a:lvl5pPr marL="1210300" indent="0">
              <a:buNone/>
              <a:defRPr sz="596"/>
            </a:lvl5pPr>
            <a:lvl6pPr marL="1512875" indent="0">
              <a:buNone/>
              <a:defRPr sz="596"/>
            </a:lvl6pPr>
            <a:lvl7pPr marL="1815450" indent="0">
              <a:buNone/>
              <a:defRPr sz="596"/>
            </a:lvl7pPr>
            <a:lvl8pPr marL="2118025" indent="0">
              <a:buNone/>
              <a:defRPr sz="596"/>
            </a:lvl8pPr>
            <a:lvl9pPr marL="2420600" indent="0">
              <a:buNone/>
              <a:defRPr sz="596"/>
            </a:lvl9pPr>
          </a:lstStyle>
          <a:p>
            <a:pPr lvl="0"/>
            <a:r>
              <a:rPr lang="en-US" dirty="0"/>
              <a:t>Edit Presented by</a:t>
            </a:r>
            <a:br>
              <a:rPr lang="en-US" dirty="0"/>
            </a:br>
            <a:r>
              <a:rPr lang="en-US" dirty="0"/>
              <a:t>Presenter Name</a:t>
            </a:r>
            <a:br>
              <a:rPr lang="en-US" dirty="0"/>
            </a:br>
            <a:r>
              <a:rPr lang="en-US" dirty="0"/>
              <a:t>Date</a:t>
            </a:r>
          </a:p>
        </p:txBody>
      </p:sp>
      <p:sp>
        <p:nvSpPr>
          <p:cNvPr id="14" name="TextBox 13"/>
          <p:cNvSpPr txBox="1"/>
          <p:nvPr userDrawn="1"/>
        </p:nvSpPr>
        <p:spPr>
          <a:xfrm>
            <a:off x="402336" y="5555171"/>
            <a:ext cx="11408139" cy="200055"/>
          </a:xfrm>
          <a:prstGeom prst="rect">
            <a:avLst/>
          </a:prstGeom>
          <a:noFill/>
        </p:spPr>
        <p:txBody>
          <a:bodyPr wrap="square" lIns="0" tIns="0" rIns="0" rtlCol="0">
            <a:spAutoFit/>
          </a:bodyPr>
          <a:lstStyle/>
          <a:p>
            <a:pPr algn="ctr" defTabSz="457200"/>
            <a:r>
              <a:rPr lang="en-US" sz="1000" b="1" dirty="0">
                <a:solidFill>
                  <a:srgbClr val="FFFFFF"/>
                </a:solidFill>
              </a:rPr>
              <a:t>For institutional use only. Distribution to any other audience is prohibited.</a:t>
            </a:r>
          </a:p>
        </p:txBody>
      </p:sp>
    </p:spTree>
    <p:extLst>
      <p:ext uri="{BB962C8B-B14F-4D97-AF65-F5344CB8AC3E}">
        <p14:creationId xmlns:p14="http://schemas.microsoft.com/office/powerpoint/2010/main" val="1728528127"/>
      </p:ext>
    </p:extLst>
  </p:cSld>
  <p:clrMapOvr>
    <a:masterClrMapping/>
  </p:clrMapOvr>
  <p:extLst>
    <p:ext uri="{DCECCB84-F9BA-43D5-87BE-67443E8EF086}">
      <p15:sldGuideLst xmlns:p15="http://schemas.microsoft.com/office/powerpoint/2012/main">
        <p15:guide id="1" orient="horz" pos="4176">
          <p15:clr>
            <a:srgbClr val="FBAE40"/>
          </p15:clr>
        </p15:guide>
        <p15:guide id="2" orient="horz" pos="144">
          <p15:clr>
            <a:srgbClr val="FBAE40"/>
          </p15:clr>
        </p15:guide>
        <p15:guide id="3" pos="54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1D7493B7-4CAB-9843-B0AC-92BD53F9E90E}"/>
              </a:ext>
            </a:extLst>
          </p:cNvPr>
          <p:cNvSpPr>
            <a:spLocks noGrp="1"/>
          </p:cNvSpPr>
          <p:nvPr>
            <p:ph type="ctrTitle" hasCustomPrompt="1"/>
          </p:nvPr>
        </p:nvSpPr>
        <p:spPr bwMode="black">
          <a:xfrm>
            <a:off x="609600" y="2240489"/>
            <a:ext cx="6855501" cy="1685172"/>
          </a:xfrm>
        </p:spPr>
        <p:txBody>
          <a:bodyPr vert="horz" lIns="0" tIns="0" rIns="0" bIns="0" rtlCol="0" anchor="b" anchorCtr="0">
            <a:noAutofit/>
          </a:bodyPr>
          <a:lstStyle>
            <a:lvl1pPr>
              <a:defRPr lang="en-US" sz="4400" cap="none" dirty="0">
                <a:latin typeface="Calibri Light" panose="020F0302020204030204" pitchFamily="34" charset="0"/>
              </a:defRPr>
            </a:lvl1pPr>
          </a:lstStyle>
          <a:p>
            <a:pPr marL="0" lvl="0"/>
            <a:r>
              <a:rPr lang="en-US" dirty="0"/>
              <a:t>Click to edit Master </a:t>
            </a:r>
            <a:br>
              <a:rPr lang="en-US" dirty="0"/>
            </a:br>
            <a:r>
              <a:rPr lang="en-US" dirty="0"/>
              <a:t>title style</a:t>
            </a:r>
          </a:p>
        </p:txBody>
      </p:sp>
      <p:pic>
        <p:nvPicPr>
          <p:cNvPr id="9" name="Picture 8">
            <a:extLst>
              <a:ext uri="{FF2B5EF4-FFF2-40B4-BE49-F238E27FC236}">
                <a16:creationId xmlns:a16="http://schemas.microsoft.com/office/drawing/2014/main" id="{F389C0E4-E6C4-6044-A470-C5283A7139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8903" y="6313823"/>
            <a:ext cx="844112" cy="356853"/>
          </a:xfrm>
          <a:prstGeom prst="rect">
            <a:avLst/>
          </a:prstGeom>
        </p:spPr>
      </p:pic>
      <p:sp>
        <p:nvSpPr>
          <p:cNvPr id="8" name="Slide Number Placeholder 5">
            <a:extLst>
              <a:ext uri="{FF2B5EF4-FFF2-40B4-BE49-F238E27FC236}">
                <a16:creationId xmlns:a16="http://schemas.microsoft.com/office/drawing/2014/main" id="{1842BB77-C319-7041-954D-1909596F1562}"/>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1" name="Footer Placeholder 6">
            <a:extLst>
              <a:ext uri="{FF2B5EF4-FFF2-40B4-BE49-F238E27FC236}">
                <a16:creationId xmlns:a16="http://schemas.microsoft.com/office/drawing/2014/main" id="{37778F5E-F14B-2E41-A917-169E7F79DEEF}"/>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a:solidFill>
                  <a:srgbClr val="000000"/>
                </a:solidFill>
              </a:rPr>
              <a:t>For institutional use only. Distribution to any other audience is prohibited. </a:t>
            </a:r>
            <a:r>
              <a:rPr lang="en-US" dirty="0">
                <a:solidFill>
                  <a:srgbClr val="000000"/>
                </a:solidFill>
              </a:rPr>
              <a:t>| Global Institutional Consulting</a:t>
            </a:r>
          </a:p>
        </p:txBody>
      </p:sp>
    </p:spTree>
    <p:extLst>
      <p:ext uri="{BB962C8B-B14F-4D97-AF65-F5344CB8AC3E}">
        <p14:creationId xmlns:p14="http://schemas.microsoft.com/office/powerpoint/2010/main" val="83608680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1D7493B7-4CAB-9843-B0AC-92BD53F9E90E}"/>
              </a:ext>
            </a:extLst>
          </p:cNvPr>
          <p:cNvSpPr>
            <a:spLocks noGrp="1"/>
          </p:cNvSpPr>
          <p:nvPr>
            <p:ph type="ctrTitle" hasCustomPrompt="1"/>
          </p:nvPr>
        </p:nvSpPr>
        <p:spPr bwMode="black">
          <a:xfrm>
            <a:off x="609600" y="2240489"/>
            <a:ext cx="6855501" cy="1685172"/>
          </a:xfrm>
        </p:spPr>
        <p:txBody>
          <a:bodyPr vert="horz" lIns="0" tIns="0" rIns="0" bIns="0" rtlCol="0" anchor="b" anchorCtr="0">
            <a:noAutofit/>
          </a:bodyPr>
          <a:lstStyle>
            <a:lvl1pPr algn="l">
              <a:defRPr lang="en-US" sz="4400" cap="none" dirty="0">
                <a:solidFill>
                  <a:schemeClr val="bg1"/>
                </a:solidFill>
                <a:latin typeface="Calibri Light" panose="020F0302020204030204" pitchFamily="34" charset="0"/>
              </a:defRPr>
            </a:lvl1pPr>
          </a:lstStyle>
          <a:p>
            <a:pPr lvl="0"/>
            <a:r>
              <a:rPr lang="en-US" dirty="0"/>
              <a:t>Click to edit Master </a:t>
            </a:r>
            <a:br>
              <a:rPr lang="en-US" dirty="0"/>
            </a:br>
            <a:r>
              <a:rPr lang="en-US" dirty="0"/>
              <a:t>title style</a:t>
            </a:r>
          </a:p>
        </p:txBody>
      </p:sp>
      <p:pic>
        <p:nvPicPr>
          <p:cNvPr id="9" name="Picture 8">
            <a:extLst>
              <a:ext uri="{FF2B5EF4-FFF2-40B4-BE49-F238E27FC236}">
                <a16:creationId xmlns:a16="http://schemas.microsoft.com/office/drawing/2014/main" id="{F389C0E4-E6C4-6044-A470-C5283A7139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8903" y="6313823"/>
            <a:ext cx="844112" cy="356853"/>
          </a:xfrm>
          <a:prstGeom prst="rect">
            <a:avLst/>
          </a:prstGeom>
        </p:spPr>
      </p:pic>
      <p:sp>
        <p:nvSpPr>
          <p:cNvPr id="8" name="Slide Number Placeholder 5">
            <a:extLst>
              <a:ext uri="{FF2B5EF4-FFF2-40B4-BE49-F238E27FC236}">
                <a16:creationId xmlns:a16="http://schemas.microsoft.com/office/drawing/2014/main" id="{AA46147E-BD84-FB47-BE7D-5D8B09490394}"/>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1" name="Footer Placeholder 6">
            <a:extLst>
              <a:ext uri="{FF2B5EF4-FFF2-40B4-BE49-F238E27FC236}">
                <a16:creationId xmlns:a16="http://schemas.microsoft.com/office/drawing/2014/main" id="{1A4169E6-0F7A-1A43-AEB5-62D998767DC9}"/>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a:solidFill>
                  <a:srgbClr val="000000"/>
                </a:solidFill>
              </a:rPr>
              <a:t>For institutional use only. Distribution to any other audience is prohibited. </a:t>
            </a:r>
            <a:r>
              <a:rPr lang="en-US" dirty="0">
                <a:solidFill>
                  <a:srgbClr val="000000"/>
                </a:solidFill>
              </a:rPr>
              <a:t>| Global Institutional Consulting</a:t>
            </a:r>
          </a:p>
        </p:txBody>
      </p:sp>
    </p:spTree>
    <p:extLst>
      <p:ext uri="{BB962C8B-B14F-4D97-AF65-F5344CB8AC3E}">
        <p14:creationId xmlns:p14="http://schemas.microsoft.com/office/powerpoint/2010/main" val="1205749127"/>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64E5973-3F6B-FA4E-94C6-8F4F187461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1989" cy="6857994"/>
          </a:xfrm>
          <a:prstGeom prst="rect">
            <a:avLst/>
          </a:prstGeom>
        </p:spPr>
      </p:pic>
      <p:sp>
        <p:nvSpPr>
          <p:cNvPr id="10" name="Title 1">
            <a:extLst>
              <a:ext uri="{FF2B5EF4-FFF2-40B4-BE49-F238E27FC236}">
                <a16:creationId xmlns:a16="http://schemas.microsoft.com/office/drawing/2014/main" id="{1D7493B7-4CAB-9843-B0AC-92BD53F9E90E}"/>
              </a:ext>
            </a:extLst>
          </p:cNvPr>
          <p:cNvSpPr>
            <a:spLocks noGrp="1"/>
          </p:cNvSpPr>
          <p:nvPr>
            <p:ph type="ctrTitle" hasCustomPrompt="1"/>
          </p:nvPr>
        </p:nvSpPr>
        <p:spPr bwMode="black">
          <a:xfrm>
            <a:off x="609600" y="2240489"/>
            <a:ext cx="6855501" cy="1685172"/>
          </a:xfrm>
        </p:spPr>
        <p:txBody>
          <a:bodyPr vert="horz" lIns="0" tIns="0" rIns="0" bIns="0" rtlCol="0" anchor="b" anchorCtr="0">
            <a:noAutofit/>
          </a:bodyPr>
          <a:lstStyle>
            <a:lvl1pPr algn="l">
              <a:defRPr lang="en-US" sz="4400" cap="none" dirty="0">
                <a:solidFill>
                  <a:schemeClr val="bg1"/>
                </a:solidFill>
                <a:latin typeface="Calibri Light" panose="020F0302020204030204" pitchFamily="34" charset="0"/>
              </a:defRPr>
            </a:lvl1pPr>
          </a:lstStyle>
          <a:p>
            <a:pPr lvl="0"/>
            <a:r>
              <a:rPr lang="en-US" dirty="0"/>
              <a:t>Click to edit Master </a:t>
            </a:r>
            <a:br>
              <a:rPr lang="en-US" dirty="0"/>
            </a:br>
            <a:r>
              <a:rPr lang="en-US" dirty="0"/>
              <a:t>title style</a:t>
            </a:r>
          </a:p>
        </p:txBody>
      </p:sp>
      <p:pic>
        <p:nvPicPr>
          <p:cNvPr id="9" name="Picture 8">
            <a:extLst>
              <a:ext uri="{FF2B5EF4-FFF2-40B4-BE49-F238E27FC236}">
                <a16:creationId xmlns:a16="http://schemas.microsoft.com/office/drawing/2014/main" id="{F389C0E4-E6C4-6044-A470-C5283A7139F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78903" y="6313823"/>
            <a:ext cx="844112" cy="356853"/>
          </a:xfrm>
          <a:prstGeom prst="rect">
            <a:avLst/>
          </a:prstGeom>
        </p:spPr>
      </p:pic>
      <p:sp>
        <p:nvSpPr>
          <p:cNvPr id="11" name="Slide Number Placeholder 5">
            <a:extLst>
              <a:ext uri="{FF2B5EF4-FFF2-40B4-BE49-F238E27FC236}">
                <a16:creationId xmlns:a16="http://schemas.microsoft.com/office/drawing/2014/main" id="{9F91C3D6-31D3-2440-987E-940411812231}"/>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2" name="Footer Placeholder 6">
            <a:extLst>
              <a:ext uri="{FF2B5EF4-FFF2-40B4-BE49-F238E27FC236}">
                <a16:creationId xmlns:a16="http://schemas.microsoft.com/office/drawing/2014/main" id="{5E882358-2B2B-2148-9019-23A7350D5664}"/>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a:solidFill>
                  <a:srgbClr val="000000"/>
                </a:solidFill>
              </a:rPr>
              <a:t>For institutional use only. Distribution to any other audience is prohibited. </a:t>
            </a:r>
            <a:r>
              <a:rPr lang="en-US" dirty="0">
                <a:solidFill>
                  <a:srgbClr val="000000"/>
                </a:solidFill>
              </a:rPr>
              <a:t>| Global Institutional Consulting</a:t>
            </a:r>
          </a:p>
        </p:txBody>
      </p:sp>
    </p:spTree>
    <p:extLst>
      <p:ext uri="{BB962C8B-B14F-4D97-AF65-F5344CB8AC3E}">
        <p14:creationId xmlns:p14="http://schemas.microsoft.com/office/powerpoint/2010/main" val="3009902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1D7493B7-4CAB-9843-B0AC-92BD53F9E90E}"/>
              </a:ext>
            </a:extLst>
          </p:cNvPr>
          <p:cNvSpPr>
            <a:spLocks noGrp="1"/>
          </p:cNvSpPr>
          <p:nvPr>
            <p:ph type="ctrTitle" hasCustomPrompt="1"/>
          </p:nvPr>
        </p:nvSpPr>
        <p:spPr bwMode="black">
          <a:xfrm>
            <a:off x="609600" y="2240489"/>
            <a:ext cx="6855501" cy="1685172"/>
          </a:xfrm>
        </p:spPr>
        <p:txBody>
          <a:bodyPr vert="horz" lIns="0" tIns="0" rIns="0" bIns="0" rtlCol="0" anchor="b" anchorCtr="0">
            <a:noAutofit/>
          </a:bodyPr>
          <a:lstStyle>
            <a:lvl1pPr algn="l">
              <a:defRPr lang="en-US" sz="4400" cap="none" dirty="0">
                <a:solidFill>
                  <a:schemeClr val="tx1"/>
                </a:solidFill>
                <a:latin typeface="Calibri Light" panose="020F0302020204030204" pitchFamily="34" charset="0"/>
              </a:defRPr>
            </a:lvl1pPr>
          </a:lstStyle>
          <a:p>
            <a:pPr lvl="0"/>
            <a:r>
              <a:rPr lang="en-US" dirty="0"/>
              <a:t>Click to edit Master </a:t>
            </a:r>
            <a:br>
              <a:rPr lang="en-US" dirty="0"/>
            </a:br>
            <a:r>
              <a:rPr lang="en-US" dirty="0"/>
              <a:t>title style</a:t>
            </a:r>
          </a:p>
        </p:txBody>
      </p:sp>
      <p:pic>
        <p:nvPicPr>
          <p:cNvPr id="9" name="Picture 8">
            <a:extLst>
              <a:ext uri="{FF2B5EF4-FFF2-40B4-BE49-F238E27FC236}">
                <a16:creationId xmlns:a16="http://schemas.microsoft.com/office/drawing/2014/main" id="{F389C0E4-E6C4-6044-A470-C5283A7139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8903" y="6313823"/>
            <a:ext cx="844112" cy="356853"/>
          </a:xfrm>
          <a:prstGeom prst="rect">
            <a:avLst/>
          </a:prstGeom>
        </p:spPr>
      </p:pic>
      <p:sp>
        <p:nvSpPr>
          <p:cNvPr id="8" name="Slide Number Placeholder 5">
            <a:extLst>
              <a:ext uri="{FF2B5EF4-FFF2-40B4-BE49-F238E27FC236}">
                <a16:creationId xmlns:a16="http://schemas.microsoft.com/office/drawing/2014/main" id="{F17A8A34-3DC8-E840-BEED-247F9FDA07C5}"/>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1" name="Footer Placeholder 6">
            <a:extLst>
              <a:ext uri="{FF2B5EF4-FFF2-40B4-BE49-F238E27FC236}">
                <a16:creationId xmlns:a16="http://schemas.microsoft.com/office/drawing/2014/main" id="{3F6F3FEB-4B4D-1748-9D43-967D8F067C95}"/>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a:solidFill>
                  <a:srgbClr val="000000"/>
                </a:solidFill>
              </a:rPr>
              <a:t>For institutional use only. Distribution to any other audience is prohibited. </a:t>
            </a:r>
            <a:r>
              <a:rPr lang="en-US" dirty="0">
                <a:solidFill>
                  <a:srgbClr val="000000"/>
                </a:solidFill>
              </a:rPr>
              <a:t>| Global Institutional Consulting</a:t>
            </a:r>
          </a:p>
        </p:txBody>
      </p:sp>
    </p:spTree>
    <p:extLst>
      <p:ext uri="{BB962C8B-B14F-4D97-AF65-F5344CB8AC3E}">
        <p14:creationId xmlns:p14="http://schemas.microsoft.com/office/powerpoint/2010/main" val="3063004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2336" y="1271016"/>
            <a:ext cx="11387328" cy="4572000"/>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65529437-95B9-914F-8E82-AAE215A3A1E9}"/>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6" name="Footer Placeholder 6">
            <a:extLst>
              <a:ext uri="{FF2B5EF4-FFF2-40B4-BE49-F238E27FC236}">
                <a16:creationId xmlns:a16="http://schemas.microsoft.com/office/drawing/2014/main" id="{3FFF7265-F4E3-D048-A36F-030AEE0DFA0C}"/>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dirty="0">
                <a:solidFill>
                  <a:srgbClr val="000000"/>
                </a:solidFill>
              </a:rPr>
              <a:t>For institutional use only. Distribution to any other audience is prohibited. For institutional use only. Distribution to any other audience is prohibited | Global Institutional Consulting</a:t>
            </a:r>
          </a:p>
        </p:txBody>
      </p:sp>
    </p:spTree>
    <p:extLst>
      <p:ext uri="{BB962C8B-B14F-4D97-AF65-F5344CB8AC3E}">
        <p14:creationId xmlns:p14="http://schemas.microsoft.com/office/powerpoint/2010/main" val="3267558006"/>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Slide with Denomination">
    <p:spTree>
      <p:nvGrpSpPr>
        <p:cNvPr id="1" name=""/>
        <p:cNvGrpSpPr/>
        <p:nvPr/>
      </p:nvGrpSpPr>
      <p:grpSpPr>
        <a:xfrm>
          <a:off x="0" y="0"/>
          <a:ext cx="0" cy="0"/>
          <a:chOff x="0" y="0"/>
          <a:chExt cx="0" cy="0"/>
        </a:xfrm>
      </p:grpSpPr>
      <p:sp>
        <p:nvSpPr>
          <p:cNvPr id="9" name="Chart Placeholder 8"/>
          <p:cNvSpPr>
            <a:spLocks noGrp="1"/>
          </p:cNvSpPr>
          <p:nvPr>
            <p:ph type="chart" sz="quarter" idx="23"/>
          </p:nvPr>
        </p:nvSpPr>
        <p:spPr>
          <a:xfrm>
            <a:off x="404960" y="1636714"/>
            <a:ext cx="11382083" cy="4093527"/>
          </a:xfrm>
        </p:spPr>
        <p:txBody>
          <a:bodyPr/>
          <a:lstStyle/>
          <a:p>
            <a:r>
              <a:rPr lang="en-US"/>
              <a:t>Click icon to add chart</a:t>
            </a:r>
          </a:p>
        </p:txBody>
      </p:sp>
      <p:sp>
        <p:nvSpPr>
          <p:cNvPr id="10" name="Text Placeholder 13"/>
          <p:cNvSpPr>
            <a:spLocks noGrp="1"/>
          </p:cNvSpPr>
          <p:nvPr>
            <p:ph type="body" sz="quarter" idx="19" hasCustomPrompt="1"/>
          </p:nvPr>
        </p:nvSpPr>
        <p:spPr>
          <a:xfrm>
            <a:off x="404959" y="1083973"/>
            <a:ext cx="11382083" cy="365760"/>
          </a:xfrm>
        </p:spPr>
        <p:txBody>
          <a:bodyPr/>
          <a:lstStyle>
            <a:lvl1pPr marL="0" indent="0">
              <a:buNone/>
              <a:defRPr sz="1600" b="1">
                <a:solidFill>
                  <a:schemeClr val="tx1"/>
                </a:solidFill>
              </a:defRPr>
            </a:lvl1pPr>
          </a:lstStyle>
          <a:p>
            <a:pPr lvl="0"/>
            <a:r>
              <a:rPr lang="en-US" dirty="0"/>
              <a:t>(enter value denomination)</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F43C138D-656C-1E41-A63A-553B8CA64467}"/>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1" name="Footer Placeholder 6">
            <a:extLst>
              <a:ext uri="{FF2B5EF4-FFF2-40B4-BE49-F238E27FC236}">
                <a16:creationId xmlns:a16="http://schemas.microsoft.com/office/drawing/2014/main" id="{4067FA37-980D-224C-B2B0-C8C094D46D56}"/>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a:solidFill>
                  <a:srgbClr val="000000"/>
                </a:solidFill>
              </a:rPr>
              <a:t>For institutional use only. Distribution to any other audience is prohibited. </a:t>
            </a:r>
            <a:r>
              <a:rPr lang="en-US" dirty="0">
                <a:solidFill>
                  <a:srgbClr val="000000"/>
                </a:solidFill>
              </a:rPr>
              <a:t>| Global Institutional Consulting</a:t>
            </a:r>
          </a:p>
        </p:txBody>
      </p:sp>
    </p:spTree>
    <p:extLst>
      <p:ext uri="{BB962C8B-B14F-4D97-AF65-F5344CB8AC3E}">
        <p14:creationId xmlns:p14="http://schemas.microsoft.com/office/powerpoint/2010/main" val="3798819113"/>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B808E-2C47-4ABD-B890-33F6AF501C5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3223943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59" y="1271016"/>
            <a:ext cx="5197556" cy="4572000"/>
          </a:xfrm>
          <a:prstGeom prst="rect">
            <a:avLst/>
          </a:prstGeom>
        </p:spPr>
        <p:txBody>
          <a:bodyPr vert="horz" lIns="0" tIns="45720" rIns="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US" dirty="0"/>
          </a:p>
        </p:txBody>
      </p:sp>
      <p:sp>
        <p:nvSpPr>
          <p:cNvPr id="7" name="Chart Placeholder 6"/>
          <p:cNvSpPr>
            <a:spLocks noGrp="1"/>
          </p:cNvSpPr>
          <p:nvPr>
            <p:ph type="chart" sz="quarter" idx="13"/>
          </p:nvPr>
        </p:nvSpPr>
        <p:spPr>
          <a:xfrm>
            <a:off x="6007473" y="1271016"/>
            <a:ext cx="5779568" cy="4572000"/>
          </a:xfrm>
        </p:spPr>
        <p:txBody>
          <a:bodyPr/>
          <a:lstStyle/>
          <a:p>
            <a:r>
              <a:rPr lang="en-US"/>
              <a:t>Click icon to add chart</a:t>
            </a:r>
          </a:p>
        </p:txBody>
      </p:sp>
      <p:sp>
        <p:nvSpPr>
          <p:cNvPr id="6" name="Slide Number Placeholder 5">
            <a:extLst>
              <a:ext uri="{FF2B5EF4-FFF2-40B4-BE49-F238E27FC236}">
                <a16:creationId xmlns:a16="http://schemas.microsoft.com/office/drawing/2014/main" id="{8FBD5109-EDAC-E142-AFA5-FCD47DFA5044}"/>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9" name="Footer Placeholder 6">
            <a:extLst>
              <a:ext uri="{FF2B5EF4-FFF2-40B4-BE49-F238E27FC236}">
                <a16:creationId xmlns:a16="http://schemas.microsoft.com/office/drawing/2014/main" id="{FECF43DB-EE1E-1E48-AC5F-D2265DF4897E}"/>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a:solidFill>
                  <a:srgbClr val="000000"/>
                </a:solidFill>
              </a:rPr>
              <a:t>For institutional use only. Distribution to any other audience is prohibited. </a:t>
            </a:r>
            <a:r>
              <a:rPr lang="en-US" dirty="0">
                <a:solidFill>
                  <a:srgbClr val="000000"/>
                </a:solidFill>
              </a:rPr>
              <a:t>| Global Institutional Consulting</a:t>
            </a:r>
          </a:p>
        </p:txBody>
      </p:sp>
    </p:spTree>
    <p:extLst>
      <p:ext uri="{BB962C8B-B14F-4D97-AF65-F5344CB8AC3E}">
        <p14:creationId xmlns:p14="http://schemas.microsoft.com/office/powerpoint/2010/main" val="2876896968"/>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664" y="1608900"/>
            <a:ext cx="5486400" cy="4206240"/>
          </a:xfrm>
          <a:prstGeom prst="rect">
            <a:avLst/>
          </a:prstGeom>
        </p:spPr>
        <p:txBody>
          <a:bodyPr vert="horz" lIns="0" tIns="45720" rIns="0" bIns="45720" rtlCol="0">
            <a:no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6255988" y="1608900"/>
            <a:ext cx="5486400" cy="4206240"/>
          </a:xfrm>
          <a:prstGeom prst="rect">
            <a:avLst/>
          </a:prstGeom>
        </p:spPr>
        <p:txBody>
          <a:bodyPr vert="horz" lIns="0" tIns="45720" rIns="0" bIns="45720" rtlCol="0">
            <a:no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6"/>
          <p:cNvSpPr>
            <a:spLocks noGrp="1"/>
          </p:cNvSpPr>
          <p:nvPr>
            <p:ph type="body" sz="quarter" idx="17" hasCustomPrompt="1"/>
          </p:nvPr>
        </p:nvSpPr>
        <p:spPr>
          <a:xfrm>
            <a:off x="443664" y="1179576"/>
            <a:ext cx="5486400" cy="365760"/>
          </a:xfrm>
        </p:spPr>
        <p:txBody>
          <a:bodyPr/>
          <a:lstStyle>
            <a:lvl1pPr marL="0" marR="0" indent="0" algn="l" defTabSz="914400" rtl="0" eaLnBrk="1" fontAlgn="auto" latinLnBrk="0" hangingPunct="1">
              <a:lnSpc>
                <a:spcPct val="100000"/>
              </a:lnSpc>
              <a:spcBef>
                <a:spcPts val="0"/>
              </a:spcBef>
              <a:spcAft>
                <a:spcPts val="0"/>
              </a:spcAft>
              <a:buClrTx/>
              <a:buSzTx/>
              <a:buFont typeface="Arial"/>
              <a:buNone/>
              <a:tabLst/>
              <a:defRPr sz="1600" b="1">
                <a:solidFill>
                  <a:schemeClr val="tx1"/>
                </a:solidFill>
              </a:defRPr>
            </a:lvl1pPr>
          </a:lstStyle>
          <a:p>
            <a:pPr lvl="0"/>
            <a:r>
              <a:rPr lang="en-US" dirty="0"/>
              <a:t>(enter value denomination)</a:t>
            </a:r>
          </a:p>
        </p:txBody>
      </p:sp>
      <p:sp>
        <p:nvSpPr>
          <p:cNvPr id="13" name="Text Placeholder 20"/>
          <p:cNvSpPr>
            <a:spLocks noGrp="1"/>
          </p:cNvSpPr>
          <p:nvPr>
            <p:ph type="body" sz="quarter" idx="19" hasCustomPrompt="1"/>
          </p:nvPr>
        </p:nvSpPr>
        <p:spPr>
          <a:xfrm>
            <a:off x="6255988" y="1179576"/>
            <a:ext cx="5486400" cy="365760"/>
          </a:xfrm>
        </p:spPr>
        <p:txBody>
          <a:bodyPr/>
          <a:lstStyle>
            <a:lvl1pPr marL="0" indent="0">
              <a:buNone/>
              <a:defRPr sz="1600" b="1">
                <a:solidFill>
                  <a:schemeClr val="tx1"/>
                </a:solidFill>
              </a:defRPr>
            </a:lvl1pPr>
          </a:lstStyle>
          <a:p>
            <a:pPr lvl="0"/>
            <a:r>
              <a:rPr lang="en-US" dirty="0"/>
              <a:t>(enter value denomination)</a:t>
            </a:r>
          </a:p>
        </p:txBody>
      </p:sp>
      <p:sp>
        <p:nvSpPr>
          <p:cNvPr id="8" name="Title 7"/>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F33299C3-091D-DE46-BFDC-53E448BBE3F2}"/>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0" name="Footer Placeholder 6">
            <a:extLst>
              <a:ext uri="{FF2B5EF4-FFF2-40B4-BE49-F238E27FC236}">
                <a16:creationId xmlns:a16="http://schemas.microsoft.com/office/drawing/2014/main" id="{4BDC502B-8F5E-DA4F-BF0A-D70F363868B6}"/>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a:solidFill>
                  <a:srgbClr val="000000"/>
                </a:solidFill>
              </a:rPr>
              <a:t>For institutional use only. Distribution to any other audience is prohibited. </a:t>
            </a:r>
            <a:r>
              <a:rPr lang="en-US" dirty="0">
                <a:solidFill>
                  <a:srgbClr val="000000"/>
                </a:solidFill>
              </a:rPr>
              <a:t>| Global Institutional Consulting</a:t>
            </a:r>
          </a:p>
        </p:txBody>
      </p:sp>
    </p:spTree>
    <p:extLst>
      <p:ext uri="{BB962C8B-B14F-4D97-AF65-F5344CB8AC3E}">
        <p14:creationId xmlns:p14="http://schemas.microsoft.com/office/powerpoint/2010/main" val="2701465856"/>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59" y="1541942"/>
            <a:ext cx="5486400" cy="2011680"/>
          </a:xfrm>
          <a:prstGeom prst="rect">
            <a:avLst/>
          </a:prstGeom>
        </p:spPr>
        <p:txBody>
          <a:bodyPr vert="horz" lIns="0" tIns="45720" rIns="0" bIns="45720" rtlCol="0">
            <a:noAutofit/>
          </a:bodyPr>
          <a:lstStyle>
            <a:lvl1pPr marL="0" indent="0">
              <a:lnSpc>
                <a:spcPct val="100000"/>
              </a:lnSpc>
              <a:buFont typeface="Arial" charset="0"/>
              <a:buNone/>
              <a:defRPr lang="en-US" sz="1600" b="0" dirty="0" smtClean="0">
                <a:solidFill>
                  <a:schemeClr val="tx1"/>
                </a:solidFill>
              </a:defRPr>
            </a:lvl1pPr>
            <a:lvl2pPr>
              <a:lnSpc>
                <a:spcPct val="100000"/>
              </a:lnSpc>
              <a:defRPr lang="en-US" sz="1600" dirty="0" smtClean="0"/>
            </a:lvl2pPr>
            <a:lvl3pPr>
              <a:lnSpc>
                <a:spcPct val="100000"/>
              </a:lnSpc>
              <a:defRPr lang="en-US" sz="1600" dirty="0" smtClean="0"/>
            </a:lvl3pPr>
            <a:lvl4pPr>
              <a:lnSpc>
                <a:spcPct val="100000"/>
              </a:lnSpc>
              <a:defRPr lang="en-US" sz="1600" dirty="0" smtClean="0"/>
            </a:lvl4pPr>
            <a:lvl5pPr>
              <a:lnSpc>
                <a:spcPct val="100000"/>
              </a:lnSpc>
              <a:defRPr lang="en-US" sz="16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p:nvPr>
        </p:nvSpPr>
        <p:spPr>
          <a:xfrm>
            <a:off x="6300641" y="1541942"/>
            <a:ext cx="5486400" cy="2011680"/>
          </a:xfrm>
          <a:prstGeom prst="rect">
            <a:avLst/>
          </a:prstGeom>
        </p:spPr>
        <p:txBody>
          <a:bodyPr vert="horz" lIns="0" tIns="45720" rIns="0" bIns="45720" rtlCol="0">
            <a:noAutofit/>
          </a:bodyPr>
          <a:lstStyle>
            <a:lvl1pPr marL="0" indent="0">
              <a:lnSpc>
                <a:spcPct val="100000"/>
              </a:lnSpc>
              <a:buFont typeface="Arial" charset="0"/>
              <a:buNone/>
              <a:defRPr lang="en-US" sz="1600" b="0" dirty="0" smtClean="0">
                <a:solidFill>
                  <a:schemeClr val="tx1"/>
                </a:solidFill>
              </a:defRPr>
            </a:lvl1pPr>
            <a:lvl2pPr>
              <a:lnSpc>
                <a:spcPct val="100000"/>
              </a:lnSpc>
              <a:defRPr lang="en-US" sz="1600" dirty="0" smtClean="0"/>
            </a:lvl2pPr>
            <a:lvl3pPr>
              <a:lnSpc>
                <a:spcPct val="100000"/>
              </a:lnSpc>
              <a:defRPr lang="en-US" sz="1600" dirty="0" smtClean="0"/>
            </a:lvl3pPr>
            <a:lvl4pPr>
              <a:lnSpc>
                <a:spcPct val="100000"/>
              </a:lnSpc>
              <a:defRPr lang="en-US" sz="1600" dirty="0" smtClean="0"/>
            </a:lvl4pPr>
            <a:lvl5pPr>
              <a:lnSpc>
                <a:spcPct val="100000"/>
              </a:lnSpc>
              <a:defRPr lang="en-US" sz="16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6"/>
          </p:nvPr>
        </p:nvSpPr>
        <p:spPr>
          <a:xfrm>
            <a:off x="3352800" y="4186941"/>
            <a:ext cx="5486400" cy="2011680"/>
          </a:xfrm>
        </p:spPr>
        <p:txBody>
          <a:bodyPr/>
          <a:lstStyle>
            <a:lvl1pPr marL="0" indent="0">
              <a:lnSpc>
                <a:spcPct val="100000"/>
              </a:lnSpc>
              <a:buFont typeface="Arial" charset="0"/>
              <a:buNone/>
              <a:defRPr sz="1600" b="0">
                <a:solidFill>
                  <a:schemeClr val="tx1"/>
                </a:solidFill>
              </a:defRPr>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7"/>
          </p:nvPr>
        </p:nvSpPr>
        <p:spPr>
          <a:xfrm>
            <a:off x="404959" y="1176183"/>
            <a:ext cx="5486400" cy="365760"/>
          </a:xfrm>
        </p:spPr>
        <p:txBody>
          <a:bodyPr/>
          <a:lstStyle>
            <a:lvl1pPr marL="0" indent="0">
              <a:buNone/>
              <a:defRPr sz="1600" b="1">
                <a:solidFill>
                  <a:schemeClr val="tx1"/>
                </a:solidFill>
              </a:defRPr>
            </a:lvl1pPr>
          </a:lstStyle>
          <a:p>
            <a:pPr lvl="0"/>
            <a:r>
              <a:rPr lang="en-US"/>
              <a:t>Edit Master text styles</a:t>
            </a:r>
          </a:p>
        </p:txBody>
      </p:sp>
      <p:sp>
        <p:nvSpPr>
          <p:cNvPr id="19" name="Text Placeholder 18"/>
          <p:cNvSpPr>
            <a:spLocks noGrp="1"/>
          </p:cNvSpPr>
          <p:nvPr>
            <p:ph type="body" sz="quarter" idx="18"/>
          </p:nvPr>
        </p:nvSpPr>
        <p:spPr>
          <a:xfrm>
            <a:off x="3352800" y="3816053"/>
            <a:ext cx="5486400" cy="365760"/>
          </a:xfrm>
        </p:spPr>
        <p:txBody>
          <a:bodyPr/>
          <a:lstStyle>
            <a:lvl1pPr marL="0" indent="0">
              <a:buNone/>
              <a:defRPr sz="1600" b="1">
                <a:solidFill>
                  <a:schemeClr val="tx1"/>
                </a:solidFill>
              </a:defRPr>
            </a:lvl1pPr>
          </a:lstStyle>
          <a:p>
            <a:pPr lvl="0"/>
            <a:r>
              <a:rPr lang="en-US"/>
              <a:t>Edit Master text styles</a:t>
            </a:r>
          </a:p>
        </p:txBody>
      </p:sp>
      <p:sp>
        <p:nvSpPr>
          <p:cNvPr id="21" name="Text Placeholder 20"/>
          <p:cNvSpPr>
            <a:spLocks noGrp="1"/>
          </p:cNvSpPr>
          <p:nvPr>
            <p:ph type="body" sz="quarter" idx="19"/>
          </p:nvPr>
        </p:nvSpPr>
        <p:spPr>
          <a:xfrm>
            <a:off x="6300641" y="1176183"/>
            <a:ext cx="5486400" cy="365760"/>
          </a:xfrm>
        </p:spPr>
        <p:txBody>
          <a:bodyPr/>
          <a:lstStyle>
            <a:lvl1pPr marL="0" indent="0">
              <a:buNone/>
              <a:defRPr sz="1600" b="1">
                <a:solidFill>
                  <a:schemeClr val="tx1"/>
                </a:solidFill>
              </a:defRPr>
            </a:lvl1pPr>
          </a:lstStyle>
          <a:p>
            <a:pPr lvl="0"/>
            <a:r>
              <a:rPr lang="en-US"/>
              <a:t>Edit Master text styles</a:t>
            </a:r>
          </a:p>
        </p:txBody>
      </p:sp>
      <p:sp>
        <p:nvSpPr>
          <p:cNvPr id="8" name="Title 7"/>
          <p:cNvSpPr>
            <a:spLocks noGrp="1"/>
          </p:cNvSpPr>
          <p:nvPr>
            <p:ph type="title"/>
          </p:nvPr>
        </p:nvSpPr>
        <p:spPr>
          <a:xfrm>
            <a:off x="404959" y="210457"/>
            <a:ext cx="11382083" cy="710194"/>
          </a:xfrm>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9475A3A7-72BB-D340-8A87-269FD3A59C9F}"/>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1" name="Footer Placeholder 6">
            <a:extLst>
              <a:ext uri="{FF2B5EF4-FFF2-40B4-BE49-F238E27FC236}">
                <a16:creationId xmlns:a16="http://schemas.microsoft.com/office/drawing/2014/main" id="{C77E8776-496C-084A-AC0D-8650B5A8E96A}"/>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a:solidFill>
                  <a:srgbClr val="000000"/>
                </a:solidFill>
              </a:rPr>
              <a:t>For institutional use only. Distribution to any other audience is prohibited. </a:t>
            </a:r>
            <a:r>
              <a:rPr lang="en-US" dirty="0">
                <a:solidFill>
                  <a:srgbClr val="000000"/>
                </a:solidFill>
              </a:rPr>
              <a:t>| Global Institutional Consulting</a:t>
            </a:r>
          </a:p>
        </p:txBody>
      </p:sp>
    </p:spTree>
    <p:extLst>
      <p:ext uri="{BB962C8B-B14F-4D97-AF65-F5344CB8AC3E}">
        <p14:creationId xmlns:p14="http://schemas.microsoft.com/office/powerpoint/2010/main" val="1170569389"/>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59" y="1541943"/>
            <a:ext cx="5486400" cy="1828800"/>
          </a:xfrm>
          <a:prstGeom prst="rect">
            <a:avLst/>
          </a:prstGeom>
        </p:spPr>
        <p:txBody>
          <a:bodyPr vert="horz" lIns="0" tIns="45720" rIns="0" bIns="45720" rtlCol="0">
            <a:noAutofit/>
          </a:bodyPr>
          <a:lstStyle>
            <a:lvl1pPr marL="0" indent="0">
              <a:lnSpc>
                <a:spcPct val="100000"/>
              </a:lnSpc>
              <a:buFont typeface="Arial" charset="0"/>
              <a:buNone/>
              <a:defRPr lang="en-US" sz="1400" b="0" dirty="0" smtClean="0">
                <a:solidFill>
                  <a:schemeClr val="tx1"/>
                </a:solidFill>
              </a:defRPr>
            </a:lvl1pPr>
            <a:lvl2pPr>
              <a:lnSpc>
                <a:spcPct val="100000"/>
              </a:lnSpc>
              <a:defRPr lang="en-US" sz="1400" dirty="0" smtClean="0"/>
            </a:lvl2pPr>
            <a:lvl3pPr>
              <a:lnSpc>
                <a:spcPct val="100000"/>
              </a:lnSpc>
              <a:defRPr lang="en-US" sz="1400" dirty="0" smtClean="0"/>
            </a:lvl3pPr>
            <a:lvl4pPr>
              <a:lnSpc>
                <a:spcPct val="100000"/>
              </a:lnSpc>
              <a:defRPr lang="en-US" sz="1400" dirty="0" smtClean="0"/>
            </a:lvl4pPr>
            <a:lvl5pPr>
              <a:lnSpc>
                <a:spcPct val="100000"/>
              </a:lnSpc>
              <a:defRPr lang="en-US" sz="14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6300641" y="1541943"/>
            <a:ext cx="5486400" cy="1828800"/>
          </a:xfrm>
          <a:prstGeom prst="rect">
            <a:avLst/>
          </a:prstGeom>
        </p:spPr>
        <p:txBody>
          <a:bodyPr vert="horz" lIns="0" tIns="45720" rIns="0" bIns="45720" rtlCol="0">
            <a:noAutofit/>
          </a:bodyPr>
          <a:lstStyle>
            <a:lvl1pPr marL="0" indent="0">
              <a:lnSpc>
                <a:spcPct val="100000"/>
              </a:lnSpc>
              <a:buFont typeface="Arial"/>
              <a:buNone/>
              <a:defRPr lang="en-US" sz="1400" b="0" dirty="0" smtClean="0">
                <a:solidFill>
                  <a:schemeClr val="tx1"/>
                </a:solidFill>
              </a:defRPr>
            </a:lvl1pPr>
            <a:lvl2pPr>
              <a:lnSpc>
                <a:spcPct val="100000"/>
              </a:lnSpc>
              <a:defRPr lang="en-US" sz="1400" dirty="0" smtClean="0"/>
            </a:lvl2pPr>
            <a:lvl3pPr>
              <a:lnSpc>
                <a:spcPct val="100000"/>
              </a:lnSpc>
              <a:defRPr lang="en-US" sz="1400" dirty="0" smtClean="0"/>
            </a:lvl3pPr>
            <a:lvl4pPr>
              <a:lnSpc>
                <a:spcPct val="100000"/>
              </a:lnSpc>
              <a:defRPr lang="en-US" sz="1400" dirty="0" smtClean="0"/>
            </a:lvl4pPr>
            <a:lvl5pPr>
              <a:lnSpc>
                <a:spcPct val="100000"/>
              </a:lnSpc>
              <a:defRPr lang="en-US" sz="14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7"/>
          </p:nvPr>
        </p:nvSpPr>
        <p:spPr>
          <a:xfrm>
            <a:off x="404959" y="4030868"/>
            <a:ext cx="5486400" cy="1828800"/>
          </a:xfrm>
        </p:spPr>
        <p:txBody>
          <a:bodyPr/>
          <a:lstStyle>
            <a:lvl1pPr marL="0" indent="0">
              <a:lnSpc>
                <a:spcPct val="100000"/>
              </a:lnSpc>
              <a:buFont typeface="Arial"/>
              <a:buNone/>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8"/>
          </p:nvPr>
        </p:nvSpPr>
        <p:spPr>
          <a:xfrm>
            <a:off x="6300641" y="4030868"/>
            <a:ext cx="5486400" cy="1828800"/>
          </a:xfrm>
        </p:spPr>
        <p:txBody>
          <a:bodyPr/>
          <a:lstStyle>
            <a:lvl1pPr marL="0" indent="0">
              <a:lnSpc>
                <a:spcPct val="100000"/>
              </a:lnSpc>
              <a:buFont typeface="Arial"/>
              <a:buNone/>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9"/>
          </p:nvPr>
        </p:nvSpPr>
        <p:spPr>
          <a:xfrm>
            <a:off x="404959" y="1176183"/>
            <a:ext cx="5486400" cy="365760"/>
          </a:xfrm>
        </p:spPr>
        <p:txBody>
          <a:bodyPr/>
          <a:lstStyle>
            <a:lvl1pPr marL="0" indent="0">
              <a:buNone/>
              <a:defRPr sz="1600" b="1">
                <a:solidFill>
                  <a:schemeClr val="tx1"/>
                </a:solidFill>
              </a:defRPr>
            </a:lvl1pPr>
          </a:lstStyle>
          <a:p>
            <a:pPr lvl="0"/>
            <a:r>
              <a:rPr lang="en-US"/>
              <a:t>Edit Master text styles</a:t>
            </a:r>
          </a:p>
        </p:txBody>
      </p:sp>
      <p:sp>
        <p:nvSpPr>
          <p:cNvPr id="16" name="Text Placeholder 15"/>
          <p:cNvSpPr>
            <a:spLocks noGrp="1"/>
          </p:cNvSpPr>
          <p:nvPr>
            <p:ph type="body" sz="quarter" idx="20"/>
          </p:nvPr>
        </p:nvSpPr>
        <p:spPr>
          <a:xfrm>
            <a:off x="6300641" y="1176183"/>
            <a:ext cx="5486400" cy="365760"/>
          </a:xfrm>
        </p:spPr>
        <p:txBody>
          <a:bodyPr/>
          <a:lstStyle>
            <a:lvl1pPr marL="0" indent="0">
              <a:buNone/>
              <a:defRPr sz="1600" b="1">
                <a:solidFill>
                  <a:schemeClr val="tx1"/>
                </a:solidFill>
              </a:defRPr>
            </a:lvl1pPr>
          </a:lstStyle>
          <a:p>
            <a:pPr lvl="0"/>
            <a:r>
              <a:rPr lang="en-US"/>
              <a:t>Edit Master text styles</a:t>
            </a:r>
          </a:p>
        </p:txBody>
      </p:sp>
      <p:sp>
        <p:nvSpPr>
          <p:cNvPr id="18" name="Text Placeholder 17"/>
          <p:cNvSpPr>
            <a:spLocks noGrp="1"/>
          </p:cNvSpPr>
          <p:nvPr>
            <p:ph type="body" sz="quarter" idx="21"/>
          </p:nvPr>
        </p:nvSpPr>
        <p:spPr>
          <a:xfrm>
            <a:off x="404959" y="3659980"/>
            <a:ext cx="5486400" cy="365760"/>
          </a:xfrm>
        </p:spPr>
        <p:txBody>
          <a:bodyPr/>
          <a:lstStyle>
            <a:lvl1pPr marL="0" indent="0">
              <a:buNone/>
              <a:defRPr sz="1600" b="1">
                <a:solidFill>
                  <a:schemeClr val="tx1"/>
                </a:solidFill>
              </a:defRPr>
            </a:lvl1pPr>
          </a:lstStyle>
          <a:p>
            <a:pPr lvl="0"/>
            <a:r>
              <a:rPr lang="en-US"/>
              <a:t>Edit Master text styles</a:t>
            </a:r>
          </a:p>
        </p:txBody>
      </p:sp>
      <p:sp>
        <p:nvSpPr>
          <p:cNvPr id="20" name="Text Placeholder 19"/>
          <p:cNvSpPr>
            <a:spLocks noGrp="1"/>
          </p:cNvSpPr>
          <p:nvPr>
            <p:ph type="body" sz="quarter" idx="22"/>
          </p:nvPr>
        </p:nvSpPr>
        <p:spPr>
          <a:xfrm>
            <a:off x="6300641" y="3659980"/>
            <a:ext cx="5486400" cy="365760"/>
          </a:xfrm>
        </p:spPr>
        <p:txBody>
          <a:bodyPr/>
          <a:lstStyle>
            <a:lvl1pPr marL="0" indent="0">
              <a:buNone/>
              <a:defRPr sz="1600" b="1">
                <a:solidFill>
                  <a:schemeClr val="tx1"/>
                </a:solidFill>
              </a:defRPr>
            </a:lvl1pPr>
          </a:lstStyle>
          <a:p>
            <a:pPr lvl="0"/>
            <a:r>
              <a:rPr lang="en-US"/>
              <a:t>Edit Master text styles</a:t>
            </a:r>
          </a:p>
        </p:txBody>
      </p:sp>
      <p:sp>
        <p:nvSpPr>
          <p:cNvPr id="8" name="Title 7"/>
          <p:cNvSpPr>
            <a:spLocks noGrp="1"/>
          </p:cNvSpPr>
          <p:nvPr>
            <p:ph type="title"/>
          </p:nvPr>
        </p:nvSpPr>
        <p:spPr>
          <a:xfrm>
            <a:off x="404959" y="210457"/>
            <a:ext cx="11382083" cy="710194"/>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27130C8F-747F-AC47-A842-9C3EA5B2F3E7}"/>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3" name="Footer Placeholder 6">
            <a:extLst>
              <a:ext uri="{FF2B5EF4-FFF2-40B4-BE49-F238E27FC236}">
                <a16:creationId xmlns:a16="http://schemas.microsoft.com/office/drawing/2014/main" id="{81D40C3F-AB7A-714A-A266-1334F4734FB0}"/>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a:solidFill>
                  <a:srgbClr val="000000"/>
                </a:solidFill>
              </a:rPr>
              <a:t>For institutional use only. Distribution to any other audience is prohibited. </a:t>
            </a:r>
            <a:r>
              <a:rPr lang="en-US" dirty="0">
                <a:solidFill>
                  <a:srgbClr val="000000"/>
                </a:solidFill>
              </a:rPr>
              <a:t>| Global Institutional Consulting</a:t>
            </a:r>
          </a:p>
        </p:txBody>
      </p:sp>
    </p:spTree>
    <p:extLst>
      <p:ext uri="{BB962C8B-B14F-4D97-AF65-F5344CB8AC3E}">
        <p14:creationId xmlns:p14="http://schemas.microsoft.com/office/powerpoint/2010/main" val="2946009797"/>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316190" y="1179575"/>
            <a:ext cx="7470852" cy="4663440"/>
          </a:xfrm>
        </p:spPr>
        <p:txBody>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4" hasCustomPrompt="1"/>
          </p:nvPr>
        </p:nvSpPr>
        <p:spPr>
          <a:xfrm>
            <a:off x="404959" y="1179576"/>
            <a:ext cx="3534227" cy="4663440"/>
          </a:xfrm>
        </p:spPr>
        <p:txBody>
          <a:bodyPr/>
          <a:lstStyle>
            <a:lvl1pPr marL="0" indent="0">
              <a:buNone/>
              <a:defRPr sz="1600" b="1">
                <a:solidFill>
                  <a:schemeClr val="tx1"/>
                </a:solidFill>
              </a:defRPr>
            </a:lvl1pPr>
          </a:lstStyle>
          <a:p>
            <a:pPr lvl="0"/>
            <a:r>
              <a:rPr lang="en-US" dirty="0"/>
              <a:t>Click to edit master style</a:t>
            </a:r>
          </a:p>
        </p:txBody>
      </p:sp>
      <p:sp>
        <p:nvSpPr>
          <p:cNvPr id="3" name="Title 2"/>
          <p:cNvSpPr>
            <a:spLocks noGrp="1"/>
          </p:cNvSpPr>
          <p:nvPr>
            <p:ph type="title"/>
          </p:nvPr>
        </p:nvSpPr>
        <p:spPr>
          <a:xfrm>
            <a:off x="404959" y="210457"/>
            <a:ext cx="11382083" cy="710194"/>
          </a:xfrm>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F2766E82-34B3-984F-BCE3-CE8A0FE12F53}"/>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8" name="Footer Placeholder 6">
            <a:extLst>
              <a:ext uri="{FF2B5EF4-FFF2-40B4-BE49-F238E27FC236}">
                <a16:creationId xmlns:a16="http://schemas.microsoft.com/office/drawing/2014/main" id="{AE224C97-1C39-104A-A3FD-C5C2E24CFF36}"/>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a:solidFill>
                  <a:srgbClr val="000000"/>
                </a:solidFill>
              </a:rPr>
              <a:t>For institutional use only. Distribution to any other audience is prohibited. </a:t>
            </a:r>
            <a:r>
              <a:rPr lang="en-US" dirty="0">
                <a:solidFill>
                  <a:srgbClr val="000000"/>
                </a:solidFill>
              </a:rPr>
              <a:t>| Global Institutional Consulting</a:t>
            </a:r>
          </a:p>
        </p:txBody>
      </p:sp>
    </p:spTree>
    <p:extLst>
      <p:ext uri="{BB962C8B-B14F-4D97-AF65-F5344CB8AC3E}">
        <p14:creationId xmlns:p14="http://schemas.microsoft.com/office/powerpoint/2010/main" val="2555515656"/>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4" name="Text Placeholder 13"/>
          <p:cNvSpPr>
            <a:spLocks noGrp="1"/>
          </p:cNvSpPr>
          <p:nvPr>
            <p:ph type="body" sz="quarter" idx="14" hasCustomPrompt="1"/>
          </p:nvPr>
        </p:nvSpPr>
        <p:spPr>
          <a:xfrm>
            <a:off x="404959" y="1179576"/>
            <a:ext cx="3543300" cy="4663440"/>
          </a:xfrm>
        </p:spPr>
        <p:txBody>
          <a:bodyPr/>
          <a:lstStyle>
            <a:lvl1pPr marL="0" indent="0">
              <a:buNone/>
              <a:defRPr sz="1600" b="1">
                <a:solidFill>
                  <a:schemeClr val="tx1"/>
                </a:solidFill>
              </a:defRPr>
            </a:lvl1pPr>
          </a:lstStyle>
          <a:p>
            <a:pPr lvl="0"/>
            <a:r>
              <a:rPr lang="en-US" dirty="0"/>
              <a:t>Click to edit master style</a:t>
            </a:r>
          </a:p>
        </p:txBody>
      </p:sp>
      <p:sp>
        <p:nvSpPr>
          <p:cNvPr id="6" name="Picture Placeholder 5"/>
          <p:cNvSpPr>
            <a:spLocks noGrp="1"/>
          </p:cNvSpPr>
          <p:nvPr>
            <p:ph type="pic" sz="quarter" idx="15"/>
          </p:nvPr>
        </p:nvSpPr>
        <p:spPr>
          <a:xfrm>
            <a:off x="4318204" y="1179576"/>
            <a:ext cx="7468837" cy="4663440"/>
          </a:xfrm>
          <a:noFill/>
        </p:spPr>
        <p:txBody>
          <a:bodyPr/>
          <a:lstStyle>
            <a:lvl1pPr marL="0" indent="0">
              <a:buNone/>
              <a:defRPr sz="1600"/>
            </a:lvl1pPr>
          </a:lstStyle>
          <a:p>
            <a:r>
              <a:rPr lang="en-US"/>
              <a:t>Click icon to add picture</a:t>
            </a:r>
            <a:endParaRPr lang="en-US" dirty="0"/>
          </a:p>
        </p:txBody>
      </p:sp>
      <p:sp>
        <p:nvSpPr>
          <p:cNvPr id="2" name="Title 1"/>
          <p:cNvSpPr>
            <a:spLocks noGrp="1"/>
          </p:cNvSpPr>
          <p:nvPr>
            <p:ph type="title"/>
          </p:nvPr>
        </p:nvSpPr>
        <p:spPr>
          <a:xfrm>
            <a:off x="404959" y="210457"/>
            <a:ext cx="11382083" cy="710194"/>
          </a:xfrm>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384451FC-EF9D-D34E-B2BB-366CD5B9C514}"/>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8" name="Footer Placeholder 6">
            <a:extLst>
              <a:ext uri="{FF2B5EF4-FFF2-40B4-BE49-F238E27FC236}">
                <a16:creationId xmlns:a16="http://schemas.microsoft.com/office/drawing/2014/main" id="{E694728B-C853-394F-9BDF-D03AB9465163}"/>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a:solidFill>
                  <a:srgbClr val="000000"/>
                </a:solidFill>
              </a:rPr>
              <a:t>For institutional use only. Distribution to any other audience is prohibited. </a:t>
            </a:r>
            <a:r>
              <a:rPr lang="en-US" dirty="0">
                <a:solidFill>
                  <a:srgbClr val="000000"/>
                </a:solidFill>
              </a:rPr>
              <a:t>| Global Institutional Consulting</a:t>
            </a:r>
          </a:p>
        </p:txBody>
      </p:sp>
    </p:spTree>
    <p:extLst>
      <p:ext uri="{BB962C8B-B14F-4D97-AF65-F5344CB8AC3E}">
        <p14:creationId xmlns:p14="http://schemas.microsoft.com/office/powerpoint/2010/main" val="650827197"/>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882BCC4C-C3EE-4945-AB06-7AC8F469F26B}"/>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6" name="Footer Placeholder 6">
            <a:extLst>
              <a:ext uri="{FF2B5EF4-FFF2-40B4-BE49-F238E27FC236}">
                <a16:creationId xmlns:a16="http://schemas.microsoft.com/office/drawing/2014/main" id="{D43587FC-4667-6D4E-8F7C-094E12B79AE3}"/>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a:solidFill>
                  <a:srgbClr val="000000"/>
                </a:solidFill>
              </a:rPr>
              <a:t>For institutional use only. Distribution to any other audience is prohibited. </a:t>
            </a:r>
            <a:r>
              <a:rPr lang="en-US" dirty="0">
                <a:solidFill>
                  <a:srgbClr val="000000"/>
                </a:solidFill>
              </a:rPr>
              <a:t>| Global Institutional Consulting</a:t>
            </a:r>
          </a:p>
        </p:txBody>
      </p:sp>
    </p:spTree>
    <p:extLst>
      <p:ext uri="{BB962C8B-B14F-4D97-AF65-F5344CB8AC3E}">
        <p14:creationId xmlns:p14="http://schemas.microsoft.com/office/powerpoint/2010/main" val="3553793958"/>
      </p:ext>
    </p:extLst>
  </p:cSld>
  <p:clrMapOvr>
    <a:masterClrMapping/>
  </p:clrMapOvr>
  <p:extLst>
    <p:ext uri="{DCECCB84-F9BA-43D5-87BE-67443E8EF086}">
      <p15:sldGuideLst xmlns:p15="http://schemas.microsoft.com/office/powerpoint/2012/main">
        <p15:guide id="1" pos="2880">
          <p15:clr>
            <a:srgbClr val="FBAE40"/>
          </p15:clr>
        </p15:guide>
        <p15:guide id="2" orient="horz" pos="40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9C7248-462B-E24B-8E7F-A09CDA3801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93340" y="2698694"/>
            <a:ext cx="8205320" cy="683778"/>
          </a:xfrm>
          <a:prstGeom prst="rect">
            <a:avLst/>
          </a:prstGeom>
        </p:spPr>
      </p:pic>
    </p:spTree>
    <p:extLst>
      <p:ext uri="{BB962C8B-B14F-4D97-AF65-F5344CB8AC3E}">
        <p14:creationId xmlns:p14="http://schemas.microsoft.com/office/powerpoint/2010/main" val="2721737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91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609600" y="1698109"/>
            <a:ext cx="6855501" cy="1685172"/>
          </a:xfrm>
        </p:spPr>
        <p:txBody>
          <a:bodyPr vert="horz" lIns="0" tIns="0" rIns="0" bIns="0" rtlCol="0" anchor="t" anchorCtr="0">
            <a:noAutofit/>
          </a:bodyPr>
          <a:lstStyle>
            <a:lvl1pPr algn="l">
              <a:defRPr lang="en-US" sz="4400" cap="none" dirty="0">
                <a:solidFill>
                  <a:schemeClr val="tx1"/>
                </a:solidFill>
                <a:latin typeface="Calibri Light" panose="020F0302020204030204" pitchFamily="34" charset="0"/>
              </a:defRPr>
            </a:lvl1pPr>
          </a:lstStyle>
          <a:p>
            <a:pPr lvl="0"/>
            <a:r>
              <a:rPr lang="en-US" dirty="0"/>
              <a:t>Click to edit Master </a:t>
            </a:r>
            <a:br>
              <a:rPr lang="en-US" dirty="0"/>
            </a:br>
            <a:r>
              <a:rPr lang="en-US" dirty="0"/>
              <a:t>title style</a:t>
            </a:r>
          </a:p>
        </p:txBody>
      </p:sp>
      <p:sp>
        <p:nvSpPr>
          <p:cNvPr id="10" name="Content Placeholder 10"/>
          <p:cNvSpPr>
            <a:spLocks noGrp="1"/>
          </p:cNvSpPr>
          <p:nvPr>
            <p:ph sz="quarter" idx="10" hasCustomPrompt="1"/>
          </p:nvPr>
        </p:nvSpPr>
        <p:spPr bwMode="black">
          <a:xfrm>
            <a:off x="609601" y="3309199"/>
            <a:ext cx="7353580" cy="861568"/>
          </a:xfrm>
          <a:prstGeom prst="rect">
            <a:avLst/>
          </a:prstGeom>
        </p:spPr>
        <p:txBody>
          <a:bodyPr bIns="0"/>
          <a:lstStyle>
            <a:lvl1pPr marL="0" indent="0" algn="l">
              <a:buNone/>
              <a:defRPr sz="1600" b="0" baseline="0">
                <a:solidFill>
                  <a:schemeClr val="tx1"/>
                </a:solidFill>
                <a:latin typeface="Calibri"/>
                <a:cs typeface="Calibri"/>
              </a:defRPr>
            </a:lvl1pPr>
            <a:lvl2pPr marL="228600" indent="0">
              <a:buNone/>
              <a:defRPr sz="1400" b="0">
                <a:solidFill>
                  <a:schemeClr val="bg1"/>
                </a:solidFill>
              </a:defRPr>
            </a:lvl2pPr>
            <a:lvl3pPr marL="460375" indent="0">
              <a:buNone/>
              <a:defRPr sz="1400" b="0">
                <a:solidFill>
                  <a:schemeClr val="bg1"/>
                </a:solidFill>
              </a:defRPr>
            </a:lvl3pPr>
            <a:lvl4pPr marL="687388" indent="0">
              <a:buNone/>
              <a:defRPr sz="1400" b="0">
                <a:solidFill>
                  <a:schemeClr val="bg1"/>
                </a:solidFill>
              </a:defRPr>
            </a:lvl4pPr>
            <a:lvl5pPr marL="914400" indent="0">
              <a:buNone/>
              <a:defRPr sz="1400" b="0">
                <a:solidFill>
                  <a:schemeClr val="bg1"/>
                </a:solidFill>
              </a:defRPr>
            </a:lvl5pPr>
          </a:lstStyle>
          <a:p>
            <a:pPr lvl="0"/>
            <a:r>
              <a:rPr lang="en-US" dirty="0"/>
              <a:t>Presenter name </a:t>
            </a:r>
            <a:br>
              <a:rPr lang="en-US" dirty="0"/>
            </a:br>
            <a:r>
              <a:rPr lang="en-US" dirty="0"/>
              <a:t>and Date</a:t>
            </a:r>
          </a:p>
        </p:txBody>
      </p:sp>
      <p:sp>
        <p:nvSpPr>
          <p:cNvPr id="9" name="Text Placeholder 3">
            <a:extLst>
              <a:ext uri="{FF2B5EF4-FFF2-40B4-BE49-F238E27FC236}">
                <a16:creationId xmlns:a16="http://schemas.microsoft.com/office/drawing/2014/main" id="{7D6A1DD4-3630-9D4E-8271-74A226C7C8EF}"/>
              </a:ext>
            </a:extLst>
          </p:cNvPr>
          <p:cNvSpPr>
            <a:spLocks noGrp="1"/>
          </p:cNvSpPr>
          <p:nvPr>
            <p:ph type="body" sz="half" idx="2" hasCustomPrompt="1"/>
          </p:nvPr>
        </p:nvSpPr>
        <p:spPr>
          <a:xfrm>
            <a:off x="609600" y="1131181"/>
            <a:ext cx="6096000" cy="274320"/>
          </a:xfrm>
        </p:spPr>
        <p:txBody>
          <a:bodyPr/>
          <a:lstStyle>
            <a:lvl1pPr marL="0" indent="0" algn="l">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LEAD-IN LINE</a:t>
            </a:r>
          </a:p>
        </p:txBody>
      </p:sp>
      <p:pic>
        <p:nvPicPr>
          <p:cNvPr id="7" name="Picture 6">
            <a:extLst>
              <a:ext uri="{FF2B5EF4-FFF2-40B4-BE49-F238E27FC236}">
                <a16:creationId xmlns:a16="http://schemas.microsoft.com/office/drawing/2014/main" id="{56EC27D0-B466-2D45-A09C-6A03F4B72A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305836"/>
            <a:ext cx="3048000" cy="254000"/>
          </a:xfrm>
          <a:prstGeom prst="rect">
            <a:avLst/>
          </a:prstGeom>
        </p:spPr>
      </p:pic>
      <p:pic>
        <p:nvPicPr>
          <p:cNvPr id="8" name="Picture 7">
            <a:extLst>
              <a:ext uri="{FF2B5EF4-FFF2-40B4-BE49-F238E27FC236}">
                <a16:creationId xmlns:a16="http://schemas.microsoft.com/office/drawing/2014/main" id="{8C65E71F-BDF4-CE45-81DD-466F845398B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490"/>
          <a:stretch/>
        </p:blipFill>
        <p:spPr>
          <a:xfrm>
            <a:off x="9666261" y="6286879"/>
            <a:ext cx="1916139" cy="330903"/>
          </a:xfrm>
          <a:prstGeom prst="rect">
            <a:avLst/>
          </a:prstGeom>
        </p:spPr>
      </p:pic>
    </p:spTree>
    <p:extLst>
      <p:ext uri="{BB962C8B-B14F-4D97-AF65-F5344CB8AC3E}">
        <p14:creationId xmlns:p14="http://schemas.microsoft.com/office/powerpoint/2010/main" val="4287732512"/>
      </p:ext>
    </p:extLst>
  </p:cSld>
  <p:clrMapOvr>
    <a:masterClrMapping/>
  </p:clrMapOvr>
  <p:hf sldNum="0" hdr="0" ftr="0" dt="0"/>
  <p:extLst>
    <p:ext uri="{DCECCB84-F9BA-43D5-87BE-67443E8EF086}">
      <p15:sldGuideLst xmlns:p15="http://schemas.microsoft.com/office/powerpoint/2012/main">
        <p15:guide id="1" orient="horz" pos="4176">
          <p15:clr>
            <a:srgbClr val="FBAE40"/>
          </p15:clr>
        </p15:guide>
        <p15:guide id="2" pos="288">
          <p15:clr>
            <a:srgbClr val="FBAE40"/>
          </p15:clr>
        </p15:guide>
        <p15:guide id="3" orient="horz" pos="144">
          <p15:clr>
            <a:srgbClr val="FBAE40"/>
          </p15:clr>
        </p15:guide>
        <p15:guide id="4" pos="5472">
          <p15:clr>
            <a:srgbClr val="FBAE40"/>
          </p15:clr>
        </p15:guide>
        <p15:guide id="5" orient="horz" pos="41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FB808E-2C47-4ABD-B890-33F6AF501C5C}"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1683362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D7493B7-4CAB-9843-B0AC-92BD53F9E90E}"/>
              </a:ext>
            </a:extLst>
          </p:cNvPr>
          <p:cNvSpPr>
            <a:spLocks noGrp="1"/>
          </p:cNvSpPr>
          <p:nvPr>
            <p:ph type="ctrTitle" hasCustomPrompt="1"/>
          </p:nvPr>
        </p:nvSpPr>
        <p:spPr bwMode="black">
          <a:xfrm>
            <a:off x="609600" y="629250"/>
            <a:ext cx="6855501" cy="1685172"/>
          </a:xfrm>
        </p:spPr>
        <p:txBody>
          <a:bodyPr vert="horz" lIns="0" tIns="0" rIns="0" bIns="0" rtlCol="0" anchor="t" anchorCtr="0">
            <a:noAutofit/>
          </a:bodyPr>
          <a:lstStyle>
            <a:lvl1pPr algn="l">
              <a:defRPr lang="en-US" sz="4400" cap="none" dirty="0">
                <a:solidFill>
                  <a:schemeClr val="tx1"/>
                </a:solidFill>
                <a:latin typeface="Calibri Light" panose="020F0302020204030204" pitchFamily="34" charset="0"/>
              </a:defRPr>
            </a:lvl1pPr>
          </a:lstStyle>
          <a:p>
            <a:pPr lvl="0"/>
            <a:r>
              <a:rPr lang="en-US" dirty="0"/>
              <a:t>Click to edit Master </a:t>
            </a:r>
            <a:br>
              <a:rPr lang="en-US" dirty="0"/>
            </a:br>
            <a:r>
              <a:rPr lang="en-US" dirty="0"/>
              <a:t>title style</a:t>
            </a:r>
          </a:p>
        </p:txBody>
      </p:sp>
      <p:pic>
        <p:nvPicPr>
          <p:cNvPr id="9" name="Picture 8">
            <a:extLst>
              <a:ext uri="{FF2B5EF4-FFF2-40B4-BE49-F238E27FC236}">
                <a16:creationId xmlns:a16="http://schemas.microsoft.com/office/drawing/2014/main" id="{F389C0E4-E6C4-6044-A470-C5283A7139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8903" y="6313823"/>
            <a:ext cx="844112" cy="356853"/>
          </a:xfrm>
          <a:prstGeom prst="rect">
            <a:avLst/>
          </a:prstGeom>
        </p:spPr>
      </p:pic>
      <p:sp>
        <p:nvSpPr>
          <p:cNvPr id="7" name="Slide Number Placeholder 5"/>
          <p:cNvSpPr>
            <a:spLocks noGrp="1"/>
          </p:cNvSpPr>
          <p:nvPr>
            <p:ph type="sldNum" sz="quarter" idx="4"/>
          </p:nvPr>
        </p:nvSpPr>
        <p:spPr bwMode="black">
          <a:xfrm>
            <a:off x="5730240" y="6362700"/>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11153344"/>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71017"/>
            <a:ext cx="11387328" cy="4016601"/>
          </a:xfrm>
          <a:prstGeom prst="rect">
            <a:avLst/>
          </a:prstGeom>
        </p:spPr>
        <p:txBody>
          <a:bodyPr vert="horz" lIns="0" tIns="45720" rIns="0" bIns="45720" rtlCol="0">
            <a:noAutofit/>
          </a:bodyPr>
          <a:lstStyle>
            <a:lvl1pPr>
              <a:spcAft>
                <a:spcPts val="600"/>
              </a:spcAft>
              <a:defRPr lang="en-US" sz="2000" dirty="0" smtClean="0"/>
            </a:lvl1pPr>
            <a:lvl2pPr>
              <a:spcAft>
                <a:spcPts val="600"/>
              </a:spcAft>
              <a:defRPr lang="en-US" sz="2000" dirty="0" smtClean="0"/>
            </a:lvl2pPr>
            <a:lvl3pPr>
              <a:spcAft>
                <a:spcPts val="600"/>
              </a:spcAft>
              <a:defRPr lang="en-US" sz="2000" dirty="0" smtClean="0"/>
            </a:lvl3pPr>
            <a:lvl4pPr>
              <a:spcAft>
                <a:spcPts val="600"/>
              </a:spcAft>
              <a:defRPr lang="en-US" sz="2000" dirty="0" smtClean="0"/>
            </a:lvl4pPr>
            <a:lvl5pPr>
              <a:spcAft>
                <a:spcPts val="600"/>
              </a:spcAft>
              <a:defRPr lang="en-US" sz="20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solidFill>
                  <a:srgbClr val="000000"/>
                </a:solidFill>
              </a:rPr>
              <a:pPr/>
              <a:t>‹#›</a:t>
            </a:fld>
            <a:endParaRPr lang="en-US" dirty="0">
              <a:solidFill>
                <a:srgbClr val="000000"/>
              </a:solidFill>
            </a:endParaRPr>
          </a:p>
        </p:txBody>
      </p:sp>
      <p:sp>
        <p:nvSpPr>
          <p:cNvPr id="9" name="Footer Placeholder 4">
            <a:extLst>
              <a:ext uri="{FF2B5EF4-FFF2-40B4-BE49-F238E27FC236}">
                <a16:creationId xmlns:a16="http://schemas.microsoft.com/office/drawing/2014/main" id="{48DAEB80-F919-D344-BC39-F59DA10D8B8D}"/>
              </a:ext>
            </a:extLst>
          </p:cNvPr>
          <p:cNvSpPr>
            <a:spLocks noGrp="1"/>
          </p:cNvSpPr>
          <p:nvPr>
            <p:ph type="ftr" sz="quarter" idx="3"/>
          </p:nvPr>
        </p:nvSpPr>
        <p:spPr bwMode="black">
          <a:xfrm>
            <a:off x="1537547" y="6442358"/>
            <a:ext cx="9498375" cy="228600"/>
          </a:xfrm>
          <a:prstGeom prst="rect">
            <a:avLst/>
          </a:prstGeom>
        </p:spPr>
        <p:txBody>
          <a:bodyPr/>
          <a:lstStyle>
            <a:lvl1pPr algn="r">
              <a:defRPr lang="en-US" sz="800" b="0" baseline="0" smtClean="0">
                <a:solidFill>
                  <a:schemeClr val="tx1"/>
                </a:solidFill>
                <a:effectLst/>
              </a:defRPr>
            </a:lvl1pPr>
          </a:lstStyle>
          <a:p>
            <a:r>
              <a:rPr dirty="0">
                <a:solidFill>
                  <a:srgbClr val="000000"/>
                </a:solidFill>
              </a:rPr>
              <a:t>For institutional use only. Not for distribution to the general public. </a:t>
            </a:r>
          </a:p>
        </p:txBody>
      </p:sp>
      <p:sp>
        <p:nvSpPr>
          <p:cNvPr id="6" name="Text Placeholder 8">
            <a:extLst>
              <a:ext uri="{FF2B5EF4-FFF2-40B4-BE49-F238E27FC236}">
                <a16:creationId xmlns:a16="http://schemas.microsoft.com/office/drawing/2014/main" id="{9A0865C9-6323-7A42-BCC2-15D3D3CD530E}"/>
              </a:ext>
            </a:extLst>
          </p:cNvPr>
          <p:cNvSpPr>
            <a:spLocks noGrp="1"/>
          </p:cNvSpPr>
          <p:nvPr>
            <p:ph type="body" sz="quarter" idx="13"/>
          </p:nvPr>
        </p:nvSpPr>
        <p:spPr>
          <a:xfrm>
            <a:off x="402167" y="5448968"/>
            <a:ext cx="11385551" cy="565670"/>
          </a:xfrm>
        </p:spPr>
        <p:txBody>
          <a:bodyPr anchor="b" anchorCtr="0"/>
          <a:lstStyle>
            <a:lvl1pPr>
              <a:lnSpc>
                <a:spcPct val="95000"/>
              </a:lnSpc>
              <a:spcAft>
                <a:spcPts val="200"/>
              </a:spcAft>
              <a:defRPr sz="800"/>
            </a:lvl1pPr>
          </a:lstStyle>
          <a:p>
            <a:pPr lvl="0"/>
            <a:r>
              <a:rPr lang="en-US" dirty="0"/>
              <a:t>Click to edit Master text styles</a:t>
            </a:r>
          </a:p>
        </p:txBody>
      </p:sp>
    </p:spTree>
    <p:extLst>
      <p:ext uri="{BB962C8B-B14F-4D97-AF65-F5344CB8AC3E}">
        <p14:creationId xmlns:p14="http://schemas.microsoft.com/office/powerpoint/2010/main" val="2608872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71017"/>
            <a:ext cx="11387328" cy="4016601"/>
          </a:xfrm>
          <a:prstGeom prst="rect">
            <a:avLst/>
          </a:prstGeom>
        </p:spPr>
        <p:txBody>
          <a:bodyPr vert="horz" lIns="0" tIns="45720" rIns="0" bIns="45720" rtlCol="0">
            <a:noAutofit/>
          </a:bodyPr>
          <a:lstStyle>
            <a:lvl1pPr>
              <a:spcAft>
                <a:spcPts val="600"/>
              </a:spcAft>
              <a:defRPr lang="en-US" sz="2000" dirty="0" smtClean="0"/>
            </a:lvl1pPr>
            <a:lvl2pPr>
              <a:spcAft>
                <a:spcPts val="600"/>
              </a:spcAft>
              <a:defRPr lang="en-US" sz="2000" dirty="0" smtClean="0"/>
            </a:lvl2pPr>
            <a:lvl3pPr>
              <a:spcAft>
                <a:spcPts val="600"/>
              </a:spcAft>
              <a:defRPr lang="en-US" sz="2000" dirty="0" smtClean="0"/>
            </a:lvl3pPr>
            <a:lvl4pPr>
              <a:spcAft>
                <a:spcPts val="600"/>
              </a:spcAft>
              <a:defRPr lang="en-US" sz="2000" dirty="0" smtClean="0"/>
            </a:lvl4pPr>
            <a:lvl5pPr>
              <a:spcAft>
                <a:spcPts val="600"/>
              </a:spcAft>
              <a:defRPr lang="en-US" sz="20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solidFill>
                  <a:srgbClr val="000000"/>
                </a:solidFill>
              </a:rPr>
              <a:pPr/>
              <a:t>‹#›</a:t>
            </a:fld>
            <a:endParaRPr lang="en-US" dirty="0">
              <a:solidFill>
                <a:srgbClr val="000000"/>
              </a:solidFill>
            </a:endParaRPr>
          </a:p>
        </p:txBody>
      </p:sp>
      <p:sp>
        <p:nvSpPr>
          <p:cNvPr id="9" name="Footer Placeholder 4">
            <a:extLst>
              <a:ext uri="{FF2B5EF4-FFF2-40B4-BE49-F238E27FC236}">
                <a16:creationId xmlns:a16="http://schemas.microsoft.com/office/drawing/2014/main" id="{48DAEB80-F919-D344-BC39-F59DA10D8B8D}"/>
              </a:ext>
            </a:extLst>
          </p:cNvPr>
          <p:cNvSpPr>
            <a:spLocks noGrp="1"/>
          </p:cNvSpPr>
          <p:nvPr>
            <p:ph type="ftr" sz="quarter" idx="3"/>
          </p:nvPr>
        </p:nvSpPr>
        <p:spPr bwMode="black">
          <a:xfrm>
            <a:off x="1537547" y="6442358"/>
            <a:ext cx="9498375" cy="228600"/>
          </a:xfrm>
          <a:prstGeom prst="rect">
            <a:avLst/>
          </a:prstGeom>
        </p:spPr>
        <p:txBody>
          <a:bodyPr/>
          <a:lstStyle>
            <a:lvl1pPr algn="r">
              <a:defRPr lang="en-US" sz="800" b="0" baseline="0" smtClean="0">
                <a:solidFill>
                  <a:schemeClr val="tx1"/>
                </a:solidFill>
                <a:effectLst/>
              </a:defRPr>
            </a:lvl1pPr>
          </a:lstStyle>
          <a:p>
            <a:r>
              <a:rPr dirty="0">
                <a:solidFill>
                  <a:srgbClr val="000000"/>
                </a:solidFill>
              </a:rPr>
              <a:t>For institutional use only. Not for distribution to the general public. </a:t>
            </a:r>
          </a:p>
        </p:txBody>
      </p:sp>
      <p:sp>
        <p:nvSpPr>
          <p:cNvPr id="6" name="Text Placeholder 8">
            <a:extLst>
              <a:ext uri="{FF2B5EF4-FFF2-40B4-BE49-F238E27FC236}">
                <a16:creationId xmlns:a16="http://schemas.microsoft.com/office/drawing/2014/main" id="{9A0865C9-6323-7A42-BCC2-15D3D3CD530E}"/>
              </a:ext>
            </a:extLst>
          </p:cNvPr>
          <p:cNvSpPr>
            <a:spLocks noGrp="1"/>
          </p:cNvSpPr>
          <p:nvPr>
            <p:ph type="body" sz="quarter" idx="13"/>
          </p:nvPr>
        </p:nvSpPr>
        <p:spPr>
          <a:xfrm>
            <a:off x="402167" y="5448968"/>
            <a:ext cx="11385551" cy="565670"/>
          </a:xfrm>
        </p:spPr>
        <p:txBody>
          <a:bodyPr anchor="b" anchorCtr="0"/>
          <a:lstStyle>
            <a:lvl1pPr>
              <a:lnSpc>
                <a:spcPct val="95000"/>
              </a:lnSpc>
              <a:spcAft>
                <a:spcPts val="200"/>
              </a:spcAft>
              <a:defRPr sz="800"/>
            </a:lvl1pPr>
          </a:lstStyle>
          <a:p>
            <a:pPr lvl="0"/>
            <a:r>
              <a:rPr lang="en-US" dirty="0"/>
              <a:t>Click to edit Master text styles</a:t>
            </a:r>
          </a:p>
        </p:txBody>
      </p:sp>
    </p:spTree>
    <p:extLst>
      <p:ext uri="{BB962C8B-B14F-4D97-AF65-F5344CB8AC3E}">
        <p14:creationId xmlns:p14="http://schemas.microsoft.com/office/powerpoint/2010/main" val="3285451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0D44E6-AE07-0A44-B6B5-155467DD34D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4625" cy="6160744"/>
          </a:xfrm>
          <a:prstGeom prst="rect">
            <a:avLst/>
          </a:prstGeom>
        </p:spPr>
      </p:pic>
      <p:sp>
        <p:nvSpPr>
          <p:cNvPr id="11" name="Rectangle 10">
            <a:extLst>
              <a:ext uri="{FF2B5EF4-FFF2-40B4-BE49-F238E27FC236}">
                <a16:creationId xmlns:a16="http://schemas.microsoft.com/office/drawing/2014/main" id="{C98F3716-1442-5245-837D-30F54AAE3CD1}"/>
              </a:ext>
            </a:extLst>
          </p:cNvPr>
          <p:cNvSpPr/>
          <p:nvPr/>
        </p:nvSpPr>
        <p:spPr bwMode="auto">
          <a:xfrm>
            <a:off x="4475" y="3418485"/>
            <a:ext cx="12192004" cy="2799984"/>
          </a:xfrm>
          <a:prstGeom prst="rect">
            <a:avLst/>
          </a:prstGeom>
          <a:gradFill>
            <a:gsLst>
              <a:gs pos="99000">
                <a:schemeClr val="bg1">
                  <a:alpha val="73760"/>
                </a:schemeClr>
              </a:gs>
              <a:gs pos="4000">
                <a:schemeClr val="bg1">
                  <a:alpha val="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12" name="Rectangle 11">
            <a:extLst>
              <a:ext uri="{FF2B5EF4-FFF2-40B4-BE49-F238E27FC236}">
                <a16:creationId xmlns:a16="http://schemas.microsoft.com/office/drawing/2014/main" id="{EA2F5FE0-EF92-F148-9E5A-A8D0F9487981}"/>
              </a:ext>
            </a:extLst>
          </p:cNvPr>
          <p:cNvSpPr/>
          <p:nvPr userDrawn="1"/>
        </p:nvSpPr>
        <p:spPr bwMode="auto">
          <a:xfrm rot="5400000">
            <a:off x="2694485" y="-2694487"/>
            <a:ext cx="6160743" cy="11549717"/>
          </a:xfrm>
          <a:prstGeom prst="rect">
            <a:avLst/>
          </a:prstGeom>
          <a:gradFill>
            <a:gsLst>
              <a:gs pos="59000">
                <a:schemeClr val="bg1">
                  <a:alpha val="73760"/>
                </a:schemeClr>
              </a:gs>
              <a:gs pos="0">
                <a:schemeClr val="bg1">
                  <a:alpha val="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3" name="Content Placeholder 2"/>
          <p:cNvSpPr>
            <a:spLocks noGrp="1"/>
          </p:cNvSpPr>
          <p:nvPr>
            <p:ph idx="1"/>
          </p:nvPr>
        </p:nvSpPr>
        <p:spPr>
          <a:xfrm>
            <a:off x="402336" y="1271017"/>
            <a:ext cx="11387328" cy="4016601"/>
          </a:xfrm>
          <a:prstGeom prst="rect">
            <a:avLst/>
          </a:prstGeom>
        </p:spPr>
        <p:txBody>
          <a:bodyPr vert="horz" lIns="0" tIns="45720" rIns="0" bIns="45720" rtlCol="0">
            <a:noAutofit/>
          </a:bodyPr>
          <a:lstStyle>
            <a:lvl1pPr>
              <a:spcAft>
                <a:spcPts val="600"/>
              </a:spcAft>
              <a:defRPr lang="en-US" sz="2000" dirty="0" smtClean="0"/>
            </a:lvl1pPr>
            <a:lvl2pPr>
              <a:spcAft>
                <a:spcPts val="600"/>
              </a:spcAft>
              <a:defRPr lang="en-US" sz="2000" dirty="0" smtClean="0"/>
            </a:lvl2pPr>
            <a:lvl3pPr>
              <a:spcAft>
                <a:spcPts val="600"/>
              </a:spcAft>
              <a:defRPr lang="en-US" sz="2000" dirty="0" smtClean="0"/>
            </a:lvl3pPr>
            <a:lvl4pPr>
              <a:spcAft>
                <a:spcPts val="600"/>
              </a:spcAft>
              <a:defRPr lang="en-US" sz="2000" dirty="0" smtClean="0"/>
            </a:lvl4pPr>
            <a:lvl5pPr>
              <a:spcAft>
                <a:spcPts val="600"/>
              </a:spcAft>
              <a:defRPr lang="en-US" sz="20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dirty="0"/>
              <a:t>Click to edit Master title style</a:t>
            </a:r>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solidFill>
                  <a:srgbClr val="000000"/>
                </a:solidFill>
              </a:rPr>
              <a:pPr/>
              <a:t>‹#›</a:t>
            </a:fld>
            <a:endParaRPr lang="en-US" dirty="0">
              <a:solidFill>
                <a:srgbClr val="000000"/>
              </a:solidFill>
            </a:endParaRPr>
          </a:p>
        </p:txBody>
      </p:sp>
      <p:sp>
        <p:nvSpPr>
          <p:cNvPr id="9" name="Footer Placeholder 4">
            <a:extLst>
              <a:ext uri="{FF2B5EF4-FFF2-40B4-BE49-F238E27FC236}">
                <a16:creationId xmlns:a16="http://schemas.microsoft.com/office/drawing/2014/main" id="{48DAEB80-F919-D344-BC39-F59DA10D8B8D}"/>
              </a:ext>
            </a:extLst>
          </p:cNvPr>
          <p:cNvSpPr>
            <a:spLocks noGrp="1"/>
          </p:cNvSpPr>
          <p:nvPr>
            <p:ph type="ftr" sz="quarter" idx="3"/>
          </p:nvPr>
        </p:nvSpPr>
        <p:spPr bwMode="black">
          <a:xfrm>
            <a:off x="1537547" y="6442358"/>
            <a:ext cx="9498375" cy="228600"/>
          </a:xfrm>
          <a:prstGeom prst="rect">
            <a:avLst/>
          </a:prstGeom>
        </p:spPr>
        <p:txBody>
          <a:bodyPr/>
          <a:lstStyle>
            <a:lvl1pPr algn="r">
              <a:defRPr lang="en-US" sz="800" b="0" baseline="0" smtClean="0">
                <a:solidFill>
                  <a:schemeClr val="tx1"/>
                </a:solidFill>
                <a:effectLst/>
              </a:defRPr>
            </a:lvl1pPr>
          </a:lstStyle>
          <a:p>
            <a:r>
              <a:rPr dirty="0">
                <a:solidFill>
                  <a:srgbClr val="000000"/>
                </a:solidFill>
              </a:rPr>
              <a:t>For institutional use only. Not for distribution to the general public. </a:t>
            </a:r>
          </a:p>
        </p:txBody>
      </p:sp>
      <p:sp>
        <p:nvSpPr>
          <p:cNvPr id="6" name="Text Placeholder 8">
            <a:extLst>
              <a:ext uri="{FF2B5EF4-FFF2-40B4-BE49-F238E27FC236}">
                <a16:creationId xmlns:a16="http://schemas.microsoft.com/office/drawing/2014/main" id="{9A0865C9-6323-7A42-BCC2-15D3D3CD530E}"/>
              </a:ext>
            </a:extLst>
          </p:cNvPr>
          <p:cNvSpPr>
            <a:spLocks noGrp="1"/>
          </p:cNvSpPr>
          <p:nvPr>
            <p:ph type="body" sz="quarter" idx="13"/>
          </p:nvPr>
        </p:nvSpPr>
        <p:spPr>
          <a:xfrm>
            <a:off x="402167" y="5448968"/>
            <a:ext cx="11385551" cy="565670"/>
          </a:xfrm>
        </p:spPr>
        <p:txBody>
          <a:bodyPr anchor="b" anchorCtr="0"/>
          <a:lstStyle>
            <a:lvl1pPr>
              <a:lnSpc>
                <a:spcPct val="95000"/>
              </a:lnSpc>
              <a:spcAft>
                <a:spcPts val="200"/>
              </a:spcAft>
              <a:defRPr sz="800"/>
            </a:lvl1pPr>
          </a:lstStyle>
          <a:p>
            <a:pPr lvl="0"/>
            <a:r>
              <a:rPr lang="en-US" dirty="0"/>
              <a:t>Click to edit Master text styles</a:t>
            </a:r>
          </a:p>
        </p:txBody>
      </p:sp>
    </p:spTree>
    <p:extLst>
      <p:ext uri="{BB962C8B-B14F-4D97-AF65-F5344CB8AC3E}">
        <p14:creationId xmlns:p14="http://schemas.microsoft.com/office/powerpoint/2010/main" val="1113682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71017"/>
            <a:ext cx="11387328" cy="4016601"/>
          </a:xfrm>
          <a:prstGeom prst="rect">
            <a:avLst/>
          </a:prstGeom>
        </p:spPr>
        <p:txBody>
          <a:bodyPr vert="horz" lIns="0" tIns="45720" rIns="0" bIns="45720" rtlCol="0">
            <a:noAutofit/>
          </a:bodyPr>
          <a:lstStyle>
            <a:lvl1pPr>
              <a:spcAft>
                <a:spcPts val="600"/>
              </a:spcAft>
              <a:defRPr lang="en-US" sz="2000" dirty="0" smtClean="0"/>
            </a:lvl1pPr>
            <a:lvl2pPr>
              <a:spcAft>
                <a:spcPts val="600"/>
              </a:spcAft>
              <a:defRPr lang="en-US" sz="2000" dirty="0" smtClean="0"/>
            </a:lvl2pPr>
            <a:lvl3pPr>
              <a:spcAft>
                <a:spcPts val="600"/>
              </a:spcAft>
              <a:defRPr lang="en-US" sz="2000" dirty="0" smtClean="0"/>
            </a:lvl3pPr>
            <a:lvl4pPr>
              <a:spcAft>
                <a:spcPts val="600"/>
              </a:spcAft>
              <a:defRPr lang="en-US" sz="2000" dirty="0" smtClean="0"/>
            </a:lvl4pPr>
            <a:lvl5pPr>
              <a:spcAft>
                <a:spcPts val="600"/>
              </a:spcAft>
              <a:defRPr lang="en-US" sz="20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solidFill>
                  <a:srgbClr val="000000"/>
                </a:solidFill>
              </a:rPr>
              <a:pPr/>
              <a:t>‹#›</a:t>
            </a:fld>
            <a:endParaRPr lang="en-US" dirty="0">
              <a:solidFill>
                <a:srgbClr val="000000"/>
              </a:solidFill>
            </a:endParaRPr>
          </a:p>
        </p:txBody>
      </p:sp>
      <p:sp>
        <p:nvSpPr>
          <p:cNvPr id="9" name="Footer Placeholder 4">
            <a:extLst>
              <a:ext uri="{FF2B5EF4-FFF2-40B4-BE49-F238E27FC236}">
                <a16:creationId xmlns:a16="http://schemas.microsoft.com/office/drawing/2014/main" id="{48DAEB80-F919-D344-BC39-F59DA10D8B8D}"/>
              </a:ext>
            </a:extLst>
          </p:cNvPr>
          <p:cNvSpPr>
            <a:spLocks noGrp="1"/>
          </p:cNvSpPr>
          <p:nvPr>
            <p:ph type="ftr" sz="quarter" idx="3"/>
          </p:nvPr>
        </p:nvSpPr>
        <p:spPr bwMode="black">
          <a:xfrm>
            <a:off x="1537547" y="6442358"/>
            <a:ext cx="9498375" cy="228600"/>
          </a:xfrm>
          <a:prstGeom prst="rect">
            <a:avLst/>
          </a:prstGeom>
        </p:spPr>
        <p:txBody>
          <a:bodyPr/>
          <a:lstStyle>
            <a:lvl1pPr algn="r">
              <a:defRPr lang="en-US" sz="800" b="0" baseline="0" smtClean="0">
                <a:solidFill>
                  <a:schemeClr val="tx1"/>
                </a:solidFill>
                <a:effectLst/>
              </a:defRPr>
            </a:lvl1pPr>
          </a:lstStyle>
          <a:p>
            <a:r>
              <a:rPr dirty="0">
                <a:solidFill>
                  <a:srgbClr val="000000"/>
                </a:solidFill>
              </a:rPr>
              <a:t>For institutional use only. Not for distribution to the general public. </a:t>
            </a:r>
          </a:p>
        </p:txBody>
      </p:sp>
      <p:sp>
        <p:nvSpPr>
          <p:cNvPr id="6" name="Text Placeholder 8">
            <a:extLst>
              <a:ext uri="{FF2B5EF4-FFF2-40B4-BE49-F238E27FC236}">
                <a16:creationId xmlns:a16="http://schemas.microsoft.com/office/drawing/2014/main" id="{9A0865C9-6323-7A42-BCC2-15D3D3CD530E}"/>
              </a:ext>
            </a:extLst>
          </p:cNvPr>
          <p:cNvSpPr>
            <a:spLocks noGrp="1"/>
          </p:cNvSpPr>
          <p:nvPr>
            <p:ph type="body" sz="quarter" idx="13"/>
          </p:nvPr>
        </p:nvSpPr>
        <p:spPr>
          <a:xfrm>
            <a:off x="402167" y="5448968"/>
            <a:ext cx="11385551" cy="565670"/>
          </a:xfrm>
        </p:spPr>
        <p:txBody>
          <a:bodyPr anchor="b" anchorCtr="0"/>
          <a:lstStyle>
            <a:lvl1pPr>
              <a:lnSpc>
                <a:spcPct val="95000"/>
              </a:lnSpc>
              <a:spcAft>
                <a:spcPts val="200"/>
              </a:spcAft>
              <a:defRPr sz="800"/>
            </a:lvl1pPr>
          </a:lstStyle>
          <a:p>
            <a:pPr lvl="0"/>
            <a:r>
              <a:rPr lang="en-US" dirty="0"/>
              <a:t>Click to edit Master text styles</a:t>
            </a:r>
          </a:p>
        </p:txBody>
      </p:sp>
    </p:spTree>
    <p:extLst>
      <p:ext uri="{BB962C8B-B14F-4D97-AF65-F5344CB8AC3E}">
        <p14:creationId xmlns:p14="http://schemas.microsoft.com/office/powerpoint/2010/main" val="595841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71017"/>
            <a:ext cx="11387328" cy="4016601"/>
          </a:xfrm>
          <a:prstGeom prst="rect">
            <a:avLst/>
          </a:prstGeom>
        </p:spPr>
        <p:txBody>
          <a:bodyPr vert="horz" lIns="0" tIns="45720" rIns="0" bIns="45720" rtlCol="0">
            <a:noAutofit/>
          </a:bodyPr>
          <a:lstStyle>
            <a:lvl1pPr>
              <a:spcAft>
                <a:spcPts val="600"/>
              </a:spcAft>
              <a:defRPr lang="en-US" sz="2000" dirty="0" smtClean="0"/>
            </a:lvl1pPr>
            <a:lvl2pPr>
              <a:spcAft>
                <a:spcPts val="600"/>
              </a:spcAft>
              <a:defRPr lang="en-US" sz="2000" dirty="0" smtClean="0"/>
            </a:lvl2pPr>
            <a:lvl3pPr>
              <a:spcAft>
                <a:spcPts val="600"/>
              </a:spcAft>
              <a:defRPr lang="en-US" sz="2000" dirty="0" smtClean="0"/>
            </a:lvl3pPr>
            <a:lvl4pPr>
              <a:spcAft>
                <a:spcPts val="600"/>
              </a:spcAft>
              <a:defRPr lang="en-US" sz="2000" dirty="0" smtClean="0"/>
            </a:lvl4pPr>
            <a:lvl5pPr>
              <a:spcAft>
                <a:spcPts val="600"/>
              </a:spcAft>
              <a:defRPr lang="en-US" sz="20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solidFill>
                  <a:srgbClr val="000000"/>
                </a:solidFill>
              </a:rPr>
              <a:pPr/>
              <a:t>‹#›</a:t>
            </a:fld>
            <a:endParaRPr lang="en-US" dirty="0">
              <a:solidFill>
                <a:srgbClr val="000000"/>
              </a:solidFill>
            </a:endParaRPr>
          </a:p>
        </p:txBody>
      </p:sp>
      <p:sp>
        <p:nvSpPr>
          <p:cNvPr id="9" name="Footer Placeholder 4">
            <a:extLst>
              <a:ext uri="{FF2B5EF4-FFF2-40B4-BE49-F238E27FC236}">
                <a16:creationId xmlns:a16="http://schemas.microsoft.com/office/drawing/2014/main" id="{48DAEB80-F919-D344-BC39-F59DA10D8B8D}"/>
              </a:ext>
            </a:extLst>
          </p:cNvPr>
          <p:cNvSpPr>
            <a:spLocks noGrp="1"/>
          </p:cNvSpPr>
          <p:nvPr>
            <p:ph type="ftr" sz="quarter" idx="3"/>
          </p:nvPr>
        </p:nvSpPr>
        <p:spPr bwMode="black">
          <a:xfrm>
            <a:off x="1537547" y="6442358"/>
            <a:ext cx="9498375" cy="228600"/>
          </a:xfrm>
          <a:prstGeom prst="rect">
            <a:avLst/>
          </a:prstGeom>
        </p:spPr>
        <p:txBody>
          <a:bodyPr/>
          <a:lstStyle>
            <a:lvl1pPr algn="r">
              <a:defRPr lang="en-US" sz="800" b="0" baseline="0" smtClean="0">
                <a:solidFill>
                  <a:schemeClr val="tx1"/>
                </a:solidFill>
                <a:effectLst/>
              </a:defRPr>
            </a:lvl1pPr>
          </a:lstStyle>
          <a:p>
            <a:r>
              <a:rPr dirty="0">
                <a:solidFill>
                  <a:srgbClr val="000000"/>
                </a:solidFill>
              </a:rPr>
              <a:t>For institutional use only. Not for distribution to the general public. </a:t>
            </a:r>
          </a:p>
        </p:txBody>
      </p:sp>
      <p:sp>
        <p:nvSpPr>
          <p:cNvPr id="6" name="Text Placeholder 8">
            <a:extLst>
              <a:ext uri="{FF2B5EF4-FFF2-40B4-BE49-F238E27FC236}">
                <a16:creationId xmlns:a16="http://schemas.microsoft.com/office/drawing/2014/main" id="{9A0865C9-6323-7A42-BCC2-15D3D3CD530E}"/>
              </a:ext>
            </a:extLst>
          </p:cNvPr>
          <p:cNvSpPr>
            <a:spLocks noGrp="1"/>
          </p:cNvSpPr>
          <p:nvPr>
            <p:ph type="body" sz="quarter" idx="13"/>
          </p:nvPr>
        </p:nvSpPr>
        <p:spPr>
          <a:xfrm>
            <a:off x="402167" y="5448968"/>
            <a:ext cx="11385551" cy="565670"/>
          </a:xfrm>
        </p:spPr>
        <p:txBody>
          <a:bodyPr anchor="b" anchorCtr="0"/>
          <a:lstStyle>
            <a:lvl1pPr>
              <a:lnSpc>
                <a:spcPct val="95000"/>
              </a:lnSpc>
              <a:spcAft>
                <a:spcPts val="200"/>
              </a:spcAft>
              <a:defRPr sz="800"/>
            </a:lvl1pPr>
          </a:lstStyle>
          <a:p>
            <a:pPr lvl="0"/>
            <a:r>
              <a:rPr lang="en-US" dirty="0"/>
              <a:t>Click to edit Master text styles</a:t>
            </a:r>
          </a:p>
        </p:txBody>
      </p:sp>
    </p:spTree>
    <p:extLst>
      <p:ext uri="{BB962C8B-B14F-4D97-AF65-F5344CB8AC3E}">
        <p14:creationId xmlns:p14="http://schemas.microsoft.com/office/powerpoint/2010/main" val="1048387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71017"/>
            <a:ext cx="11387328" cy="4016601"/>
          </a:xfrm>
          <a:prstGeom prst="rect">
            <a:avLst/>
          </a:prstGeom>
        </p:spPr>
        <p:txBody>
          <a:bodyPr vert="horz" lIns="0" tIns="45720" rIns="0" bIns="45720" rtlCol="0">
            <a:noAutofit/>
          </a:bodyPr>
          <a:lstStyle>
            <a:lvl1pPr>
              <a:spcAft>
                <a:spcPts val="600"/>
              </a:spcAft>
              <a:defRPr lang="en-US" sz="2000" dirty="0" smtClean="0"/>
            </a:lvl1pPr>
            <a:lvl2pPr>
              <a:spcAft>
                <a:spcPts val="600"/>
              </a:spcAft>
              <a:defRPr lang="en-US" sz="2000" dirty="0" smtClean="0"/>
            </a:lvl2pPr>
            <a:lvl3pPr>
              <a:spcAft>
                <a:spcPts val="600"/>
              </a:spcAft>
              <a:defRPr lang="en-US" sz="2000" dirty="0" smtClean="0"/>
            </a:lvl3pPr>
            <a:lvl4pPr>
              <a:spcAft>
                <a:spcPts val="600"/>
              </a:spcAft>
              <a:defRPr lang="en-US" sz="2000" dirty="0" smtClean="0"/>
            </a:lvl4pPr>
            <a:lvl5pPr>
              <a:spcAft>
                <a:spcPts val="600"/>
              </a:spcAft>
              <a:defRPr lang="en-US" sz="20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solidFill>
                  <a:srgbClr val="000000"/>
                </a:solidFill>
              </a:rPr>
              <a:pPr/>
              <a:t>‹#›</a:t>
            </a:fld>
            <a:endParaRPr lang="en-US" dirty="0">
              <a:solidFill>
                <a:srgbClr val="000000"/>
              </a:solidFill>
            </a:endParaRPr>
          </a:p>
        </p:txBody>
      </p:sp>
      <p:sp>
        <p:nvSpPr>
          <p:cNvPr id="9" name="Footer Placeholder 4">
            <a:extLst>
              <a:ext uri="{FF2B5EF4-FFF2-40B4-BE49-F238E27FC236}">
                <a16:creationId xmlns:a16="http://schemas.microsoft.com/office/drawing/2014/main" id="{48DAEB80-F919-D344-BC39-F59DA10D8B8D}"/>
              </a:ext>
            </a:extLst>
          </p:cNvPr>
          <p:cNvSpPr>
            <a:spLocks noGrp="1"/>
          </p:cNvSpPr>
          <p:nvPr>
            <p:ph type="ftr" sz="quarter" idx="3"/>
          </p:nvPr>
        </p:nvSpPr>
        <p:spPr bwMode="black">
          <a:xfrm>
            <a:off x="1537547" y="6442358"/>
            <a:ext cx="9498375" cy="228600"/>
          </a:xfrm>
          <a:prstGeom prst="rect">
            <a:avLst/>
          </a:prstGeom>
        </p:spPr>
        <p:txBody>
          <a:bodyPr/>
          <a:lstStyle>
            <a:lvl1pPr algn="r">
              <a:defRPr lang="en-US" sz="800" b="0" baseline="0" smtClean="0">
                <a:solidFill>
                  <a:schemeClr val="tx1"/>
                </a:solidFill>
                <a:effectLst/>
              </a:defRPr>
            </a:lvl1pPr>
          </a:lstStyle>
          <a:p>
            <a:r>
              <a:rPr dirty="0">
                <a:solidFill>
                  <a:srgbClr val="000000"/>
                </a:solidFill>
              </a:rPr>
              <a:t>For institutional use only. Not for distribution to the general public. </a:t>
            </a:r>
          </a:p>
        </p:txBody>
      </p:sp>
      <p:sp>
        <p:nvSpPr>
          <p:cNvPr id="6" name="Text Placeholder 8">
            <a:extLst>
              <a:ext uri="{FF2B5EF4-FFF2-40B4-BE49-F238E27FC236}">
                <a16:creationId xmlns:a16="http://schemas.microsoft.com/office/drawing/2014/main" id="{9A0865C9-6323-7A42-BCC2-15D3D3CD530E}"/>
              </a:ext>
            </a:extLst>
          </p:cNvPr>
          <p:cNvSpPr>
            <a:spLocks noGrp="1"/>
          </p:cNvSpPr>
          <p:nvPr>
            <p:ph type="body" sz="quarter" idx="13"/>
          </p:nvPr>
        </p:nvSpPr>
        <p:spPr>
          <a:xfrm>
            <a:off x="402167" y="5448968"/>
            <a:ext cx="11385551" cy="565670"/>
          </a:xfrm>
        </p:spPr>
        <p:txBody>
          <a:bodyPr anchor="b" anchorCtr="0"/>
          <a:lstStyle>
            <a:lvl1pPr>
              <a:lnSpc>
                <a:spcPct val="95000"/>
              </a:lnSpc>
              <a:spcAft>
                <a:spcPts val="200"/>
              </a:spcAft>
              <a:defRPr sz="800"/>
            </a:lvl1pPr>
          </a:lstStyle>
          <a:p>
            <a:pPr lvl="0"/>
            <a:r>
              <a:rPr lang="en-US" dirty="0"/>
              <a:t>Click to edit Master text styles</a:t>
            </a:r>
          </a:p>
        </p:txBody>
      </p:sp>
    </p:spTree>
    <p:extLst>
      <p:ext uri="{BB962C8B-B14F-4D97-AF65-F5344CB8AC3E}">
        <p14:creationId xmlns:p14="http://schemas.microsoft.com/office/powerpoint/2010/main" val="3546107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1360037" y="6442358"/>
            <a:ext cx="731520" cy="228600"/>
          </a:xfrm>
          <a:prstGeom prst="rect">
            <a:avLst/>
          </a:prstGeom>
        </p:spPr>
        <p:txBody>
          <a:bodyPr/>
          <a:lstStyle/>
          <a:p>
            <a:fld id="{523A240F-EAFE-E84F-B44C-6D7A08E0E409}"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48DAEB80-F919-D344-BC39-F59DA10D8B8D}"/>
              </a:ext>
            </a:extLst>
          </p:cNvPr>
          <p:cNvSpPr>
            <a:spLocks noGrp="1"/>
          </p:cNvSpPr>
          <p:nvPr>
            <p:ph type="ftr" sz="quarter" idx="3"/>
          </p:nvPr>
        </p:nvSpPr>
        <p:spPr bwMode="black">
          <a:xfrm>
            <a:off x="1537550" y="6442358"/>
            <a:ext cx="9498375" cy="228600"/>
          </a:xfrm>
          <a:prstGeom prst="rect">
            <a:avLst/>
          </a:prstGeom>
        </p:spPr>
        <p:txBody>
          <a:bodyPr/>
          <a:lstStyle>
            <a:lvl1pPr algn="r">
              <a:defRPr lang="en-US" sz="750" b="0" baseline="0" smtClean="0">
                <a:solidFill>
                  <a:schemeClr val="tx1"/>
                </a:solidFill>
                <a:effectLst/>
              </a:defRPr>
            </a:lvl1pPr>
          </a:lstStyle>
          <a:p>
            <a:r>
              <a:rPr>
                <a:solidFill>
                  <a:srgbClr val="000000"/>
                </a:solidFill>
              </a:rPr>
              <a:t>Retirement &amp; Benefit Plan Services | For Plan Sponsor and Consultant use only. Distribution to any other audience is prohibited. </a:t>
            </a:r>
            <a:endParaRPr dirty="0">
              <a:solidFill>
                <a:srgbClr val="000000"/>
              </a:solidFill>
            </a:endParaRPr>
          </a:p>
        </p:txBody>
      </p:sp>
    </p:spTree>
    <p:extLst>
      <p:ext uri="{BB962C8B-B14F-4D97-AF65-F5344CB8AC3E}">
        <p14:creationId xmlns:p14="http://schemas.microsoft.com/office/powerpoint/2010/main" val="1036728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95874" y="1414877"/>
            <a:ext cx="11581252" cy="17651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568E3515-2C29-4F70-8117-15D0E25686A0}"/>
              </a:ext>
            </a:extLst>
          </p:cNvPr>
          <p:cNvSpPr>
            <a:spLocks noGrp="1"/>
          </p:cNvSpPr>
          <p:nvPr>
            <p:ph type="title"/>
          </p:nvPr>
        </p:nvSpPr>
        <p:spPr>
          <a:xfrm>
            <a:off x="295873" y="484637"/>
            <a:ext cx="9117831" cy="645447"/>
          </a:xfrm>
          <a:prstGeom prst="rect">
            <a:avLst/>
          </a:prstGeom>
        </p:spPr>
        <p:txBody>
          <a:bodyPr vert="horz" lIns="0" tIns="0" rIns="0" bIns="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37296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FB808E-2C47-4ABD-B890-33F6AF501C5C}"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311764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FB808E-2C47-4ABD-B890-33F6AF501C5C}"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75274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FB808E-2C47-4ABD-B890-33F6AF501C5C}"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84584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B808E-2C47-4ABD-B890-33F6AF501C5C}"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425896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FB808E-2C47-4ABD-B890-33F6AF501C5C}"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394476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FB808E-2C47-4ABD-B890-33F6AF501C5C}"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39296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B808E-2C47-4ABD-B890-33F6AF501C5C}" type="datetimeFigureOut">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29AE0-17A4-494E-9BFA-C03A19DC6E57}" type="slidenum">
              <a:rPr lang="en-US" smtClean="0"/>
              <a:t>‹#›</a:t>
            </a:fld>
            <a:endParaRPr lang="en-US"/>
          </a:p>
        </p:txBody>
      </p:sp>
    </p:spTree>
    <p:extLst>
      <p:ext uri="{BB962C8B-B14F-4D97-AF65-F5344CB8AC3E}">
        <p14:creationId xmlns:p14="http://schemas.microsoft.com/office/powerpoint/2010/main" val="370988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59" y="210457"/>
            <a:ext cx="11382083" cy="710194"/>
          </a:xfrm>
          <a:prstGeom prst="rect">
            <a:avLst/>
          </a:prstGeom>
        </p:spPr>
        <p:txBody>
          <a:bodyPr vert="horz" lIns="0" tIns="45720" rIns="0" bIns="45720" rtlCol="0" anchor="t">
            <a:noAutofit/>
          </a:bodyPr>
          <a:lstStyle/>
          <a:p>
            <a:r>
              <a:rPr lang="en-US"/>
              <a:t>Click to edit Master title style</a:t>
            </a:r>
            <a:endParaRPr lang="en-US" dirty="0"/>
          </a:p>
        </p:txBody>
      </p:sp>
      <p:sp>
        <p:nvSpPr>
          <p:cNvPr id="6" name="Slide Number Placeholder 5"/>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pPr defTabSz="457200"/>
            <a:fld id="{523A240F-EAFE-E84F-B44C-6D7A08E0E409}" type="slidenum">
              <a:rPr lang="en-US" smtClean="0">
                <a:solidFill>
                  <a:srgbClr val="000000"/>
                </a:solidFill>
              </a:rPr>
              <a:pPr defTabSz="457200"/>
              <a:t>‹#›</a:t>
            </a:fld>
            <a:endParaRPr lang="en-US" dirty="0">
              <a:solidFill>
                <a:srgbClr val="000000"/>
              </a:solidFill>
            </a:endParaRPr>
          </a:p>
        </p:txBody>
      </p:sp>
      <p:sp>
        <p:nvSpPr>
          <p:cNvPr id="13" name="Text Placeholder 12"/>
          <p:cNvSpPr>
            <a:spLocks noGrp="1"/>
          </p:cNvSpPr>
          <p:nvPr>
            <p:ph type="body" idx="1"/>
          </p:nvPr>
        </p:nvSpPr>
        <p:spPr>
          <a:xfrm>
            <a:off x="404959" y="1270001"/>
            <a:ext cx="11382083" cy="4599577"/>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BF46DA9E-0BB1-3F41-8E13-D4BAC670B1D7}"/>
              </a:ext>
            </a:extLst>
          </p:cNvPr>
          <p:cNvPicPr>
            <a:picLocks noChangeAspect="1"/>
          </p:cNvPicPr>
          <p:nvPr userDrawn="1"/>
        </p:nvPicPr>
        <p:blipFill rotWithShape="1">
          <a:blip r:embed="rId28" cstate="screen">
            <a:extLst>
              <a:ext uri="{28A0092B-C50C-407E-A947-70E740481C1C}">
                <a14:useLocalDpi xmlns:a14="http://schemas.microsoft.com/office/drawing/2010/main"/>
              </a:ext>
            </a:extLst>
          </a:blip>
          <a:srcRect/>
          <a:stretch/>
        </p:blipFill>
        <p:spPr>
          <a:xfrm>
            <a:off x="378903" y="6313823"/>
            <a:ext cx="844112" cy="356853"/>
          </a:xfrm>
          <a:prstGeom prst="rect">
            <a:avLst/>
          </a:prstGeom>
        </p:spPr>
      </p:pic>
      <p:sp>
        <p:nvSpPr>
          <p:cNvPr id="7" name="Footer Placeholder 6">
            <a:extLst>
              <a:ext uri="{FF2B5EF4-FFF2-40B4-BE49-F238E27FC236}">
                <a16:creationId xmlns:a16="http://schemas.microsoft.com/office/drawing/2014/main" id="{7B323CE5-8D20-4748-AABC-D8D236358981}"/>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pPr defTabSz="457200"/>
            <a:r>
              <a:rPr lang="en-US" b="1">
                <a:solidFill>
                  <a:srgbClr val="000000"/>
                </a:solidFill>
              </a:rPr>
              <a:t>For institutional use only. Distribution to any other audience is prohibited. </a:t>
            </a:r>
            <a:r>
              <a:rPr lang="en-US">
                <a:solidFill>
                  <a:srgbClr val="000000"/>
                </a:solidFill>
              </a:rPr>
              <a:t>| Global Institutional Consulting</a:t>
            </a:r>
            <a:endParaRPr lang="en-US" dirty="0">
              <a:solidFill>
                <a:srgbClr val="000000"/>
              </a:solidFill>
            </a:endParaRPr>
          </a:p>
        </p:txBody>
      </p:sp>
    </p:spTree>
    <p:extLst>
      <p:ext uri="{BB962C8B-B14F-4D97-AF65-F5344CB8AC3E}">
        <p14:creationId xmlns:p14="http://schemas.microsoft.com/office/powerpoint/2010/main" val="16338508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hf hdr="0" dt="0"/>
  <p:txStyles>
    <p:titleStyle>
      <a:lvl1pPr algn="l" defTabSz="914400" rtl="0" eaLnBrk="1" latinLnBrk="0" hangingPunct="1">
        <a:spcBef>
          <a:spcPct val="0"/>
        </a:spcBef>
        <a:buNone/>
        <a:defRPr sz="2400" b="0" kern="1200" baseline="0">
          <a:solidFill>
            <a:schemeClr val="tx1"/>
          </a:solidFill>
          <a:latin typeface="Calibri"/>
          <a:ea typeface="+mj-ea"/>
          <a:cs typeface="Calibri"/>
        </a:defRPr>
      </a:lvl1pPr>
    </p:titleStyle>
    <p:bodyStyle>
      <a:lvl1pPr marL="0" indent="0" algn="l" defTabSz="914400" rtl="0" eaLnBrk="1" latinLnBrk="0" hangingPunct="1">
        <a:lnSpc>
          <a:spcPct val="100000"/>
        </a:lnSpc>
        <a:spcBef>
          <a:spcPts val="0"/>
        </a:spcBef>
        <a:spcAft>
          <a:spcPts val="0"/>
        </a:spcAft>
        <a:buClrTx/>
        <a:buFont typeface="Arial"/>
        <a:buNone/>
        <a:defRPr sz="1600" b="0" kern="1200">
          <a:solidFill>
            <a:schemeClr val="tx1"/>
          </a:solidFill>
          <a:latin typeface="Calibri"/>
          <a:ea typeface="+mn-ea"/>
          <a:cs typeface="Calibri"/>
        </a:defRPr>
      </a:lvl1pPr>
      <a:lvl2pPr marL="457200" indent="-228600" algn="l" defTabSz="914400" rtl="0" eaLnBrk="1" latinLnBrk="0" hangingPunct="1">
        <a:lnSpc>
          <a:spcPct val="100000"/>
        </a:lnSpc>
        <a:spcBef>
          <a:spcPts val="0"/>
        </a:spcBef>
        <a:spcAft>
          <a:spcPts val="0"/>
        </a:spcAft>
        <a:buClrTx/>
        <a:buFont typeface="Arial" charset="0"/>
        <a:buChar char="•"/>
        <a:tabLst/>
        <a:defRPr sz="1600" b="0" kern="1200">
          <a:solidFill>
            <a:schemeClr val="tx1"/>
          </a:solidFill>
          <a:latin typeface="Calibri"/>
          <a:ea typeface="+mn-ea"/>
          <a:cs typeface="Calibri"/>
        </a:defRPr>
      </a:lvl2pPr>
      <a:lvl3pPr marL="687388" indent="-227013" algn="l" defTabSz="914400" rtl="0" eaLnBrk="1" latinLnBrk="0" hangingPunct="1">
        <a:lnSpc>
          <a:spcPct val="100000"/>
        </a:lnSpc>
        <a:spcBef>
          <a:spcPts val="0"/>
        </a:spcBef>
        <a:spcAft>
          <a:spcPts val="0"/>
        </a:spcAft>
        <a:buClrTx/>
        <a:buSzPct val="100000"/>
        <a:buFont typeface=".AppleSystemUIFont" charset="-120"/>
        <a:buChar char="–"/>
        <a:tabLst/>
        <a:defRPr sz="1600" b="0" kern="1200">
          <a:solidFill>
            <a:schemeClr val="tx1"/>
          </a:solidFill>
          <a:latin typeface="Calibri"/>
          <a:ea typeface="+mn-ea"/>
          <a:cs typeface="Calibri"/>
        </a:defRPr>
      </a:lvl3pPr>
      <a:lvl4pPr marL="912813" indent="-225425" algn="l" defTabSz="914400" rtl="0" eaLnBrk="1" latinLnBrk="0" hangingPunct="1">
        <a:lnSpc>
          <a:spcPct val="100000"/>
        </a:lnSpc>
        <a:spcBef>
          <a:spcPts val="0"/>
        </a:spcBef>
        <a:spcAft>
          <a:spcPts val="0"/>
        </a:spcAft>
        <a:buClrTx/>
        <a:buSzPct val="85000"/>
        <a:buFont typeface="Wingdings" charset="2"/>
        <a:buChar char="§"/>
        <a:tabLst/>
        <a:defRPr sz="1600" b="0" kern="1200">
          <a:solidFill>
            <a:schemeClr val="tx1"/>
          </a:solidFill>
          <a:latin typeface="Calibri"/>
          <a:ea typeface="+mn-ea"/>
          <a:cs typeface="Calibri"/>
        </a:defRPr>
      </a:lvl4pPr>
      <a:lvl5pPr marL="1144588" indent="-230188" algn="l" defTabSz="914400" rtl="0" eaLnBrk="1" latinLnBrk="0" hangingPunct="1">
        <a:lnSpc>
          <a:spcPct val="100000"/>
        </a:lnSpc>
        <a:spcBef>
          <a:spcPts val="0"/>
        </a:spcBef>
        <a:spcAft>
          <a:spcPts val="0"/>
        </a:spcAft>
        <a:buClrTx/>
        <a:buFont typeface=".AppleSystemUIFont" charset="-120"/>
        <a:buChar char="-"/>
        <a:tabLst/>
        <a:defRPr sz="1600" b="0" kern="1200">
          <a:solidFill>
            <a:schemeClr val="tx1"/>
          </a:solidFill>
          <a:latin typeface="Calibri"/>
          <a:ea typeface="+mn-ea"/>
          <a:cs typeface="Calibri"/>
        </a:defRPr>
      </a:lvl5pPr>
      <a:lvl6pPr marL="1147762" indent="0" algn="l" defTabSz="914400" rtl="0" eaLnBrk="1" latinLnBrk="0" hangingPunct="1">
        <a:lnSpc>
          <a:spcPct val="114000"/>
        </a:lnSpc>
        <a:spcBef>
          <a:spcPts val="600"/>
        </a:spcBef>
        <a:spcAft>
          <a:spcPts val="600"/>
        </a:spcAft>
        <a:buClr>
          <a:schemeClr val="tx1"/>
        </a:buClr>
        <a:buFont typeface="Arial"/>
        <a:buNone/>
        <a:tabLst/>
        <a:defRPr sz="1600" b="0" kern="1200">
          <a:solidFill>
            <a:schemeClr val="tx1"/>
          </a:solidFill>
          <a:latin typeface="+mn-lt"/>
          <a:ea typeface="+mn-ea"/>
          <a:cs typeface="+mn-cs"/>
        </a:defRPr>
      </a:lvl6pPr>
      <a:lvl7pPr marL="1374775"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7pPr>
      <a:lvl8pPr marL="1601788"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8pPr>
      <a:lvl9pPr marL="1828800"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chart" Target="../charts/char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chart" Target="../charts/char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8D7EB23F-4D65-204C-AE5E-19CA9F636046}"/>
              </a:ext>
            </a:extLst>
          </p:cNvPr>
          <p:cNvSpPr txBox="1">
            <a:spLocks/>
          </p:cNvSpPr>
          <p:nvPr/>
        </p:nvSpPr>
        <p:spPr>
          <a:xfrm>
            <a:off x="2285814" y="6381243"/>
            <a:ext cx="7123781" cy="228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1" dirty="0">
                <a:solidFill>
                  <a:srgbClr val="000000"/>
                </a:solidFill>
              </a:rPr>
              <a:t>For institutional use only. Distribution to any other audience is prohibited. </a:t>
            </a:r>
            <a:r>
              <a:rPr lang="en-US" sz="800" dirty="0">
                <a:solidFill>
                  <a:srgbClr val="000000"/>
                </a:solidFill>
              </a:rPr>
              <a:t>| Global Institutional Consulting</a:t>
            </a:r>
          </a:p>
        </p:txBody>
      </p:sp>
      <p:pic>
        <p:nvPicPr>
          <p:cNvPr id="12" name="Picture 11">
            <a:extLst>
              <a:ext uri="{FF2B5EF4-FFF2-40B4-BE49-F238E27FC236}">
                <a16:creationId xmlns:a16="http://schemas.microsoft.com/office/drawing/2014/main" id="{4C7F3AA8-C296-4D7C-9428-D16A927851EF}"/>
              </a:ext>
            </a:extLst>
          </p:cNvPr>
          <p:cNvPicPr>
            <a:picLocks noChangeAspect="1"/>
          </p:cNvPicPr>
          <p:nvPr/>
        </p:nvPicPr>
        <p:blipFill>
          <a:blip r:embed="rId3"/>
          <a:stretch>
            <a:fillRect/>
          </a:stretch>
        </p:blipFill>
        <p:spPr>
          <a:xfrm>
            <a:off x="195950" y="52143"/>
            <a:ext cx="900523" cy="900523"/>
          </a:xfrm>
          <a:prstGeom prst="rect">
            <a:avLst/>
          </a:prstGeom>
        </p:spPr>
      </p:pic>
      <p:pic>
        <p:nvPicPr>
          <p:cNvPr id="13" name="Picture 12"/>
          <p:cNvPicPr>
            <a:picLocks noChangeAspect="1"/>
          </p:cNvPicPr>
          <p:nvPr/>
        </p:nvPicPr>
        <p:blipFill>
          <a:blip r:embed="rId4"/>
          <a:stretch>
            <a:fillRect/>
          </a:stretch>
        </p:blipFill>
        <p:spPr>
          <a:xfrm>
            <a:off x="11186592" y="52143"/>
            <a:ext cx="739288" cy="755938"/>
          </a:xfrm>
          <a:prstGeom prst="rect">
            <a:avLst/>
          </a:prstGeom>
        </p:spPr>
      </p:pic>
      <p:sp>
        <p:nvSpPr>
          <p:cNvPr id="6" name="Rectangle 5"/>
          <p:cNvSpPr/>
          <p:nvPr/>
        </p:nvSpPr>
        <p:spPr>
          <a:xfrm>
            <a:off x="94227" y="860223"/>
            <a:ext cx="11506953" cy="954107"/>
          </a:xfrm>
          <a:prstGeom prst="rect">
            <a:avLst/>
          </a:prstGeom>
        </p:spPr>
        <p:txBody>
          <a:bodyPr wrap="square">
            <a:spAutoFit/>
          </a:bodyPr>
          <a:lstStyle/>
          <a:p>
            <a:pPr algn="ctr"/>
            <a:r>
              <a:rPr lang="en-US" sz="2800" dirty="0">
                <a:solidFill>
                  <a:schemeClr val="accent5">
                    <a:lumMod val="75000"/>
                  </a:schemeClr>
                </a:solidFill>
                <a:latin typeface="Garamond" panose="02020404030301010803" pitchFamily="18" charset="0"/>
                <a:ea typeface="Verdana" panose="020B0604030504040204" pitchFamily="34" charset="0"/>
              </a:rPr>
              <a:t>Marine Corps Association &amp; Marine Corps Association Foundation</a:t>
            </a:r>
          </a:p>
          <a:p>
            <a:pPr algn="ctr"/>
            <a:r>
              <a:rPr lang="en-US" sz="2800" dirty="0">
                <a:solidFill>
                  <a:schemeClr val="accent5">
                    <a:lumMod val="75000"/>
                  </a:schemeClr>
                </a:solidFill>
                <a:latin typeface="Garamond" panose="02020404030301010803" pitchFamily="18" charset="0"/>
                <a:ea typeface="Verdana" panose="020B0604030504040204" pitchFamily="34" charset="0"/>
              </a:rPr>
              <a:t>Accounts Summary</a:t>
            </a:r>
          </a:p>
        </p:txBody>
      </p:sp>
      <p:graphicFrame>
        <p:nvGraphicFramePr>
          <p:cNvPr id="7" name="Table 4">
            <a:extLst>
              <a:ext uri="{FF2B5EF4-FFF2-40B4-BE49-F238E27FC236}">
                <a16:creationId xmlns:a16="http://schemas.microsoft.com/office/drawing/2014/main" id="{29699B0A-938F-4D7F-9AAE-BA7C41A51F39}"/>
              </a:ext>
            </a:extLst>
          </p:cNvPr>
          <p:cNvGraphicFramePr>
            <a:graphicFrameLocks noGrp="1"/>
          </p:cNvGraphicFramePr>
          <p:nvPr>
            <p:extLst>
              <p:ext uri="{D42A27DB-BD31-4B8C-83A1-F6EECF244321}">
                <p14:modId xmlns:p14="http://schemas.microsoft.com/office/powerpoint/2010/main" val="2961887347"/>
              </p:ext>
            </p:extLst>
          </p:nvPr>
        </p:nvGraphicFramePr>
        <p:xfrm>
          <a:off x="874373" y="1866472"/>
          <a:ext cx="9946660" cy="2846796"/>
        </p:xfrm>
        <a:graphic>
          <a:graphicData uri="http://schemas.openxmlformats.org/drawingml/2006/table">
            <a:tbl>
              <a:tblPr firstRow="1" bandRow="1">
                <a:tableStyleId>{5C22544A-7EE6-4342-B048-85BDC9FD1C3A}</a:tableStyleId>
              </a:tblPr>
              <a:tblGrid>
                <a:gridCol w="2486665">
                  <a:extLst>
                    <a:ext uri="{9D8B030D-6E8A-4147-A177-3AD203B41FA5}">
                      <a16:colId xmlns:a16="http://schemas.microsoft.com/office/drawing/2014/main" val="4054515982"/>
                    </a:ext>
                  </a:extLst>
                </a:gridCol>
                <a:gridCol w="2486665">
                  <a:extLst>
                    <a:ext uri="{9D8B030D-6E8A-4147-A177-3AD203B41FA5}">
                      <a16:colId xmlns:a16="http://schemas.microsoft.com/office/drawing/2014/main" val="1008191242"/>
                    </a:ext>
                  </a:extLst>
                </a:gridCol>
                <a:gridCol w="2486665">
                  <a:extLst>
                    <a:ext uri="{9D8B030D-6E8A-4147-A177-3AD203B41FA5}">
                      <a16:colId xmlns:a16="http://schemas.microsoft.com/office/drawing/2014/main" val="1290270347"/>
                    </a:ext>
                  </a:extLst>
                </a:gridCol>
                <a:gridCol w="2486665">
                  <a:extLst>
                    <a:ext uri="{9D8B030D-6E8A-4147-A177-3AD203B41FA5}">
                      <a16:colId xmlns:a16="http://schemas.microsoft.com/office/drawing/2014/main" val="358852517"/>
                    </a:ext>
                  </a:extLst>
                </a:gridCol>
              </a:tblGrid>
              <a:tr h="784321">
                <a:tc>
                  <a:txBody>
                    <a:bodyPr/>
                    <a:lstStyle/>
                    <a:p>
                      <a:pPr algn="ctr"/>
                      <a:r>
                        <a:rPr lang="en-US" sz="2400" dirty="0">
                          <a:latin typeface="Garamond" panose="02020404030301010803" pitchFamily="18" charset="0"/>
                          <a:ea typeface="Verdana" panose="020B0604030504040204" pitchFamily="34" charset="0"/>
                        </a:rPr>
                        <a:t>As of</a:t>
                      </a:r>
                    </a:p>
                    <a:p>
                      <a:pPr algn="ctr"/>
                      <a:r>
                        <a:rPr lang="en-US" sz="2400" dirty="0">
                          <a:latin typeface="Garamond" panose="02020404030301010803" pitchFamily="18" charset="0"/>
                          <a:ea typeface="Verdana" panose="020B0604030504040204" pitchFamily="34" charset="0"/>
                        </a:rPr>
                        <a:t>31 Dec</a:t>
                      </a:r>
                      <a:r>
                        <a:rPr lang="en-US" sz="2400" baseline="0" dirty="0">
                          <a:latin typeface="Garamond" panose="02020404030301010803" pitchFamily="18" charset="0"/>
                          <a:ea typeface="Verdana" panose="020B0604030504040204" pitchFamily="34" charset="0"/>
                        </a:rPr>
                        <a:t> </a:t>
                      </a:r>
                      <a:r>
                        <a:rPr lang="en-US" sz="2400" dirty="0">
                          <a:latin typeface="Garamond" panose="02020404030301010803" pitchFamily="18" charset="0"/>
                          <a:ea typeface="Verdana" panose="020B0604030504040204" pitchFamily="34" charset="0"/>
                        </a:rPr>
                        <a:t>2022</a:t>
                      </a:r>
                    </a:p>
                  </a:txBody>
                  <a:tcPr anchor="ctr"/>
                </a:tc>
                <a:tc>
                  <a:txBody>
                    <a:bodyPr/>
                    <a:lstStyle/>
                    <a:p>
                      <a:pPr algn="ctr"/>
                      <a:r>
                        <a:rPr lang="en-US" sz="2400" dirty="0">
                          <a:latin typeface="Garamond" panose="02020404030301010803" pitchFamily="18" charset="0"/>
                          <a:ea typeface="Verdana" panose="020B0604030504040204" pitchFamily="34" charset="0"/>
                        </a:rPr>
                        <a:t>MCA</a:t>
                      </a:r>
                    </a:p>
                  </a:txBody>
                  <a:tcPr anchor="ctr"/>
                </a:tc>
                <a:tc>
                  <a:txBody>
                    <a:bodyPr/>
                    <a:lstStyle/>
                    <a:p>
                      <a:pPr algn="ctr"/>
                      <a:r>
                        <a:rPr lang="en-US" sz="2400" dirty="0">
                          <a:latin typeface="Garamond" panose="02020404030301010803" pitchFamily="18" charset="0"/>
                          <a:ea typeface="Verdana" panose="020B0604030504040204" pitchFamily="34" charset="0"/>
                        </a:rPr>
                        <a:t>MCAF</a:t>
                      </a:r>
                    </a:p>
                  </a:txBody>
                  <a:tcPr anchor="ctr"/>
                </a:tc>
                <a:tc>
                  <a:txBody>
                    <a:bodyPr/>
                    <a:lstStyle/>
                    <a:p>
                      <a:pPr algn="ctr"/>
                      <a:r>
                        <a:rPr lang="en-US" sz="2400" dirty="0">
                          <a:latin typeface="Garamond" panose="02020404030301010803" pitchFamily="18" charset="0"/>
                          <a:ea typeface="Verdana" panose="020B0604030504040204" pitchFamily="34" charset="0"/>
                        </a:rPr>
                        <a:t>Totals</a:t>
                      </a:r>
                    </a:p>
                  </a:txBody>
                  <a:tcPr anchor="ctr"/>
                </a:tc>
                <a:extLst>
                  <a:ext uri="{0D108BD9-81ED-4DB2-BD59-A6C34878D82A}">
                    <a16:rowId xmlns:a16="http://schemas.microsoft.com/office/drawing/2014/main" val="766795491"/>
                  </a:ext>
                </a:extLst>
              </a:tr>
              <a:tr h="674612">
                <a:tc>
                  <a:txBody>
                    <a:bodyPr/>
                    <a:lstStyle/>
                    <a:p>
                      <a:pPr algn="ctr"/>
                      <a:r>
                        <a:rPr lang="en-US" sz="2400" dirty="0">
                          <a:latin typeface="Garamond" panose="02020404030301010803" pitchFamily="18" charset="0"/>
                          <a:ea typeface="Verdana" panose="020B0604030504040204" pitchFamily="34" charset="0"/>
                        </a:rPr>
                        <a:t>Endowment</a:t>
                      </a:r>
                    </a:p>
                  </a:txBody>
                  <a:tcPr anchor="ctr"/>
                </a:tc>
                <a:tc>
                  <a:txBody>
                    <a:bodyPr/>
                    <a:lstStyle/>
                    <a:p>
                      <a:pPr algn="ctr"/>
                      <a:r>
                        <a:rPr lang="en-US" sz="2400" dirty="0">
                          <a:latin typeface="Garamond" panose="02020404030301010803" pitchFamily="18" charset="0"/>
                          <a:ea typeface="Verdana" panose="020B0604030504040204" pitchFamily="34" charset="0"/>
                        </a:rPr>
                        <a:t>$9,546,580</a:t>
                      </a:r>
                    </a:p>
                  </a:txBody>
                  <a:tcPr anchor="ctr"/>
                </a:tc>
                <a:tc>
                  <a:txBody>
                    <a:bodyPr/>
                    <a:lstStyle/>
                    <a:p>
                      <a:pPr algn="ctr"/>
                      <a:r>
                        <a:rPr lang="en-US" sz="2400" dirty="0">
                          <a:latin typeface="Garamond" panose="02020404030301010803" pitchFamily="18" charset="0"/>
                          <a:ea typeface="Verdana" panose="020B0604030504040204" pitchFamily="34" charset="0"/>
                        </a:rPr>
                        <a:t>$544,338</a:t>
                      </a:r>
                    </a:p>
                  </a:txBody>
                  <a:tcPr anchor="ctr"/>
                </a:tc>
                <a:tc>
                  <a:txBody>
                    <a:bodyPr/>
                    <a:lstStyle/>
                    <a:p>
                      <a:pPr algn="ctr"/>
                      <a:r>
                        <a:rPr lang="en-US" sz="2400" dirty="0">
                          <a:latin typeface="Garamond" panose="02020404030301010803" pitchFamily="18" charset="0"/>
                          <a:ea typeface="Verdana" panose="020B0604030504040204" pitchFamily="34" charset="0"/>
                        </a:rPr>
                        <a:t>$10,090,918</a:t>
                      </a:r>
                    </a:p>
                  </a:txBody>
                  <a:tcPr anchor="ctr"/>
                </a:tc>
                <a:extLst>
                  <a:ext uri="{0D108BD9-81ED-4DB2-BD59-A6C34878D82A}">
                    <a16:rowId xmlns:a16="http://schemas.microsoft.com/office/drawing/2014/main" val="820946962"/>
                  </a:ext>
                </a:extLst>
              </a:tr>
              <a:tr h="674612">
                <a:tc>
                  <a:txBody>
                    <a:bodyPr/>
                    <a:lstStyle/>
                    <a:p>
                      <a:pPr algn="ctr"/>
                      <a:r>
                        <a:rPr lang="en-US" sz="2400" dirty="0">
                          <a:latin typeface="Garamond" panose="02020404030301010803" pitchFamily="18" charset="0"/>
                          <a:ea typeface="Verdana" panose="020B0604030504040204" pitchFamily="34" charset="0"/>
                        </a:rPr>
                        <a:t>Cash Reserve</a:t>
                      </a:r>
                    </a:p>
                  </a:txBody>
                  <a:tcPr anchor="ctr"/>
                </a:tc>
                <a:tc>
                  <a:txBody>
                    <a:bodyPr/>
                    <a:lstStyle/>
                    <a:p>
                      <a:pPr algn="ctr"/>
                      <a:r>
                        <a:rPr lang="en-US" sz="2400" dirty="0">
                          <a:latin typeface="Garamond" panose="02020404030301010803" pitchFamily="18" charset="0"/>
                          <a:ea typeface="Verdana" panose="020B0604030504040204" pitchFamily="34" charset="0"/>
                        </a:rPr>
                        <a:t>$2</a:t>
                      </a:r>
                    </a:p>
                  </a:txBody>
                  <a:tcPr anchor="ctr"/>
                </a:tc>
                <a:tc>
                  <a:txBody>
                    <a:bodyPr/>
                    <a:lstStyle/>
                    <a:p>
                      <a:pPr algn="ctr"/>
                      <a:r>
                        <a:rPr lang="en-US" sz="2400" dirty="0">
                          <a:latin typeface="Garamond" panose="02020404030301010803" pitchFamily="18" charset="0"/>
                          <a:ea typeface="Verdana" panose="020B0604030504040204" pitchFamily="34" charset="0"/>
                        </a:rPr>
                        <a:t>$0</a:t>
                      </a:r>
                    </a:p>
                  </a:txBody>
                  <a:tcPr anchor="ctr"/>
                </a:tc>
                <a:tc>
                  <a:txBody>
                    <a:bodyPr/>
                    <a:lstStyle/>
                    <a:p>
                      <a:pPr algn="ctr"/>
                      <a:r>
                        <a:rPr lang="en-US" sz="2400" dirty="0">
                          <a:latin typeface="Garamond" panose="02020404030301010803" pitchFamily="18" charset="0"/>
                          <a:ea typeface="Verdana" panose="020B0604030504040204" pitchFamily="34" charset="0"/>
                        </a:rPr>
                        <a:t>$2</a:t>
                      </a:r>
                    </a:p>
                  </a:txBody>
                  <a:tcPr anchor="ctr"/>
                </a:tc>
                <a:extLst>
                  <a:ext uri="{0D108BD9-81ED-4DB2-BD59-A6C34878D82A}">
                    <a16:rowId xmlns:a16="http://schemas.microsoft.com/office/drawing/2014/main" val="3428237830"/>
                  </a:ext>
                </a:extLst>
              </a:tr>
              <a:tr h="674612">
                <a:tc>
                  <a:txBody>
                    <a:bodyPr/>
                    <a:lstStyle/>
                    <a:p>
                      <a:pPr algn="ctr"/>
                      <a:r>
                        <a:rPr lang="en-US" sz="2400" dirty="0">
                          <a:latin typeface="Garamond" panose="02020404030301010803" pitchFamily="18" charset="0"/>
                          <a:ea typeface="Verdana" panose="020B0604030504040204" pitchFamily="34" charset="0"/>
                        </a:rPr>
                        <a:t>Totals</a:t>
                      </a:r>
                    </a:p>
                  </a:txBody>
                  <a:tcPr anchor="ctr"/>
                </a:tc>
                <a:tc>
                  <a:txBody>
                    <a:bodyPr/>
                    <a:lstStyle/>
                    <a:p>
                      <a:pPr algn="ctr"/>
                      <a:r>
                        <a:rPr lang="en-US" sz="2400" dirty="0">
                          <a:latin typeface="Garamond" panose="02020404030301010803" pitchFamily="18" charset="0"/>
                          <a:ea typeface="Verdana" panose="020B0604030504040204" pitchFamily="34" charset="0"/>
                        </a:rPr>
                        <a:t>$9,546,582</a:t>
                      </a:r>
                    </a:p>
                  </a:txBody>
                  <a:tcPr anchor="ctr"/>
                </a:tc>
                <a:tc>
                  <a:txBody>
                    <a:bodyPr/>
                    <a:lstStyle/>
                    <a:p>
                      <a:pPr algn="ctr"/>
                      <a:r>
                        <a:rPr lang="en-US" sz="2400" dirty="0">
                          <a:latin typeface="Garamond" panose="02020404030301010803" pitchFamily="18" charset="0"/>
                          <a:ea typeface="Verdana" panose="020B0604030504040204" pitchFamily="34" charset="0"/>
                        </a:rPr>
                        <a:t>$544,338</a:t>
                      </a:r>
                    </a:p>
                  </a:txBody>
                  <a:tcPr anchor="ctr"/>
                </a:tc>
                <a:tc>
                  <a:txBody>
                    <a:bodyPr/>
                    <a:lstStyle/>
                    <a:p>
                      <a:pPr algn="ctr"/>
                      <a:r>
                        <a:rPr lang="en-US" sz="2400" dirty="0">
                          <a:latin typeface="Garamond" panose="02020404030301010803" pitchFamily="18" charset="0"/>
                          <a:ea typeface="Verdana" panose="020B0604030504040204" pitchFamily="34" charset="0"/>
                        </a:rPr>
                        <a:t>$10,090,920</a:t>
                      </a:r>
                    </a:p>
                  </a:txBody>
                  <a:tcPr anchor="ctr"/>
                </a:tc>
                <a:extLst>
                  <a:ext uri="{0D108BD9-81ED-4DB2-BD59-A6C34878D82A}">
                    <a16:rowId xmlns:a16="http://schemas.microsoft.com/office/drawing/2014/main" val="3103391294"/>
                  </a:ext>
                </a:extLst>
              </a:tr>
            </a:tbl>
          </a:graphicData>
        </a:graphic>
      </p:graphicFrame>
      <p:sp>
        <p:nvSpPr>
          <p:cNvPr id="8" name="Content Placeholder 2"/>
          <p:cNvSpPr txBox="1">
            <a:spLocks/>
          </p:cNvSpPr>
          <p:nvPr/>
        </p:nvSpPr>
        <p:spPr>
          <a:xfrm>
            <a:off x="1248866" y="4884473"/>
            <a:ext cx="10515600" cy="13255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Garamond" panose="02020404030301010803" pitchFamily="18" charset="0"/>
                <a:ea typeface="Verdana" panose="020B0604030504040204" pitchFamily="34" charset="0"/>
              </a:rPr>
              <a:t>Marine Corps Association Loan Management Account</a:t>
            </a:r>
          </a:p>
          <a:p>
            <a:pPr lvl="1"/>
            <a:r>
              <a:rPr lang="en-US" sz="2000" dirty="0">
                <a:latin typeface="Garamond" panose="02020404030301010803" pitchFamily="18" charset="0"/>
                <a:ea typeface="Verdana" panose="020B0604030504040204" pitchFamily="34" charset="0"/>
              </a:rPr>
              <a:t>Available Balance: $5,626,272.58</a:t>
            </a:r>
          </a:p>
          <a:p>
            <a:pPr lvl="1"/>
            <a:r>
              <a:rPr lang="en-US" sz="2000" dirty="0">
                <a:latin typeface="Garamond" panose="02020404030301010803" pitchFamily="18" charset="0"/>
                <a:ea typeface="Verdana" panose="020B0604030504040204" pitchFamily="34" charset="0"/>
              </a:rPr>
              <a:t>Outstanding Balance: $0</a:t>
            </a:r>
          </a:p>
          <a:p>
            <a:pPr lvl="1"/>
            <a:r>
              <a:rPr lang="en-US" sz="2000" dirty="0">
                <a:latin typeface="Garamond" panose="02020404030301010803" pitchFamily="18" charset="0"/>
                <a:ea typeface="Verdana" panose="020B0604030504040204" pitchFamily="34" charset="0"/>
              </a:rPr>
              <a:t>Effective Interest Rate 6.325%</a:t>
            </a:r>
          </a:p>
        </p:txBody>
      </p:sp>
    </p:spTree>
    <p:extLst>
      <p:ext uri="{BB962C8B-B14F-4D97-AF65-F5344CB8AC3E}">
        <p14:creationId xmlns:p14="http://schemas.microsoft.com/office/powerpoint/2010/main" val="420986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DB4064D-ADA6-411A-9D9D-5D7CA82F8CB6}"/>
              </a:ext>
            </a:extLst>
          </p:cNvPr>
          <p:cNvSpPr txBox="1">
            <a:spLocks/>
          </p:cNvSpPr>
          <p:nvPr/>
        </p:nvSpPr>
        <p:spPr bwMode="black">
          <a:xfrm>
            <a:off x="1941251" y="169793"/>
            <a:ext cx="8400563" cy="421846"/>
          </a:xfrm>
          <a:prstGeom prst="rect">
            <a:avLst/>
          </a:prstGeom>
        </p:spPr>
        <p:txBody>
          <a:bodyPr vert="horz" lIns="0" tIns="0" rIns="0" bIns="0" rtlCol="0" anchor="b" anchorCtr="0">
            <a:noAutofit/>
          </a:bodyPr>
          <a:lstStyle>
            <a:lvl1pPr algn="l" defTabSz="914400" rtl="0" eaLnBrk="1" latinLnBrk="0" hangingPunct="1">
              <a:spcBef>
                <a:spcPct val="0"/>
              </a:spcBef>
              <a:buNone/>
              <a:defRPr lang="en-US" sz="4400" b="0" kern="1200" cap="none" baseline="0" dirty="0">
                <a:solidFill>
                  <a:schemeClr val="tx1"/>
                </a:solidFill>
                <a:latin typeface="Calibri Light" panose="020F0302020204030204" pitchFamily="34" charset="0"/>
                <a:ea typeface="+mj-ea"/>
                <a:cs typeface="Calibri"/>
              </a:defRPr>
            </a:lvl1pPr>
          </a:lstStyle>
          <a:p>
            <a:pPr algn="ctr"/>
            <a:r>
              <a:rPr lang="en-US" sz="2400" b="1" dirty="0">
                <a:solidFill>
                  <a:schemeClr val="accent5">
                    <a:lumMod val="75000"/>
                  </a:schemeClr>
                </a:solidFill>
                <a:latin typeface="Garamond" panose="02020404030301010803" pitchFamily="18" charset="0"/>
              </a:rPr>
              <a:t>MCA Wealth Management Dashboard – 2022.12.31 </a:t>
            </a:r>
          </a:p>
        </p:txBody>
      </p:sp>
      <p:pic>
        <p:nvPicPr>
          <p:cNvPr id="12" name="Picture 11">
            <a:extLst>
              <a:ext uri="{FF2B5EF4-FFF2-40B4-BE49-F238E27FC236}">
                <a16:creationId xmlns:a16="http://schemas.microsoft.com/office/drawing/2014/main" id="{4C7F3AA8-C296-4D7C-9428-D16A927851EF}"/>
              </a:ext>
            </a:extLst>
          </p:cNvPr>
          <p:cNvPicPr>
            <a:picLocks noChangeAspect="1"/>
          </p:cNvPicPr>
          <p:nvPr/>
        </p:nvPicPr>
        <p:blipFill>
          <a:blip r:embed="rId3"/>
          <a:stretch>
            <a:fillRect/>
          </a:stretch>
        </p:blipFill>
        <p:spPr>
          <a:xfrm>
            <a:off x="195950" y="52143"/>
            <a:ext cx="900523" cy="900523"/>
          </a:xfrm>
          <a:prstGeom prst="rect">
            <a:avLst/>
          </a:prstGeom>
        </p:spPr>
      </p:pic>
      <p:pic>
        <p:nvPicPr>
          <p:cNvPr id="13" name="Picture 12"/>
          <p:cNvPicPr>
            <a:picLocks noChangeAspect="1"/>
          </p:cNvPicPr>
          <p:nvPr/>
        </p:nvPicPr>
        <p:blipFill>
          <a:blip r:embed="rId4"/>
          <a:stretch>
            <a:fillRect/>
          </a:stretch>
        </p:blipFill>
        <p:spPr>
          <a:xfrm>
            <a:off x="11186592" y="52143"/>
            <a:ext cx="739288" cy="755938"/>
          </a:xfrm>
          <a:prstGeom prst="rect">
            <a:avLst/>
          </a:prstGeom>
        </p:spPr>
      </p:pic>
      <p:graphicFrame>
        <p:nvGraphicFramePr>
          <p:cNvPr id="20" name="Table 3">
            <a:extLst>
              <a:ext uri="{FF2B5EF4-FFF2-40B4-BE49-F238E27FC236}">
                <a16:creationId xmlns:a16="http://schemas.microsoft.com/office/drawing/2014/main" id="{5EEFB23E-7702-4AF5-A515-867E9C4BC9FD}"/>
              </a:ext>
            </a:extLst>
          </p:cNvPr>
          <p:cNvGraphicFramePr>
            <a:graphicFrameLocks noGrp="1"/>
          </p:cNvGraphicFramePr>
          <p:nvPr>
            <p:extLst>
              <p:ext uri="{D42A27DB-BD31-4B8C-83A1-F6EECF244321}">
                <p14:modId xmlns:p14="http://schemas.microsoft.com/office/powerpoint/2010/main" val="504005950"/>
              </p:ext>
            </p:extLst>
          </p:nvPr>
        </p:nvGraphicFramePr>
        <p:xfrm>
          <a:off x="6227012" y="4675320"/>
          <a:ext cx="4114800" cy="1828800"/>
        </p:xfrm>
        <a:graphic>
          <a:graphicData uri="http://schemas.openxmlformats.org/drawingml/2006/table">
            <a:tbl>
              <a:tblPr firstRow="1" bandRow="1"/>
              <a:tblGrid>
                <a:gridCol w="2713260">
                  <a:extLst>
                    <a:ext uri="{9D8B030D-6E8A-4147-A177-3AD203B41FA5}">
                      <a16:colId xmlns:a16="http://schemas.microsoft.com/office/drawing/2014/main" val="4214059442"/>
                    </a:ext>
                  </a:extLst>
                </a:gridCol>
                <a:gridCol w="1401540">
                  <a:extLst>
                    <a:ext uri="{9D8B030D-6E8A-4147-A177-3AD203B41FA5}">
                      <a16:colId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Wealth Management Fees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a:solidFill>
                            <a:schemeClr val="bg2">
                              <a:lumMod val="50000"/>
                            </a:schemeClr>
                          </a:solidFill>
                          <a:latin typeface="Garamond" panose="02020404030301010803" pitchFamily="18" charset="0"/>
                        </a:rPr>
                        <a:t>$54,160.42</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Basis of fee</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.50% of value </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Projected full year</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$54,160.42</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121553527"/>
                  </a:ext>
                </a:extLst>
              </a:tr>
            </a:tbl>
          </a:graphicData>
        </a:graphic>
      </p:graphicFrame>
      <p:graphicFrame>
        <p:nvGraphicFramePr>
          <p:cNvPr id="21" name="Table 3">
            <a:extLst>
              <a:ext uri="{FF2B5EF4-FFF2-40B4-BE49-F238E27FC236}">
                <a16:creationId xmlns:a16="http://schemas.microsoft.com/office/drawing/2014/main" id="{2478A7A6-EB2C-419B-A414-875BC1EDE9C5}"/>
              </a:ext>
            </a:extLst>
          </p:cNvPr>
          <p:cNvGraphicFramePr>
            <a:graphicFrameLocks noGrp="1"/>
          </p:cNvGraphicFramePr>
          <p:nvPr>
            <p:extLst>
              <p:ext uri="{D42A27DB-BD31-4B8C-83A1-F6EECF244321}">
                <p14:modId xmlns:p14="http://schemas.microsoft.com/office/powerpoint/2010/main" val="1393916063"/>
              </p:ext>
            </p:extLst>
          </p:nvPr>
        </p:nvGraphicFramePr>
        <p:xfrm>
          <a:off x="1941250" y="4673562"/>
          <a:ext cx="4114800" cy="1828800"/>
        </p:xfrm>
        <a:graphic>
          <a:graphicData uri="http://schemas.openxmlformats.org/drawingml/2006/table">
            <a:tbl>
              <a:tblPr firstRow="1" bandRow="1"/>
              <a:tblGrid>
                <a:gridCol w="2713256">
                  <a:extLst>
                    <a:ext uri="{9D8B030D-6E8A-4147-A177-3AD203B41FA5}">
                      <a16:colId xmlns:a16="http://schemas.microsoft.com/office/drawing/2014/main" val="4214059442"/>
                    </a:ext>
                  </a:extLst>
                </a:gridCol>
                <a:gridCol w="1401544">
                  <a:extLst>
                    <a:ext uri="{9D8B030D-6E8A-4147-A177-3AD203B41FA5}">
                      <a16:colId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Returns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a:solidFill>
                            <a:schemeClr val="bg2">
                              <a:lumMod val="50000"/>
                            </a:schemeClr>
                          </a:solidFill>
                          <a:latin typeface="Garamond" panose="02020404030301010803" pitchFamily="18" charset="0"/>
                        </a:rPr>
                        <a:t>-$1,618,984</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Total Income</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$441,712</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Appreciation/Depreciation  </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-$2,060,696</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121553527"/>
                  </a:ext>
                </a:extLst>
              </a:tr>
            </a:tbl>
          </a:graphicData>
        </a:graphic>
      </p:graphicFrame>
      <p:graphicFrame>
        <p:nvGraphicFramePr>
          <p:cNvPr id="22" name="Table 3">
            <a:extLst>
              <a:ext uri="{FF2B5EF4-FFF2-40B4-BE49-F238E27FC236}">
                <a16:creationId xmlns:a16="http://schemas.microsoft.com/office/drawing/2014/main" id="{AF51E637-651D-4735-84EB-320D0462D205}"/>
              </a:ext>
            </a:extLst>
          </p:cNvPr>
          <p:cNvGraphicFramePr>
            <a:graphicFrameLocks noGrp="1"/>
          </p:cNvGraphicFramePr>
          <p:nvPr>
            <p:extLst>
              <p:ext uri="{D42A27DB-BD31-4B8C-83A1-F6EECF244321}">
                <p14:modId xmlns:p14="http://schemas.microsoft.com/office/powerpoint/2010/main" val="3209903933"/>
              </p:ext>
            </p:extLst>
          </p:nvPr>
        </p:nvGraphicFramePr>
        <p:xfrm>
          <a:off x="1941251" y="2674584"/>
          <a:ext cx="4114800" cy="1828800"/>
        </p:xfrm>
        <a:graphic>
          <a:graphicData uri="http://schemas.openxmlformats.org/drawingml/2006/table">
            <a:tbl>
              <a:tblPr firstRow="1" bandRow="1"/>
              <a:tblGrid>
                <a:gridCol w="2713256">
                  <a:extLst>
                    <a:ext uri="{9D8B030D-6E8A-4147-A177-3AD203B41FA5}">
                      <a16:colId xmlns:a16="http://schemas.microsoft.com/office/drawing/2014/main" val="4214059442"/>
                    </a:ext>
                  </a:extLst>
                </a:gridCol>
                <a:gridCol w="1401544">
                  <a:extLst>
                    <a:ext uri="{9D8B030D-6E8A-4147-A177-3AD203B41FA5}">
                      <a16:colId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Net Deposits &amp; Withdrawals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a:solidFill>
                            <a:schemeClr val="bg2">
                              <a:lumMod val="50000"/>
                            </a:schemeClr>
                          </a:solidFill>
                          <a:latin typeface="Garamond" panose="02020404030301010803" pitchFamily="18" charset="0"/>
                        </a:rPr>
                        <a:t>-$150,000</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Total Deposits YTD</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$0</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Total Withdrawals YTD</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-$150,000</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121553527"/>
                  </a:ext>
                </a:extLst>
              </a:tr>
            </a:tbl>
          </a:graphicData>
        </a:graphic>
      </p:graphicFrame>
      <p:graphicFrame>
        <p:nvGraphicFramePr>
          <p:cNvPr id="23" name="Table 3">
            <a:extLst>
              <a:ext uri="{FF2B5EF4-FFF2-40B4-BE49-F238E27FC236}">
                <a16:creationId xmlns:a16="http://schemas.microsoft.com/office/drawing/2014/main" id="{231F25AA-877C-4BAB-BA41-7D5EB6BE4FFB}"/>
              </a:ext>
            </a:extLst>
          </p:cNvPr>
          <p:cNvGraphicFramePr>
            <a:graphicFrameLocks noGrp="1"/>
          </p:cNvGraphicFramePr>
          <p:nvPr>
            <p:extLst>
              <p:ext uri="{D42A27DB-BD31-4B8C-83A1-F6EECF244321}">
                <p14:modId xmlns:p14="http://schemas.microsoft.com/office/powerpoint/2010/main" val="600176787"/>
              </p:ext>
            </p:extLst>
          </p:nvPr>
        </p:nvGraphicFramePr>
        <p:xfrm>
          <a:off x="6227013" y="2679452"/>
          <a:ext cx="4114800" cy="1828799"/>
        </p:xfrm>
        <a:graphic>
          <a:graphicData uri="http://schemas.openxmlformats.org/drawingml/2006/table">
            <a:tbl>
              <a:tblPr firstRow="1" bandRow="1"/>
              <a:tblGrid>
                <a:gridCol w="2713257">
                  <a:extLst>
                    <a:ext uri="{9D8B030D-6E8A-4147-A177-3AD203B41FA5}">
                      <a16:colId xmlns:a16="http://schemas.microsoft.com/office/drawing/2014/main" val="4214059442"/>
                    </a:ext>
                  </a:extLst>
                </a:gridCol>
                <a:gridCol w="1401543">
                  <a:extLst>
                    <a:ext uri="{9D8B030D-6E8A-4147-A177-3AD203B41FA5}">
                      <a16:colId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Asset Allocation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a16="http://schemas.microsoft.com/office/drawing/2014/main" val="703201756"/>
                  </a:ext>
                </a:extLst>
              </a:tr>
              <a:tr h="701039">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3000" b="1" dirty="0">
                        <a:solidFill>
                          <a:srgbClr val="FFFF00"/>
                        </a:solidFill>
                        <a:latin typeface="Garamond" panose="02020404030301010803" pitchFamily="18" charset="0"/>
                      </a:endParaRPr>
                    </a:p>
                  </a:txBody>
                  <a:tcPr marL="68580" marR="68580"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400" dirty="0">
                        <a:latin typeface="Garamond" panose="02020404030301010803" pitchFamily="18" charset="0"/>
                      </a:endParaRPr>
                    </a:p>
                  </a:txBody>
                  <a:tcPr marL="68580" marR="68580" marT="34290" marB="34290">
                    <a:lnL w="12700" cap="flat" cmpd="sng" algn="ctr">
                      <a:solidFill>
                        <a:sysClr val="windowText" lastClr="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endParaRPr lang="en-US" sz="1400" dirty="0">
                        <a:latin typeface="Garamond" panose="02020404030301010803" pitchFamily="18" charset="0"/>
                      </a:endParaRPr>
                    </a:p>
                  </a:txBody>
                  <a:tcPr marL="68580" marR="68580" marT="34290" marB="34290">
                    <a:lnL w="12700" cmpd="sng">
                      <a:no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400" dirty="0">
                        <a:latin typeface="Garamond" panose="02020404030301010803" pitchFamily="18" charset="0"/>
                      </a:endParaRPr>
                    </a:p>
                  </a:txBody>
                  <a:tcPr marL="68580" marR="68580" marT="34290" marB="34290">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endParaRPr lang="en-US" sz="1400" dirty="0">
                        <a:latin typeface="Garamond" panose="02020404030301010803" pitchFamily="18" charset="0"/>
                      </a:endParaRPr>
                    </a:p>
                  </a:txBody>
                  <a:tcPr marL="68580" marR="68580" marT="34290" marB="34290">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553527"/>
                  </a:ext>
                </a:extLst>
              </a:tr>
            </a:tbl>
          </a:graphicData>
        </a:graphic>
      </p:graphicFrame>
      <p:graphicFrame>
        <p:nvGraphicFramePr>
          <p:cNvPr id="24" name="Chart 23">
            <a:extLst>
              <a:ext uri="{FF2B5EF4-FFF2-40B4-BE49-F238E27FC236}">
                <a16:creationId xmlns:a16="http://schemas.microsoft.com/office/drawing/2014/main" id="{E0E5C413-A1E4-4B40-80EA-EC42236A684F}"/>
              </a:ext>
            </a:extLst>
          </p:cNvPr>
          <p:cNvGraphicFramePr/>
          <p:nvPr>
            <p:extLst>
              <p:ext uri="{D42A27DB-BD31-4B8C-83A1-F6EECF244321}">
                <p14:modId xmlns:p14="http://schemas.microsoft.com/office/powerpoint/2010/main" val="2371869800"/>
              </p:ext>
            </p:extLst>
          </p:nvPr>
        </p:nvGraphicFramePr>
        <p:xfrm>
          <a:off x="6227013" y="3038475"/>
          <a:ext cx="4114800" cy="14649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Table 3">
            <a:extLst>
              <a:ext uri="{FF2B5EF4-FFF2-40B4-BE49-F238E27FC236}">
                <a16:creationId xmlns:a16="http://schemas.microsoft.com/office/drawing/2014/main" id="{23B9B6D3-9B91-4501-A991-436966BC7B95}"/>
              </a:ext>
            </a:extLst>
          </p:cNvPr>
          <p:cNvGraphicFramePr>
            <a:graphicFrameLocks noGrp="1"/>
          </p:cNvGraphicFramePr>
          <p:nvPr>
            <p:extLst>
              <p:ext uri="{D42A27DB-BD31-4B8C-83A1-F6EECF244321}">
                <p14:modId xmlns:p14="http://schemas.microsoft.com/office/powerpoint/2010/main" val="2118798900"/>
              </p:ext>
            </p:extLst>
          </p:nvPr>
        </p:nvGraphicFramePr>
        <p:xfrm>
          <a:off x="6227014" y="683581"/>
          <a:ext cx="4114800" cy="1828800"/>
        </p:xfrm>
        <a:graphic>
          <a:graphicData uri="http://schemas.openxmlformats.org/drawingml/2006/table">
            <a:tbl>
              <a:tblPr firstRow="1" bandRow="1"/>
              <a:tblGrid>
                <a:gridCol w="2713257">
                  <a:extLst>
                    <a:ext uri="{9D8B030D-6E8A-4147-A177-3AD203B41FA5}">
                      <a16:colId xmlns:a16="http://schemas.microsoft.com/office/drawing/2014/main" val="4214059442"/>
                    </a:ext>
                  </a:extLst>
                </a:gridCol>
                <a:gridCol w="1401543">
                  <a:extLst>
                    <a:ext uri="{9D8B030D-6E8A-4147-A177-3AD203B41FA5}">
                      <a16:colId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Performance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a:solidFill>
                            <a:schemeClr val="bg2">
                              <a:lumMod val="50000"/>
                            </a:schemeClr>
                          </a:solidFill>
                          <a:latin typeface="Garamond" panose="02020404030301010803" pitchFamily="18" charset="0"/>
                        </a:rPr>
                        <a:t>-14.31%</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MCA IPS Benchmark</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-15.32%</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Simple Benchmark</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-12.78%</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121553527"/>
                  </a:ext>
                </a:extLst>
              </a:tr>
            </a:tbl>
          </a:graphicData>
        </a:graphic>
      </p:graphicFrame>
      <p:graphicFrame>
        <p:nvGraphicFramePr>
          <p:cNvPr id="26" name="Table 3">
            <a:extLst>
              <a:ext uri="{FF2B5EF4-FFF2-40B4-BE49-F238E27FC236}">
                <a16:creationId xmlns:a16="http://schemas.microsoft.com/office/drawing/2014/main" id="{C86F8492-BAB0-495B-AF1D-277DC1088693}"/>
              </a:ext>
            </a:extLst>
          </p:cNvPr>
          <p:cNvGraphicFramePr>
            <a:graphicFrameLocks noGrp="1"/>
          </p:cNvGraphicFramePr>
          <p:nvPr>
            <p:extLst>
              <p:ext uri="{D42A27DB-BD31-4B8C-83A1-F6EECF244321}">
                <p14:modId xmlns:p14="http://schemas.microsoft.com/office/powerpoint/2010/main" val="3137378382"/>
              </p:ext>
            </p:extLst>
          </p:nvPr>
        </p:nvGraphicFramePr>
        <p:xfrm>
          <a:off x="1941250" y="683582"/>
          <a:ext cx="4114800" cy="1828799"/>
        </p:xfrm>
        <a:graphic>
          <a:graphicData uri="http://schemas.openxmlformats.org/drawingml/2006/table">
            <a:tbl>
              <a:tblPr firstRow="1" bandRow="1"/>
              <a:tblGrid>
                <a:gridCol w="2713256">
                  <a:extLst>
                    <a:ext uri="{9D8B030D-6E8A-4147-A177-3AD203B41FA5}">
                      <a16:colId xmlns:a16="http://schemas.microsoft.com/office/drawing/2014/main" val="4214059442"/>
                    </a:ext>
                  </a:extLst>
                </a:gridCol>
                <a:gridCol w="1401544">
                  <a:extLst>
                    <a:ext uri="{9D8B030D-6E8A-4147-A177-3AD203B41FA5}">
                      <a16:colId xmlns:a16="http://schemas.microsoft.com/office/drawing/2014/main" val="2215604204"/>
                    </a:ext>
                  </a:extLst>
                </a:gridCol>
              </a:tblGrid>
              <a:tr h="3784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Current Value </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a16="http://schemas.microsoft.com/office/drawing/2014/main" val="703201756"/>
                  </a:ext>
                </a:extLst>
              </a:tr>
              <a:tr h="699835">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a:solidFill>
                            <a:schemeClr val="bg2">
                              <a:lumMod val="50000"/>
                            </a:schemeClr>
                          </a:solidFill>
                          <a:latin typeface="Garamond" panose="02020404030301010803" pitchFamily="18" charset="0"/>
                        </a:rPr>
                        <a:t>$9,546,582</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95007986"/>
                  </a:ext>
                </a:extLst>
              </a:tr>
              <a:tr h="3752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Change YTD</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-$1,768,984</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700771460"/>
                  </a:ext>
                </a:extLst>
              </a:tr>
              <a:tr h="3752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Change since inception</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$751,522</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121553527"/>
                  </a:ext>
                </a:extLst>
              </a:tr>
            </a:tbl>
          </a:graphicData>
        </a:graphic>
      </p:graphicFrame>
    </p:spTree>
    <p:extLst>
      <p:ext uri="{BB962C8B-B14F-4D97-AF65-F5344CB8AC3E}">
        <p14:creationId xmlns:p14="http://schemas.microsoft.com/office/powerpoint/2010/main" val="183825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DB4064D-ADA6-411A-9D9D-5D7CA82F8CB6}"/>
              </a:ext>
            </a:extLst>
          </p:cNvPr>
          <p:cNvSpPr txBox="1">
            <a:spLocks/>
          </p:cNvSpPr>
          <p:nvPr/>
        </p:nvSpPr>
        <p:spPr bwMode="black">
          <a:xfrm>
            <a:off x="1941251" y="169793"/>
            <a:ext cx="8400563" cy="421846"/>
          </a:xfrm>
          <a:prstGeom prst="rect">
            <a:avLst/>
          </a:prstGeom>
        </p:spPr>
        <p:txBody>
          <a:bodyPr vert="horz" lIns="0" tIns="0" rIns="0" bIns="0" rtlCol="0" anchor="b" anchorCtr="0">
            <a:noAutofit/>
          </a:bodyPr>
          <a:lstStyle>
            <a:lvl1pPr algn="l" defTabSz="914400" rtl="0" eaLnBrk="1" latinLnBrk="0" hangingPunct="1">
              <a:spcBef>
                <a:spcPct val="0"/>
              </a:spcBef>
              <a:buNone/>
              <a:defRPr lang="en-US" sz="4400" b="0" kern="1200" cap="none" baseline="0" dirty="0">
                <a:solidFill>
                  <a:schemeClr val="tx1"/>
                </a:solidFill>
                <a:latin typeface="Calibri Light" panose="020F0302020204030204" pitchFamily="34" charset="0"/>
                <a:ea typeface="+mj-ea"/>
                <a:cs typeface="Calibri"/>
              </a:defRPr>
            </a:lvl1pPr>
          </a:lstStyle>
          <a:p>
            <a:pPr algn="ctr"/>
            <a:r>
              <a:rPr lang="en-US" sz="2400" b="1" dirty="0">
                <a:solidFill>
                  <a:schemeClr val="accent5">
                    <a:lumMod val="75000"/>
                  </a:schemeClr>
                </a:solidFill>
                <a:latin typeface="Garamond" panose="02020404030301010803" pitchFamily="18" charset="0"/>
              </a:rPr>
              <a:t>MCAF Wealth Management Dashboard – 2022.12.31 </a:t>
            </a:r>
          </a:p>
        </p:txBody>
      </p:sp>
      <p:pic>
        <p:nvPicPr>
          <p:cNvPr id="12" name="Picture 11">
            <a:extLst>
              <a:ext uri="{FF2B5EF4-FFF2-40B4-BE49-F238E27FC236}">
                <a16:creationId xmlns:a16="http://schemas.microsoft.com/office/drawing/2014/main" id="{4C7F3AA8-C296-4D7C-9428-D16A927851EF}"/>
              </a:ext>
            </a:extLst>
          </p:cNvPr>
          <p:cNvPicPr>
            <a:picLocks noChangeAspect="1"/>
          </p:cNvPicPr>
          <p:nvPr/>
        </p:nvPicPr>
        <p:blipFill>
          <a:blip r:embed="rId3"/>
          <a:stretch>
            <a:fillRect/>
          </a:stretch>
        </p:blipFill>
        <p:spPr>
          <a:xfrm>
            <a:off x="195950" y="52143"/>
            <a:ext cx="900523" cy="900523"/>
          </a:xfrm>
          <a:prstGeom prst="rect">
            <a:avLst/>
          </a:prstGeom>
        </p:spPr>
      </p:pic>
      <p:pic>
        <p:nvPicPr>
          <p:cNvPr id="13" name="Picture 12"/>
          <p:cNvPicPr>
            <a:picLocks noChangeAspect="1"/>
          </p:cNvPicPr>
          <p:nvPr/>
        </p:nvPicPr>
        <p:blipFill>
          <a:blip r:embed="rId4"/>
          <a:stretch>
            <a:fillRect/>
          </a:stretch>
        </p:blipFill>
        <p:spPr>
          <a:xfrm>
            <a:off x="11186592" y="52143"/>
            <a:ext cx="739288" cy="755938"/>
          </a:xfrm>
          <a:prstGeom prst="rect">
            <a:avLst/>
          </a:prstGeom>
        </p:spPr>
      </p:pic>
      <p:graphicFrame>
        <p:nvGraphicFramePr>
          <p:cNvPr id="6" name="Table 3">
            <a:extLst>
              <a:ext uri="{FF2B5EF4-FFF2-40B4-BE49-F238E27FC236}">
                <a16:creationId xmlns:a16="http://schemas.microsoft.com/office/drawing/2014/main" id="{C86F8492-BAB0-495B-AF1D-277DC1088693}"/>
              </a:ext>
            </a:extLst>
          </p:cNvPr>
          <p:cNvGraphicFramePr>
            <a:graphicFrameLocks noGrp="1"/>
          </p:cNvGraphicFramePr>
          <p:nvPr>
            <p:extLst>
              <p:ext uri="{D42A27DB-BD31-4B8C-83A1-F6EECF244321}">
                <p14:modId xmlns:p14="http://schemas.microsoft.com/office/powerpoint/2010/main" val="2952941092"/>
              </p:ext>
            </p:extLst>
          </p:nvPr>
        </p:nvGraphicFramePr>
        <p:xfrm>
          <a:off x="1941250" y="683582"/>
          <a:ext cx="4114800" cy="1828799"/>
        </p:xfrm>
        <a:graphic>
          <a:graphicData uri="http://schemas.openxmlformats.org/drawingml/2006/table">
            <a:tbl>
              <a:tblPr firstRow="1" bandRow="1"/>
              <a:tblGrid>
                <a:gridCol w="2713256">
                  <a:extLst>
                    <a:ext uri="{9D8B030D-6E8A-4147-A177-3AD203B41FA5}">
                      <a16:colId xmlns:a16="http://schemas.microsoft.com/office/drawing/2014/main" val="4214059442"/>
                    </a:ext>
                  </a:extLst>
                </a:gridCol>
                <a:gridCol w="1401544">
                  <a:extLst>
                    <a:ext uri="{9D8B030D-6E8A-4147-A177-3AD203B41FA5}">
                      <a16:colId xmlns:a16="http://schemas.microsoft.com/office/drawing/2014/main" val="2215604204"/>
                    </a:ext>
                  </a:extLst>
                </a:gridCol>
              </a:tblGrid>
              <a:tr h="3784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Current Value </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a16="http://schemas.microsoft.com/office/drawing/2014/main" val="703201756"/>
                  </a:ext>
                </a:extLst>
              </a:tr>
              <a:tr h="699835">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a:solidFill>
                            <a:schemeClr val="bg2">
                              <a:lumMod val="50000"/>
                            </a:schemeClr>
                          </a:solidFill>
                          <a:latin typeface="Garamond" panose="02020404030301010803" pitchFamily="18" charset="0"/>
                        </a:rPr>
                        <a:t>$544,338</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95007986"/>
                  </a:ext>
                </a:extLst>
              </a:tr>
              <a:tr h="3752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Change YTD</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-$84,906</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700771460"/>
                  </a:ext>
                </a:extLst>
              </a:tr>
              <a:tr h="3752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Change since inception</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$221,724</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121553527"/>
                  </a:ext>
                </a:extLst>
              </a:tr>
            </a:tbl>
          </a:graphicData>
        </a:graphic>
      </p:graphicFrame>
      <p:graphicFrame>
        <p:nvGraphicFramePr>
          <p:cNvPr id="7" name="Table 3">
            <a:extLst>
              <a:ext uri="{FF2B5EF4-FFF2-40B4-BE49-F238E27FC236}">
                <a16:creationId xmlns:a16="http://schemas.microsoft.com/office/drawing/2014/main" id="{23B9B6D3-9B91-4501-A991-436966BC7B95}"/>
              </a:ext>
            </a:extLst>
          </p:cNvPr>
          <p:cNvGraphicFramePr>
            <a:graphicFrameLocks noGrp="1"/>
          </p:cNvGraphicFramePr>
          <p:nvPr>
            <p:extLst>
              <p:ext uri="{D42A27DB-BD31-4B8C-83A1-F6EECF244321}">
                <p14:modId xmlns:p14="http://schemas.microsoft.com/office/powerpoint/2010/main" val="4294317056"/>
              </p:ext>
            </p:extLst>
          </p:nvPr>
        </p:nvGraphicFramePr>
        <p:xfrm>
          <a:off x="6227014" y="683581"/>
          <a:ext cx="4114800" cy="1828800"/>
        </p:xfrm>
        <a:graphic>
          <a:graphicData uri="http://schemas.openxmlformats.org/drawingml/2006/table">
            <a:tbl>
              <a:tblPr firstRow="1" bandRow="1"/>
              <a:tblGrid>
                <a:gridCol w="2713257">
                  <a:extLst>
                    <a:ext uri="{9D8B030D-6E8A-4147-A177-3AD203B41FA5}">
                      <a16:colId xmlns:a16="http://schemas.microsoft.com/office/drawing/2014/main" val="4214059442"/>
                    </a:ext>
                  </a:extLst>
                </a:gridCol>
                <a:gridCol w="1401543">
                  <a:extLst>
                    <a:ext uri="{9D8B030D-6E8A-4147-A177-3AD203B41FA5}">
                      <a16:colId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Performance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a:solidFill>
                            <a:schemeClr val="bg2">
                              <a:lumMod val="50000"/>
                            </a:schemeClr>
                          </a:solidFill>
                          <a:latin typeface="Garamond" panose="02020404030301010803" pitchFamily="18" charset="0"/>
                        </a:rPr>
                        <a:t>-13.49%</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MCAF IPS Benchmark</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-15.32%</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Simple Benchmark </a:t>
                      </a:r>
                      <a:endParaRPr lang="en-US" sz="1800" dirty="0">
                        <a:solidFill>
                          <a:srgbClr val="FF0000"/>
                        </a:solidFill>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-12.78%</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121553527"/>
                  </a:ext>
                </a:extLst>
              </a:tr>
            </a:tbl>
          </a:graphicData>
        </a:graphic>
      </p:graphicFrame>
      <p:graphicFrame>
        <p:nvGraphicFramePr>
          <p:cNvPr id="8" name="Table 3">
            <a:extLst>
              <a:ext uri="{FF2B5EF4-FFF2-40B4-BE49-F238E27FC236}">
                <a16:creationId xmlns:a16="http://schemas.microsoft.com/office/drawing/2014/main" id="{AF51E637-651D-4735-84EB-320D0462D205}"/>
              </a:ext>
            </a:extLst>
          </p:cNvPr>
          <p:cNvGraphicFramePr>
            <a:graphicFrameLocks noGrp="1"/>
          </p:cNvGraphicFramePr>
          <p:nvPr>
            <p:extLst>
              <p:ext uri="{D42A27DB-BD31-4B8C-83A1-F6EECF244321}">
                <p14:modId xmlns:p14="http://schemas.microsoft.com/office/powerpoint/2010/main" val="643213248"/>
              </p:ext>
            </p:extLst>
          </p:nvPr>
        </p:nvGraphicFramePr>
        <p:xfrm>
          <a:off x="1941251" y="2674584"/>
          <a:ext cx="4114800" cy="1828800"/>
        </p:xfrm>
        <a:graphic>
          <a:graphicData uri="http://schemas.openxmlformats.org/drawingml/2006/table">
            <a:tbl>
              <a:tblPr firstRow="1" bandRow="1"/>
              <a:tblGrid>
                <a:gridCol w="2713256">
                  <a:extLst>
                    <a:ext uri="{9D8B030D-6E8A-4147-A177-3AD203B41FA5}">
                      <a16:colId xmlns:a16="http://schemas.microsoft.com/office/drawing/2014/main" val="4214059442"/>
                    </a:ext>
                  </a:extLst>
                </a:gridCol>
                <a:gridCol w="1401544">
                  <a:extLst>
                    <a:ext uri="{9D8B030D-6E8A-4147-A177-3AD203B41FA5}">
                      <a16:colId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Net Deposits &amp; Withdrawals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a:solidFill>
                            <a:schemeClr val="bg2">
                              <a:lumMod val="50000"/>
                            </a:schemeClr>
                          </a:solidFill>
                          <a:latin typeface="Garamond" panose="02020404030301010803" pitchFamily="18" charset="0"/>
                        </a:rPr>
                        <a:t>$0</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Total Deposits YTD</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$0</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Total Withdrawals YTD</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$0</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121553527"/>
                  </a:ext>
                </a:extLst>
              </a:tr>
            </a:tbl>
          </a:graphicData>
        </a:graphic>
      </p:graphicFrame>
      <p:graphicFrame>
        <p:nvGraphicFramePr>
          <p:cNvPr id="11" name="Table 3">
            <a:extLst>
              <a:ext uri="{FF2B5EF4-FFF2-40B4-BE49-F238E27FC236}">
                <a16:creationId xmlns:a16="http://schemas.microsoft.com/office/drawing/2014/main" id="{231F25AA-877C-4BAB-BA41-7D5EB6BE4FFB}"/>
              </a:ext>
            </a:extLst>
          </p:cNvPr>
          <p:cNvGraphicFramePr>
            <a:graphicFrameLocks noGrp="1"/>
          </p:cNvGraphicFramePr>
          <p:nvPr>
            <p:extLst>
              <p:ext uri="{D42A27DB-BD31-4B8C-83A1-F6EECF244321}">
                <p14:modId xmlns:p14="http://schemas.microsoft.com/office/powerpoint/2010/main" val="4164012104"/>
              </p:ext>
            </p:extLst>
          </p:nvPr>
        </p:nvGraphicFramePr>
        <p:xfrm>
          <a:off x="6227013" y="2679452"/>
          <a:ext cx="4114800" cy="1828799"/>
        </p:xfrm>
        <a:graphic>
          <a:graphicData uri="http://schemas.openxmlformats.org/drawingml/2006/table">
            <a:tbl>
              <a:tblPr firstRow="1" bandRow="1"/>
              <a:tblGrid>
                <a:gridCol w="2713257">
                  <a:extLst>
                    <a:ext uri="{9D8B030D-6E8A-4147-A177-3AD203B41FA5}">
                      <a16:colId xmlns:a16="http://schemas.microsoft.com/office/drawing/2014/main" val="4214059442"/>
                    </a:ext>
                  </a:extLst>
                </a:gridCol>
                <a:gridCol w="1401543">
                  <a:extLst>
                    <a:ext uri="{9D8B030D-6E8A-4147-A177-3AD203B41FA5}">
                      <a16:colId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Asset Allocation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a16="http://schemas.microsoft.com/office/drawing/2014/main" val="703201756"/>
                  </a:ext>
                </a:extLst>
              </a:tr>
              <a:tr h="701039">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3000" b="1" dirty="0">
                        <a:solidFill>
                          <a:srgbClr val="FFFF00"/>
                        </a:solidFill>
                        <a:latin typeface="Garamond" panose="02020404030301010803" pitchFamily="18" charset="0"/>
                      </a:endParaRPr>
                    </a:p>
                  </a:txBody>
                  <a:tcPr marL="68580" marR="68580"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400" dirty="0">
                        <a:latin typeface="Garamond" panose="02020404030301010803" pitchFamily="18" charset="0"/>
                      </a:endParaRPr>
                    </a:p>
                  </a:txBody>
                  <a:tcPr marL="68580" marR="68580" marT="34290" marB="34290">
                    <a:lnL w="12700" cap="flat" cmpd="sng" algn="ctr">
                      <a:solidFill>
                        <a:sysClr val="windowText" lastClr="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endParaRPr lang="en-US" sz="1400" dirty="0">
                        <a:latin typeface="Garamond" panose="02020404030301010803" pitchFamily="18" charset="0"/>
                      </a:endParaRPr>
                    </a:p>
                  </a:txBody>
                  <a:tcPr marL="68580" marR="68580" marT="34290" marB="34290">
                    <a:lnL w="12700" cmpd="sng">
                      <a:no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400" dirty="0">
                        <a:latin typeface="Garamond" panose="02020404030301010803" pitchFamily="18" charset="0"/>
                      </a:endParaRPr>
                    </a:p>
                  </a:txBody>
                  <a:tcPr marL="68580" marR="68580" marT="34290" marB="34290">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endParaRPr lang="en-US" sz="1400" dirty="0">
                        <a:latin typeface="Garamond" panose="02020404030301010803" pitchFamily="18" charset="0"/>
                      </a:endParaRPr>
                    </a:p>
                  </a:txBody>
                  <a:tcPr marL="68580" marR="68580" marT="34290" marB="34290">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553527"/>
                  </a:ext>
                </a:extLst>
              </a:tr>
            </a:tbl>
          </a:graphicData>
        </a:graphic>
      </p:graphicFrame>
      <p:graphicFrame>
        <p:nvGraphicFramePr>
          <p:cNvPr id="14" name="Chart 13">
            <a:extLst>
              <a:ext uri="{FF2B5EF4-FFF2-40B4-BE49-F238E27FC236}">
                <a16:creationId xmlns:a16="http://schemas.microsoft.com/office/drawing/2014/main" id="{E0E5C413-A1E4-4B40-80EA-EC42236A684F}"/>
              </a:ext>
            </a:extLst>
          </p:cNvPr>
          <p:cNvGraphicFramePr/>
          <p:nvPr>
            <p:extLst>
              <p:ext uri="{D42A27DB-BD31-4B8C-83A1-F6EECF244321}">
                <p14:modId xmlns:p14="http://schemas.microsoft.com/office/powerpoint/2010/main" val="3426549160"/>
              </p:ext>
            </p:extLst>
          </p:nvPr>
        </p:nvGraphicFramePr>
        <p:xfrm>
          <a:off x="6227013" y="3038475"/>
          <a:ext cx="4114800" cy="14649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Table 3">
            <a:extLst>
              <a:ext uri="{FF2B5EF4-FFF2-40B4-BE49-F238E27FC236}">
                <a16:creationId xmlns:a16="http://schemas.microsoft.com/office/drawing/2014/main" id="{2478A7A6-EB2C-419B-A414-875BC1EDE9C5}"/>
              </a:ext>
            </a:extLst>
          </p:cNvPr>
          <p:cNvGraphicFramePr>
            <a:graphicFrameLocks noGrp="1"/>
          </p:cNvGraphicFramePr>
          <p:nvPr>
            <p:extLst>
              <p:ext uri="{D42A27DB-BD31-4B8C-83A1-F6EECF244321}">
                <p14:modId xmlns:p14="http://schemas.microsoft.com/office/powerpoint/2010/main" val="2154081869"/>
              </p:ext>
            </p:extLst>
          </p:nvPr>
        </p:nvGraphicFramePr>
        <p:xfrm>
          <a:off x="1941250" y="4673562"/>
          <a:ext cx="4114800" cy="1828800"/>
        </p:xfrm>
        <a:graphic>
          <a:graphicData uri="http://schemas.openxmlformats.org/drawingml/2006/table">
            <a:tbl>
              <a:tblPr firstRow="1" bandRow="1"/>
              <a:tblGrid>
                <a:gridCol w="2713256">
                  <a:extLst>
                    <a:ext uri="{9D8B030D-6E8A-4147-A177-3AD203B41FA5}">
                      <a16:colId xmlns:a16="http://schemas.microsoft.com/office/drawing/2014/main" val="4214059442"/>
                    </a:ext>
                  </a:extLst>
                </a:gridCol>
                <a:gridCol w="1401544">
                  <a:extLst>
                    <a:ext uri="{9D8B030D-6E8A-4147-A177-3AD203B41FA5}">
                      <a16:colId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Returns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a:solidFill>
                            <a:schemeClr val="bg2">
                              <a:lumMod val="50000"/>
                            </a:schemeClr>
                          </a:solidFill>
                          <a:latin typeface="Garamond" panose="02020404030301010803" pitchFamily="18" charset="0"/>
                        </a:rPr>
                        <a:t>-$84,906</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Total Income</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$25,469</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Appreciation/Depreciation</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-$110,375</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121553527"/>
                  </a:ext>
                </a:extLst>
              </a:tr>
            </a:tbl>
          </a:graphicData>
        </a:graphic>
      </p:graphicFrame>
      <p:graphicFrame>
        <p:nvGraphicFramePr>
          <p:cNvPr id="16" name="Table 3">
            <a:extLst>
              <a:ext uri="{FF2B5EF4-FFF2-40B4-BE49-F238E27FC236}">
                <a16:creationId xmlns:a16="http://schemas.microsoft.com/office/drawing/2014/main" id="{5EEFB23E-7702-4AF5-A515-867E9C4BC9FD}"/>
              </a:ext>
            </a:extLst>
          </p:cNvPr>
          <p:cNvGraphicFramePr>
            <a:graphicFrameLocks noGrp="1"/>
          </p:cNvGraphicFramePr>
          <p:nvPr>
            <p:extLst>
              <p:ext uri="{D42A27DB-BD31-4B8C-83A1-F6EECF244321}">
                <p14:modId xmlns:p14="http://schemas.microsoft.com/office/powerpoint/2010/main" val="3447919209"/>
              </p:ext>
            </p:extLst>
          </p:nvPr>
        </p:nvGraphicFramePr>
        <p:xfrm>
          <a:off x="6227012" y="4675320"/>
          <a:ext cx="4114800" cy="1828800"/>
        </p:xfrm>
        <a:graphic>
          <a:graphicData uri="http://schemas.openxmlformats.org/drawingml/2006/table">
            <a:tbl>
              <a:tblPr firstRow="1" bandRow="1"/>
              <a:tblGrid>
                <a:gridCol w="2713260">
                  <a:extLst>
                    <a:ext uri="{9D8B030D-6E8A-4147-A177-3AD203B41FA5}">
                      <a16:colId xmlns:a16="http://schemas.microsoft.com/office/drawing/2014/main" val="4214059442"/>
                    </a:ext>
                  </a:extLst>
                </a:gridCol>
                <a:gridCol w="1401540">
                  <a:extLst>
                    <a:ext uri="{9D8B030D-6E8A-4147-A177-3AD203B41FA5}">
                      <a16:colId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Wealth Management Fees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a:solidFill>
                            <a:schemeClr val="bg2">
                              <a:lumMod val="50000"/>
                            </a:schemeClr>
                          </a:solidFill>
                          <a:latin typeface="Garamond" panose="02020404030301010803" pitchFamily="18" charset="0"/>
                        </a:rPr>
                        <a:t>$2,854.21</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Basis of fee</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.50% of value </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Projected full year</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$2,854.21</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121553527"/>
                  </a:ext>
                </a:extLst>
              </a:tr>
            </a:tbl>
          </a:graphicData>
        </a:graphic>
      </p:graphicFrame>
    </p:spTree>
    <p:extLst>
      <p:ext uri="{BB962C8B-B14F-4D97-AF65-F5344CB8AC3E}">
        <p14:creationId xmlns:p14="http://schemas.microsoft.com/office/powerpoint/2010/main" val="236032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8D7EB23F-4D65-204C-AE5E-19CA9F636046}"/>
              </a:ext>
            </a:extLst>
          </p:cNvPr>
          <p:cNvSpPr txBox="1">
            <a:spLocks/>
          </p:cNvSpPr>
          <p:nvPr/>
        </p:nvSpPr>
        <p:spPr>
          <a:xfrm>
            <a:off x="2285814" y="6381243"/>
            <a:ext cx="7123781" cy="228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1" dirty="0">
                <a:solidFill>
                  <a:srgbClr val="000000"/>
                </a:solidFill>
              </a:rPr>
              <a:t>For institutional use only. Distribution to any other audience is prohibited. </a:t>
            </a:r>
            <a:r>
              <a:rPr lang="en-US" sz="800" dirty="0">
                <a:solidFill>
                  <a:srgbClr val="000000"/>
                </a:solidFill>
              </a:rPr>
              <a:t>| Global Institutional Consulting</a:t>
            </a:r>
          </a:p>
        </p:txBody>
      </p:sp>
      <p:pic>
        <p:nvPicPr>
          <p:cNvPr id="12" name="Picture 11">
            <a:extLst>
              <a:ext uri="{FF2B5EF4-FFF2-40B4-BE49-F238E27FC236}">
                <a16:creationId xmlns:a16="http://schemas.microsoft.com/office/drawing/2014/main" id="{4C7F3AA8-C296-4D7C-9428-D16A927851EF}"/>
              </a:ext>
            </a:extLst>
          </p:cNvPr>
          <p:cNvPicPr>
            <a:picLocks noChangeAspect="1"/>
          </p:cNvPicPr>
          <p:nvPr/>
        </p:nvPicPr>
        <p:blipFill>
          <a:blip r:embed="rId3"/>
          <a:stretch>
            <a:fillRect/>
          </a:stretch>
        </p:blipFill>
        <p:spPr>
          <a:xfrm>
            <a:off x="195950" y="52143"/>
            <a:ext cx="900523" cy="900523"/>
          </a:xfrm>
          <a:prstGeom prst="rect">
            <a:avLst/>
          </a:prstGeom>
        </p:spPr>
      </p:pic>
      <p:pic>
        <p:nvPicPr>
          <p:cNvPr id="13" name="Picture 12"/>
          <p:cNvPicPr>
            <a:picLocks noChangeAspect="1"/>
          </p:cNvPicPr>
          <p:nvPr/>
        </p:nvPicPr>
        <p:blipFill>
          <a:blip r:embed="rId4"/>
          <a:stretch>
            <a:fillRect/>
          </a:stretch>
        </p:blipFill>
        <p:spPr>
          <a:xfrm>
            <a:off x="11186592" y="52143"/>
            <a:ext cx="739288" cy="755938"/>
          </a:xfrm>
          <a:prstGeom prst="rect">
            <a:avLst/>
          </a:prstGeom>
        </p:spPr>
      </p:pic>
      <p:sp>
        <p:nvSpPr>
          <p:cNvPr id="8" name="Title 1">
            <a:extLst>
              <a:ext uri="{FF2B5EF4-FFF2-40B4-BE49-F238E27FC236}">
                <a16:creationId xmlns:a16="http://schemas.microsoft.com/office/drawing/2014/main" id="{1DB4064D-ADA6-411A-9D9D-5D7CA82F8CB6}"/>
              </a:ext>
            </a:extLst>
          </p:cNvPr>
          <p:cNvSpPr txBox="1">
            <a:spLocks/>
          </p:cNvSpPr>
          <p:nvPr/>
        </p:nvSpPr>
        <p:spPr bwMode="black">
          <a:xfrm>
            <a:off x="1941251" y="169793"/>
            <a:ext cx="8400563" cy="421846"/>
          </a:xfrm>
          <a:prstGeom prst="rect">
            <a:avLst/>
          </a:prstGeom>
        </p:spPr>
        <p:txBody>
          <a:bodyPr vert="horz" lIns="0" tIns="0" rIns="0" bIns="0" rtlCol="0" anchor="b" anchorCtr="0">
            <a:noAutofit/>
          </a:bodyPr>
          <a:lstStyle>
            <a:lvl1pPr algn="l" defTabSz="914400" rtl="0" eaLnBrk="1" latinLnBrk="0" hangingPunct="1">
              <a:spcBef>
                <a:spcPct val="0"/>
              </a:spcBef>
              <a:buNone/>
              <a:defRPr lang="en-US" sz="4400" b="0" kern="1200" cap="none" baseline="0" dirty="0">
                <a:solidFill>
                  <a:schemeClr val="tx1"/>
                </a:solidFill>
                <a:latin typeface="Calibri Light" panose="020F0302020204030204" pitchFamily="34" charset="0"/>
                <a:ea typeface="+mj-ea"/>
                <a:cs typeface="Calibri"/>
              </a:defRPr>
            </a:lvl1pPr>
          </a:lstStyle>
          <a:p>
            <a:pPr algn="ctr"/>
            <a:r>
              <a:rPr lang="en-US" sz="2400" b="1" dirty="0">
                <a:solidFill>
                  <a:schemeClr val="accent5">
                    <a:lumMod val="75000"/>
                  </a:schemeClr>
                </a:solidFill>
                <a:latin typeface="Garamond" panose="02020404030301010803" pitchFamily="18" charset="0"/>
              </a:rPr>
              <a:t>Portfolio Commentary</a:t>
            </a:r>
          </a:p>
        </p:txBody>
      </p:sp>
      <p:sp>
        <p:nvSpPr>
          <p:cNvPr id="11" name="Content Placeholder 2"/>
          <p:cNvSpPr txBox="1">
            <a:spLocks/>
          </p:cNvSpPr>
          <p:nvPr/>
        </p:nvSpPr>
        <p:spPr>
          <a:xfrm>
            <a:off x="1096473" y="1119781"/>
            <a:ext cx="10515600" cy="19364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prstClr val="black"/>
                </a:solidFill>
                <a:latin typeface="Garamond" panose="02020404030301010803" pitchFamily="18" charset="0"/>
                <a:ea typeface="Verdana" panose="020B0604030504040204" pitchFamily="34" charset="0"/>
              </a:rPr>
              <a:t>Key Updates</a:t>
            </a:r>
          </a:p>
          <a:p>
            <a:pPr lvl="1"/>
            <a:r>
              <a:rPr lang="en-US" sz="1800" dirty="0">
                <a:solidFill>
                  <a:prstClr val="black"/>
                </a:solidFill>
                <a:latin typeface="Garamond" panose="02020404030301010803" pitchFamily="18" charset="0"/>
                <a:ea typeface="Verdana" panose="020B0604030504040204" pitchFamily="34" charset="0"/>
              </a:rPr>
              <a:t>Higher Capital Gains Distributions than anticipated in down year</a:t>
            </a:r>
          </a:p>
          <a:p>
            <a:pPr lvl="1"/>
            <a:r>
              <a:rPr lang="en-US" sz="1800" dirty="0">
                <a:solidFill>
                  <a:prstClr val="black"/>
                </a:solidFill>
                <a:latin typeface="Garamond" panose="02020404030301010803" pitchFamily="18" charset="0"/>
                <a:ea typeface="Verdana" panose="020B0604030504040204" pitchFamily="34" charset="0"/>
              </a:rPr>
              <a:t>International Equity Rally Late 2022</a:t>
            </a:r>
          </a:p>
          <a:p>
            <a:pPr lvl="2"/>
            <a:r>
              <a:rPr lang="en-US" sz="1400" dirty="0">
                <a:solidFill>
                  <a:prstClr val="black"/>
                </a:solidFill>
                <a:latin typeface="Garamond" panose="02020404030301010803" pitchFamily="18" charset="0"/>
                <a:ea typeface="Verdana" panose="020B0604030504040204" pitchFamily="34" charset="0"/>
              </a:rPr>
              <a:t>MFS Intl Intrinsic Value Fund Underperformance </a:t>
            </a:r>
            <a:r>
              <a:rPr lang="en-US" sz="1400" dirty="0">
                <a:solidFill>
                  <a:prstClr val="black"/>
                </a:solidFill>
                <a:latin typeface="Garamond" panose="02020404030301010803" pitchFamily="18" charset="0"/>
                <a:ea typeface="Verdana" panose="020B0604030504040204" pitchFamily="34" charset="0"/>
                <a:sym typeface="Wingdings" panose="05000000000000000000" pitchFamily="2" charset="2"/>
              </a:rPr>
              <a:t> Schwab International Dividend ETF</a:t>
            </a:r>
            <a:endParaRPr lang="en-US" sz="1200" dirty="0">
              <a:solidFill>
                <a:prstClr val="black"/>
              </a:solidFill>
              <a:latin typeface="Garamond" panose="02020404030301010803" pitchFamily="18" charset="0"/>
              <a:ea typeface="Verdana" panose="020B0604030504040204" pitchFamily="34" charset="0"/>
            </a:endParaRPr>
          </a:p>
          <a:p>
            <a:pPr lvl="1"/>
            <a:r>
              <a:rPr lang="en-US" sz="1800" dirty="0">
                <a:solidFill>
                  <a:prstClr val="black"/>
                </a:solidFill>
                <a:latin typeface="Garamond" panose="02020404030301010803" pitchFamily="18" charset="0"/>
                <a:ea typeface="Verdana" panose="020B0604030504040204" pitchFamily="34" charset="0"/>
              </a:rPr>
              <a:t>Dollar-Cost Averaging w/ cash</a:t>
            </a:r>
          </a:p>
          <a:p>
            <a:pPr lvl="2"/>
            <a:r>
              <a:rPr lang="en-US" sz="1800" dirty="0">
                <a:solidFill>
                  <a:prstClr val="black"/>
                </a:solidFill>
                <a:latin typeface="Garamond" panose="02020404030301010803" pitchFamily="18" charset="0"/>
                <a:ea typeface="Verdana" panose="020B0604030504040204" pitchFamily="34" charset="0"/>
              </a:rPr>
              <a:t>Pacer US Cash Cows ETF</a:t>
            </a:r>
          </a:p>
          <a:p>
            <a:pPr lvl="2"/>
            <a:r>
              <a:rPr lang="en-US" sz="1800" dirty="0">
                <a:solidFill>
                  <a:prstClr val="black"/>
                </a:solidFill>
                <a:latin typeface="Garamond" panose="02020404030301010803" pitchFamily="18" charset="0"/>
                <a:ea typeface="Verdana" panose="020B0604030504040204" pitchFamily="34" charset="0"/>
              </a:rPr>
              <a:t>Tweedy Browne Intl Value / Schwab International Dividend ETF</a:t>
            </a:r>
          </a:p>
          <a:p>
            <a:pPr lvl="2"/>
            <a:endParaRPr lang="en-US" sz="1800" dirty="0">
              <a:solidFill>
                <a:prstClr val="black"/>
              </a:solidFill>
              <a:latin typeface="Garamond" panose="02020404030301010803" pitchFamily="18" charset="0"/>
              <a:ea typeface="Verdana" panose="020B0604030504040204" pitchFamily="34" charset="0"/>
            </a:endParaRPr>
          </a:p>
        </p:txBody>
      </p:sp>
      <p:sp>
        <p:nvSpPr>
          <p:cNvPr id="2" name="TextBox 1"/>
          <p:cNvSpPr txBox="1"/>
          <p:nvPr/>
        </p:nvSpPr>
        <p:spPr>
          <a:xfrm>
            <a:off x="2285814" y="3484717"/>
            <a:ext cx="3047999" cy="1600438"/>
          </a:xfrm>
          <a:prstGeom prst="rect">
            <a:avLst/>
          </a:prstGeom>
          <a:noFill/>
          <a:ln>
            <a:solidFill>
              <a:schemeClr val="tx1"/>
            </a:solidFill>
          </a:ln>
        </p:spPr>
        <p:txBody>
          <a:bodyPr wrap="square" rtlCol="0">
            <a:spAutoFit/>
          </a:bodyPr>
          <a:lstStyle/>
          <a:p>
            <a:r>
              <a:rPr lang="en-US" dirty="0">
                <a:latin typeface="Garamond" panose="02020404030301010803" pitchFamily="18" charset="0"/>
              </a:rPr>
              <a:t>Top Performers</a:t>
            </a:r>
          </a:p>
          <a:p>
            <a:pPr marL="285750" indent="-285750">
              <a:buFont typeface="Arial" panose="020B0604020202020204" pitchFamily="34" charset="0"/>
              <a:buChar char="•"/>
            </a:pPr>
            <a:r>
              <a:rPr lang="en-US" sz="1600" dirty="0">
                <a:latin typeface="Garamond" panose="02020404030301010803" pitchFamily="18" charset="0"/>
              </a:rPr>
              <a:t>Abbey Capital Multi Asset</a:t>
            </a:r>
          </a:p>
          <a:p>
            <a:pPr marL="285750" indent="-285750">
              <a:buFont typeface="Arial" panose="020B0604020202020204" pitchFamily="34" charset="0"/>
              <a:buChar char="•"/>
            </a:pPr>
            <a:r>
              <a:rPr lang="en-US" sz="1600" dirty="0">
                <a:latin typeface="Garamond" panose="02020404030301010803" pitchFamily="18" charset="0"/>
              </a:rPr>
              <a:t>PIMCO Low Duration Income</a:t>
            </a:r>
          </a:p>
          <a:p>
            <a:pPr marL="285750" indent="-285750">
              <a:buFont typeface="Arial" panose="020B0604020202020204" pitchFamily="34" charset="0"/>
              <a:buChar char="•"/>
            </a:pPr>
            <a:r>
              <a:rPr lang="en-US" sz="1600" dirty="0">
                <a:latin typeface="Garamond" panose="02020404030301010803" pitchFamily="18" charset="0"/>
              </a:rPr>
              <a:t>Tweedy Browne Intl Value Fund</a:t>
            </a:r>
          </a:p>
          <a:p>
            <a:pPr marL="285750" indent="-285750">
              <a:buFont typeface="Arial" panose="020B0604020202020204" pitchFamily="34" charset="0"/>
              <a:buChar char="•"/>
            </a:pPr>
            <a:r>
              <a:rPr lang="en-US" sz="1600" dirty="0" err="1">
                <a:latin typeface="Garamond" panose="02020404030301010803" pitchFamily="18" charset="0"/>
              </a:rPr>
              <a:t>Bahl</a:t>
            </a:r>
            <a:r>
              <a:rPr lang="en-US" sz="1600" dirty="0">
                <a:latin typeface="Garamond" panose="02020404030301010803" pitchFamily="18" charset="0"/>
              </a:rPr>
              <a:t> &amp; Gaynor </a:t>
            </a:r>
            <a:r>
              <a:rPr lang="en-US" sz="1600" dirty="0" err="1">
                <a:latin typeface="Garamond" panose="02020404030301010803" pitchFamily="18" charset="0"/>
              </a:rPr>
              <a:t>IncGr</a:t>
            </a:r>
            <a:r>
              <a:rPr lang="en-US" sz="1600" dirty="0">
                <a:latin typeface="Garamond" panose="02020404030301010803" pitchFamily="18" charset="0"/>
              </a:rPr>
              <a:t> SMA</a:t>
            </a:r>
          </a:p>
          <a:p>
            <a:pPr marL="285750" indent="-285750">
              <a:buFont typeface="Arial" panose="020B0604020202020204" pitchFamily="34" charset="0"/>
              <a:buChar char="•"/>
            </a:pPr>
            <a:endParaRPr lang="en-US" sz="1600" dirty="0">
              <a:latin typeface="Garamond" panose="02020404030301010803" pitchFamily="18" charset="0"/>
            </a:endParaRPr>
          </a:p>
        </p:txBody>
      </p:sp>
      <p:sp>
        <p:nvSpPr>
          <p:cNvPr id="10" name="TextBox 9"/>
          <p:cNvSpPr txBox="1"/>
          <p:nvPr/>
        </p:nvSpPr>
        <p:spPr>
          <a:xfrm>
            <a:off x="6354273" y="3584381"/>
            <a:ext cx="3047999" cy="1354217"/>
          </a:xfrm>
          <a:prstGeom prst="rect">
            <a:avLst/>
          </a:prstGeom>
          <a:noFill/>
          <a:ln>
            <a:solidFill>
              <a:schemeClr val="tx1"/>
            </a:solidFill>
          </a:ln>
        </p:spPr>
        <p:txBody>
          <a:bodyPr wrap="square" rtlCol="0">
            <a:spAutoFit/>
          </a:bodyPr>
          <a:lstStyle/>
          <a:p>
            <a:r>
              <a:rPr lang="en-US" dirty="0">
                <a:latin typeface="Garamond" panose="02020404030301010803" pitchFamily="18" charset="0"/>
              </a:rPr>
              <a:t>Bottom Performers</a:t>
            </a:r>
          </a:p>
          <a:p>
            <a:pPr marL="285750" indent="-285750">
              <a:buFont typeface="Arial" panose="020B0604020202020204" pitchFamily="34" charset="0"/>
              <a:buChar char="•"/>
            </a:pPr>
            <a:r>
              <a:rPr lang="en-US" sz="1600" dirty="0">
                <a:latin typeface="Garamond" panose="02020404030301010803" pitchFamily="18" charset="0"/>
              </a:rPr>
              <a:t>MFS Intrinsic Value</a:t>
            </a:r>
          </a:p>
          <a:p>
            <a:pPr marL="285750" indent="-285750">
              <a:buFont typeface="Arial" panose="020B0604020202020204" pitchFamily="34" charset="0"/>
              <a:buChar char="•"/>
            </a:pPr>
            <a:r>
              <a:rPr lang="en-US" sz="1600" dirty="0" err="1">
                <a:latin typeface="Garamond" panose="02020404030301010803" pitchFamily="18" charset="0"/>
              </a:rPr>
              <a:t>Akre</a:t>
            </a:r>
            <a:r>
              <a:rPr lang="en-US" sz="1600" dirty="0">
                <a:latin typeface="Garamond" panose="02020404030301010803" pitchFamily="18" charset="0"/>
              </a:rPr>
              <a:t> Focus Fund</a:t>
            </a:r>
          </a:p>
          <a:p>
            <a:pPr marL="285750" indent="-285750">
              <a:buFont typeface="Arial" panose="020B0604020202020204" pitchFamily="34" charset="0"/>
              <a:buChar char="•"/>
            </a:pPr>
            <a:r>
              <a:rPr lang="en-US" sz="1600" dirty="0">
                <a:latin typeface="Garamond" panose="02020404030301010803" pitchFamily="18" charset="0"/>
              </a:rPr>
              <a:t>T. Rowe Price All Cap </a:t>
            </a:r>
            <a:r>
              <a:rPr lang="en-US" sz="1600" dirty="0" err="1">
                <a:latin typeface="Garamond" panose="02020404030301010803" pitchFamily="18" charset="0"/>
              </a:rPr>
              <a:t>Opps</a:t>
            </a:r>
            <a:r>
              <a:rPr lang="en-US" sz="1600" dirty="0">
                <a:latin typeface="Garamond" panose="02020404030301010803" pitchFamily="18" charset="0"/>
              </a:rPr>
              <a:t>.</a:t>
            </a:r>
          </a:p>
          <a:p>
            <a:endParaRPr lang="en-US" sz="1600" dirty="0">
              <a:latin typeface="Garamond" panose="02020404030301010803" pitchFamily="18" charset="0"/>
            </a:endParaRPr>
          </a:p>
        </p:txBody>
      </p:sp>
      <p:sp>
        <p:nvSpPr>
          <p:cNvPr id="3" name="TextBox 2"/>
          <p:cNvSpPr txBox="1"/>
          <p:nvPr/>
        </p:nvSpPr>
        <p:spPr>
          <a:xfrm>
            <a:off x="1096473" y="5175079"/>
            <a:ext cx="9372474" cy="67710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Considerations</a:t>
            </a:r>
          </a:p>
          <a:p>
            <a:pPr marL="800100" lvl="1" indent="-342900">
              <a:buFont typeface="Arial" panose="020B0604020202020204" pitchFamily="34" charset="0"/>
              <a:buChar char="•"/>
            </a:pPr>
            <a:r>
              <a:rPr lang="en-US" dirty="0">
                <a:latin typeface="Garamond" panose="02020404030301010803" pitchFamily="18" charset="0"/>
              </a:rPr>
              <a:t>Continue to Dollar-Cost Average into portfolio through Q1</a:t>
            </a:r>
          </a:p>
        </p:txBody>
      </p:sp>
    </p:spTree>
    <p:extLst>
      <p:ext uri="{BB962C8B-B14F-4D97-AF65-F5344CB8AC3E}">
        <p14:creationId xmlns:p14="http://schemas.microsoft.com/office/powerpoint/2010/main" val="97731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8D7EB23F-4D65-204C-AE5E-19CA9F636046}"/>
              </a:ext>
            </a:extLst>
          </p:cNvPr>
          <p:cNvSpPr txBox="1">
            <a:spLocks/>
          </p:cNvSpPr>
          <p:nvPr/>
        </p:nvSpPr>
        <p:spPr>
          <a:xfrm>
            <a:off x="2285814" y="6381243"/>
            <a:ext cx="7123781" cy="228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1" dirty="0">
                <a:solidFill>
                  <a:srgbClr val="000000"/>
                </a:solidFill>
              </a:rPr>
              <a:t>For institutional use only. Distribution to any other audience is prohibited. </a:t>
            </a:r>
            <a:r>
              <a:rPr lang="en-US" sz="800" dirty="0">
                <a:solidFill>
                  <a:srgbClr val="000000"/>
                </a:solidFill>
              </a:rPr>
              <a:t>| Global Institutional Consulting</a:t>
            </a:r>
          </a:p>
        </p:txBody>
      </p:sp>
      <p:pic>
        <p:nvPicPr>
          <p:cNvPr id="12" name="Picture 11">
            <a:extLst>
              <a:ext uri="{FF2B5EF4-FFF2-40B4-BE49-F238E27FC236}">
                <a16:creationId xmlns:a16="http://schemas.microsoft.com/office/drawing/2014/main" id="{4C7F3AA8-C296-4D7C-9428-D16A927851EF}"/>
              </a:ext>
            </a:extLst>
          </p:cNvPr>
          <p:cNvPicPr>
            <a:picLocks noChangeAspect="1"/>
          </p:cNvPicPr>
          <p:nvPr/>
        </p:nvPicPr>
        <p:blipFill>
          <a:blip r:embed="rId3"/>
          <a:stretch>
            <a:fillRect/>
          </a:stretch>
        </p:blipFill>
        <p:spPr>
          <a:xfrm>
            <a:off x="195950" y="52143"/>
            <a:ext cx="900523" cy="900523"/>
          </a:xfrm>
          <a:prstGeom prst="rect">
            <a:avLst/>
          </a:prstGeom>
        </p:spPr>
      </p:pic>
      <p:pic>
        <p:nvPicPr>
          <p:cNvPr id="13" name="Picture 12"/>
          <p:cNvPicPr>
            <a:picLocks noChangeAspect="1"/>
          </p:cNvPicPr>
          <p:nvPr/>
        </p:nvPicPr>
        <p:blipFill>
          <a:blip r:embed="rId4"/>
          <a:stretch>
            <a:fillRect/>
          </a:stretch>
        </p:blipFill>
        <p:spPr>
          <a:xfrm>
            <a:off x="11186592" y="52143"/>
            <a:ext cx="739288" cy="755938"/>
          </a:xfrm>
          <a:prstGeom prst="rect">
            <a:avLst/>
          </a:prstGeom>
        </p:spPr>
      </p:pic>
      <p:sp>
        <p:nvSpPr>
          <p:cNvPr id="5" name="Title 1">
            <a:extLst>
              <a:ext uri="{FF2B5EF4-FFF2-40B4-BE49-F238E27FC236}">
                <a16:creationId xmlns:a16="http://schemas.microsoft.com/office/drawing/2014/main" id="{1DB4064D-ADA6-411A-9D9D-5D7CA82F8CB6}"/>
              </a:ext>
            </a:extLst>
          </p:cNvPr>
          <p:cNvSpPr txBox="1">
            <a:spLocks/>
          </p:cNvSpPr>
          <p:nvPr/>
        </p:nvSpPr>
        <p:spPr bwMode="black">
          <a:xfrm>
            <a:off x="1941251" y="169793"/>
            <a:ext cx="8400563" cy="421846"/>
          </a:xfrm>
          <a:prstGeom prst="rect">
            <a:avLst/>
          </a:prstGeom>
        </p:spPr>
        <p:txBody>
          <a:bodyPr vert="horz" lIns="0" tIns="0" rIns="0" bIns="0" rtlCol="0" anchor="b" anchorCtr="0">
            <a:noAutofit/>
          </a:bodyPr>
          <a:lstStyle>
            <a:lvl1pPr algn="l" defTabSz="914400" rtl="0" eaLnBrk="1" latinLnBrk="0" hangingPunct="1">
              <a:spcBef>
                <a:spcPct val="0"/>
              </a:spcBef>
              <a:buNone/>
              <a:defRPr lang="en-US" sz="4400" b="0" kern="1200" cap="none" baseline="0" dirty="0">
                <a:solidFill>
                  <a:schemeClr val="tx1"/>
                </a:solidFill>
                <a:latin typeface="Calibri Light" panose="020F0302020204030204" pitchFamily="34" charset="0"/>
                <a:ea typeface="+mj-ea"/>
                <a:cs typeface="Calibri"/>
              </a:defRPr>
            </a:lvl1pPr>
          </a:lstStyle>
          <a:p>
            <a:pPr algn="ctr"/>
            <a:r>
              <a:rPr lang="en-US" sz="2400" b="1" dirty="0">
                <a:solidFill>
                  <a:schemeClr val="accent5">
                    <a:lumMod val="75000"/>
                  </a:schemeClr>
                </a:solidFill>
                <a:latin typeface="Garamond" panose="02020404030301010803" pitchFamily="18" charset="0"/>
              </a:rPr>
              <a:t>Market Outlook</a:t>
            </a:r>
          </a:p>
        </p:txBody>
      </p:sp>
      <p:sp>
        <p:nvSpPr>
          <p:cNvPr id="8" name="TextBox 7"/>
          <p:cNvSpPr txBox="1"/>
          <p:nvPr/>
        </p:nvSpPr>
        <p:spPr>
          <a:xfrm>
            <a:off x="1573320" y="1259356"/>
            <a:ext cx="9498564" cy="461664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panose="02020404030301010803" pitchFamily="18" charset="0"/>
              </a:rPr>
              <a:t>2022: Worst year for 60/40 portfolio since 1937</a:t>
            </a:r>
          </a:p>
          <a:p>
            <a:pPr marL="342900" indent="-342900">
              <a:buFont typeface="Arial" panose="020B0604020202020204" pitchFamily="34" charset="0"/>
              <a:buChar char="•"/>
            </a:pPr>
            <a:r>
              <a:rPr lang="en-US" sz="2000" dirty="0">
                <a:latin typeface="Garamond" panose="02020404030301010803" pitchFamily="18" charset="0"/>
              </a:rPr>
              <a:t>Less Hawkish (not dovish) Fed</a:t>
            </a:r>
          </a:p>
          <a:p>
            <a:pPr marL="285750" indent="-285750">
              <a:buFont typeface="Arial" panose="020B0604020202020204" pitchFamily="34" charset="0"/>
              <a:buChar char="•"/>
            </a:pPr>
            <a:r>
              <a:rPr lang="en-US" sz="2000" dirty="0">
                <a:latin typeface="Garamond" panose="02020404030301010803" pitchFamily="18" charset="0"/>
              </a:rPr>
              <a:t>Recession to bring inflation down</a:t>
            </a:r>
          </a:p>
          <a:p>
            <a:pPr marL="742950" lvl="1" indent="-285750">
              <a:buFont typeface="Arial" panose="020B0604020202020204" pitchFamily="34" charset="0"/>
              <a:buChar char="•"/>
            </a:pPr>
            <a:r>
              <a:rPr lang="en-US" sz="2000" dirty="0">
                <a:latin typeface="Garamond" panose="02020404030301010803" pitchFamily="18" charset="0"/>
              </a:rPr>
              <a:t>Consumer Spending, Housing &amp; Manufacturing tipping towards recession</a:t>
            </a:r>
          </a:p>
          <a:p>
            <a:pPr marL="285750" indent="-285750">
              <a:buFont typeface="Arial" panose="020B0604020202020204" pitchFamily="34" charset="0"/>
              <a:buChar char="•"/>
            </a:pPr>
            <a:r>
              <a:rPr lang="en-US" sz="2000" dirty="0">
                <a:latin typeface="Garamond" panose="02020404030301010803" pitchFamily="18" charset="0"/>
              </a:rPr>
              <a:t>One Factor to Rule Them All: Quality (Free Cash Flow)</a:t>
            </a:r>
          </a:p>
          <a:p>
            <a:pPr marL="285750" indent="-285750">
              <a:buFont typeface="Arial" panose="020B0604020202020204" pitchFamily="34" charset="0"/>
              <a:buChar char="•"/>
            </a:pPr>
            <a:r>
              <a:rPr lang="en-US" sz="2000" dirty="0">
                <a:latin typeface="Garamond" panose="02020404030301010803" pitchFamily="18" charset="0"/>
              </a:rPr>
              <a:t>Equity-like Returns in Fixed Income w/ Fed pivot</a:t>
            </a:r>
          </a:p>
          <a:p>
            <a:pPr marL="285750" indent="-285750">
              <a:buFont typeface="Arial" panose="020B0604020202020204" pitchFamily="34" charset="0"/>
              <a:buChar char="•"/>
            </a:pPr>
            <a:r>
              <a:rPr lang="en-US" sz="2000" dirty="0">
                <a:latin typeface="Garamond" panose="02020404030301010803" pitchFamily="18" charset="0"/>
              </a:rPr>
              <a:t>Merrill S&amp;P target 4000 by year end w/ turbulence (See RIC Report)</a:t>
            </a:r>
          </a:p>
          <a:p>
            <a:pPr marL="742950" lvl="1" indent="-285750">
              <a:buFont typeface="Arial" panose="020B0604020202020204" pitchFamily="34" charset="0"/>
              <a:buChar char="•"/>
            </a:pPr>
            <a:r>
              <a:rPr lang="en-US" sz="2000" dirty="0">
                <a:latin typeface="Garamond" panose="02020404030301010803" pitchFamily="18" charset="0"/>
              </a:rPr>
              <a:t>Recession could push to 3000</a:t>
            </a:r>
          </a:p>
          <a:p>
            <a:pPr marL="742950" lvl="1" indent="-285750">
              <a:buFont typeface="Arial" panose="020B0604020202020204" pitchFamily="34" charset="0"/>
              <a:buChar char="•"/>
            </a:pPr>
            <a:r>
              <a:rPr lang="en-US" sz="2000" dirty="0">
                <a:latin typeface="Garamond" panose="02020404030301010803" pitchFamily="18" charset="0"/>
              </a:rPr>
              <a:t>Bearish consensus puts 4600 in bullish surprise </a:t>
            </a:r>
          </a:p>
          <a:p>
            <a:pPr algn="ctr"/>
            <a:r>
              <a:rPr lang="en-US" sz="2400" b="1" dirty="0">
                <a:solidFill>
                  <a:schemeClr val="accent5">
                    <a:lumMod val="75000"/>
                  </a:schemeClr>
                </a:solidFill>
                <a:latin typeface="Garamond" panose="02020404030301010803" pitchFamily="18" charset="0"/>
              </a:rPr>
              <a:t>Overall Comments</a:t>
            </a:r>
          </a:p>
          <a:p>
            <a:pPr algn="ctr"/>
            <a:endParaRPr lang="en-US" sz="1000" b="1" dirty="0">
              <a:solidFill>
                <a:schemeClr val="accent6">
                  <a:lumMod val="25000"/>
                </a:schemeClr>
              </a:solidFill>
              <a:latin typeface="Garamond" panose="02020404030301010803" pitchFamily="18" charset="0"/>
            </a:endParaRPr>
          </a:p>
          <a:p>
            <a:pPr marL="285750" indent="-285750">
              <a:buFont typeface="Arial" panose="020B0604020202020204" pitchFamily="34" charset="0"/>
              <a:buChar char="•"/>
            </a:pPr>
            <a:r>
              <a:rPr lang="en-US" sz="2000" dirty="0">
                <a:latin typeface="Garamond" panose="02020404030301010803" pitchFamily="18" charset="0"/>
              </a:rPr>
              <a:t>Strategic Asset Allocation well-positioned for MCA&amp;F long-term mission</a:t>
            </a:r>
          </a:p>
          <a:p>
            <a:pPr marL="285750" indent="-285750">
              <a:buFont typeface="Arial" panose="020B0604020202020204" pitchFamily="34" charset="0"/>
              <a:buChar char="•"/>
            </a:pPr>
            <a:r>
              <a:rPr lang="en-US" sz="2000" dirty="0">
                <a:latin typeface="Garamond" panose="02020404030301010803" pitchFamily="18" charset="0"/>
              </a:rPr>
              <a:t>Dollar-cost average into high quality equities &amp; intermediate term fixed income</a:t>
            </a:r>
          </a:p>
          <a:p>
            <a:pPr marL="285750" indent="-285750">
              <a:buFont typeface="Arial" panose="020B0604020202020204" pitchFamily="34" charset="0"/>
              <a:buChar char="•"/>
            </a:pPr>
            <a:r>
              <a:rPr lang="en-US" sz="2000" dirty="0">
                <a:latin typeface="Garamond" panose="02020404030301010803" pitchFamily="18" charset="0"/>
              </a:rPr>
              <a:t>Remember, markets are leading indicator of economy. Will turn up prior to economy</a:t>
            </a:r>
          </a:p>
          <a:p>
            <a:pPr marL="742950" lvl="1" indent="-285750">
              <a:buFont typeface="Arial" panose="020B0604020202020204" pitchFamily="34" charset="0"/>
              <a:buChar char="•"/>
            </a:pPr>
            <a:r>
              <a:rPr lang="en-US" sz="2000" dirty="0">
                <a:latin typeface="Garamond" panose="02020404030301010803" pitchFamily="18" charset="0"/>
              </a:rPr>
              <a:t>Opportunity to rebalance</a:t>
            </a:r>
          </a:p>
        </p:txBody>
      </p:sp>
    </p:spTree>
    <p:extLst>
      <p:ext uri="{BB962C8B-B14F-4D97-AF65-F5344CB8AC3E}">
        <p14:creationId xmlns:p14="http://schemas.microsoft.com/office/powerpoint/2010/main" val="212436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8D7EB23F-4D65-204C-AE5E-19CA9F636046}"/>
              </a:ext>
            </a:extLst>
          </p:cNvPr>
          <p:cNvSpPr txBox="1">
            <a:spLocks/>
          </p:cNvSpPr>
          <p:nvPr/>
        </p:nvSpPr>
        <p:spPr>
          <a:xfrm>
            <a:off x="2285814" y="6381243"/>
            <a:ext cx="7123781" cy="228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1" dirty="0">
                <a:solidFill>
                  <a:srgbClr val="000000"/>
                </a:solidFill>
              </a:rPr>
              <a:t>For institutional use only. Distribution to any other audience is prohibited. </a:t>
            </a:r>
            <a:r>
              <a:rPr lang="en-US" sz="800" dirty="0">
                <a:solidFill>
                  <a:srgbClr val="000000"/>
                </a:solidFill>
              </a:rPr>
              <a:t>| Global Institutional Consulting</a:t>
            </a:r>
          </a:p>
        </p:txBody>
      </p:sp>
      <p:sp>
        <p:nvSpPr>
          <p:cNvPr id="10" name="Title 1">
            <a:extLst>
              <a:ext uri="{FF2B5EF4-FFF2-40B4-BE49-F238E27FC236}">
                <a16:creationId xmlns:a16="http://schemas.microsoft.com/office/drawing/2014/main" id="{1DB4064D-ADA6-411A-9D9D-5D7CA82F8CB6}"/>
              </a:ext>
            </a:extLst>
          </p:cNvPr>
          <p:cNvSpPr txBox="1">
            <a:spLocks/>
          </p:cNvSpPr>
          <p:nvPr/>
        </p:nvSpPr>
        <p:spPr bwMode="black">
          <a:xfrm>
            <a:off x="1941251" y="169793"/>
            <a:ext cx="8400563" cy="421846"/>
          </a:xfrm>
          <a:prstGeom prst="rect">
            <a:avLst/>
          </a:prstGeom>
        </p:spPr>
        <p:txBody>
          <a:bodyPr vert="horz" lIns="0" tIns="0" rIns="0" bIns="0" rtlCol="0" anchor="b" anchorCtr="0">
            <a:noAutofit/>
          </a:bodyPr>
          <a:lstStyle>
            <a:lvl1pPr algn="l" defTabSz="914400" rtl="0" eaLnBrk="1" latinLnBrk="0" hangingPunct="1">
              <a:spcBef>
                <a:spcPct val="0"/>
              </a:spcBef>
              <a:buNone/>
              <a:defRPr lang="en-US" sz="4400" b="0" kern="1200" cap="none" baseline="0" dirty="0">
                <a:solidFill>
                  <a:schemeClr val="tx1"/>
                </a:solidFill>
                <a:latin typeface="Calibri Light" panose="020F0302020204030204" pitchFamily="34" charset="0"/>
                <a:ea typeface="+mj-ea"/>
                <a:cs typeface="Calibri"/>
              </a:defRPr>
            </a:lvl1pPr>
          </a:lstStyle>
          <a:p>
            <a:pPr algn="ctr"/>
            <a:r>
              <a:rPr lang="en-US" sz="2800" b="1" dirty="0">
                <a:solidFill>
                  <a:schemeClr val="accent5">
                    <a:lumMod val="75000"/>
                  </a:schemeClr>
                </a:solidFill>
                <a:latin typeface="Garamond" panose="02020404030301010803" pitchFamily="18" charset="0"/>
              </a:rPr>
              <a:t>Benchmark Detail</a:t>
            </a:r>
          </a:p>
        </p:txBody>
      </p:sp>
      <p:pic>
        <p:nvPicPr>
          <p:cNvPr id="12" name="Picture 11">
            <a:extLst>
              <a:ext uri="{FF2B5EF4-FFF2-40B4-BE49-F238E27FC236}">
                <a16:creationId xmlns:a16="http://schemas.microsoft.com/office/drawing/2014/main" id="{4C7F3AA8-C296-4D7C-9428-D16A927851EF}"/>
              </a:ext>
            </a:extLst>
          </p:cNvPr>
          <p:cNvPicPr>
            <a:picLocks noChangeAspect="1"/>
          </p:cNvPicPr>
          <p:nvPr/>
        </p:nvPicPr>
        <p:blipFill>
          <a:blip r:embed="rId3"/>
          <a:stretch>
            <a:fillRect/>
          </a:stretch>
        </p:blipFill>
        <p:spPr>
          <a:xfrm>
            <a:off x="195950" y="52143"/>
            <a:ext cx="900523" cy="900523"/>
          </a:xfrm>
          <a:prstGeom prst="rect">
            <a:avLst/>
          </a:prstGeom>
        </p:spPr>
      </p:pic>
      <p:pic>
        <p:nvPicPr>
          <p:cNvPr id="13" name="Picture 12"/>
          <p:cNvPicPr>
            <a:picLocks noChangeAspect="1"/>
          </p:cNvPicPr>
          <p:nvPr/>
        </p:nvPicPr>
        <p:blipFill>
          <a:blip r:embed="rId4"/>
          <a:stretch>
            <a:fillRect/>
          </a:stretch>
        </p:blipFill>
        <p:spPr>
          <a:xfrm>
            <a:off x="11186592" y="52143"/>
            <a:ext cx="739288" cy="755938"/>
          </a:xfrm>
          <a:prstGeom prst="rect">
            <a:avLst/>
          </a:prstGeom>
        </p:spPr>
      </p:pic>
      <p:sp>
        <p:nvSpPr>
          <p:cNvPr id="6" name="Content Placeholder 2"/>
          <p:cNvSpPr txBox="1">
            <a:spLocks/>
          </p:cNvSpPr>
          <p:nvPr/>
        </p:nvSpPr>
        <p:spPr>
          <a:xfrm>
            <a:off x="959932" y="1454433"/>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IPS Benchmark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EQUITY</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	</a:t>
            </a:r>
            <a:r>
              <a:rPr kumimoji="0" lang="en-US" sz="20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25% Russell 1000 TR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	15% Russell 2000 TR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	</a:t>
            </a:r>
            <a:r>
              <a:rPr kumimoji="0" lang="en-US" sz="2000" b="0" i="0" u="none" strike="noStrike" kern="1200" cap="none" spc="0" normalizeH="0" baseline="0" noProof="0" dirty="0">
                <a:ln>
                  <a:noFill/>
                </a:ln>
                <a:solidFill>
                  <a:srgbClr val="5B9BD5">
                    <a:lumMod val="75000"/>
                  </a:srgbClr>
                </a:solidFill>
                <a:effectLst/>
                <a:highlight>
                  <a:srgbClr val="FFFF00"/>
                </a:highlight>
                <a:uLnTx/>
                <a:uFillTx/>
                <a:latin typeface="Garamond" panose="02020404030301010803" pitchFamily="18" charset="0"/>
              </a:rPr>
              <a:t>15% MSCI EAFE TR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	</a:t>
            </a:r>
            <a:r>
              <a:rPr kumimoji="0" lang="en-US" sz="2000" b="0" i="0" u="none" strike="noStrike" kern="1200" cap="none" spc="0" normalizeH="0" baseline="0" noProof="0" dirty="0">
                <a:ln>
                  <a:noFill/>
                </a:ln>
                <a:solidFill>
                  <a:srgbClr val="5B9BD5">
                    <a:lumMod val="75000"/>
                  </a:srgbClr>
                </a:solidFill>
                <a:effectLst/>
                <a:highlight>
                  <a:srgbClr val="FFFF00"/>
                </a:highlight>
                <a:uLnTx/>
                <a:uFillTx/>
                <a:latin typeface="Garamond" panose="02020404030301010803" pitchFamily="18" charset="0"/>
              </a:rPr>
              <a:t>5% MSCI Emerging Markets TR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	5% S&amp;P 500 TR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FIXED INCOME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	</a:t>
            </a:r>
            <a:r>
              <a:rPr kumimoji="0" lang="en-US" sz="20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29% BBG Barclays Universal TR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	6% US Treasury Bills 30 Days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7" name="Content Placeholder 3"/>
          <p:cNvSpPr txBox="1">
            <a:spLocks/>
          </p:cNvSpPr>
          <p:nvPr/>
        </p:nvSpPr>
        <p:spPr>
          <a:xfrm>
            <a:off x="6374636" y="1454433"/>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Simple Benchmark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EQUITY</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	</a:t>
            </a:r>
            <a:r>
              <a:rPr kumimoji="0" lang="en-US" sz="20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20% S&amp;P 500 TR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	</a:t>
            </a:r>
            <a:r>
              <a:rPr kumimoji="0" lang="en-US" sz="2000" b="0" i="0" u="none" strike="noStrike" kern="1200" cap="none" spc="0" normalizeH="0" baseline="0" noProof="0" dirty="0">
                <a:ln>
                  <a:noFill/>
                </a:ln>
                <a:solidFill>
                  <a:srgbClr val="5B9BD5">
                    <a:lumMod val="75000"/>
                  </a:srgbClr>
                </a:solidFill>
                <a:effectLst/>
                <a:highlight>
                  <a:srgbClr val="FFFF00"/>
                </a:highlight>
                <a:uLnTx/>
                <a:uFillTx/>
                <a:latin typeface="Garamond" panose="02020404030301010803" pitchFamily="18" charset="0"/>
              </a:rPr>
              <a:t>20% Dow Jones Industrial </a:t>
            </a:r>
            <a:r>
              <a:rPr kumimoji="0" lang="en-US" sz="2000" b="0" i="0" u="none" strike="noStrike" kern="1200" cap="none" spc="0" normalizeH="0" baseline="0" noProof="0" dirty="0" err="1">
                <a:ln>
                  <a:noFill/>
                </a:ln>
                <a:solidFill>
                  <a:srgbClr val="5B9BD5">
                    <a:lumMod val="75000"/>
                  </a:srgbClr>
                </a:solidFill>
                <a:effectLst/>
                <a:highlight>
                  <a:srgbClr val="FFFF00"/>
                </a:highlight>
                <a:uLnTx/>
                <a:uFillTx/>
                <a:latin typeface="Garamond" panose="02020404030301010803" pitchFamily="18" charset="0"/>
              </a:rPr>
              <a:t>Avg</a:t>
            </a:r>
            <a:r>
              <a:rPr kumimoji="0" lang="en-US" sz="2000" b="0" i="0" u="none" strike="noStrike" kern="1200" cap="none" spc="0" normalizeH="0" baseline="0" noProof="0" dirty="0">
                <a:ln>
                  <a:noFill/>
                </a:ln>
                <a:solidFill>
                  <a:srgbClr val="5B9BD5">
                    <a:lumMod val="75000"/>
                  </a:srgbClr>
                </a:solidFill>
                <a:effectLst/>
                <a:highlight>
                  <a:srgbClr val="FFFF00"/>
                </a:highlight>
                <a:uLnTx/>
                <a:uFillTx/>
                <a:latin typeface="Garamond" panose="02020404030301010803" pitchFamily="18" charset="0"/>
              </a:rPr>
              <a:t> TR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	20% MSCI World ex US TR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FIXED INCOME</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B9BD5">
                    <a:lumMod val="75000"/>
                  </a:srgbClr>
                </a:solidFill>
                <a:effectLst/>
                <a:uLnTx/>
                <a:uFillTx/>
                <a:latin typeface="Garamond" panose="02020404030301010803" pitchFamily="18" charset="0"/>
              </a:rPr>
              <a:t>40% BBG Barclays US Aggregate Bond </a:t>
            </a:r>
          </a:p>
        </p:txBody>
      </p:sp>
    </p:spTree>
    <p:extLst>
      <p:ext uri="{BB962C8B-B14F-4D97-AF65-F5344CB8AC3E}">
        <p14:creationId xmlns:p14="http://schemas.microsoft.com/office/powerpoint/2010/main" val="349916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8D7EB23F-4D65-204C-AE5E-19CA9F636046}"/>
              </a:ext>
            </a:extLst>
          </p:cNvPr>
          <p:cNvSpPr txBox="1">
            <a:spLocks/>
          </p:cNvSpPr>
          <p:nvPr/>
        </p:nvSpPr>
        <p:spPr>
          <a:xfrm>
            <a:off x="2285814" y="6381243"/>
            <a:ext cx="7123781" cy="228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1" dirty="0"/>
              <a:t>For institutional use only. Distribution to any other audience is prohibited.</a:t>
            </a:r>
            <a:r>
              <a:rPr lang="en-US" sz="800" dirty="0"/>
              <a:t> | Global Institutional Consulting</a:t>
            </a:r>
          </a:p>
        </p:txBody>
      </p:sp>
      <p:sp>
        <p:nvSpPr>
          <p:cNvPr id="3" name="Rectangle 2"/>
          <p:cNvSpPr/>
          <p:nvPr/>
        </p:nvSpPr>
        <p:spPr>
          <a:xfrm>
            <a:off x="1275704" y="1228237"/>
            <a:ext cx="9144000" cy="4262705"/>
          </a:xfrm>
          <a:prstGeom prst="rect">
            <a:avLst/>
          </a:prstGeom>
        </p:spPr>
        <p:txBody>
          <a:bodyPr wrap="square">
            <a:spAutoFit/>
          </a:bodyPr>
          <a:lstStyle/>
          <a:p>
            <a:pPr>
              <a:lnSpc>
                <a:spcPct val="90000"/>
              </a:lnSpc>
              <a:spcBef>
                <a:spcPts val="1000"/>
              </a:spcBef>
            </a:pPr>
            <a:r>
              <a:rPr lang="en-US" sz="2000" dirty="0">
                <a:solidFill>
                  <a:srgbClr val="000000"/>
                </a:solidFill>
                <a:latin typeface="Calibri" panose="020F0502020204030204" pitchFamily="34" charset="0"/>
                <a:ea typeface="Calibri" panose="020F0502020204030204" pitchFamily="34" charset="0"/>
              </a:rPr>
              <a:t>Disclosures</a:t>
            </a:r>
            <a:r>
              <a:rPr lang="en-US" sz="1000" i="1" dirty="0">
                <a:solidFill>
                  <a:srgbClr val="000000"/>
                </a:solidFill>
                <a:latin typeface="Calibri" panose="020F0502020204030204" pitchFamily="34" charset="0"/>
                <a:ea typeface="Calibri" panose="020F0502020204030204" pitchFamily="34" charset="0"/>
              </a:rPr>
              <a:t>: Merrill Lynch, Pierce, </a:t>
            </a:r>
            <a:r>
              <a:rPr lang="en-US" sz="1000" i="1" dirty="0" err="1">
                <a:solidFill>
                  <a:srgbClr val="000000"/>
                </a:solidFill>
                <a:latin typeface="Calibri" panose="020F0502020204030204" pitchFamily="34" charset="0"/>
                <a:ea typeface="Calibri" panose="020F0502020204030204" pitchFamily="34" charset="0"/>
              </a:rPr>
              <a:t>Fenner</a:t>
            </a:r>
            <a:r>
              <a:rPr lang="en-US" sz="1000" i="1" dirty="0">
                <a:solidFill>
                  <a:srgbClr val="000000"/>
                </a:solidFill>
                <a:latin typeface="Calibri" panose="020F0502020204030204" pitchFamily="34" charset="0"/>
                <a:ea typeface="Calibri" panose="020F0502020204030204" pitchFamily="34" charset="0"/>
              </a:rPr>
              <a:t> &amp; Smith Incorporated (also referred to as “MLPF&amp;S” or “Merrill”) makes available certain investment products sponsored, managed, distributed, or provided by companies that are affiliates of Bank of America Corporation (“BofA Corp.”). MLPF&amp;S is a registered broker-dealer, registered investment adviser, Member SIPC and a wholly owned subsidiary of BofA Corp.</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Representatives of MLPF&amp;S may assist you with:</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 Investment products and services provided through MLPF&amp;S and other nonbank investment affiliates</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 Insurance products offered through Merrill Lynch Life Agency Inc. (“MLLA”)</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 Banking products are provided by Bank of America, N.A., Member FDIC and a wholly owned subsidiary of BofA Corp.</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Investment, insurance and annuity products:</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 Are Not FDIC Insured Are Not Bank Guaranteed May Lose Value</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 Are Not Deposits Are Not Insured by Any</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 Federal Government Agency</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 Are Not a Condition to Any Banking Service or Activity</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MLLA is a licensed insurance agency; Bank of America, N.A., is a national bank. All are wholly owned subsidiaries of BofA Corp.</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Bank deposits are FDIC insured up to applicable limits.©</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This material is being provided to you upon your request and is for informational purposes only. The information contained herein has been obtained from sources or data that we believe to be reliable, but we do not offer any guarantees as to its accuracy or completeness. Market information is subject to change without notice and past performance is no guarantee of future results. Neither the information nor any opinion expressed constitutes a solicitation for the purchase or sale of any security or other instrument. Merrill considers your trade confirmations and account statements to be the official documentation of all of your transactions.</a:t>
            </a:r>
            <a:endParaRPr lang="en-US" sz="1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8989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terprise_Printer_Friendly_No_Footer">
  <a:themeElements>
    <a:clrScheme name="BoA">
      <a:dk1>
        <a:srgbClr val="000000"/>
      </a:dk1>
      <a:lt1>
        <a:srgbClr val="FFFFFF"/>
      </a:lt1>
      <a:dk2>
        <a:srgbClr val="D5D5D5"/>
      </a:dk2>
      <a:lt2>
        <a:srgbClr val="EDEDED"/>
      </a:lt2>
      <a:accent1>
        <a:srgbClr val="E31837"/>
      </a:accent1>
      <a:accent2>
        <a:srgbClr val="780032"/>
      </a:accent2>
      <a:accent3>
        <a:srgbClr val="012069"/>
      </a:accent3>
      <a:accent4>
        <a:srgbClr val="0051C2"/>
      </a:accent4>
      <a:accent5>
        <a:srgbClr val="009CDE"/>
      </a:accent5>
      <a:accent6>
        <a:srgbClr val="D3EFFC"/>
      </a:accent6>
      <a:hlink>
        <a:srgbClr val="0052C2"/>
      </a:hlink>
      <a:folHlink>
        <a:srgbClr val="0121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C">
      <a:fillStyleLst>
        <a:solidFill>
          <a:schemeClr val="phClr"/>
        </a:solidFill>
        <a:gradFill rotWithShape="1">
          <a:gsLst>
            <a:gs pos="0">
              <a:schemeClr val="phClr">
                <a:tint val="100000"/>
                <a:shade val="50000"/>
                <a:satMod val="125000"/>
              </a:schemeClr>
            </a:gs>
            <a:gs pos="50000">
              <a:schemeClr val="phClr">
                <a:tint val="100000"/>
                <a:shade val="75000"/>
                <a:satMod val="125000"/>
              </a:schemeClr>
            </a:gs>
            <a:gs pos="100000">
              <a:schemeClr val="phClr">
                <a:tint val="100000"/>
                <a:shade val="98000"/>
                <a:satMod val="115000"/>
              </a:schemeClr>
            </a:gs>
          </a:gsLst>
          <a:lin ang="16200000" scaled="1"/>
        </a:gradFill>
        <a:gradFill rotWithShape="1">
          <a:gsLst>
            <a:gs pos="0">
              <a:schemeClr val="phClr">
                <a:shade val="50000"/>
                <a:satMod val="130000"/>
              </a:schemeClr>
            </a:gs>
            <a:gs pos="40000">
              <a:schemeClr val="phClr">
                <a:shade val="75000"/>
                <a:satMod val="140000"/>
              </a:schemeClr>
            </a:gs>
            <a:gs pos="100000">
              <a:schemeClr val="phClr">
                <a:shade val="100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38100" dir="2700000" algn="ctr" rotWithShape="0">
              <a:srgbClr val="000000">
                <a:alpha val="35000"/>
              </a:srgbClr>
            </a:outerShdw>
          </a:effectLst>
          <a:scene3d>
            <a:camera prst="orthographicFront">
              <a:rot lat="0" lon="0" rev="0"/>
            </a:camera>
            <a:lightRig rig="threePt" dir="tl"/>
          </a:scene3d>
          <a:sp3d contourW="12700">
            <a:bevelT w="0" h="0"/>
            <a:contourClr>
              <a:srgbClr val="FFFFFF"/>
            </a:contourClr>
          </a:sp3d>
        </a:effectStyle>
        <a:effectStyle>
          <a:effectLst>
            <a:outerShdw blurRad="50800" dist="12700" dir="2700000" algn="ctr" rotWithShape="0">
              <a:srgbClr val="000000">
                <a:alpha val="40000"/>
              </a:srgbClr>
            </a:outerShdw>
          </a:effectLst>
          <a:scene3d>
            <a:camera prst="orthographicFront">
              <a:rot lat="0" lon="0" rev="0"/>
            </a:camera>
            <a:lightRig rig="balanced" dir="t">
              <a:rot lat="0" lon="0" rev="12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defRPr>
        </a:defPPr>
      </a:lstStyle>
    </a:spDef>
  </a:objectDefaults>
  <a:extraClrSchemeLst/>
  <a:extLst>
    <a:ext uri="{05A4C25C-085E-4340-85A3-A5531E510DB2}">
      <thm15:themeFamily xmlns:thm15="http://schemas.microsoft.com/office/thememl/2012/main" name="Enterprise_Printer_Friendly_No_Footer" id="{C1EAC67A-DA23-A543-BA78-B3FF4E95C551}" vid="{C7C377EC-C094-D246-B371-4412CB2538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2539</TotalTime>
  <Words>983</Words>
  <Application>Microsoft Office PowerPoint</Application>
  <PresentationFormat>Widescreen</PresentationFormat>
  <Paragraphs>172</Paragraphs>
  <Slides>7</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.AppleSystemUIFont</vt:lpstr>
      <vt:lpstr>Arial</vt:lpstr>
      <vt:lpstr>Calibri</vt:lpstr>
      <vt:lpstr>Calibri Light</vt:lpstr>
      <vt:lpstr>Garamond</vt:lpstr>
      <vt:lpstr>Times New Roman</vt:lpstr>
      <vt:lpstr>Wingdings</vt:lpstr>
      <vt:lpstr>Office Theme</vt:lpstr>
      <vt:lpstr>Enterprise_Printer_Friendly_No_Footer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Bank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Corps Association &amp; Foundation  Strategic Allocation Model Study Results</dc:title>
  <dc:creator>Young, Ryan C</dc:creator>
  <cp:lastModifiedBy>Young, Steven G - TIMONIUM MD</cp:lastModifiedBy>
  <cp:revision>102</cp:revision>
  <dcterms:created xsi:type="dcterms:W3CDTF">2022-07-11T13:49:56Z</dcterms:created>
  <dcterms:modified xsi:type="dcterms:W3CDTF">2023-01-26T20:23:25Z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f82ebd79-84e6-4f09-80e9-4cd6841d09ec</vt:lpwstr>
  </property>
  <property fmtid="{D5CDD505-2E9C-101B-9397-08002B2CF9AE}" pid="3" name="Classification">
    <vt:lpwstr>Unclassified</vt:lpwstr>
  </property>
</Properties>
</file>