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7" r:id="rId3"/>
    <p:sldId id="259"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573442237380315"/>
          <c:y val="0"/>
          <c:w val="0.63454955439384364"/>
          <c:h val="1"/>
        </c:manualLayout>
      </c:layout>
      <c:barChart>
        <c:barDir val="bar"/>
        <c:grouping val="clustered"/>
        <c:varyColors val="0"/>
        <c:ser>
          <c:idx val="0"/>
          <c:order val="0"/>
          <c:tx>
            <c:strRef>
              <c:f>Sheet1!$B$1</c:f>
              <c:strCache>
                <c:ptCount val="1"/>
                <c:pt idx="0">
                  <c:v>MCA</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Cash</c:v>
                </c:pt>
                <c:pt idx="1">
                  <c:v>Large US Equity</c:v>
                </c:pt>
                <c:pt idx="2">
                  <c:v>SMID US Equity</c:v>
                </c:pt>
                <c:pt idx="3">
                  <c:v>Intl Equity</c:v>
                </c:pt>
                <c:pt idx="4">
                  <c:v>Bonds</c:v>
                </c:pt>
              </c:strCache>
            </c:strRef>
          </c:cat>
          <c:val>
            <c:numRef>
              <c:f>Sheet1!$B$2:$B$6</c:f>
              <c:numCache>
                <c:formatCode>0.00%</c:formatCode>
                <c:ptCount val="5"/>
                <c:pt idx="0">
                  <c:v>4.2000000000000003E-2</c:v>
                </c:pt>
                <c:pt idx="1">
                  <c:v>0.3669</c:v>
                </c:pt>
                <c:pt idx="2">
                  <c:v>0.1978</c:v>
                </c:pt>
                <c:pt idx="3">
                  <c:v>0.1154</c:v>
                </c:pt>
                <c:pt idx="4">
                  <c:v>0.27789999999999998</c:v>
                </c:pt>
              </c:numCache>
            </c:numRef>
          </c:val>
          <c:extLst xmlns:c16r2="http://schemas.microsoft.com/office/drawing/2015/06/chart">
            <c:ext xmlns:c16="http://schemas.microsoft.com/office/drawing/2014/chart" uri="{C3380CC4-5D6E-409C-BE32-E72D297353CC}">
              <c16:uniqueId val="{00000000-3CF1-4044-BCA7-9DB48AE3BD30}"/>
            </c:ext>
          </c:extLst>
        </c:ser>
        <c:ser>
          <c:idx val="1"/>
          <c:order val="1"/>
          <c:tx>
            <c:strRef>
              <c:f>Sheet1!$C$1</c:f>
              <c:strCache>
                <c:ptCount val="1"/>
                <c:pt idx="0">
                  <c:v>IPS</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Cash</c:v>
                </c:pt>
                <c:pt idx="1">
                  <c:v>Large US Equity</c:v>
                </c:pt>
                <c:pt idx="2">
                  <c:v>SMID US Equity</c:v>
                </c:pt>
                <c:pt idx="3">
                  <c:v>Intl Equity</c:v>
                </c:pt>
                <c:pt idx="4">
                  <c:v>Bonds</c:v>
                </c:pt>
              </c:strCache>
            </c:strRef>
          </c:cat>
          <c:val>
            <c:numRef>
              <c:f>Sheet1!$C$2:$C$6</c:f>
              <c:numCache>
                <c:formatCode>0.00%</c:formatCode>
                <c:ptCount val="5"/>
                <c:pt idx="0">
                  <c:v>0.06</c:v>
                </c:pt>
                <c:pt idx="1">
                  <c:v>0.3</c:v>
                </c:pt>
                <c:pt idx="2">
                  <c:v>0.15</c:v>
                </c:pt>
                <c:pt idx="3">
                  <c:v>0.2</c:v>
                </c:pt>
                <c:pt idx="4">
                  <c:v>0.28999999999999998</c:v>
                </c:pt>
              </c:numCache>
            </c:numRef>
          </c:val>
          <c:extLst xmlns:c16r2="http://schemas.microsoft.com/office/drawing/2015/06/chart">
            <c:ext xmlns:c16="http://schemas.microsoft.com/office/drawing/2014/chart" uri="{C3380CC4-5D6E-409C-BE32-E72D297353CC}">
              <c16:uniqueId val="{00000001-3CF1-4044-BCA7-9DB48AE3BD30}"/>
            </c:ext>
          </c:extLst>
        </c:ser>
        <c:dLbls>
          <c:showLegendKey val="0"/>
          <c:showVal val="0"/>
          <c:showCatName val="0"/>
          <c:showSerName val="0"/>
          <c:showPercent val="0"/>
          <c:showBubbleSize val="0"/>
        </c:dLbls>
        <c:gapWidth val="182"/>
        <c:overlap val="-33"/>
        <c:axId val="230345864"/>
        <c:axId val="230346256"/>
      </c:barChart>
      <c:catAx>
        <c:axId val="230345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230346256"/>
        <c:crosses val="autoZero"/>
        <c:auto val="1"/>
        <c:lblAlgn val="ctr"/>
        <c:lblOffset val="100"/>
        <c:noMultiLvlLbl val="0"/>
      </c:catAx>
      <c:valAx>
        <c:axId val="230346256"/>
        <c:scaling>
          <c:orientation val="minMax"/>
        </c:scaling>
        <c:delete val="1"/>
        <c:axPos val="b"/>
        <c:numFmt formatCode="0.00%" sourceLinked="1"/>
        <c:majorTickMark val="none"/>
        <c:minorTickMark val="none"/>
        <c:tickLblPos val="nextTo"/>
        <c:crossAx val="230345864"/>
        <c:crosses val="autoZero"/>
        <c:crossBetween val="between"/>
      </c:valAx>
      <c:spPr>
        <a:noFill/>
        <a:ln>
          <a:noFill/>
        </a:ln>
        <a:effectLst/>
      </c:spPr>
    </c:plotArea>
    <c:legend>
      <c:legendPos val="r"/>
      <c:layout>
        <c:manualLayout>
          <c:xMode val="edge"/>
          <c:yMode val="edge"/>
          <c:x val="0.84046563623991444"/>
          <c:y val="0.14919892689653289"/>
          <c:w val="0.13333066005638183"/>
          <c:h val="0.3548231631977391"/>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573442237380315"/>
          <c:y val="0"/>
          <c:w val="0.63454955439384364"/>
          <c:h val="1"/>
        </c:manualLayout>
      </c:layout>
      <c:barChart>
        <c:barDir val="bar"/>
        <c:grouping val="clustered"/>
        <c:varyColors val="0"/>
        <c:ser>
          <c:idx val="0"/>
          <c:order val="0"/>
          <c:tx>
            <c:strRef>
              <c:f>Sheet1!$B$1</c:f>
              <c:strCache>
                <c:ptCount val="1"/>
                <c:pt idx="0">
                  <c:v>MCAF</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Cash</c:v>
                </c:pt>
                <c:pt idx="1">
                  <c:v>Large US Equity</c:v>
                </c:pt>
                <c:pt idx="2">
                  <c:v>SMID US Equity</c:v>
                </c:pt>
                <c:pt idx="3">
                  <c:v>Intl Equity</c:v>
                </c:pt>
                <c:pt idx="4">
                  <c:v>Bonds</c:v>
                </c:pt>
              </c:strCache>
            </c:strRef>
          </c:cat>
          <c:val>
            <c:numRef>
              <c:f>Sheet1!$B$2:$B$6</c:f>
              <c:numCache>
                <c:formatCode>0.00%</c:formatCode>
                <c:ptCount val="5"/>
                <c:pt idx="0">
                  <c:v>3.4599999999999999E-2</c:v>
                </c:pt>
                <c:pt idx="1">
                  <c:v>0.3473</c:v>
                </c:pt>
                <c:pt idx="2">
                  <c:v>0.2195</c:v>
                </c:pt>
                <c:pt idx="3">
                  <c:v>0.1193</c:v>
                </c:pt>
                <c:pt idx="4">
                  <c:v>0.2792</c:v>
                </c:pt>
              </c:numCache>
            </c:numRef>
          </c:val>
          <c:extLst xmlns:c16r2="http://schemas.microsoft.com/office/drawing/2015/06/chart">
            <c:ext xmlns:c16="http://schemas.microsoft.com/office/drawing/2014/chart" uri="{C3380CC4-5D6E-409C-BE32-E72D297353CC}">
              <c16:uniqueId val="{00000000-3CF1-4044-BCA7-9DB48AE3BD30}"/>
            </c:ext>
          </c:extLst>
        </c:ser>
        <c:ser>
          <c:idx val="1"/>
          <c:order val="1"/>
          <c:tx>
            <c:strRef>
              <c:f>Sheet1!$C$1</c:f>
              <c:strCache>
                <c:ptCount val="1"/>
                <c:pt idx="0">
                  <c:v>IPS</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Cash</c:v>
                </c:pt>
                <c:pt idx="1">
                  <c:v>Large US Equity</c:v>
                </c:pt>
                <c:pt idx="2">
                  <c:v>SMID US Equity</c:v>
                </c:pt>
                <c:pt idx="3">
                  <c:v>Intl Equity</c:v>
                </c:pt>
                <c:pt idx="4">
                  <c:v>Bonds</c:v>
                </c:pt>
              </c:strCache>
            </c:strRef>
          </c:cat>
          <c:val>
            <c:numRef>
              <c:f>Sheet1!$C$2:$C$6</c:f>
              <c:numCache>
                <c:formatCode>0.00%</c:formatCode>
                <c:ptCount val="5"/>
                <c:pt idx="0">
                  <c:v>0.06</c:v>
                </c:pt>
                <c:pt idx="1">
                  <c:v>0.3</c:v>
                </c:pt>
                <c:pt idx="2">
                  <c:v>0.15</c:v>
                </c:pt>
                <c:pt idx="3">
                  <c:v>0.2</c:v>
                </c:pt>
                <c:pt idx="4">
                  <c:v>0.28999999999999998</c:v>
                </c:pt>
              </c:numCache>
            </c:numRef>
          </c:val>
          <c:extLst xmlns:c16r2="http://schemas.microsoft.com/office/drawing/2015/06/chart">
            <c:ext xmlns:c16="http://schemas.microsoft.com/office/drawing/2014/chart" uri="{C3380CC4-5D6E-409C-BE32-E72D297353CC}">
              <c16:uniqueId val="{00000001-3CF1-4044-BCA7-9DB48AE3BD30}"/>
            </c:ext>
          </c:extLst>
        </c:ser>
        <c:dLbls>
          <c:showLegendKey val="0"/>
          <c:showVal val="0"/>
          <c:showCatName val="0"/>
          <c:showSerName val="0"/>
          <c:showPercent val="0"/>
          <c:showBubbleSize val="0"/>
        </c:dLbls>
        <c:gapWidth val="182"/>
        <c:overlap val="-33"/>
        <c:axId val="635226728"/>
        <c:axId val="635228688"/>
      </c:barChart>
      <c:catAx>
        <c:axId val="635226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635228688"/>
        <c:crosses val="autoZero"/>
        <c:auto val="1"/>
        <c:lblAlgn val="ctr"/>
        <c:lblOffset val="100"/>
        <c:noMultiLvlLbl val="0"/>
      </c:catAx>
      <c:valAx>
        <c:axId val="635228688"/>
        <c:scaling>
          <c:orientation val="minMax"/>
        </c:scaling>
        <c:delete val="1"/>
        <c:axPos val="b"/>
        <c:numFmt formatCode="0.00%" sourceLinked="1"/>
        <c:majorTickMark val="none"/>
        <c:minorTickMark val="none"/>
        <c:tickLblPos val="nextTo"/>
        <c:crossAx val="635226728"/>
        <c:crosses val="autoZero"/>
        <c:crossBetween val="between"/>
      </c:valAx>
      <c:spPr>
        <a:noFill/>
        <a:ln>
          <a:noFill/>
        </a:ln>
        <a:effectLst/>
      </c:spPr>
    </c:plotArea>
    <c:legend>
      <c:legendPos val="r"/>
      <c:layout>
        <c:manualLayout>
          <c:xMode val="edge"/>
          <c:yMode val="edge"/>
          <c:x val="0.84046563623991444"/>
          <c:y val="0.14919892689653289"/>
          <c:w val="0.15802201808107319"/>
          <c:h val="0.3808315869234287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6FB274-900F-4324-8A2C-641A450283B1}"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C9AD60-1CE0-4E2C-8FA9-A88EBB63FDF9}" type="slidenum">
              <a:rPr lang="en-US" smtClean="0"/>
              <a:t>‹#›</a:t>
            </a:fld>
            <a:endParaRPr lang="en-US"/>
          </a:p>
        </p:txBody>
      </p:sp>
    </p:spTree>
    <p:extLst>
      <p:ext uri="{BB962C8B-B14F-4D97-AF65-F5344CB8AC3E}">
        <p14:creationId xmlns:p14="http://schemas.microsoft.com/office/powerpoint/2010/main" val="197387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C9AD60-1CE0-4E2C-8FA9-A88EBB63FDF9}" type="slidenum">
              <a:rPr lang="en-US" smtClean="0"/>
              <a:t>1</a:t>
            </a:fld>
            <a:endParaRPr lang="en-US"/>
          </a:p>
        </p:txBody>
      </p:sp>
    </p:spTree>
    <p:extLst>
      <p:ext uri="{BB962C8B-B14F-4D97-AF65-F5344CB8AC3E}">
        <p14:creationId xmlns:p14="http://schemas.microsoft.com/office/powerpoint/2010/main" val="569901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C9AD60-1CE0-4E2C-8FA9-A88EBB63FDF9}" type="slidenum">
              <a:rPr lang="en-US" smtClean="0"/>
              <a:t>2</a:t>
            </a:fld>
            <a:endParaRPr lang="en-US"/>
          </a:p>
        </p:txBody>
      </p:sp>
    </p:spTree>
    <p:extLst>
      <p:ext uri="{BB962C8B-B14F-4D97-AF65-F5344CB8AC3E}">
        <p14:creationId xmlns:p14="http://schemas.microsoft.com/office/powerpoint/2010/main" val="1176524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C9AD60-1CE0-4E2C-8FA9-A88EBB63FDF9}" type="slidenum">
              <a:rPr lang="en-US" smtClean="0"/>
              <a:t>3</a:t>
            </a:fld>
            <a:endParaRPr lang="en-US"/>
          </a:p>
        </p:txBody>
      </p:sp>
    </p:spTree>
    <p:extLst>
      <p:ext uri="{BB962C8B-B14F-4D97-AF65-F5344CB8AC3E}">
        <p14:creationId xmlns:p14="http://schemas.microsoft.com/office/powerpoint/2010/main" val="302308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00E06C-E501-48DB-BA38-3F9F6070DA28}"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29340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0E06C-E501-48DB-BA38-3F9F6070DA28}"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054146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0E06C-E501-48DB-BA38-3F9F6070DA28}"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85141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0E06C-E501-48DB-BA38-3F9F6070DA28}"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3948838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0E06C-E501-48DB-BA38-3F9F6070DA28}"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25556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00E06C-E501-48DB-BA38-3F9F6070DA28}"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735974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00E06C-E501-48DB-BA38-3F9F6070DA28}"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1940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0E06C-E501-48DB-BA38-3F9F6070DA28}"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305373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0E06C-E501-48DB-BA38-3F9F6070DA28}"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49404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0E06C-E501-48DB-BA38-3F9F6070DA28}"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325455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0E06C-E501-48DB-BA38-3F9F6070DA28}"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E91A0-04EC-4073-89A0-7D9D96014879}" type="slidenum">
              <a:rPr lang="en-US" smtClean="0"/>
              <a:t>‹#›</a:t>
            </a:fld>
            <a:endParaRPr lang="en-US"/>
          </a:p>
        </p:txBody>
      </p:sp>
    </p:spTree>
    <p:extLst>
      <p:ext uri="{BB962C8B-B14F-4D97-AF65-F5344CB8AC3E}">
        <p14:creationId xmlns:p14="http://schemas.microsoft.com/office/powerpoint/2010/main" val="124056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0E06C-E501-48DB-BA38-3F9F6070DA28}" type="datetimeFigureOut">
              <a:rPr lang="en-US" smtClean="0"/>
              <a:t>12/1/2021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E91A0-04EC-4073-89A0-7D9D96014879}" type="slidenum">
              <a:rPr lang="en-US" smtClean="0"/>
              <a:t>‹#›</a:t>
            </a:fld>
            <a:endParaRPr lang="en-US"/>
          </a:p>
        </p:txBody>
      </p:sp>
    </p:spTree>
    <p:extLst>
      <p:ext uri="{BB962C8B-B14F-4D97-AF65-F5344CB8AC3E}">
        <p14:creationId xmlns:p14="http://schemas.microsoft.com/office/powerpoint/2010/main" val="460986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solidFill>
                  <a:srgbClr val="0070C0"/>
                </a:solidFill>
                <a:latin typeface="+mn-lt"/>
              </a:rPr>
              <a:t>Marine Corps Association and Marine Corps Association Foundation Accounts Summary</a:t>
            </a:r>
          </a:p>
        </p:txBody>
      </p:sp>
      <p:sp>
        <p:nvSpPr>
          <p:cNvPr id="3" name="Content Placeholder 2"/>
          <p:cNvSpPr>
            <a:spLocks noGrp="1"/>
          </p:cNvSpPr>
          <p:nvPr>
            <p:ph idx="1"/>
          </p:nvPr>
        </p:nvSpPr>
        <p:spPr>
          <a:xfrm>
            <a:off x="838200" y="4851399"/>
            <a:ext cx="10515600" cy="1325564"/>
          </a:xfrm>
        </p:spPr>
        <p:txBody>
          <a:bodyPr>
            <a:normAutofit fontScale="92500" lnSpcReduction="20000"/>
          </a:bodyPr>
          <a:lstStyle/>
          <a:p>
            <a:r>
              <a:rPr lang="en-US" dirty="0"/>
              <a:t>Marine Corps Association Loan Management </a:t>
            </a:r>
            <a:r>
              <a:rPr lang="en-US" dirty="0" smtClean="0"/>
              <a:t>Account</a:t>
            </a:r>
            <a:endParaRPr lang="en-US" dirty="0"/>
          </a:p>
          <a:p>
            <a:pPr lvl="1"/>
            <a:r>
              <a:rPr lang="en-US" dirty="0"/>
              <a:t>Available Balance: </a:t>
            </a:r>
            <a:r>
              <a:rPr lang="en-US" dirty="0" smtClean="0"/>
              <a:t>$6,000,000</a:t>
            </a:r>
            <a:endParaRPr lang="en-US" dirty="0"/>
          </a:p>
          <a:p>
            <a:pPr lvl="1"/>
            <a:r>
              <a:rPr lang="en-US" dirty="0"/>
              <a:t>Outstanding Balance: $0</a:t>
            </a:r>
          </a:p>
          <a:p>
            <a:pPr lvl="1"/>
            <a:r>
              <a:rPr lang="en-US" dirty="0"/>
              <a:t>Effective Interest Rate </a:t>
            </a:r>
            <a:r>
              <a:rPr lang="en-US" dirty="0" smtClean="0"/>
              <a:t>1.950%</a:t>
            </a:r>
            <a:endParaRPr lang="en-US" dirty="0"/>
          </a:p>
        </p:txBody>
      </p:sp>
      <p:graphicFrame>
        <p:nvGraphicFramePr>
          <p:cNvPr id="4" name="Table 4">
            <a:extLst>
              <a:ext uri="{FF2B5EF4-FFF2-40B4-BE49-F238E27FC236}">
                <a16:creationId xmlns:a16="http://schemas.microsoft.com/office/drawing/2014/main" xmlns="" id="{29699B0A-938F-4D7F-9AAE-BA7C41A51F39}"/>
              </a:ext>
            </a:extLst>
          </p:cNvPr>
          <p:cNvGraphicFramePr>
            <a:graphicFrameLocks noGrp="1"/>
          </p:cNvGraphicFramePr>
          <p:nvPr>
            <p:extLst>
              <p:ext uri="{D42A27DB-BD31-4B8C-83A1-F6EECF244321}">
                <p14:modId xmlns:p14="http://schemas.microsoft.com/office/powerpoint/2010/main" val="3936465956"/>
              </p:ext>
            </p:extLst>
          </p:nvPr>
        </p:nvGraphicFramePr>
        <p:xfrm>
          <a:off x="838200" y="1419979"/>
          <a:ext cx="10515600" cy="3248205"/>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xmlns="" val="4054515982"/>
                    </a:ext>
                  </a:extLst>
                </a:gridCol>
                <a:gridCol w="2628900">
                  <a:extLst>
                    <a:ext uri="{9D8B030D-6E8A-4147-A177-3AD203B41FA5}">
                      <a16:colId xmlns:a16="http://schemas.microsoft.com/office/drawing/2014/main" xmlns="" val="1008191242"/>
                    </a:ext>
                  </a:extLst>
                </a:gridCol>
                <a:gridCol w="2628900">
                  <a:extLst>
                    <a:ext uri="{9D8B030D-6E8A-4147-A177-3AD203B41FA5}">
                      <a16:colId xmlns:a16="http://schemas.microsoft.com/office/drawing/2014/main" xmlns="" val="1290270347"/>
                    </a:ext>
                  </a:extLst>
                </a:gridCol>
                <a:gridCol w="2628900">
                  <a:extLst>
                    <a:ext uri="{9D8B030D-6E8A-4147-A177-3AD203B41FA5}">
                      <a16:colId xmlns:a16="http://schemas.microsoft.com/office/drawing/2014/main" xmlns="" val="358852517"/>
                    </a:ext>
                  </a:extLst>
                </a:gridCol>
              </a:tblGrid>
              <a:tr h="892636">
                <a:tc>
                  <a:txBody>
                    <a:bodyPr/>
                    <a:lstStyle/>
                    <a:p>
                      <a:pPr algn="ctr"/>
                      <a:r>
                        <a:rPr lang="en-US" sz="2800" dirty="0"/>
                        <a:t>As </a:t>
                      </a:r>
                      <a:r>
                        <a:rPr lang="en-US" sz="2800" dirty="0" smtClean="0"/>
                        <a:t>of</a:t>
                      </a:r>
                    </a:p>
                    <a:p>
                      <a:pPr algn="ctr"/>
                      <a:r>
                        <a:rPr lang="en-US" sz="2800" dirty="0" smtClean="0"/>
                        <a:t>30 Nov</a:t>
                      </a:r>
                      <a:r>
                        <a:rPr lang="en-US" sz="2800" baseline="0" dirty="0" smtClean="0"/>
                        <a:t> </a:t>
                      </a:r>
                      <a:r>
                        <a:rPr lang="en-US" sz="2800" dirty="0" smtClean="0"/>
                        <a:t>2021</a:t>
                      </a:r>
                      <a:endParaRPr lang="en-US" sz="2800" dirty="0"/>
                    </a:p>
                  </a:txBody>
                  <a:tcPr anchor="ctr"/>
                </a:tc>
                <a:tc>
                  <a:txBody>
                    <a:bodyPr/>
                    <a:lstStyle/>
                    <a:p>
                      <a:pPr algn="ctr"/>
                      <a:r>
                        <a:rPr lang="en-US" sz="2800" dirty="0"/>
                        <a:t>MCA</a:t>
                      </a:r>
                    </a:p>
                  </a:txBody>
                  <a:tcPr anchor="ctr"/>
                </a:tc>
                <a:tc>
                  <a:txBody>
                    <a:bodyPr/>
                    <a:lstStyle/>
                    <a:p>
                      <a:pPr algn="ctr"/>
                      <a:r>
                        <a:rPr lang="en-US" sz="2800" dirty="0"/>
                        <a:t>MCAF</a:t>
                      </a:r>
                    </a:p>
                  </a:txBody>
                  <a:tcPr anchor="ctr"/>
                </a:tc>
                <a:tc>
                  <a:txBody>
                    <a:bodyPr/>
                    <a:lstStyle/>
                    <a:p>
                      <a:pPr algn="ctr"/>
                      <a:r>
                        <a:rPr lang="en-US" sz="2800" dirty="0"/>
                        <a:t>Totals</a:t>
                      </a:r>
                    </a:p>
                  </a:txBody>
                  <a:tcPr anchor="ctr"/>
                </a:tc>
                <a:extLst>
                  <a:ext uri="{0D108BD9-81ED-4DB2-BD59-A6C34878D82A}">
                    <a16:rowId xmlns:a16="http://schemas.microsoft.com/office/drawing/2014/main" xmlns="" val="766795491"/>
                  </a:ext>
                </a:extLst>
              </a:tr>
              <a:tr h="767775">
                <a:tc>
                  <a:txBody>
                    <a:bodyPr/>
                    <a:lstStyle/>
                    <a:p>
                      <a:pPr algn="ctr"/>
                      <a:r>
                        <a:rPr lang="en-US" sz="2800" dirty="0"/>
                        <a:t>Endowment</a:t>
                      </a:r>
                    </a:p>
                  </a:txBody>
                  <a:tcPr anchor="ctr"/>
                </a:tc>
                <a:tc>
                  <a:txBody>
                    <a:bodyPr/>
                    <a:lstStyle/>
                    <a:p>
                      <a:pPr algn="ctr"/>
                      <a:r>
                        <a:rPr lang="en-US" sz="2800" dirty="0" smtClean="0"/>
                        <a:t>$11,087,627</a:t>
                      </a:r>
                      <a:endParaRPr lang="en-US" sz="2800" dirty="0"/>
                    </a:p>
                  </a:txBody>
                  <a:tcPr anchor="ctr"/>
                </a:tc>
                <a:tc>
                  <a:txBody>
                    <a:bodyPr/>
                    <a:lstStyle/>
                    <a:p>
                      <a:pPr algn="ctr"/>
                      <a:r>
                        <a:rPr lang="en-US" sz="2800" dirty="0" smtClean="0"/>
                        <a:t>$601,951</a:t>
                      </a:r>
                      <a:endParaRPr lang="en-US" sz="2800" dirty="0"/>
                    </a:p>
                  </a:txBody>
                  <a:tcPr anchor="ctr"/>
                </a:tc>
                <a:tc>
                  <a:txBody>
                    <a:bodyPr/>
                    <a:lstStyle/>
                    <a:p>
                      <a:pPr algn="ctr"/>
                      <a:r>
                        <a:rPr lang="en-US" sz="2800" dirty="0" smtClean="0"/>
                        <a:t>$11,689,578</a:t>
                      </a:r>
                      <a:endParaRPr lang="en-US" sz="2800" dirty="0"/>
                    </a:p>
                  </a:txBody>
                  <a:tcPr anchor="ctr"/>
                </a:tc>
                <a:extLst>
                  <a:ext uri="{0D108BD9-81ED-4DB2-BD59-A6C34878D82A}">
                    <a16:rowId xmlns:a16="http://schemas.microsoft.com/office/drawing/2014/main" xmlns="" val="820946962"/>
                  </a:ext>
                </a:extLst>
              </a:tr>
              <a:tr h="767775">
                <a:tc>
                  <a:txBody>
                    <a:bodyPr/>
                    <a:lstStyle/>
                    <a:p>
                      <a:pPr algn="ctr"/>
                      <a:r>
                        <a:rPr lang="en-US" sz="2800" dirty="0"/>
                        <a:t>Cash Reserve</a:t>
                      </a:r>
                    </a:p>
                  </a:txBody>
                  <a:tcPr anchor="ctr"/>
                </a:tc>
                <a:tc>
                  <a:txBody>
                    <a:bodyPr/>
                    <a:lstStyle/>
                    <a:p>
                      <a:pPr algn="ctr"/>
                      <a:r>
                        <a:rPr lang="en-US" sz="2800" dirty="0" smtClean="0"/>
                        <a:t>$</a:t>
                      </a:r>
                      <a:r>
                        <a:rPr lang="en-US" sz="2800" dirty="0" smtClean="0"/>
                        <a:t>5,140</a:t>
                      </a:r>
                      <a:endParaRPr lang="en-US" sz="2800" dirty="0"/>
                    </a:p>
                  </a:txBody>
                  <a:tcPr anchor="ctr"/>
                </a:tc>
                <a:tc>
                  <a:txBody>
                    <a:bodyPr/>
                    <a:lstStyle/>
                    <a:p>
                      <a:pPr algn="ctr"/>
                      <a:r>
                        <a:rPr lang="en-US" sz="2800" dirty="0" smtClean="0"/>
                        <a:t>$0</a:t>
                      </a:r>
                      <a:endParaRPr lang="en-US" sz="2800" dirty="0"/>
                    </a:p>
                  </a:txBody>
                  <a:tcPr anchor="ctr"/>
                </a:tc>
                <a:tc>
                  <a:txBody>
                    <a:bodyPr/>
                    <a:lstStyle/>
                    <a:p>
                      <a:pPr algn="ctr"/>
                      <a:r>
                        <a:rPr lang="en-US" sz="2800" dirty="0" smtClean="0"/>
                        <a:t>$</a:t>
                      </a:r>
                      <a:r>
                        <a:rPr lang="en-US" sz="2800" dirty="0" smtClean="0"/>
                        <a:t>5,140</a:t>
                      </a:r>
                      <a:endParaRPr lang="en-US" sz="2800" dirty="0"/>
                    </a:p>
                  </a:txBody>
                  <a:tcPr anchor="ctr"/>
                </a:tc>
                <a:extLst>
                  <a:ext uri="{0D108BD9-81ED-4DB2-BD59-A6C34878D82A}">
                    <a16:rowId xmlns:a16="http://schemas.microsoft.com/office/drawing/2014/main" xmlns="" val="3428237830"/>
                  </a:ext>
                </a:extLst>
              </a:tr>
              <a:tr h="767775">
                <a:tc>
                  <a:txBody>
                    <a:bodyPr/>
                    <a:lstStyle/>
                    <a:p>
                      <a:pPr algn="ctr"/>
                      <a:r>
                        <a:rPr lang="en-US" sz="2800" dirty="0"/>
                        <a:t>Totals</a:t>
                      </a:r>
                    </a:p>
                  </a:txBody>
                  <a:tcPr anchor="ctr"/>
                </a:tc>
                <a:tc>
                  <a:txBody>
                    <a:bodyPr/>
                    <a:lstStyle/>
                    <a:p>
                      <a:pPr algn="ctr"/>
                      <a:r>
                        <a:rPr lang="en-US" sz="2800" dirty="0" smtClean="0"/>
                        <a:t>$11,092,767</a:t>
                      </a:r>
                      <a:endParaRPr lang="en-US" sz="2800" dirty="0"/>
                    </a:p>
                  </a:txBody>
                  <a:tcPr anchor="ctr"/>
                </a:tc>
                <a:tc>
                  <a:txBody>
                    <a:bodyPr/>
                    <a:lstStyle/>
                    <a:p>
                      <a:pPr algn="ctr"/>
                      <a:r>
                        <a:rPr lang="en-US" sz="2800" dirty="0" smtClean="0"/>
                        <a:t>$601,951</a:t>
                      </a:r>
                      <a:endParaRPr lang="en-US" sz="2800" dirty="0"/>
                    </a:p>
                  </a:txBody>
                  <a:tcPr anchor="ctr"/>
                </a:tc>
                <a:tc>
                  <a:txBody>
                    <a:bodyPr/>
                    <a:lstStyle/>
                    <a:p>
                      <a:pPr algn="ctr"/>
                      <a:r>
                        <a:rPr lang="en-US" sz="2800" dirty="0" smtClean="0"/>
                        <a:t>$11,694,718</a:t>
                      </a:r>
                      <a:endParaRPr lang="en-US" sz="2800" dirty="0"/>
                    </a:p>
                  </a:txBody>
                  <a:tcPr anchor="ctr"/>
                </a:tc>
                <a:extLst>
                  <a:ext uri="{0D108BD9-81ED-4DB2-BD59-A6C34878D82A}">
                    <a16:rowId xmlns:a16="http://schemas.microsoft.com/office/drawing/2014/main" xmlns="" val="3103391294"/>
                  </a:ext>
                </a:extLst>
              </a:tr>
            </a:tbl>
          </a:graphicData>
        </a:graphic>
      </p:graphicFrame>
    </p:spTree>
    <p:extLst>
      <p:ext uri="{BB962C8B-B14F-4D97-AF65-F5344CB8AC3E}">
        <p14:creationId xmlns:p14="http://schemas.microsoft.com/office/powerpoint/2010/main" val="2865295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4064D-ADA6-411A-9D9D-5D7CA82F8CB6}"/>
              </a:ext>
            </a:extLst>
          </p:cNvPr>
          <p:cNvSpPr>
            <a:spLocks noGrp="1"/>
          </p:cNvSpPr>
          <p:nvPr>
            <p:ph type="title"/>
          </p:nvPr>
        </p:nvSpPr>
        <p:spPr>
          <a:xfrm>
            <a:off x="1941251" y="169793"/>
            <a:ext cx="8400563" cy="421846"/>
          </a:xfrm>
        </p:spPr>
        <p:txBody>
          <a:bodyPr>
            <a:noAutofit/>
          </a:bodyPr>
          <a:lstStyle/>
          <a:p>
            <a:pPr algn="ctr"/>
            <a:r>
              <a:rPr lang="en-US" sz="2400" b="1" dirty="0">
                <a:solidFill>
                  <a:schemeClr val="accent1">
                    <a:lumMod val="75000"/>
                  </a:schemeClr>
                </a:solidFill>
                <a:latin typeface="+mn-lt"/>
              </a:rPr>
              <a:t>MCA Wealth Management Dashboard – </a:t>
            </a:r>
            <a:r>
              <a:rPr lang="en-US" sz="2400" b="1" dirty="0" smtClean="0">
                <a:solidFill>
                  <a:schemeClr val="accent1">
                    <a:lumMod val="75000"/>
                  </a:schemeClr>
                </a:solidFill>
                <a:latin typeface="+mn-lt"/>
              </a:rPr>
              <a:t>2021.11.30 </a:t>
            </a:r>
            <a:endParaRPr lang="en-US" sz="2400" b="1" dirty="0">
              <a:solidFill>
                <a:schemeClr val="accent1">
                  <a:lumMod val="75000"/>
                </a:schemeClr>
              </a:solidFill>
              <a:latin typeface="+mn-lt"/>
            </a:endParaRPr>
          </a:p>
        </p:txBody>
      </p:sp>
      <p:pic>
        <p:nvPicPr>
          <p:cNvPr id="34" name="Picture 33">
            <a:extLst>
              <a:ext uri="{FF2B5EF4-FFF2-40B4-BE49-F238E27FC236}">
                <a16:creationId xmlns:a16="http://schemas.microsoft.com/office/drawing/2014/main" xmlns="" id="{4C7F3AA8-C296-4D7C-9428-D16A927851EF}"/>
              </a:ext>
            </a:extLst>
          </p:cNvPr>
          <p:cNvPicPr>
            <a:picLocks noChangeAspect="1"/>
          </p:cNvPicPr>
          <p:nvPr/>
        </p:nvPicPr>
        <p:blipFill>
          <a:blip r:embed="rId3"/>
          <a:stretch>
            <a:fillRect/>
          </a:stretch>
        </p:blipFill>
        <p:spPr>
          <a:xfrm>
            <a:off x="9750073" y="84251"/>
            <a:ext cx="592931" cy="592931"/>
          </a:xfrm>
          <a:prstGeom prst="rect">
            <a:avLst/>
          </a:prstGeom>
        </p:spPr>
      </p:pic>
      <p:graphicFrame>
        <p:nvGraphicFramePr>
          <p:cNvPr id="3" name="Table 3">
            <a:extLst>
              <a:ext uri="{FF2B5EF4-FFF2-40B4-BE49-F238E27FC236}">
                <a16:creationId xmlns:a16="http://schemas.microsoft.com/office/drawing/2014/main" xmlns="" id="{C86F8492-BAB0-495B-AF1D-277DC1088693}"/>
              </a:ext>
            </a:extLst>
          </p:cNvPr>
          <p:cNvGraphicFramePr>
            <a:graphicFrameLocks noGrp="1"/>
          </p:cNvGraphicFramePr>
          <p:nvPr>
            <p:extLst>
              <p:ext uri="{D42A27DB-BD31-4B8C-83A1-F6EECF244321}">
                <p14:modId xmlns:p14="http://schemas.microsoft.com/office/powerpoint/2010/main" val="602717195"/>
              </p:ext>
            </p:extLst>
          </p:nvPr>
        </p:nvGraphicFramePr>
        <p:xfrm>
          <a:off x="1941250" y="683582"/>
          <a:ext cx="4114800" cy="1828799"/>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8420">
                <a:tc gridSpan="2">
                  <a:txBody>
                    <a:bodyPr/>
                    <a:lstStyle/>
                    <a:p>
                      <a:pPr algn="ctr"/>
                      <a:r>
                        <a:rPr lang="en-US" sz="2000" dirty="0"/>
                        <a:t>Current Value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699835">
                <a:tc gridSpan="2">
                  <a:txBody>
                    <a:bodyPr/>
                    <a:lstStyle/>
                    <a:p>
                      <a:pPr algn="ctr"/>
                      <a:r>
                        <a:rPr lang="en-US" sz="4000" b="1" dirty="0" smtClean="0">
                          <a:solidFill>
                            <a:schemeClr val="bg2">
                              <a:lumMod val="50000"/>
                            </a:schemeClr>
                          </a:solidFill>
                        </a:rPr>
                        <a:t>$11,092,767</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272">
                <a:tc>
                  <a:txBody>
                    <a:bodyPr/>
                    <a:lstStyle/>
                    <a:p>
                      <a:r>
                        <a:rPr lang="en-US" sz="1800" dirty="0"/>
                        <a:t>Change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$1,060,185</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272">
                <a:tc>
                  <a:txBody>
                    <a:bodyPr/>
                    <a:lstStyle/>
                    <a:p>
                      <a:r>
                        <a:rPr lang="en-US" sz="1800" dirty="0"/>
                        <a:t>Change since inception</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$2,297,707</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6" name="Table 3">
            <a:extLst>
              <a:ext uri="{FF2B5EF4-FFF2-40B4-BE49-F238E27FC236}">
                <a16:creationId xmlns:a16="http://schemas.microsoft.com/office/drawing/2014/main" xmlns="" id="{AF51E637-651D-4735-84EB-320D0462D205}"/>
              </a:ext>
            </a:extLst>
          </p:cNvPr>
          <p:cNvGraphicFramePr>
            <a:graphicFrameLocks noGrp="1"/>
          </p:cNvGraphicFramePr>
          <p:nvPr>
            <p:extLst>
              <p:ext uri="{D42A27DB-BD31-4B8C-83A1-F6EECF244321}">
                <p14:modId xmlns:p14="http://schemas.microsoft.com/office/powerpoint/2010/main" val="3364559301"/>
              </p:ext>
            </p:extLst>
          </p:nvPr>
        </p:nvGraphicFramePr>
        <p:xfrm>
          <a:off x="1941251" y="2674584"/>
          <a:ext cx="4114800" cy="1828800"/>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5920">
                <a:tc gridSpan="2">
                  <a:txBody>
                    <a:bodyPr/>
                    <a:lstStyle/>
                    <a:p>
                      <a:pPr algn="ctr"/>
                      <a:r>
                        <a:rPr lang="en-US" sz="2000" dirty="0"/>
                        <a:t>Net Deposits &amp; Withdrawals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$0</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Total Deposits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$0</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Total Withdrawals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$0</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7" name="Table 3">
            <a:extLst>
              <a:ext uri="{FF2B5EF4-FFF2-40B4-BE49-F238E27FC236}">
                <a16:creationId xmlns:a16="http://schemas.microsoft.com/office/drawing/2014/main" xmlns="" id="{2478A7A6-EB2C-419B-A414-875BC1EDE9C5}"/>
              </a:ext>
            </a:extLst>
          </p:cNvPr>
          <p:cNvGraphicFramePr>
            <a:graphicFrameLocks noGrp="1"/>
          </p:cNvGraphicFramePr>
          <p:nvPr>
            <p:extLst>
              <p:ext uri="{D42A27DB-BD31-4B8C-83A1-F6EECF244321}">
                <p14:modId xmlns:p14="http://schemas.microsoft.com/office/powerpoint/2010/main" val="404923661"/>
              </p:ext>
            </p:extLst>
          </p:nvPr>
        </p:nvGraphicFramePr>
        <p:xfrm>
          <a:off x="1941250" y="4673562"/>
          <a:ext cx="4114800" cy="1828800"/>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5920">
                <a:tc gridSpan="2">
                  <a:txBody>
                    <a:bodyPr/>
                    <a:lstStyle/>
                    <a:p>
                      <a:pPr algn="ctr"/>
                      <a:r>
                        <a:rPr lang="en-US" sz="2000" dirty="0"/>
                        <a:t>Returns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$1,060,185</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Total Income</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$129,848</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Total Value Change </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$930,337</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8" name="Table 3">
            <a:extLst>
              <a:ext uri="{FF2B5EF4-FFF2-40B4-BE49-F238E27FC236}">
                <a16:creationId xmlns:a16="http://schemas.microsoft.com/office/drawing/2014/main" xmlns="" id="{5EEFB23E-7702-4AF5-A515-867E9C4BC9FD}"/>
              </a:ext>
            </a:extLst>
          </p:cNvPr>
          <p:cNvGraphicFramePr>
            <a:graphicFrameLocks noGrp="1"/>
          </p:cNvGraphicFramePr>
          <p:nvPr>
            <p:extLst>
              <p:ext uri="{D42A27DB-BD31-4B8C-83A1-F6EECF244321}">
                <p14:modId xmlns:p14="http://schemas.microsoft.com/office/powerpoint/2010/main" val="104248683"/>
              </p:ext>
            </p:extLst>
          </p:nvPr>
        </p:nvGraphicFramePr>
        <p:xfrm>
          <a:off x="6227012" y="4675320"/>
          <a:ext cx="4114800" cy="1828800"/>
        </p:xfrm>
        <a:graphic>
          <a:graphicData uri="http://schemas.openxmlformats.org/drawingml/2006/table">
            <a:tbl>
              <a:tblPr firstRow="1" bandRow="1">
                <a:tableStyleId>{5C22544A-7EE6-4342-B048-85BDC9FD1C3A}</a:tableStyleId>
              </a:tblPr>
              <a:tblGrid>
                <a:gridCol w="2713260">
                  <a:extLst>
                    <a:ext uri="{9D8B030D-6E8A-4147-A177-3AD203B41FA5}">
                      <a16:colId xmlns:a16="http://schemas.microsoft.com/office/drawing/2014/main" xmlns="" val="4214059442"/>
                    </a:ext>
                  </a:extLst>
                </a:gridCol>
                <a:gridCol w="1401540">
                  <a:extLst>
                    <a:ext uri="{9D8B030D-6E8A-4147-A177-3AD203B41FA5}">
                      <a16:colId xmlns:a16="http://schemas.microsoft.com/office/drawing/2014/main" xmlns="" val="2215604204"/>
                    </a:ext>
                  </a:extLst>
                </a:gridCol>
              </a:tblGrid>
              <a:tr h="375920">
                <a:tc gridSpan="2">
                  <a:txBody>
                    <a:bodyPr/>
                    <a:lstStyle/>
                    <a:p>
                      <a:pPr algn="ctr"/>
                      <a:r>
                        <a:rPr lang="en-US" sz="2000" dirty="0"/>
                        <a:t>Wealth Management Fees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$52,506.50</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Basis of fee</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a:t>.</a:t>
                      </a:r>
                      <a:r>
                        <a:rPr lang="en-US" sz="1800" dirty="0" smtClean="0"/>
                        <a:t>54% </a:t>
                      </a:r>
                      <a:r>
                        <a:rPr lang="en-US" sz="1800" dirty="0"/>
                        <a:t>of value </a:t>
                      </a:r>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Projected full year</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$56,770</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9" name="Table 3">
            <a:extLst>
              <a:ext uri="{FF2B5EF4-FFF2-40B4-BE49-F238E27FC236}">
                <a16:creationId xmlns:a16="http://schemas.microsoft.com/office/drawing/2014/main" xmlns="" id="{23B9B6D3-9B91-4501-A991-436966BC7B95}"/>
              </a:ext>
            </a:extLst>
          </p:cNvPr>
          <p:cNvGraphicFramePr>
            <a:graphicFrameLocks noGrp="1"/>
          </p:cNvGraphicFramePr>
          <p:nvPr>
            <p:extLst>
              <p:ext uri="{D42A27DB-BD31-4B8C-83A1-F6EECF244321}">
                <p14:modId xmlns:p14="http://schemas.microsoft.com/office/powerpoint/2010/main" val="2427136363"/>
              </p:ext>
            </p:extLst>
          </p:nvPr>
        </p:nvGraphicFramePr>
        <p:xfrm>
          <a:off x="6227014" y="683581"/>
          <a:ext cx="4114800" cy="1828800"/>
        </p:xfrm>
        <a:graphic>
          <a:graphicData uri="http://schemas.openxmlformats.org/drawingml/2006/table">
            <a:tbl>
              <a:tblPr firstRow="1" bandRow="1">
                <a:tableStyleId>{5C22544A-7EE6-4342-B048-85BDC9FD1C3A}</a:tableStyleId>
              </a:tblPr>
              <a:tblGrid>
                <a:gridCol w="2713257">
                  <a:extLst>
                    <a:ext uri="{9D8B030D-6E8A-4147-A177-3AD203B41FA5}">
                      <a16:colId xmlns:a16="http://schemas.microsoft.com/office/drawing/2014/main" xmlns="" val="4214059442"/>
                    </a:ext>
                  </a:extLst>
                </a:gridCol>
                <a:gridCol w="1401543">
                  <a:extLst>
                    <a:ext uri="{9D8B030D-6E8A-4147-A177-3AD203B41FA5}">
                      <a16:colId xmlns:a16="http://schemas.microsoft.com/office/drawing/2014/main" xmlns="" val="2215604204"/>
                    </a:ext>
                  </a:extLst>
                </a:gridCol>
              </a:tblGrid>
              <a:tr h="375920">
                <a:tc gridSpan="2">
                  <a:txBody>
                    <a:bodyPr/>
                    <a:lstStyle/>
                    <a:p>
                      <a:pPr algn="ctr"/>
                      <a:r>
                        <a:rPr lang="en-US" sz="2000" dirty="0"/>
                        <a:t>Performance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10.57%</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MCA IPS target</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8.68%</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Simple </a:t>
                      </a:r>
                      <a:r>
                        <a:rPr lang="en-US" sz="1800" dirty="0" smtClean="0"/>
                        <a:t>Benchmark</a:t>
                      </a:r>
                      <a:endParaRPr lang="en-US" sz="1800" dirty="0"/>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8.27%</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50" name="Table 3">
            <a:extLst>
              <a:ext uri="{FF2B5EF4-FFF2-40B4-BE49-F238E27FC236}">
                <a16:creationId xmlns:a16="http://schemas.microsoft.com/office/drawing/2014/main" xmlns="" id="{231F25AA-877C-4BAB-BA41-7D5EB6BE4FFB}"/>
              </a:ext>
            </a:extLst>
          </p:cNvPr>
          <p:cNvGraphicFramePr>
            <a:graphicFrameLocks noGrp="1"/>
          </p:cNvGraphicFramePr>
          <p:nvPr>
            <p:extLst/>
          </p:nvPr>
        </p:nvGraphicFramePr>
        <p:xfrm>
          <a:off x="6227013" y="2679452"/>
          <a:ext cx="4114800" cy="1828799"/>
        </p:xfrm>
        <a:graphic>
          <a:graphicData uri="http://schemas.openxmlformats.org/drawingml/2006/table">
            <a:tbl>
              <a:tblPr firstRow="1" bandRow="1">
                <a:tableStyleId>{5C22544A-7EE6-4342-B048-85BDC9FD1C3A}</a:tableStyleId>
              </a:tblPr>
              <a:tblGrid>
                <a:gridCol w="2713257">
                  <a:extLst>
                    <a:ext uri="{9D8B030D-6E8A-4147-A177-3AD203B41FA5}">
                      <a16:colId xmlns:a16="http://schemas.microsoft.com/office/drawing/2014/main" xmlns="" val="4214059442"/>
                    </a:ext>
                  </a:extLst>
                </a:gridCol>
                <a:gridCol w="1401543">
                  <a:extLst>
                    <a:ext uri="{9D8B030D-6E8A-4147-A177-3AD203B41FA5}">
                      <a16:colId xmlns:a16="http://schemas.microsoft.com/office/drawing/2014/main" xmlns="" val="2215604204"/>
                    </a:ext>
                  </a:extLst>
                </a:gridCol>
              </a:tblGrid>
              <a:tr h="375920">
                <a:tc gridSpan="2">
                  <a:txBody>
                    <a:bodyPr/>
                    <a:lstStyle/>
                    <a:p>
                      <a:pPr algn="ctr"/>
                      <a:r>
                        <a:rPr lang="en-US" sz="2000" dirty="0"/>
                        <a:t>Asset Allocation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39">
                <a:tc gridSpan="2">
                  <a:txBody>
                    <a:bodyPr/>
                    <a:lstStyle/>
                    <a:p>
                      <a:pPr algn="ctr"/>
                      <a:endParaRPr lang="en-US" sz="3000" b="1" dirty="0">
                        <a:solidFill>
                          <a:srgbClr val="FFFF0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400" dirty="0"/>
                    </a:p>
                  </a:txBody>
                  <a:tcPr marL="68580" marR="68580" marT="34290" marB="3429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700771460"/>
                  </a:ext>
                </a:extLst>
              </a:tr>
              <a:tr h="375920">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400" dirty="0"/>
                    </a:p>
                  </a:txBody>
                  <a:tcPr marL="68580" marR="68580" marT="34290" marB="3429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21553527"/>
                  </a:ext>
                </a:extLst>
              </a:tr>
            </a:tbl>
          </a:graphicData>
        </a:graphic>
      </p:graphicFrame>
      <p:graphicFrame>
        <p:nvGraphicFramePr>
          <p:cNvPr id="7" name="Chart 6">
            <a:extLst>
              <a:ext uri="{FF2B5EF4-FFF2-40B4-BE49-F238E27FC236}">
                <a16:creationId xmlns:a16="http://schemas.microsoft.com/office/drawing/2014/main" xmlns="" id="{E0E5C413-A1E4-4B40-80EA-EC42236A684F}"/>
              </a:ext>
            </a:extLst>
          </p:cNvPr>
          <p:cNvGraphicFramePr/>
          <p:nvPr>
            <p:extLst>
              <p:ext uri="{D42A27DB-BD31-4B8C-83A1-F6EECF244321}">
                <p14:modId xmlns:p14="http://schemas.microsoft.com/office/powerpoint/2010/main" val="1450673312"/>
              </p:ext>
            </p:extLst>
          </p:nvPr>
        </p:nvGraphicFramePr>
        <p:xfrm>
          <a:off x="6227013" y="3038475"/>
          <a:ext cx="4114800" cy="14649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8481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4064D-ADA6-411A-9D9D-5D7CA82F8CB6}"/>
              </a:ext>
            </a:extLst>
          </p:cNvPr>
          <p:cNvSpPr>
            <a:spLocks noGrp="1"/>
          </p:cNvSpPr>
          <p:nvPr>
            <p:ph type="title"/>
          </p:nvPr>
        </p:nvSpPr>
        <p:spPr>
          <a:xfrm>
            <a:off x="1941251" y="169793"/>
            <a:ext cx="8400563" cy="421846"/>
          </a:xfrm>
        </p:spPr>
        <p:txBody>
          <a:bodyPr>
            <a:noAutofit/>
          </a:bodyPr>
          <a:lstStyle/>
          <a:p>
            <a:pPr algn="ctr"/>
            <a:r>
              <a:rPr lang="en-US" sz="2400" b="1" dirty="0" smtClean="0">
                <a:solidFill>
                  <a:schemeClr val="accent1">
                    <a:lumMod val="75000"/>
                  </a:schemeClr>
                </a:solidFill>
                <a:latin typeface="+mn-lt"/>
              </a:rPr>
              <a:t>MCAF </a:t>
            </a:r>
            <a:r>
              <a:rPr lang="en-US" sz="2400" b="1" dirty="0">
                <a:solidFill>
                  <a:schemeClr val="accent1">
                    <a:lumMod val="75000"/>
                  </a:schemeClr>
                </a:solidFill>
                <a:latin typeface="+mn-lt"/>
              </a:rPr>
              <a:t>Wealth Management Dashboard – </a:t>
            </a:r>
            <a:r>
              <a:rPr lang="en-US" sz="2400" b="1" dirty="0" smtClean="0">
                <a:solidFill>
                  <a:schemeClr val="accent1">
                    <a:lumMod val="75000"/>
                  </a:schemeClr>
                </a:solidFill>
                <a:latin typeface="+mn-lt"/>
              </a:rPr>
              <a:t>2021.11.30 </a:t>
            </a:r>
            <a:endParaRPr lang="en-US" sz="2400" b="1" dirty="0">
              <a:solidFill>
                <a:schemeClr val="accent1">
                  <a:lumMod val="75000"/>
                </a:schemeClr>
              </a:solidFill>
              <a:latin typeface="+mn-lt"/>
            </a:endParaRPr>
          </a:p>
        </p:txBody>
      </p:sp>
      <p:pic>
        <p:nvPicPr>
          <p:cNvPr id="34" name="Picture 33">
            <a:extLst>
              <a:ext uri="{FF2B5EF4-FFF2-40B4-BE49-F238E27FC236}">
                <a16:creationId xmlns:a16="http://schemas.microsoft.com/office/drawing/2014/main" xmlns="" id="{4C7F3AA8-C296-4D7C-9428-D16A927851EF}"/>
              </a:ext>
            </a:extLst>
          </p:cNvPr>
          <p:cNvPicPr>
            <a:picLocks noChangeAspect="1"/>
          </p:cNvPicPr>
          <p:nvPr/>
        </p:nvPicPr>
        <p:blipFill>
          <a:blip r:embed="rId3"/>
          <a:stretch>
            <a:fillRect/>
          </a:stretch>
        </p:blipFill>
        <p:spPr>
          <a:xfrm>
            <a:off x="9750073" y="84251"/>
            <a:ext cx="592931" cy="592931"/>
          </a:xfrm>
          <a:prstGeom prst="rect">
            <a:avLst/>
          </a:prstGeom>
        </p:spPr>
      </p:pic>
      <p:graphicFrame>
        <p:nvGraphicFramePr>
          <p:cNvPr id="3" name="Table 3">
            <a:extLst>
              <a:ext uri="{FF2B5EF4-FFF2-40B4-BE49-F238E27FC236}">
                <a16:creationId xmlns:a16="http://schemas.microsoft.com/office/drawing/2014/main" xmlns="" id="{C86F8492-BAB0-495B-AF1D-277DC1088693}"/>
              </a:ext>
            </a:extLst>
          </p:cNvPr>
          <p:cNvGraphicFramePr>
            <a:graphicFrameLocks noGrp="1"/>
          </p:cNvGraphicFramePr>
          <p:nvPr>
            <p:extLst>
              <p:ext uri="{D42A27DB-BD31-4B8C-83A1-F6EECF244321}">
                <p14:modId xmlns:p14="http://schemas.microsoft.com/office/powerpoint/2010/main" val="631045372"/>
              </p:ext>
            </p:extLst>
          </p:nvPr>
        </p:nvGraphicFramePr>
        <p:xfrm>
          <a:off x="1941250" y="683582"/>
          <a:ext cx="4114800" cy="1828799"/>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8420">
                <a:tc gridSpan="2">
                  <a:txBody>
                    <a:bodyPr/>
                    <a:lstStyle/>
                    <a:p>
                      <a:pPr algn="ctr"/>
                      <a:r>
                        <a:rPr lang="en-US" sz="2000" dirty="0"/>
                        <a:t>Current Value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699835">
                <a:tc gridSpan="2">
                  <a:txBody>
                    <a:bodyPr/>
                    <a:lstStyle/>
                    <a:p>
                      <a:pPr algn="ctr"/>
                      <a:r>
                        <a:rPr lang="en-US" sz="4000" b="1" dirty="0" smtClean="0">
                          <a:solidFill>
                            <a:schemeClr val="bg2">
                              <a:lumMod val="50000"/>
                            </a:schemeClr>
                          </a:solidFill>
                        </a:rPr>
                        <a:t>$601,951</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272">
                <a:tc>
                  <a:txBody>
                    <a:bodyPr/>
                    <a:lstStyle/>
                    <a:p>
                      <a:r>
                        <a:rPr lang="en-US" sz="1800" dirty="0"/>
                        <a:t>Change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$154,293</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272">
                <a:tc>
                  <a:txBody>
                    <a:bodyPr/>
                    <a:lstStyle/>
                    <a:p>
                      <a:r>
                        <a:rPr lang="en-US" sz="1800" dirty="0"/>
                        <a:t>Change since inception</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$279,337</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6" name="Table 3">
            <a:extLst>
              <a:ext uri="{FF2B5EF4-FFF2-40B4-BE49-F238E27FC236}">
                <a16:creationId xmlns:a16="http://schemas.microsoft.com/office/drawing/2014/main" xmlns="" id="{AF51E637-651D-4735-84EB-320D0462D205}"/>
              </a:ext>
            </a:extLst>
          </p:cNvPr>
          <p:cNvGraphicFramePr>
            <a:graphicFrameLocks noGrp="1"/>
          </p:cNvGraphicFramePr>
          <p:nvPr>
            <p:extLst>
              <p:ext uri="{D42A27DB-BD31-4B8C-83A1-F6EECF244321}">
                <p14:modId xmlns:p14="http://schemas.microsoft.com/office/powerpoint/2010/main" val="1430294566"/>
              </p:ext>
            </p:extLst>
          </p:nvPr>
        </p:nvGraphicFramePr>
        <p:xfrm>
          <a:off x="1941251" y="2674584"/>
          <a:ext cx="4114800" cy="1828800"/>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5920">
                <a:tc gridSpan="2">
                  <a:txBody>
                    <a:bodyPr/>
                    <a:lstStyle/>
                    <a:p>
                      <a:pPr algn="ctr"/>
                      <a:r>
                        <a:rPr lang="en-US" sz="2000" dirty="0"/>
                        <a:t>Net Deposits &amp; Withdrawals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$96,701</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Total Deposits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$96,701</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Total Withdrawals YTD</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$0</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7" name="Table 3">
            <a:extLst>
              <a:ext uri="{FF2B5EF4-FFF2-40B4-BE49-F238E27FC236}">
                <a16:creationId xmlns:a16="http://schemas.microsoft.com/office/drawing/2014/main" xmlns="" id="{2478A7A6-EB2C-419B-A414-875BC1EDE9C5}"/>
              </a:ext>
            </a:extLst>
          </p:cNvPr>
          <p:cNvGraphicFramePr>
            <a:graphicFrameLocks noGrp="1"/>
          </p:cNvGraphicFramePr>
          <p:nvPr>
            <p:extLst>
              <p:ext uri="{D42A27DB-BD31-4B8C-83A1-F6EECF244321}">
                <p14:modId xmlns:p14="http://schemas.microsoft.com/office/powerpoint/2010/main" val="419035865"/>
              </p:ext>
            </p:extLst>
          </p:nvPr>
        </p:nvGraphicFramePr>
        <p:xfrm>
          <a:off x="1941250" y="4673562"/>
          <a:ext cx="4114800" cy="1828800"/>
        </p:xfrm>
        <a:graphic>
          <a:graphicData uri="http://schemas.openxmlformats.org/drawingml/2006/table">
            <a:tbl>
              <a:tblPr firstRow="1" bandRow="1">
                <a:tableStyleId>{5C22544A-7EE6-4342-B048-85BDC9FD1C3A}</a:tableStyleId>
              </a:tblPr>
              <a:tblGrid>
                <a:gridCol w="2713256">
                  <a:extLst>
                    <a:ext uri="{9D8B030D-6E8A-4147-A177-3AD203B41FA5}">
                      <a16:colId xmlns:a16="http://schemas.microsoft.com/office/drawing/2014/main" xmlns="" val="4214059442"/>
                    </a:ext>
                  </a:extLst>
                </a:gridCol>
                <a:gridCol w="1401544">
                  <a:extLst>
                    <a:ext uri="{9D8B030D-6E8A-4147-A177-3AD203B41FA5}">
                      <a16:colId xmlns:a16="http://schemas.microsoft.com/office/drawing/2014/main" xmlns="" val="2215604204"/>
                    </a:ext>
                  </a:extLst>
                </a:gridCol>
              </a:tblGrid>
              <a:tr h="375920">
                <a:tc gridSpan="2">
                  <a:txBody>
                    <a:bodyPr/>
                    <a:lstStyle/>
                    <a:p>
                      <a:pPr algn="ctr"/>
                      <a:r>
                        <a:rPr lang="en-US" sz="2000" dirty="0"/>
                        <a:t>Returns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$57,592</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Total Income</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$6,786</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Total Value Change </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$50,806</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8" name="Table 3">
            <a:extLst>
              <a:ext uri="{FF2B5EF4-FFF2-40B4-BE49-F238E27FC236}">
                <a16:creationId xmlns:a16="http://schemas.microsoft.com/office/drawing/2014/main" xmlns="" id="{5EEFB23E-7702-4AF5-A515-867E9C4BC9FD}"/>
              </a:ext>
            </a:extLst>
          </p:cNvPr>
          <p:cNvGraphicFramePr>
            <a:graphicFrameLocks noGrp="1"/>
          </p:cNvGraphicFramePr>
          <p:nvPr>
            <p:extLst>
              <p:ext uri="{D42A27DB-BD31-4B8C-83A1-F6EECF244321}">
                <p14:modId xmlns:p14="http://schemas.microsoft.com/office/powerpoint/2010/main" val="2718712821"/>
              </p:ext>
            </p:extLst>
          </p:nvPr>
        </p:nvGraphicFramePr>
        <p:xfrm>
          <a:off x="6227012" y="4675320"/>
          <a:ext cx="4114800" cy="1828800"/>
        </p:xfrm>
        <a:graphic>
          <a:graphicData uri="http://schemas.openxmlformats.org/drawingml/2006/table">
            <a:tbl>
              <a:tblPr firstRow="1" bandRow="1">
                <a:tableStyleId>{5C22544A-7EE6-4342-B048-85BDC9FD1C3A}</a:tableStyleId>
              </a:tblPr>
              <a:tblGrid>
                <a:gridCol w="2713260">
                  <a:extLst>
                    <a:ext uri="{9D8B030D-6E8A-4147-A177-3AD203B41FA5}">
                      <a16:colId xmlns:a16="http://schemas.microsoft.com/office/drawing/2014/main" xmlns="" val="4214059442"/>
                    </a:ext>
                  </a:extLst>
                </a:gridCol>
                <a:gridCol w="1401540">
                  <a:extLst>
                    <a:ext uri="{9D8B030D-6E8A-4147-A177-3AD203B41FA5}">
                      <a16:colId xmlns:a16="http://schemas.microsoft.com/office/drawing/2014/main" xmlns="" val="2215604204"/>
                    </a:ext>
                  </a:extLst>
                </a:gridCol>
              </a:tblGrid>
              <a:tr h="375920">
                <a:tc gridSpan="2">
                  <a:txBody>
                    <a:bodyPr/>
                    <a:lstStyle/>
                    <a:p>
                      <a:pPr algn="ctr"/>
                      <a:r>
                        <a:rPr lang="en-US" sz="2000" dirty="0"/>
                        <a:t>Wealth Management Fees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smtClean="0">
                          <a:solidFill>
                            <a:schemeClr val="bg2">
                              <a:lumMod val="50000"/>
                            </a:schemeClr>
                          </a:solidFill>
                        </a:rPr>
                        <a:t>$3,002.10</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a:t>Basis of fee</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.54% </a:t>
                      </a:r>
                      <a:r>
                        <a:rPr lang="en-US" sz="1800" dirty="0"/>
                        <a:t>of value </a:t>
                      </a:r>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Projected full year</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$3,200</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49" name="Table 3">
            <a:extLst>
              <a:ext uri="{FF2B5EF4-FFF2-40B4-BE49-F238E27FC236}">
                <a16:creationId xmlns:a16="http://schemas.microsoft.com/office/drawing/2014/main" xmlns="" id="{23B9B6D3-9B91-4501-A991-436966BC7B95}"/>
              </a:ext>
            </a:extLst>
          </p:cNvPr>
          <p:cNvGraphicFramePr>
            <a:graphicFrameLocks noGrp="1"/>
          </p:cNvGraphicFramePr>
          <p:nvPr>
            <p:extLst>
              <p:ext uri="{D42A27DB-BD31-4B8C-83A1-F6EECF244321}">
                <p14:modId xmlns:p14="http://schemas.microsoft.com/office/powerpoint/2010/main" val="702670474"/>
              </p:ext>
            </p:extLst>
          </p:nvPr>
        </p:nvGraphicFramePr>
        <p:xfrm>
          <a:off x="6227014" y="683581"/>
          <a:ext cx="4114800" cy="1828800"/>
        </p:xfrm>
        <a:graphic>
          <a:graphicData uri="http://schemas.openxmlformats.org/drawingml/2006/table">
            <a:tbl>
              <a:tblPr firstRow="1" bandRow="1">
                <a:tableStyleId>{5C22544A-7EE6-4342-B048-85BDC9FD1C3A}</a:tableStyleId>
              </a:tblPr>
              <a:tblGrid>
                <a:gridCol w="2713257">
                  <a:extLst>
                    <a:ext uri="{9D8B030D-6E8A-4147-A177-3AD203B41FA5}">
                      <a16:colId xmlns:a16="http://schemas.microsoft.com/office/drawing/2014/main" xmlns="" val="4214059442"/>
                    </a:ext>
                  </a:extLst>
                </a:gridCol>
                <a:gridCol w="1401543">
                  <a:extLst>
                    <a:ext uri="{9D8B030D-6E8A-4147-A177-3AD203B41FA5}">
                      <a16:colId xmlns:a16="http://schemas.microsoft.com/office/drawing/2014/main" xmlns="" val="2215604204"/>
                    </a:ext>
                  </a:extLst>
                </a:gridCol>
              </a:tblGrid>
              <a:tr h="375920">
                <a:tc gridSpan="2">
                  <a:txBody>
                    <a:bodyPr/>
                    <a:lstStyle/>
                    <a:p>
                      <a:pPr algn="ctr"/>
                      <a:r>
                        <a:rPr lang="en-US" sz="2000" dirty="0"/>
                        <a:t>Performance YTD</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40">
                <a:tc gridSpan="2">
                  <a:txBody>
                    <a:bodyPr/>
                    <a:lstStyle/>
                    <a:p>
                      <a:pPr algn="ctr"/>
                      <a:r>
                        <a:rPr lang="en-US" sz="4000" b="1" dirty="0" smtClean="0">
                          <a:solidFill>
                            <a:schemeClr val="bg2">
                              <a:lumMod val="50000"/>
                            </a:schemeClr>
                          </a:solidFill>
                        </a:rPr>
                        <a:t>11.06%</a:t>
                      </a:r>
                      <a:endParaRPr lang="en-US" sz="4000" b="1" dirty="0">
                        <a:solidFill>
                          <a:schemeClr val="bg2">
                            <a:lumMod val="50000"/>
                          </a:schemeClr>
                        </a:solidFill>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r>
                        <a:rPr lang="en-US" sz="1800" dirty="0" smtClean="0"/>
                        <a:t>MCAF </a:t>
                      </a:r>
                      <a:r>
                        <a:rPr lang="en-US" sz="1800" dirty="0"/>
                        <a:t>IPS target</a:t>
                      </a: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8.68%</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700771460"/>
                  </a:ext>
                </a:extLst>
              </a:tr>
              <a:tr h="375920">
                <a:tc>
                  <a:txBody>
                    <a:bodyPr/>
                    <a:lstStyle/>
                    <a:p>
                      <a:r>
                        <a:rPr lang="en-US" sz="1800" dirty="0"/>
                        <a:t>Simple </a:t>
                      </a:r>
                      <a:r>
                        <a:rPr lang="en-US" sz="1800" dirty="0" smtClean="0"/>
                        <a:t>Benchmark </a:t>
                      </a:r>
                      <a:endParaRPr lang="en-US" sz="1800" dirty="0">
                        <a:solidFill>
                          <a:srgbClr val="FF0000"/>
                        </a:solidFill>
                      </a:endParaRPr>
                    </a:p>
                  </a:txBody>
                  <a:tcPr marL="68580" marR="68580" marT="34290" marB="3429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a:r>
                        <a:rPr lang="en-US" sz="1800" dirty="0" smtClean="0"/>
                        <a:t>8.27%</a:t>
                      </a:r>
                      <a:endParaRPr lang="en-US" sz="1800" dirty="0"/>
                    </a:p>
                  </a:txBody>
                  <a:tcPr marL="68580" marR="68580" marT="34290" marB="3429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121553527"/>
                  </a:ext>
                </a:extLst>
              </a:tr>
            </a:tbl>
          </a:graphicData>
        </a:graphic>
      </p:graphicFrame>
      <p:graphicFrame>
        <p:nvGraphicFramePr>
          <p:cNvPr id="50" name="Table 3">
            <a:extLst>
              <a:ext uri="{FF2B5EF4-FFF2-40B4-BE49-F238E27FC236}">
                <a16:creationId xmlns:a16="http://schemas.microsoft.com/office/drawing/2014/main" xmlns="" id="{231F25AA-877C-4BAB-BA41-7D5EB6BE4FFB}"/>
              </a:ext>
            </a:extLst>
          </p:cNvPr>
          <p:cNvGraphicFramePr>
            <a:graphicFrameLocks noGrp="1"/>
          </p:cNvGraphicFramePr>
          <p:nvPr>
            <p:extLst/>
          </p:nvPr>
        </p:nvGraphicFramePr>
        <p:xfrm>
          <a:off x="6227013" y="2679452"/>
          <a:ext cx="4114800" cy="1828799"/>
        </p:xfrm>
        <a:graphic>
          <a:graphicData uri="http://schemas.openxmlformats.org/drawingml/2006/table">
            <a:tbl>
              <a:tblPr firstRow="1" bandRow="1">
                <a:tableStyleId>{5C22544A-7EE6-4342-B048-85BDC9FD1C3A}</a:tableStyleId>
              </a:tblPr>
              <a:tblGrid>
                <a:gridCol w="2713257">
                  <a:extLst>
                    <a:ext uri="{9D8B030D-6E8A-4147-A177-3AD203B41FA5}">
                      <a16:colId xmlns:a16="http://schemas.microsoft.com/office/drawing/2014/main" xmlns="" val="4214059442"/>
                    </a:ext>
                  </a:extLst>
                </a:gridCol>
                <a:gridCol w="1401543">
                  <a:extLst>
                    <a:ext uri="{9D8B030D-6E8A-4147-A177-3AD203B41FA5}">
                      <a16:colId xmlns:a16="http://schemas.microsoft.com/office/drawing/2014/main" xmlns="" val="2215604204"/>
                    </a:ext>
                  </a:extLst>
                </a:gridCol>
              </a:tblGrid>
              <a:tr h="375920">
                <a:tc gridSpan="2">
                  <a:txBody>
                    <a:bodyPr/>
                    <a:lstStyle/>
                    <a:p>
                      <a:pPr algn="ctr"/>
                      <a:r>
                        <a:rPr lang="en-US" sz="2000" dirty="0"/>
                        <a:t>Asset Allocation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extLst>
                  <a:ext uri="{0D108BD9-81ED-4DB2-BD59-A6C34878D82A}">
                    <a16:rowId xmlns:a16="http://schemas.microsoft.com/office/drawing/2014/main" xmlns="" val="703201756"/>
                  </a:ext>
                </a:extLst>
              </a:tr>
              <a:tr h="701039">
                <a:tc gridSpan="2">
                  <a:txBody>
                    <a:bodyPr/>
                    <a:lstStyle/>
                    <a:p>
                      <a:pPr algn="ctr"/>
                      <a:endParaRPr lang="en-US" sz="3000" b="1" dirty="0">
                        <a:solidFill>
                          <a:srgbClr val="FFFF0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xmlns="" val="1095007986"/>
                  </a:ext>
                </a:extLst>
              </a:tr>
              <a:tr h="375920">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400" dirty="0"/>
                    </a:p>
                  </a:txBody>
                  <a:tcPr marL="68580" marR="68580" marT="34290" marB="34290">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700771460"/>
                  </a:ext>
                </a:extLst>
              </a:tr>
              <a:tr h="375920">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US" sz="1400" dirty="0"/>
                    </a:p>
                  </a:txBody>
                  <a:tcPr marL="68580" marR="68580" marT="34290" marB="34290">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21553527"/>
                  </a:ext>
                </a:extLst>
              </a:tr>
            </a:tbl>
          </a:graphicData>
        </a:graphic>
      </p:graphicFrame>
      <p:graphicFrame>
        <p:nvGraphicFramePr>
          <p:cNvPr id="7" name="Chart 6">
            <a:extLst>
              <a:ext uri="{FF2B5EF4-FFF2-40B4-BE49-F238E27FC236}">
                <a16:creationId xmlns:a16="http://schemas.microsoft.com/office/drawing/2014/main" xmlns="" id="{E0E5C413-A1E4-4B40-80EA-EC42236A684F}"/>
              </a:ext>
            </a:extLst>
          </p:cNvPr>
          <p:cNvGraphicFramePr/>
          <p:nvPr>
            <p:extLst>
              <p:ext uri="{D42A27DB-BD31-4B8C-83A1-F6EECF244321}">
                <p14:modId xmlns:p14="http://schemas.microsoft.com/office/powerpoint/2010/main" val="87053934"/>
              </p:ext>
            </p:extLst>
          </p:nvPr>
        </p:nvGraphicFramePr>
        <p:xfrm>
          <a:off x="6227013" y="3038475"/>
          <a:ext cx="4114800" cy="146491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3141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smtClean="0">
                <a:solidFill>
                  <a:schemeClr val="accent1">
                    <a:lumMod val="75000"/>
                  </a:schemeClr>
                </a:solidFill>
              </a:rPr>
              <a:t>IPS Benchmark</a:t>
            </a:r>
          </a:p>
          <a:p>
            <a:pPr lvl="1"/>
            <a:r>
              <a:rPr lang="en-US" sz="2200" dirty="0" smtClean="0">
                <a:solidFill>
                  <a:schemeClr val="accent1">
                    <a:lumMod val="75000"/>
                  </a:schemeClr>
                </a:solidFill>
              </a:rPr>
              <a:t>EQUITY</a:t>
            </a:r>
          </a:p>
          <a:p>
            <a:pPr marL="457200" lvl="1" indent="0">
              <a:buNone/>
            </a:pPr>
            <a:r>
              <a:rPr lang="en-US" dirty="0" smtClean="0">
                <a:solidFill>
                  <a:schemeClr val="accent1">
                    <a:lumMod val="75000"/>
                  </a:schemeClr>
                </a:solidFill>
              </a:rPr>
              <a:t>	</a:t>
            </a:r>
            <a:r>
              <a:rPr lang="en-US" sz="2000" dirty="0" smtClean="0">
                <a:solidFill>
                  <a:schemeClr val="accent1">
                    <a:lumMod val="75000"/>
                  </a:schemeClr>
                </a:solidFill>
              </a:rPr>
              <a:t>25% Russell 1000 TR</a:t>
            </a:r>
          </a:p>
          <a:p>
            <a:pPr marL="457200" lvl="1" indent="0">
              <a:buNone/>
            </a:pPr>
            <a:r>
              <a:rPr lang="en-US" sz="2000" dirty="0" smtClean="0">
                <a:solidFill>
                  <a:schemeClr val="accent1">
                    <a:lumMod val="75000"/>
                  </a:schemeClr>
                </a:solidFill>
              </a:rPr>
              <a:t>	15% Russell 2000 TR</a:t>
            </a:r>
          </a:p>
          <a:p>
            <a:pPr marL="457200" lvl="1" indent="0">
              <a:buNone/>
            </a:pPr>
            <a:r>
              <a:rPr lang="en-US" sz="2000" dirty="0" smtClean="0">
                <a:solidFill>
                  <a:schemeClr val="accent1">
                    <a:lumMod val="75000"/>
                  </a:schemeClr>
                </a:solidFill>
              </a:rPr>
              <a:t>	15% MSCI EAFE TR</a:t>
            </a:r>
          </a:p>
          <a:p>
            <a:pPr marL="457200" lvl="1" indent="0">
              <a:buNone/>
            </a:pPr>
            <a:r>
              <a:rPr lang="en-US" sz="2000" dirty="0" smtClean="0">
                <a:solidFill>
                  <a:schemeClr val="accent1">
                    <a:lumMod val="75000"/>
                  </a:schemeClr>
                </a:solidFill>
              </a:rPr>
              <a:t>	5% MSCI Emerging Markets TR</a:t>
            </a:r>
          </a:p>
          <a:p>
            <a:pPr marL="457200" lvl="1" indent="0">
              <a:buNone/>
            </a:pPr>
            <a:r>
              <a:rPr lang="en-US" sz="2000" dirty="0" smtClean="0">
                <a:solidFill>
                  <a:schemeClr val="accent1">
                    <a:lumMod val="75000"/>
                  </a:schemeClr>
                </a:solidFill>
              </a:rPr>
              <a:t>	5% S&amp;P 500 TR</a:t>
            </a:r>
          </a:p>
          <a:p>
            <a:pPr lvl="1"/>
            <a:r>
              <a:rPr lang="en-US" sz="2200" dirty="0" smtClean="0">
                <a:solidFill>
                  <a:schemeClr val="accent1">
                    <a:lumMod val="75000"/>
                  </a:schemeClr>
                </a:solidFill>
              </a:rPr>
              <a:t>FIXED INCOME</a:t>
            </a:r>
          </a:p>
          <a:p>
            <a:pPr marL="457200" lvl="1" indent="0">
              <a:buNone/>
            </a:pPr>
            <a:r>
              <a:rPr lang="en-US" dirty="0">
                <a:solidFill>
                  <a:schemeClr val="accent1">
                    <a:lumMod val="75000"/>
                  </a:schemeClr>
                </a:solidFill>
              </a:rPr>
              <a:t>	</a:t>
            </a:r>
            <a:r>
              <a:rPr lang="en-US" sz="2000" dirty="0" smtClean="0">
                <a:solidFill>
                  <a:schemeClr val="accent1">
                    <a:lumMod val="75000"/>
                  </a:schemeClr>
                </a:solidFill>
              </a:rPr>
              <a:t>29% BBG Barclays Universal TR</a:t>
            </a:r>
          </a:p>
          <a:p>
            <a:pPr marL="457200" lvl="1" indent="0">
              <a:buNone/>
            </a:pPr>
            <a:r>
              <a:rPr lang="en-US" sz="2000" dirty="0">
                <a:solidFill>
                  <a:schemeClr val="accent1">
                    <a:lumMod val="75000"/>
                  </a:schemeClr>
                </a:solidFill>
              </a:rPr>
              <a:t>	</a:t>
            </a:r>
            <a:r>
              <a:rPr lang="en-US" sz="2000" dirty="0" smtClean="0">
                <a:solidFill>
                  <a:schemeClr val="accent1">
                    <a:lumMod val="75000"/>
                  </a:schemeClr>
                </a:solidFill>
              </a:rPr>
              <a:t>6% US Treasury Bills 30 Days</a:t>
            </a:r>
          </a:p>
          <a:p>
            <a:pPr marL="457200" lvl="1" indent="0">
              <a:buNone/>
            </a:pPr>
            <a:endParaRPr lang="en-US" dirty="0">
              <a:solidFill>
                <a:schemeClr val="accent1">
                  <a:lumMod val="75000"/>
                </a:schemeClr>
              </a:solidFill>
            </a:endParaRPr>
          </a:p>
          <a:p>
            <a:pPr marL="457200" lvl="1" indent="0">
              <a:buNone/>
            </a:pPr>
            <a:endParaRPr lang="en-US" dirty="0">
              <a:solidFill>
                <a:schemeClr val="accent1">
                  <a:lumMod val="75000"/>
                </a:schemeClr>
              </a:solidFill>
            </a:endParaRPr>
          </a:p>
        </p:txBody>
      </p:sp>
      <p:sp>
        <p:nvSpPr>
          <p:cNvPr id="4" name="Content Placeholder 3"/>
          <p:cNvSpPr>
            <a:spLocks noGrp="1"/>
          </p:cNvSpPr>
          <p:nvPr>
            <p:ph sz="half" idx="2"/>
          </p:nvPr>
        </p:nvSpPr>
        <p:spPr/>
        <p:txBody>
          <a:bodyPr/>
          <a:lstStyle/>
          <a:p>
            <a:r>
              <a:rPr lang="en-US" dirty="0" smtClean="0">
                <a:solidFill>
                  <a:schemeClr val="accent1">
                    <a:lumMod val="75000"/>
                  </a:schemeClr>
                </a:solidFill>
              </a:rPr>
              <a:t>Simple Benchmark</a:t>
            </a:r>
          </a:p>
          <a:p>
            <a:pPr lvl="1"/>
            <a:r>
              <a:rPr lang="en-US" sz="2200" dirty="0" smtClean="0">
                <a:solidFill>
                  <a:schemeClr val="accent1">
                    <a:lumMod val="75000"/>
                  </a:schemeClr>
                </a:solidFill>
              </a:rPr>
              <a:t>EQUITY</a:t>
            </a:r>
          </a:p>
          <a:p>
            <a:pPr marL="457200" lvl="1" indent="0">
              <a:buNone/>
            </a:pPr>
            <a:r>
              <a:rPr lang="en-US" dirty="0">
                <a:solidFill>
                  <a:schemeClr val="accent1">
                    <a:lumMod val="75000"/>
                  </a:schemeClr>
                </a:solidFill>
              </a:rPr>
              <a:t>	</a:t>
            </a:r>
            <a:r>
              <a:rPr lang="en-US" sz="2000" dirty="0" smtClean="0">
                <a:solidFill>
                  <a:schemeClr val="accent1">
                    <a:lumMod val="75000"/>
                  </a:schemeClr>
                </a:solidFill>
              </a:rPr>
              <a:t>20% S&amp;P 500 TR</a:t>
            </a:r>
          </a:p>
          <a:p>
            <a:pPr marL="457200" lvl="1" indent="0">
              <a:buNone/>
            </a:pPr>
            <a:r>
              <a:rPr lang="en-US" sz="2000" dirty="0">
                <a:solidFill>
                  <a:schemeClr val="accent1">
                    <a:lumMod val="75000"/>
                  </a:schemeClr>
                </a:solidFill>
              </a:rPr>
              <a:t>	</a:t>
            </a:r>
            <a:r>
              <a:rPr lang="en-US" sz="2000" dirty="0" smtClean="0">
                <a:solidFill>
                  <a:schemeClr val="accent1">
                    <a:lumMod val="75000"/>
                  </a:schemeClr>
                </a:solidFill>
              </a:rPr>
              <a:t>20% Dow Jones Industrial </a:t>
            </a:r>
            <a:r>
              <a:rPr lang="en-US" sz="2000" dirty="0" err="1" smtClean="0">
                <a:solidFill>
                  <a:schemeClr val="accent1">
                    <a:lumMod val="75000"/>
                  </a:schemeClr>
                </a:solidFill>
              </a:rPr>
              <a:t>Avg</a:t>
            </a:r>
            <a:r>
              <a:rPr lang="en-US" sz="2000" dirty="0" smtClean="0">
                <a:solidFill>
                  <a:schemeClr val="accent1">
                    <a:lumMod val="75000"/>
                  </a:schemeClr>
                </a:solidFill>
              </a:rPr>
              <a:t> TR</a:t>
            </a:r>
          </a:p>
          <a:p>
            <a:pPr marL="457200" lvl="1" indent="0">
              <a:buNone/>
            </a:pPr>
            <a:r>
              <a:rPr lang="en-US" sz="2000" dirty="0">
                <a:solidFill>
                  <a:schemeClr val="accent1">
                    <a:lumMod val="75000"/>
                  </a:schemeClr>
                </a:solidFill>
              </a:rPr>
              <a:t>	</a:t>
            </a:r>
            <a:r>
              <a:rPr lang="en-US" sz="2000" dirty="0" smtClean="0">
                <a:solidFill>
                  <a:schemeClr val="accent1">
                    <a:lumMod val="75000"/>
                  </a:schemeClr>
                </a:solidFill>
              </a:rPr>
              <a:t>20% MSCI World ex US TR</a:t>
            </a:r>
          </a:p>
          <a:p>
            <a:pPr lvl="1"/>
            <a:r>
              <a:rPr lang="en-US" sz="2200" dirty="0" smtClean="0">
                <a:solidFill>
                  <a:schemeClr val="accent1">
                    <a:lumMod val="75000"/>
                  </a:schemeClr>
                </a:solidFill>
              </a:rPr>
              <a:t>FIXED INCOME</a:t>
            </a:r>
          </a:p>
          <a:p>
            <a:pPr marL="914400" lvl="2" indent="0">
              <a:buNone/>
            </a:pPr>
            <a:r>
              <a:rPr lang="en-US" dirty="0" smtClean="0">
                <a:solidFill>
                  <a:schemeClr val="accent1">
                    <a:lumMod val="75000"/>
                  </a:schemeClr>
                </a:solidFill>
              </a:rPr>
              <a:t>40% BBG Barclays US Aggregate Bond </a:t>
            </a:r>
            <a:endParaRPr lang="en-US" dirty="0">
              <a:solidFill>
                <a:schemeClr val="accent1">
                  <a:lumMod val="75000"/>
                </a:schemeClr>
              </a:solidFill>
            </a:endParaRPr>
          </a:p>
        </p:txBody>
      </p:sp>
      <p:sp>
        <p:nvSpPr>
          <p:cNvPr id="5" name="Title 1">
            <a:extLst>
              <a:ext uri="{FF2B5EF4-FFF2-40B4-BE49-F238E27FC236}">
                <a16:creationId xmlns:a16="http://schemas.microsoft.com/office/drawing/2014/main" xmlns="" id="{1DB4064D-ADA6-411A-9D9D-5D7CA82F8CB6}"/>
              </a:ext>
            </a:extLst>
          </p:cNvPr>
          <p:cNvSpPr>
            <a:spLocks noGrp="1"/>
          </p:cNvSpPr>
          <p:nvPr>
            <p:ph type="title"/>
          </p:nvPr>
        </p:nvSpPr>
        <p:spPr/>
        <p:txBody>
          <a:bodyPr>
            <a:noAutofit/>
          </a:bodyPr>
          <a:lstStyle/>
          <a:p>
            <a:pPr algn="ctr"/>
            <a:r>
              <a:rPr lang="en-US" sz="2400" b="1" dirty="0" smtClean="0">
                <a:solidFill>
                  <a:schemeClr val="accent1">
                    <a:lumMod val="75000"/>
                  </a:schemeClr>
                </a:solidFill>
                <a:latin typeface="+mn-lt"/>
              </a:rPr>
              <a:t>MCAF Benchmark Detail</a:t>
            </a:r>
            <a:endParaRPr lang="en-US" sz="2400" b="1" dirty="0">
              <a:solidFill>
                <a:schemeClr val="accent1">
                  <a:lumMod val="75000"/>
                </a:schemeClr>
              </a:solidFill>
              <a:latin typeface="+mn-lt"/>
            </a:endParaRPr>
          </a:p>
        </p:txBody>
      </p:sp>
    </p:spTree>
    <p:extLst>
      <p:ext uri="{BB962C8B-B14F-4D97-AF65-F5344CB8AC3E}">
        <p14:creationId xmlns:p14="http://schemas.microsoft.com/office/powerpoint/2010/main" val="1362575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5" name="Content Placeholder 4"/>
          <p:cNvSpPr>
            <a:spLocks noGrp="1"/>
          </p:cNvSpPr>
          <p:nvPr>
            <p:ph idx="1"/>
          </p:nvPr>
        </p:nvSpPr>
        <p:spPr/>
        <p:txBody>
          <a:bodyPr>
            <a:normAutofit fontScale="77500" lnSpcReduction="20000"/>
          </a:bodyPr>
          <a:lstStyle/>
          <a:p>
            <a:pPr marL="0" indent="0">
              <a:buNone/>
            </a:pPr>
            <a:r>
              <a:rPr lang="en-US" sz="1600" i="1" dirty="0"/>
              <a:t>Merrill Lynch, Pierce, </a:t>
            </a:r>
            <a:r>
              <a:rPr lang="en-US" sz="1600" i="1" dirty="0" err="1"/>
              <a:t>Fenner</a:t>
            </a:r>
            <a:r>
              <a:rPr lang="en-US" sz="1600" i="1" dirty="0"/>
              <a:t> &amp; Smith Incorporated (also referred to as “MLPF&amp;S” or “Merrill”) </a:t>
            </a:r>
            <a:r>
              <a:rPr lang="en-US" sz="1600" i="1" dirty="0" smtClean="0"/>
              <a:t>makes available </a:t>
            </a:r>
            <a:r>
              <a:rPr lang="en-US" sz="1600" i="1" dirty="0"/>
              <a:t>certain investment products sponsored, managed, distributed, or provided by companies </a:t>
            </a:r>
            <a:r>
              <a:rPr lang="en-US" sz="1600" i="1" dirty="0" smtClean="0"/>
              <a:t>that are </a:t>
            </a:r>
            <a:r>
              <a:rPr lang="en-US" sz="1600" i="1" dirty="0"/>
              <a:t>affiliates of Bank of America Corporation (“BofA Corp.”). MLPF&amp;S is a registered </a:t>
            </a:r>
            <a:r>
              <a:rPr lang="en-US" sz="1600" i="1" dirty="0" smtClean="0"/>
              <a:t>broker-dealer, registered </a:t>
            </a:r>
            <a:r>
              <a:rPr lang="en-US" sz="1600" i="1" dirty="0"/>
              <a:t>investment adviser, Member SIPC and a wholly owned subsidiary of BofA Corp.</a:t>
            </a:r>
          </a:p>
          <a:p>
            <a:pPr marL="0" indent="0">
              <a:buNone/>
            </a:pPr>
            <a:r>
              <a:rPr lang="en-US" sz="1600" i="1" dirty="0"/>
              <a:t>Representatives of MLPF&amp;S may assist you with:</a:t>
            </a:r>
          </a:p>
          <a:p>
            <a:pPr marL="0" indent="0">
              <a:buNone/>
            </a:pPr>
            <a:r>
              <a:rPr lang="en-US" sz="1600" i="1" dirty="0"/>
              <a:t>• Investment products and services provided through MLPF&amp;S and other nonbank investment affiliates</a:t>
            </a:r>
          </a:p>
          <a:p>
            <a:pPr marL="0" indent="0">
              <a:buNone/>
            </a:pPr>
            <a:r>
              <a:rPr lang="en-US" sz="1600" i="1" dirty="0"/>
              <a:t>• Insurance products offered through Merrill Lynch Life Agency Inc. (“MLLA”)</a:t>
            </a:r>
          </a:p>
          <a:p>
            <a:pPr marL="0" indent="0">
              <a:buNone/>
            </a:pPr>
            <a:r>
              <a:rPr lang="en-US" sz="1600" i="1" dirty="0"/>
              <a:t>• Banking products are provided by Bank of America, N.A., Member FDIC and a wholly owned </a:t>
            </a:r>
            <a:r>
              <a:rPr lang="en-US" sz="1600" i="1" dirty="0" smtClean="0"/>
              <a:t>subsidiary of </a:t>
            </a:r>
            <a:r>
              <a:rPr lang="en-US" sz="1600" i="1" dirty="0"/>
              <a:t>BofA Corp.</a:t>
            </a:r>
          </a:p>
          <a:p>
            <a:pPr marL="0" indent="0">
              <a:buNone/>
            </a:pPr>
            <a:r>
              <a:rPr lang="en-US" sz="1600" i="1" dirty="0"/>
              <a:t>Investment, insurance and annuity products:</a:t>
            </a:r>
          </a:p>
          <a:p>
            <a:pPr marL="0" indent="0">
              <a:buNone/>
            </a:pPr>
            <a:r>
              <a:rPr lang="en-US" sz="1600" i="1" dirty="0" smtClean="0"/>
              <a:t>- Are </a:t>
            </a:r>
            <a:r>
              <a:rPr lang="en-US" sz="1600" i="1" dirty="0"/>
              <a:t>Not FDIC Insured Are Not Bank Guaranteed May Lose Value</a:t>
            </a:r>
          </a:p>
          <a:p>
            <a:pPr marL="0" indent="0">
              <a:buNone/>
            </a:pPr>
            <a:r>
              <a:rPr lang="en-US" sz="1600" i="1" dirty="0" smtClean="0"/>
              <a:t>- Are </a:t>
            </a:r>
            <a:r>
              <a:rPr lang="en-US" sz="1600" i="1" dirty="0"/>
              <a:t>Not Deposits Are Not Insured by </a:t>
            </a:r>
            <a:r>
              <a:rPr lang="en-US" sz="1600" i="1" dirty="0" smtClean="0"/>
              <a:t>Any</a:t>
            </a:r>
          </a:p>
          <a:p>
            <a:pPr marL="0" indent="0">
              <a:buNone/>
            </a:pPr>
            <a:r>
              <a:rPr lang="en-US" sz="1600" i="1" dirty="0" smtClean="0"/>
              <a:t>- Federal </a:t>
            </a:r>
            <a:r>
              <a:rPr lang="en-US" sz="1600" i="1" dirty="0"/>
              <a:t>Government Agency</a:t>
            </a:r>
          </a:p>
          <a:p>
            <a:pPr marL="0" indent="0">
              <a:buNone/>
            </a:pPr>
            <a:r>
              <a:rPr lang="en-US" sz="1600" i="1" dirty="0" smtClean="0"/>
              <a:t>- Are </a:t>
            </a:r>
            <a:r>
              <a:rPr lang="en-US" sz="1600" i="1" dirty="0"/>
              <a:t>Not a Condition to </a:t>
            </a:r>
            <a:r>
              <a:rPr lang="en-US" sz="1600" i="1" dirty="0" smtClean="0"/>
              <a:t>Any Banking </a:t>
            </a:r>
            <a:r>
              <a:rPr lang="en-US" sz="1600" i="1" dirty="0"/>
              <a:t>Service or Activity</a:t>
            </a:r>
          </a:p>
          <a:p>
            <a:pPr marL="0" indent="0">
              <a:buNone/>
            </a:pPr>
            <a:r>
              <a:rPr lang="en-US" sz="1600" i="1" dirty="0"/>
              <a:t>MLLA is a licensed insurance agency; Bank of America, N.A., is a national bank. All are </a:t>
            </a:r>
            <a:r>
              <a:rPr lang="en-US" sz="1600" i="1" dirty="0" smtClean="0"/>
              <a:t>wholly owned </a:t>
            </a:r>
            <a:r>
              <a:rPr lang="en-US" sz="1600" i="1" dirty="0"/>
              <a:t>subsidiaries of BofA Corp.</a:t>
            </a:r>
          </a:p>
          <a:p>
            <a:pPr marL="0" indent="0">
              <a:buNone/>
            </a:pPr>
            <a:r>
              <a:rPr lang="en-US" sz="1600" i="1" dirty="0"/>
              <a:t>Bank deposits are FDIC insured up to applicable limits</a:t>
            </a:r>
            <a:r>
              <a:rPr lang="en-US" sz="1600" i="1" dirty="0" smtClean="0"/>
              <a:t>.©</a:t>
            </a:r>
            <a:endParaRPr lang="en-US" sz="1600" i="1" dirty="0"/>
          </a:p>
          <a:p>
            <a:pPr marL="0" indent="0">
              <a:buNone/>
            </a:pPr>
            <a:endParaRPr lang="en-US" sz="1600" i="1" dirty="0" smtClean="0"/>
          </a:p>
          <a:p>
            <a:pPr marL="0" indent="0">
              <a:buNone/>
            </a:pPr>
            <a:r>
              <a:rPr lang="en-US" sz="1600" i="1" dirty="0" smtClean="0"/>
              <a:t>This </a:t>
            </a:r>
            <a:r>
              <a:rPr lang="en-US" sz="1600" i="1" dirty="0"/>
              <a:t>material is being provided to you upon your request and is for informational purposes only. The information contained herein has been obtained from sources or data that we believe to be reliable, but we do not offer any guarantees as to its accuracy or completeness. Market information is subject to change without notice and past performance is no guarantee of future results. Neither the information nor any opinion expressed constitutes a solicitation for the purchase or sale of any security or other instrument. Merrill considers your trade confirmations and account statements to be the official documentation of all of your transactions.</a:t>
            </a:r>
          </a:p>
          <a:p>
            <a:pPr marL="0" indent="0">
              <a:buNone/>
            </a:pPr>
            <a:endParaRPr lang="en-US" dirty="0"/>
          </a:p>
        </p:txBody>
      </p:sp>
    </p:spTree>
    <p:extLst>
      <p:ext uri="{BB962C8B-B14F-4D97-AF65-F5344CB8AC3E}">
        <p14:creationId xmlns:p14="http://schemas.microsoft.com/office/powerpoint/2010/main" val="924811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120246</vt:lpwstr>
  </property>
  <property fmtid="{D5CDD505-2E9C-101B-9397-08002B2CF9AE}" pid="4" name="OptimizationTime">
    <vt:lpwstr>20211201_1103</vt:lpwstr>
  </property>
</Properties>
</file>

<file path=docProps/app.xml><?xml version="1.0" encoding="utf-8"?>
<Properties xmlns="http://schemas.openxmlformats.org/officeDocument/2006/extended-properties" xmlns:vt="http://schemas.openxmlformats.org/officeDocument/2006/docPropsVTypes">
  <TotalTime>581</TotalTime>
  <Words>555</Words>
  <Application>Microsoft Office PowerPoint</Application>
  <PresentationFormat>Widescreen</PresentationFormat>
  <Paragraphs>122</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Marine Corps Association and Marine Corps Association Foundation Accounts Summary</vt:lpstr>
      <vt:lpstr>MCA Wealth Management Dashboard – 2021.11.30 </vt:lpstr>
      <vt:lpstr>MCAF Wealth Management Dashboard – 2021.11.30 </vt:lpstr>
      <vt:lpstr>MCAF Benchmark Detail</vt:lpstr>
      <vt:lpstr>Disclosures</vt:lpstr>
    </vt:vector>
  </TitlesOfParts>
  <Company>Bank of America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 Wealth Management Dashboard – 2020.12.31</dc:title>
  <dc:creator>Young, Ryan C</dc:creator>
  <cp:lastModifiedBy>Young, Ryan C</cp:lastModifiedBy>
  <cp:revision>69</cp:revision>
  <dcterms:created xsi:type="dcterms:W3CDTF">2021-04-05T16:25:30Z</dcterms:created>
  <dcterms:modified xsi:type="dcterms:W3CDTF">2021-12-01T15:22:15Z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1922a411-7fad-463d-b953-b14d3e14726f</vt:lpwstr>
  </property>
  <property fmtid="{D5CDD505-2E9C-101B-9397-08002B2CF9AE}" pid="3" name="Classification">
    <vt:lpwstr>Unclassified</vt:lpwstr>
  </property>
</Properties>
</file>