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02C"/>
    <a:srgbClr val="E5DBCD"/>
    <a:srgbClr val="E6DDD0"/>
    <a:srgbClr val="E1D6C5"/>
    <a:srgbClr val="E1D6BF"/>
    <a:srgbClr val="DFD3C1"/>
    <a:srgbClr val="DED1C2"/>
    <a:srgbClr val="EBE2D5"/>
    <a:srgbClr val="E1D3C1"/>
    <a:srgbClr val="435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7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7"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301AA8-96AC-40F0-A152-ECD69DEF96DA}"/>
              </a:ext>
            </a:extLst>
          </p:cNvPr>
          <p:cNvSpPr/>
          <p:nvPr/>
        </p:nvSpPr>
        <p:spPr>
          <a:xfrm>
            <a:off x="0" y="5397343"/>
            <a:ext cx="9168677" cy="14885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8" name="Picture 17" descr="Text&#10;&#10;Description automatically generated with medium confidence">
            <a:extLst>
              <a:ext uri="{FF2B5EF4-FFF2-40B4-BE49-F238E27FC236}">
                <a16:creationId xmlns:a16="http://schemas.microsoft.com/office/drawing/2014/main" id="{535A17F8-2622-4060-8A14-5EC33326C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60" name="TextBox 59">
            <a:extLst>
              <a:ext uri="{FF2B5EF4-FFF2-40B4-BE49-F238E27FC236}">
                <a16:creationId xmlns:a16="http://schemas.microsoft.com/office/drawing/2014/main" id="{E8848DD9-FC7F-45DC-8F2E-586E437F4DEF}"/>
              </a:ext>
            </a:extLst>
          </p:cNvPr>
          <p:cNvSpPr txBox="1"/>
          <p:nvPr/>
        </p:nvSpPr>
        <p:spPr>
          <a:xfrm>
            <a:off x="3593163" y="1230398"/>
            <a:ext cx="339213" cy="1862048"/>
          </a:xfrm>
          <a:prstGeom prst="rect">
            <a:avLst/>
          </a:prstGeom>
          <a:noFill/>
        </p:spPr>
        <p:txBody>
          <a:bodyPr wrap="square" rtlCol="0">
            <a:spAutoFit/>
          </a:bodyPr>
          <a:lstStyle/>
          <a:p>
            <a:pPr algn="ctr"/>
            <a:endParaRPr lang="en-US" sz="1500" b="1" dirty="0">
              <a:solidFill>
                <a:srgbClr val="4A4F42"/>
              </a:solidFill>
              <a:latin typeface="Arial"/>
              <a:cs typeface="Arial"/>
            </a:endParaRPr>
          </a:p>
          <a:p>
            <a:pPr algn="ctr"/>
            <a:endParaRPr lang="en-US" sz="2000" b="1" dirty="0">
              <a:solidFill>
                <a:srgbClr val="4A4F42"/>
              </a:solidFill>
              <a:latin typeface="Arial"/>
              <a:cs typeface="Arial"/>
            </a:endParaRPr>
          </a:p>
          <a:p>
            <a:pPr algn="ctr"/>
            <a:endParaRPr lang="en-US" sz="2000" b="1" dirty="0">
              <a:solidFill>
                <a:srgbClr val="4A4F42"/>
              </a:solidFill>
              <a:latin typeface="Arial"/>
              <a:cs typeface="Arial"/>
            </a:endParaRPr>
          </a:p>
          <a:p>
            <a:pPr algn="ctr"/>
            <a:endParaRPr lang="en-US" sz="2000" b="1" dirty="0">
              <a:solidFill>
                <a:srgbClr val="4A4F42"/>
              </a:solidFill>
              <a:latin typeface="Arial"/>
              <a:cs typeface="Arial"/>
            </a:endParaRPr>
          </a:p>
          <a:p>
            <a:pPr algn="ctr"/>
            <a:endParaRPr lang="en-US" sz="2000" b="1" dirty="0">
              <a:solidFill>
                <a:srgbClr val="4A4F42"/>
              </a:solidFill>
              <a:latin typeface="Arial"/>
              <a:cs typeface="Arial"/>
            </a:endParaRPr>
          </a:p>
          <a:p>
            <a:pPr algn="ctr"/>
            <a:endParaRPr lang="en-US" sz="2000" b="1" dirty="0">
              <a:solidFill>
                <a:srgbClr val="4A4F42"/>
              </a:solidFill>
              <a:latin typeface="Arial"/>
              <a:cs typeface="Arial"/>
            </a:endParaRPr>
          </a:p>
        </p:txBody>
      </p:sp>
      <p:sp>
        <p:nvSpPr>
          <p:cNvPr id="91" name="Flowchart: Connector 90">
            <a:extLst>
              <a:ext uri="{FF2B5EF4-FFF2-40B4-BE49-F238E27FC236}">
                <a16:creationId xmlns:a16="http://schemas.microsoft.com/office/drawing/2014/main" id="{C5FF80F7-0EC1-48DD-9743-91C4FE76F88F}"/>
              </a:ext>
            </a:extLst>
          </p:cNvPr>
          <p:cNvSpPr/>
          <p:nvPr/>
        </p:nvSpPr>
        <p:spPr>
          <a:xfrm>
            <a:off x="7952394" y="6329400"/>
            <a:ext cx="806450" cy="218233"/>
          </a:xfrm>
          <a:prstGeom prst="flowChartConnector">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2">
                    <a:lumMod val="50000"/>
                  </a:schemeClr>
                </a:solidFill>
              </a:rPr>
              <a:t>1 of 2</a:t>
            </a:r>
          </a:p>
        </p:txBody>
      </p:sp>
      <p:sp>
        <p:nvSpPr>
          <p:cNvPr id="56" name="TextBox 55">
            <a:extLst>
              <a:ext uri="{FF2B5EF4-FFF2-40B4-BE49-F238E27FC236}">
                <a16:creationId xmlns:a16="http://schemas.microsoft.com/office/drawing/2014/main" id="{4FFA4F71-E5BB-4F58-93D1-3E956D5770AF}"/>
              </a:ext>
            </a:extLst>
          </p:cNvPr>
          <p:cNvSpPr txBox="1"/>
          <p:nvPr/>
        </p:nvSpPr>
        <p:spPr>
          <a:xfrm>
            <a:off x="393338" y="355691"/>
            <a:ext cx="8382000" cy="4816703"/>
          </a:xfrm>
          <a:prstGeom prst="rect">
            <a:avLst/>
          </a:prstGeom>
          <a:noFill/>
        </p:spPr>
        <p:txBody>
          <a:bodyPr wrap="square" rtlCol="0">
            <a:spAutoFit/>
          </a:bodyPr>
          <a:lstStyle/>
          <a:p>
            <a:pPr algn="ctr"/>
            <a:r>
              <a:rPr lang="en-US" sz="3500" b="1" dirty="0">
                <a:solidFill>
                  <a:srgbClr val="4A4F42"/>
                </a:solidFill>
                <a:latin typeface="Arial"/>
                <a:cs typeface="Arial"/>
              </a:rPr>
              <a:t>FUTURES COMMITTEE</a:t>
            </a:r>
          </a:p>
          <a:p>
            <a:pPr algn="ctr"/>
            <a:endParaRPr lang="en-US" sz="2000" b="1" dirty="0">
              <a:solidFill>
                <a:srgbClr val="4A4F42"/>
              </a:solidFill>
              <a:latin typeface="Arial"/>
              <a:cs typeface="Arial"/>
            </a:endParaRPr>
          </a:p>
          <a:p>
            <a:pPr algn="ctr"/>
            <a:r>
              <a:rPr lang="en-US" sz="3000" b="1" dirty="0">
                <a:solidFill>
                  <a:srgbClr val="4A4F42"/>
                </a:solidFill>
                <a:latin typeface="Arial"/>
                <a:cs typeface="Arial"/>
              </a:rPr>
              <a:t>7 December 2021</a:t>
            </a:r>
          </a:p>
          <a:p>
            <a:pPr algn="ctr"/>
            <a:endParaRPr lang="en-US" sz="2000" b="1" dirty="0">
              <a:solidFill>
                <a:srgbClr val="4A4F42"/>
              </a:solidFill>
              <a:latin typeface="Arial"/>
              <a:cs typeface="Arial"/>
            </a:endParaRPr>
          </a:p>
          <a:p>
            <a:pPr marL="571500" indent="-571500">
              <a:buFont typeface="Arial" panose="020B0604020202020204" pitchFamily="34" charset="0"/>
              <a:buChar char="•"/>
            </a:pPr>
            <a:r>
              <a:rPr lang="en-US" sz="2000" b="1" dirty="0">
                <a:solidFill>
                  <a:srgbClr val="4A4F42"/>
                </a:solidFill>
                <a:latin typeface="Arial"/>
                <a:cs typeface="Arial"/>
              </a:rPr>
              <a:t>Futures Committee has met twice since August Board Meeting</a:t>
            </a:r>
          </a:p>
          <a:p>
            <a:pPr marL="1485900" lvl="2" indent="-571500">
              <a:buFont typeface="Arial" panose="020B0604020202020204" pitchFamily="34" charset="0"/>
              <a:buChar char="•"/>
            </a:pPr>
            <a:r>
              <a:rPr lang="en-US" sz="2000" b="1" dirty="0">
                <a:solidFill>
                  <a:srgbClr val="4A4F42"/>
                </a:solidFill>
                <a:latin typeface="Arial"/>
                <a:cs typeface="Arial"/>
              </a:rPr>
              <a:t>10/26/2021</a:t>
            </a:r>
          </a:p>
          <a:p>
            <a:pPr marL="1485900" lvl="2" indent="-571500">
              <a:buFont typeface="Arial" panose="020B0604020202020204" pitchFamily="34" charset="0"/>
              <a:buChar char="•"/>
            </a:pPr>
            <a:r>
              <a:rPr lang="en-US" sz="2000" b="1" dirty="0">
                <a:solidFill>
                  <a:srgbClr val="4A4F42"/>
                </a:solidFill>
                <a:latin typeface="Arial"/>
                <a:cs typeface="Arial"/>
              </a:rPr>
              <a:t>12/06/2021</a:t>
            </a:r>
          </a:p>
          <a:p>
            <a:endParaRPr lang="en-US" sz="2000" b="1" dirty="0">
              <a:solidFill>
                <a:srgbClr val="4A4F42"/>
              </a:solidFill>
              <a:latin typeface="Arial"/>
              <a:cs typeface="Arial"/>
            </a:endParaRPr>
          </a:p>
          <a:p>
            <a:pPr marL="571500" indent="-571500">
              <a:buFont typeface="Arial" panose="020B0604020202020204" pitchFamily="34" charset="0"/>
              <a:buChar char="•"/>
            </a:pPr>
            <a:r>
              <a:rPr lang="en-US" sz="2000" b="1" dirty="0">
                <a:solidFill>
                  <a:srgbClr val="4A4F42"/>
                </a:solidFill>
                <a:latin typeface="Arial"/>
                <a:cs typeface="Arial"/>
              </a:rPr>
              <a:t>Retail Update &amp; Way Ahead (O’Hara Slide)</a:t>
            </a:r>
          </a:p>
          <a:p>
            <a:endParaRPr lang="en-US" sz="2000" b="1" dirty="0">
              <a:solidFill>
                <a:srgbClr val="4A4F42"/>
              </a:solidFill>
              <a:latin typeface="Arial"/>
              <a:cs typeface="Arial"/>
            </a:endParaRPr>
          </a:p>
          <a:p>
            <a:pPr marL="571500" indent="-571500">
              <a:buFont typeface="Arial" panose="020B0604020202020204" pitchFamily="34" charset="0"/>
              <a:buChar char="•"/>
            </a:pPr>
            <a:r>
              <a:rPr lang="en-US" sz="2000" b="1" dirty="0">
                <a:solidFill>
                  <a:srgbClr val="4A4F42"/>
                </a:solidFill>
                <a:latin typeface="Arial"/>
                <a:cs typeface="Arial"/>
              </a:rPr>
              <a:t>MCA Headquarters Location Update</a:t>
            </a:r>
          </a:p>
          <a:p>
            <a:endParaRPr lang="en-US" sz="2000" b="1" dirty="0">
              <a:solidFill>
                <a:srgbClr val="4A4F42"/>
              </a:solidFill>
              <a:latin typeface="Arial"/>
              <a:cs typeface="Arial"/>
            </a:endParaRPr>
          </a:p>
          <a:p>
            <a:pPr algn="ctr"/>
            <a:endParaRPr lang="en-US" sz="4200" b="1" dirty="0">
              <a:solidFill>
                <a:srgbClr val="4A4F42"/>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49E823D8-DCA8-46C1-9EA6-045D3C59F0A6}"/>
              </a:ext>
            </a:extLst>
          </p:cNvPr>
          <p:cNvSpPr txBox="1">
            <a:spLocks noGrp="1" noChangeArrowheads="1"/>
          </p:cNvSpPr>
          <p:nvPr>
            <p:ph type="body" idx="1"/>
          </p:nvPr>
        </p:nvSpPr>
        <p:spPr bwMode="auto">
          <a:xfrm>
            <a:off x="457200" y="304800"/>
            <a:ext cx="8229600" cy="463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6" charset="0"/>
                <a:cs typeface="Times New Roman" pitchFamily="-16" charset="0"/>
              </a:defRPr>
            </a:lvl1pPr>
            <a:lvl2pPr marL="742950" indent="-285750" eaLnBrk="0" hangingPunct="0">
              <a:defRPr sz="2400">
                <a:solidFill>
                  <a:schemeClr val="tx1"/>
                </a:solidFill>
                <a:latin typeface="Times New Roman" pitchFamily="-16" charset="0"/>
                <a:cs typeface="Times New Roman" pitchFamily="-16" charset="0"/>
              </a:defRPr>
            </a:lvl2pPr>
            <a:lvl3pPr marL="1143000" indent="-228600" eaLnBrk="0" hangingPunct="0">
              <a:defRPr sz="2400">
                <a:solidFill>
                  <a:schemeClr val="tx1"/>
                </a:solidFill>
                <a:latin typeface="Times New Roman" pitchFamily="-16" charset="0"/>
                <a:cs typeface="Times New Roman" pitchFamily="-16" charset="0"/>
              </a:defRPr>
            </a:lvl3pPr>
            <a:lvl4pPr marL="1600200" indent="-228600" eaLnBrk="0" hangingPunct="0">
              <a:defRPr sz="2400">
                <a:solidFill>
                  <a:schemeClr val="tx1"/>
                </a:solidFill>
                <a:latin typeface="Times New Roman" pitchFamily="-16" charset="0"/>
                <a:cs typeface="Times New Roman" pitchFamily="-16" charset="0"/>
              </a:defRPr>
            </a:lvl4pPr>
            <a:lvl5pPr marL="2057400" indent="-228600" eaLnBrk="0" hangingPunct="0">
              <a:defRPr sz="2400">
                <a:solidFill>
                  <a:schemeClr val="tx1"/>
                </a:solidFill>
                <a:latin typeface="Times New Roman" pitchFamily="-16" charset="0"/>
                <a:cs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cs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cs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cs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cs typeface="Times New Roman" pitchFamily="-16" charset="0"/>
              </a:defRPr>
            </a:lvl9pPr>
          </a:lstStyle>
          <a:p>
            <a:pPr algn="ctr"/>
            <a:r>
              <a:rPr lang="en-US" sz="3600" b="1" kern="1200" dirty="0">
                <a:solidFill>
                  <a:srgbClr val="4A4F42"/>
                </a:solidFill>
                <a:latin typeface="Arial"/>
                <a:cs typeface="Arial"/>
              </a:rPr>
              <a:t>RETAIL SUMMARY</a:t>
            </a:r>
          </a:p>
          <a:p>
            <a:pPr algn="ctr" rtl="0" eaLnBrk="1" hangingPunct="1"/>
            <a:r>
              <a:rPr lang="en-US" sz="2000" b="1" kern="1200" dirty="0">
                <a:solidFill>
                  <a:srgbClr val="4A4F42"/>
                </a:solidFill>
                <a:latin typeface="Arial"/>
                <a:cs typeface="Arial"/>
              </a:rPr>
              <a:t>6 December 2021</a:t>
            </a:r>
          </a:p>
          <a:p>
            <a:pPr marL="285750" indent="-285750">
              <a:buFont typeface="Wingdings" panose="05000000000000000000" pitchFamily="2" charset="2"/>
              <a:buChar char="q"/>
            </a:pPr>
            <a:endParaRPr lang="en-US" sz="1600" b="1" dirty="0">
              <a:latin typeface="Arial" charset="0"/>
              <a:ea typeface="Geneva" pitchFamily="-16" charset="-128"/>
            </a:endParaRPr>
          </a:p>
          <a:p>
            <a:pPr marL="342900" indent="-342900">
              <a:buFont typeface="+mj-lt"/>
              <a:buAutoNum type="arabicPeriod"/>
            </a:pPr>
            <a:r>
              <a:rPr lang="en-US" sz="1400" dirty="0">
                <a:latin typeface="Arial" charset="0"/>
                <a:ea typeface="Geneva" pitchFamily="-16" charset="-128"/>
              </a:rPr>
              <a:t>Minimally assisted with revenue and expenses for 2022 budget preparation</a:t>
            </a:r>
          </a:p>
          <a:p>
            <a:pPr marL="342900" indent="-342900">
              <a:buFont typeface="+mj-lt"/>
              <a:buAutoNum type="arabicPeriod"/>
            </a:pPr>
            <a:endParaRPr lang="en-US" sz="1400" dirty="0">
              <a:latin typeface="Arial" charset="0"/>
              <a:ea typeface="Geneva" pitchFamily="-16" charset="-128"/>
            </a:endParaRPr>
          </a:p>
          <a:p>
            <a:pPr marL="342900" indent="-342900">
              <a:buFont typeface="+mj-lt"/>
              <a:buAutoNum type="arabicPeriod"/>
            </a:pPr>
            <a:r>
              <a:rPr lang="en-US" sz="1400" dirty="0">
                <a:latin typeface="Arial" charset="0"/>
                <a:ea typeface="Geneva" pitchFamily="-16" charset="-128"/>
              </a:rPr>
              <a:t>Discussed with management need for 3 - 5 year business plan focused on getting to break-even, fully loaded with all overhead and back-office support in year 3.</a:t>
            </a:r>
          </a:p>
          <a:p>
            <a:pPr marL="342900" indent="-342900">
              <a:buFont typeface="+mj-lt"/>
              <a:buAutoNum type="arabicPeriod"/>
            </a:pPr>
            <a:endParaRPr lang="en-US" sz="1400" dirty="0">
              <a:latin typeface="Arial" charset="0"/>
              <a:ea typeface="Geneva" pitchFamily="-16" charset="-128"/>
            </a:endParaRPr>
          </a:p>
          <a:p>
            <a:pPr marL="342900" indent="-342900">
              <a:buFont typeface="+mj-lt"/>
              <a:buAutoNum type="arabicPeriod"/>
            </a:pPr>
            <a:r>
              <a:rPr lang="en-US" sz="1400" dirty="0">
                <a:latin typeface="Arial" charset="0"/>
                <a:ea typeface="Geneva" pitchFamily="-16" charset="-128"/>
              </a:rPr>
              <a:t>Reviewed PD for Director of Retail. Management is looking for someone with significant experience in purchasing and sales strategies in both brick &amp; mortar store and e-Commerce.</a:t>
            </a:r>
          </a:p>
          <a:p>
            <a:pPr marL="342900" indent="-342900">
              <a:buFont typeface="+mj-lt"/>
              <a:buAutoNum type="arabicPeriod"/>
            </a:pPr>
            <a:endParaRPr lang="en-US" sz="1400" dirty="0">
              <a:latin typeface="Arial" charset="0"/>
              <a:ea typeface="Geneva" pitchFamily="-16" charset="-128"/>
            </a:endParaRPr>
          </a:p>
          <a:p>
            <a:pPr marL="342900" indent="-342900">
              <a:buFont typeface="+mj-lt"/>
              <a:buAutoNum type="arabicPeriod"/>
            </a:pPr>
            <a:r>
              <a:rPr lang="en-US" sz="1400" dirty="0">
                <a:latin typeface="Arial" charset="0"/>
                <a:ea typeface="Geneva" pitchFamily="-16" charset="-128"/>
              </a:rPr>
              <a:t>Work with planning and review of results from the preliminary physical inventory count this past September 2021 to prepare for year-end physical inventory counts for the audits.</a:t>
            </a:r>
          </a:p>
          <a:p>
            <a:pPr marL="342900" indent="-342900">
              <a:buFont typeface="+mj-lt"/>
              <a:buAutoNum type="arabicPeriod"/>
            </a:pPr>
            <a:endParaRPr lang="en-US" sz="1400" dirty="0">
              <a:latin typeface="Arial" charset="0"/>
              <a:ea typeface="Geneva" pitchFamily="-16" charset="-128"/>
            </a:endParaRPr>
          </a:p>
          <a:p>
            <a:pPr marL="342900" indent="-342900">
              <a:buFont typeface="+mj-lt"/>
              <a:buAutoNum type="arabicPeriod"/>
            </a:pPr>
            <a:r>
              <a:rPr lang="en-US" sz="1400" dirty="0">
                <a:latin typeface="Arial" charset="0"/>
                <a:ea typeface="Geneva" pitchFamily="-16" charset="-128"/>
              </a:rPr>
              <a:t>Discussed with management the need for written policies and procedures.  This will provide documentation to track inefficiencies and make improvements, and especially provide guidance when there is turnover.  Should also provide documentation of internal controls.</a:t>
            </a:r>
          </a:p>
          <a:p>
            <a:pPr marL="342900" indent="-342900">
              <a:buFont typeface="+mj-lt"/>
              <a:buAutoNum type="arabicPeriod"/>
            </a:pPr>
            <a:endParaRPr lang="en-US" sz="1400" dirty="0">
              <a:latin typeface="Arial" charset="0"/>
              <a:ea typeface="Geneva" pitchFamily="-16" charset="-128"/>
            </a:endParaRPr>
          </a:p>
          <a:p>
            <a:pPr marL="342900" indent="-342900">
              <a:buFont typeface="+mj-lt"/>
              <a:buAutoNum type="arabicPeriod"/>
            </a:pPr>
            <a:r>
              <a:rPr lang="en-US" sz="1400" dirty="0">
                <a:latin typeface="Arial" charset="0"/>
                <a:ea typeface="Geneva" pitchFamily="-16" charset="-128"/>
              </a:rPr>
              <a:t>Should perform a cost analysis to better understand cost vs benefit of all </a:t>
            </a:r>
          </a:p>
        </p:txBody>
      </p:sp>
    </p:spTree>
    <p:extLst>
      <p:ext uri="{BB962C8B-B14F-4D97-AF65-F5344CB8AC3E}">
        <p14:creationId xmlns:p14="http://schemas.microsoft.com/office/powerpoint/2010/main" val="12511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12D89B-CD2A-46A8-BE7A-F2BD471EB506}"/>
              </a:ext>
            </a:extLst>
          </p:cNvPr>
          <p:cNvSpPr>
            <a:spLocks noGrp="1"/>
          </p:cNvSpPr>
          <p:nvPr>
            <p:ph type="body" idx="1"/>
          </p:nvPr>
        </p:nvSpPr>
        <p:spPr>
          <a:xfrm>
            <a:off x="381000" y="304800"/>
            <a:ext cx="8229600" cy="1107996"/>
          </a:xfrm>
        </p:spPr>
        <p:txBody>
          <a:bodyPr/>
          <a:lstStyle/>
          <a:p>
            <a:pPr algn="ctr" rtl="0"/>
            <a:r>
              <a:rPr lang="en-US" sz="3600" b="1" kern="1200" dirty="0">
                <a:solidFill>
                  <a:srgbClr val="4A4F42"/>
                </a:solidFill>
                <a:latin typeface="Arial"/>
                <a:cs typeface="Arial"/>
              </a:rPr>
              <a:t>The MARINE Shop</a:t>
            </a:r>
          </a:p>
          <a:p>
            <a:pPr algn="ctr" rtl="0"/>
            <a:r>
              <a:rPr lang="en-US" sz="3600" b="1" kern="1200" dirty="0">
                <a:solidFill>
                  <a:srgbClr val="4A4F42"/>
                </a:solidFill>
                <a:latin typeface="Arial"/>
                <a:cs typeface="Arial"/>
              </a:rPr>
              <a:t>  Condensed Statement of Activities</a:t>
            </a:r>
          </a:p>
        </p:txBody>
      </p:sp>
      <p:graphicFrame>
        <p:nvGraphicFramePr>
          <p:cNvPr id="8" name="Table 7">
            <a:extLst>
              <a:ext uri="{FF2B5EF4-FFF2-40B4-BE49-F238E27FC236}">
                <a16:creationId xmlns:a16="http://schemas.microsoft.com/office/drawing/2014/main" id="{C2EF8ED6-398E-4FD9-B3A3-6C3BB4558289}"/>
              </a:ext>
            </a:extLst>
          </p:cNvPr>
          <p:cNvGraphicFramePr>
            <a:graphicFrameLocks noGrp="1"/>
          </p:cNvGraphicFramePr>
          <p:nvPr>
            <p:extLst>
              <p:ext uri="{D42A27DB-BD31-4B8C-83A1-F6EECF244321}">
                <p14:modId xmlns:p14="http://schemas.microsoft.com/office/powerpoint/2010/main" val="233714545"/>
              </p:ext>
            </p:extLst>
          </p:nvPr>
        </p:nvGraphicFramePr>
        <p:xfrm>
          <a:off x="1219200" y="1676400"/>
          <a:ext cx="6934200" cy="3047998"/>
        </p:xfrm>
        <a:graphic>
          <a:graphicData uri="http://schemas.openxmlformats.org/drawingml/2006/table">
            <a:tbl>
              <a:tblPr firstRow="1" firstCol="1" bandRow="1">
                <a:tableStyleId>{5C22544A-7EE6-4342-B048-85BDC9FD1C3A}</a:tableStyleId>
              </a:tblPr>
              <a:tblGrid>
                <a:gridCol w="1376484">
                  <a:extLst>
                    <a:ext uri="{9D8B030D-6E8A-4147-A177-3AD203B41FA5}">
                      <a16:colId xmlns:a16="http://schemas.microsoft.com/office/drawing/2014/main" val="2328487277"/>
                    </a:ext>
                  </a:extLst>
                </a:gridCol>
                <a:gridCol w="192965">
                  <a:extLst>
                    <a:ext uri="{9D8B030D-6E8A-4147-A177-3AD203B41FA5}">
                      <a16:colId xmlns:a16="http://schemas.microsoft.com/office/drawing/2014/main" val="1243609347"/>
                    </a:ext>
                  </a:extLst>
                </a:gridCol>
                <a:gridCol w="797589">
                  <a:extLst>
                    <a:ext uri="{9D8B030D-6E8A-4147-A177-3AD203B41FA5}">
                      <a16:colId xmlns:a16="http://schemas.microsoft.com/office/drawing/2014/main" val="1284474644"/>
                    </a:ext>
                  </a:extLst>
                </a:gridCol>
                <a:gridCol w="192965">
                  <a:extLst>
                    <a:ext uri="{9D8B030D-6E8A-4147-A177-3AD203B41FA5}">
                      <a16:colId xmlns:a16="http://schemas.microsoft.com/office/drawing/2014/main" val="2448950633"/>
                    </a:ext>
                  </a:extLst>
                </a:gridCol>
                <a:gridCol w="631962">
                  <a:extLst>
                    <a:ext uri="{9D8B030D-6E8A-4147-A177-3AD203B41FA5}">
                      <a16:colId xmlns:a16="http://schemas.microsoft.com/office/drawing/2014/main" val="495816549"/>
                    </a:ext>
                  </a:extLst>
                </a:gridCol>
                <a:gridCol w="95196">
                  <a:extLst>
                    <a:ext uri="{9D8B030D-6E8A-4147-A177-3AD203B41FA5}">
                      <a16:colId xmlns:a16="http://schemas.microsoft.com/office/drawing/2014/main" val="3304674430"/>
                    </a:ext>
                  </a:extLst>
                </a:gridCol>
                <a:gridCol w="192965">
                  <a:extLst>
                    <a:ext uri="{9D8B030D-6E8A-4147-A177-3AD203B41FA5}">
                      <a16:colId xmlns:a16="http://schemas.microsoft.com/office/drawing/2014/main" val="2965016009"/>
                    </a:ext>
                  </a:extLst>
                </a:gridCol>
                <a:gridCol w="797589">
                  <a:extLst>
                    <a:ext uri="{9D8B030D-6E8A-4147-A177-3AD203B41FA5}">
                      <a16:colId xmlns:a16="http://schemas.microsoft.com/office/drawing/2014/main" val="2663508127"/>
                    </a:ext>
                  </a:extLst>
                </a:gridCol>
                <a:gridCol w="192965">
                  <a:extLst>
                    <a:ext uri="{9D8B030D-6E8A-4147-A177-3AD203B41FA5}">
                      <a16:colId xmlns:a16="http://schemas.microsoft.com/office/drawing/2014/main" val="4204881474"/>
                    </a:ext>
                  </a:extLst>
                </a:gridCol>
                <a:gridCol w="650935">
                  <a:extLst>
                    <a:ext uri="{9D8B030D-6E8A-4147-A177-3AD203B41FA5}">
                      <a16:colId xmlns:a16="http://schemas.microsoft.com/office/drawing/2014/main" val="1725742463"/>
                    </a:ext>
                  </a:extLst>
                </a:gridCol>
                <a:gridCol w="182030">
                  <a:extLst>
                    <a:ext uri="{9D8B030D-6E8A-4147-A177-3AD203B41FA5}">
                      <a16:colId xmlns:a16="http://schemas.microsoft.com/office/drawing/2014/main" val="63332848"/>
                    </a:ext>
                  </a:extLst>
                </a:gridCol>
                <a:gridCol w="797589">
                  <a:extLst>
                    <a:ext uri="{9D8B030D-6E8A-4147-A177-3AD203B41FA5}">
                      <a16:colId xmlns:a16="http://schemas.microsoft.com/office/drawing/2014/main" val="4112591766"/>
                    </a:ext>
                  </a:extLst>
                </a:gridCol>
                <a:gridCol w="192965">
                  <a:extLst>
                    <a:ext uri="{9D8B030D-6E8A-4147-A177-3AD203B41FA5}">
                      <a16:colId xmlns:a16="http://schemas.microsoft.com/office/drawing/2014/main" val="3418675814"/>
                    </a:ext>
                  </a:extLst>
                </a:gridCol>
                <a:gridCol w="640001">
                  <a:extLst>
                    <a:ext uri="{9D8B030D-6E8A-4147-A177-3AD203B41FA5}">
                      <a16:colId xmlns:a16="http://schemas.microsoft.com/office/drawing/2014/main" val="827070151"/>
                    </a:ext>
                  </a:extLst>
                </a:gridCol>
              </a:tblGrid>
              <a:tr h="253272">
                <a:tc>
                  <a:txBody>
                    <a:bodyPr/>
                    <a:lstStyle/>
                    <a:p>
                      <a:pPr marL="0" marR="0">
                        <a:lnSpc>
                          <a:spcPct val="107000"/>
                        </a:lnSpc>
                        <a:spcBef>
                          <a:spcPts val="0"/>
                        </a:spcBef>
                        <a:spcAft>
                          <a:spcPts val="0"/>
                        </a:spcAft>
                      </a:pPr>
                      <a:r>
                        <a:rPr lang="en-US" sz="1100" dirty="0">
                          <a:effectLst/>
                        </a:rPr>
                        <a:t>The Marine Shop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9462593"/>
                  </a:ext>
                </a:extLst>
              </a:tr>
              <a:tr h="253272">
                <a:tc gridSpan="3">
                  <a:txBody>
                    <a:bodyPr/>
                    <a:lstStyle/>
                    <a:p>
                      <a:pPr marL="0" marR="0">
                        <a:lnSpc>
                          <a:spcPct val="107000"/>
                        </a:lnSpc>
                        <a:spcBef>
                          <a:spcPts val="0"/>
                        </a:spcBef>
                        <a:spcAft>
                          <a:spcPts val="0"/>
                        </a:spcAft>
                      </a:pPr>
                      <a:r>
                        <a:rPr lang="en-US" sz="1100">
                          <a:effectLst/>
                        </a:rPr>
                        <a:t>Condensed Statement of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13514824"/>
                  </a:ext>
                </a:extLst>
              </a:tr>
              <a:tr h="253272">
                <a:tc gridSpan="8">
                  <a:txBody>
                    <a:bodyPr/>
                    <a:lstStyle/>
                    <a:p>
                      <a:pPr marL="0" marR="0">
                        <a:lnSpc>
                          <a:spcPct val="107000"/>
                        </a:lnSpc>
                        <a:spcBef>
                          <a:spcPts val="0"/>
                        </a:spcBef>
                        <a:spcAft>
                          <a:spcPts val="0"/>
                        </a:spcAft>
                      </a:pPr>
                      <a:r>
                        <a:rPr lang="en-US" sz="1100" dirty="0">
                          <a:effectLst/>
                        </a:rPr>
                        <a:t>For the year ending December 31, 2020, 2019, and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779127"/>
                  </a:ext>
                </a:extLst>
              </a:tr>
              <a:tr h="253272">
                <a:tc>
                  <a:txBody>
                    <a:bodyPr/>
                    <a:lstStyle/>
                    <a:p>
                      <a:pPr>
                        <a:lnSpc>
                          <a:spcPct val="107000"/>
                        </a:lnSpc>
                      </a:pPr>
                      <a:endParaRPr lang="en-US" sz="1100" b="1"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8782312"/>
                  </a:ext>
                </a:extLst>
              </a:tr>
              <a:tr h="253272">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100">
                          <a:effectLst/>
                        </a:rPr>
                        <a:t>% of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 of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 of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18969887"/>
                  </a:ext>
                </a:extLst>
              </a:tr>
              <a:tr h="253272">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100">
                          <a:effectLst/>
                        </a:rPr>
                        <a:t>Revenue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US"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Revenue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Revenue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98363221"/>
                  </a:ext>
                </a:extLst>
              </a:tr>
              <a:tr h="253272">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90779908"/>
                  </a:ext>
                </a:extLst>
              </a:tr>
              <a:tr h="253272">
                <a:tc>
                  <a:txBody>
                    <a:bodyPr/>
                    <a:lstStyle/>
                    <a:p>
                      <a:pPr marL="0" marR="0">
                        <a:lnSpc>
                          <a:spcPct val="107000"/>
                        </a:lnSpc>
                        <a:spcBef>
                          <a:spcPts val="0"/>
                        </a:spcBef>
                        <a:spcAft>
                          <a:spcPts val="0"/>
                        </a:spcAft>
                      </a:pPr>
                      <a:r>
                        <a:rPr lang="en-US" sz="1100">
                          <a:effectLst/>
                        </a:rPr>
                        <a:t>Revenue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5,734,135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1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7,005,398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7,526,418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90820285"/>
                  </a:ext>
                </a:extLst>
              </a:tr>
              <a:tr h="253272">
                <a:tc>
                  <a:txBody>
                    <a:bodyPr/>
                    <a:lstStyle/>
                    <a:p>
                      <a:pPr marL="0" marR="0">
                        <a:lnSpc>
                          <a:spcPct val="107000"/>
                        </a:lnSpc>
                        <a:spcBef>
                          <a:spcPts val="0"/>
                        </a:spcBef>
                        <a:spcAft>
                          <a:spcPts val="0"/>
                        </a:spcAft>
                      </a:pPr>
                      <a:r>
                        <a:rPr lang="en-US" sz="1100">
                          <a:effectLst/>
                        </a:rPr>
                        <a:t>COGS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(3,635,287)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100">
                          <a:effectLst/>
                        </a:rPr>
                        <a:t>-63.40%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(4,425,639)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-63.17%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(4,608,240)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31025409"/>
                  </a:ext>
                </a:extLst>
              </a:tr>
              <a:tr h="253272">
                <a:tc>
                  <a:txBody>
                    <a:bodyPr/>
                    <a:lstStyle/>
                    <a:p>
                      <a:pPr marL="0" marR="0">
                        <a:lnSpc>
                          <a:spcPct val="107000"/>
                        </a:lnSpc>
                        <a:spcBef>
                          <a:spcPts val="0"/>
                        </a:spcBef>
                        <a:spcAft>
                          <a:spcPts val="0"/>
                        </a:spcAft>
                      </a:pPr>
                      <a:r>
                        <a:rPr lang="en-US" sz="1100">
                          <a:effectLst/>
                        </a:rPr>
                        <a:t>Operating Expenses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(1,914,164)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100">
                          <a:effectLst/>
                        </a:rPr>
                        <a:t>-33.38%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(2,075,927)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(2,287,090)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37418387"/>
                  </a:ext>
                </a:extLst>
              </a:tr>
              <a:tr h="253272">
                <a:tc>
                  <a:txBody>
                    <a:bodyPr/>
                    <a:lstStyle/>
                    <a:p>
                      <a:pPr marL="0" marR="0">
                        <a:lnSpc>
                          <a:spcPct val="107000"/>
                        </a:lnSpc>
                        <a:spcBef>
                          <a:spcPts val="0"/>
                        </a:spcBef>
                        <a:spcAft>
                          <a:spcPts val="0"/>
                        </a:spcAft>
                      </a:pPr>
                      <a:r>
                        <a:rPr lang="en-US" sz="1100">
                          <a:effectLst/>
                        </a:rPr>
                        <a:t>Overhead Allocation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(882,975)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100">
                          <a:effectLst/>
                        </a:rPr>
                        <a:t>-15.40%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(1,120,580)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(1,172,093)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8793845"/>
                  </a:ext>
                </a:extLst>
              </a:tr>
              <a:tr h="262006">
                <a:tc>
                  <a:txBody>
                    <a:bodyPr/>
                    <a:lstStyle/>
                    <a:p>
                      <a:pPr marL="0" marR="0">
                        <a:lnSpc>
                          <a:spcPct val="107000"/>
                        </a:lnSpc>
                        <a:spcBef>
                          <a:spcPts val="0"/>
                        </a:spcBef>
                        <a:spcAft>
                          <a:spcPts val="0"/>
                        </a:spcAft>
                      </a:pPr>
                      <a:r>
                        <a:rPr lang="en-US" sz="1100">
                          <a:effectLst/>
                        </a:rPr>
                        <a:t>Net (Loss)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(698,291)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100">
                          <a:effectLst/>
                        </a:rPr>
                        <a:t>-12.18%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(616,748)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-8.80%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(541,005)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-7.19%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65416479"/>
                  </a:ext>
                </a:extLst>
              </a:tr>
            </a:tbl>
          </a:graphicData>
        </a:graphic>
      </p:graphicFrame>
    </p:spTree>
    <p:extLst>
      <p:ext uri="{BB962C8B-B14F-4D97-AF65-F5344CB8AC3E}">
        <p14:creationId xmlns:p14="http://schemas.microsoft.com/office/powerpoint/2010/main" val="3545471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316</Words>
  <Application>Microsoft Office PowerPoint</Application>
  <PresentationFormat>On-screen Show (4:3)</PresentationFormat>
  <Paragraphs>79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Rubrecht</dc:creator>
  <cp:lastModifiedBy>Sherry Linhares</cp:lastModifiedBy>
  <cp:revision>50</cp:revision>
  <cp:lastPrinted>2021-07-19T18:56:16Z</cp:lastPrinted>
  <dcterms:created xsi:type="dcterms:W3CDTF">2020-04-10T13:48:43Z</dcterms:created>
  <dcterms:modified xsi:type="dcterms:W3CDTF">2021-12-07T14:50:20Z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2020-01-28T00:00:00Z</vt:filetime>
  </property>
  <property fmtid="{D5CDD505-2E9C-101B-9397-08002B2CF9AE}" pid="3" name="Creator">
    <vt:lpwstr>Acrobat PDFMaker 19 for PowerPoint</vt:lpwstr>
  </property>
  <property fmtid="{D5CDD505-2E9C-101B-9397-08002B2CF9AE}" pid="4" name="LastSaved">
    <vt:filetime>2020-04-10T00:00:00Z</vt:filetime>
  </property>
</Properties>
</file>