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02C"/>
    <a:srgbClr val="E5DBCD"/>
    <a:srgbClr val="E6DDD0"/>
    <a:srgbClr val="E1D6C5"/>
    <a:srgbClr val="E1D6BF"/>
    <a:srgbClr val="DFD3C1"/>
    <a:srgbClr val="DED1C2"/>
    <a:srgbClr val="EBE2D5"/>
    <a:srgbClr val="E1D3C1"/>
    <a:srgbClr val="435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410200"/>
          </a:xfrm>
          <a:custGeom>
            <a:avLst/>
            <a:gdLst/>
            <a:ahLst/>
            <a:cxnLst/>
            <a:rect l="l" t="t" r="r" b="b"/>
            <a:pathLst>
              <a:path w="9144000" h="5410200">
                <a:moveTo>
                  <a:pt x="0" y="5410200"/>
                </a:moveTo>
                <a:lnTo>
                  <a:pt x="9144000" y="5410200"/>
                </a:lnTo>
                <a:lnTo>
                  <a:pt x="91440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15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94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1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8400" y="5918682"/>
            <a:ext cx="4267198" cy="870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0543" y="44565"/>
            <a:ext cx="4993456" cy="5530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8848DD9-FC7F-45DC-8F2E-586E437F4DEF}"/>
              </a:ext>
            </a:extLst>
          </p:cNvPr>
          <p:cNvSpPr txBox="1"/>
          <p:nvPr/>
        </p:nvSpPr>
        <p:spPr>
          <a:xfrm>
            <a:off x="3593163" y="1230398"/>
            <a:ext cx="3392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C5FF80F7-0EC1-48DD-9743-91C4FE76F88F}"/>
              </a:ext>
            </a:extLst>
          </p:cNvPr>
          <p:cNvSpPr/>
          <p:nvPr/>
        </p:nvSpPr>
        <p:spPr>
          <a:xfrm>
            <a:off x="7952394" y="6329400"/>
            <a:ext cx="806450" cy="218233"/>
          </a:xfrm>
          <a:prstGeom prst="flowChartConnector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1 of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FA4F71-E5BB-4F58-93D1-3E956D5770AF}"/>
              </a:ext>
            </a:extLst>
          </p:cNvPr>
          <p:cNvSpPr txBox="1"/>
          <p:nvPr/>
        </p:nvSpPr>
        <p:spPr>
          <a:xfrm>
            <a:off x="265018" y="838200"/>
            <a:ext cx="8382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4A4F42"/>
                </a:solidFill>
                <a:latin typeface="Arial"/>
                <a:cs typeface="Arial"/>
              </a:rPr>
              <a:t>FUTURES/RETAIL COMMITTEE</a:t>
            </a:r>
          </a:p>
          <a:p>
            <a:pPr algn="ctr"/>
            <a:endParaRPr lang="en-US" sz="3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r>
              <a:rPr lang="en-US" sz="3500" b="1" dirty="0">
                <a:solidFill>
                  <a:srgbClr val="4A4F42"/>
                </a:solidFill>
                <a:latin typeface="Arial"/>
                <a:cs typeface="Arial"/>
              </a:rPr>
              <a:t>1 </a:t>
            </a:r>
            <a:r>
              <a:rPr lang="en-US" sz="3500" b="1" cap="all" dirty="0">
                <a:solidFill>
                  <a:srgbClr val="4A4F42"/>
                </a:solidFill>
                <a:latin typeface="Arial"/>
                <a:cs typeface="Arial"/>
              </a:rPr>
              <a:t>February</a:t>
            </a:r>
            <a:r>
              <a:rPr lang="en-US" sz="3500" b="1" dirty="0">
                <a:solidFill>
                  <a:srgbClr val="4A4F42"/>
                </a:solidFill>
                <a:latin typeface="Arial"/>
                <a:cs typeface="Arial"/>
              </a:rPr>
              <a:t> 2022</a:t>
            </a: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4200" b="1" dirty="0">
              <a:solidFill>
                <a:srgbClr val="4A4F4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8848DD9-FC7F-45DC-8F2E-586E437F4DEF}"/>
              </a:ext>
            </a:extLst>
          </p:cNvPr>
          <p:cNvSpPr txBox="1"/>
          <p:nvPr/>
        </p:nvSpPr>
        <p:spPr>
          <a:xfrm>
            <a:off x="3593163" y="1230398"/>
            <a:ext cx="3392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C5FF80F7-0EC1-48DD-9743-91C4FE76F88F}"/>
              </a:ext>
            </a:extLst>
          </p:cNvPr>
          <p:cNvSpPr/>
          <p:nvPr/>
        </p:nvSpPr>
        <p:spPr>
          <a:xfrm>
            <a:off x="7952394" y="6329400"/>
            <a:ext cx="806450" cy="218233"/>
          </a:xfrm>
          <a:prstGeom prst="flowChartConnector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1 of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FA4F71-E5BB-4F58-93D1-3E956D5770AF}"/>
              </a:ext>
            </a:extLst>
          </p:cNvPr>
          <p:cNvSpPr txBox="1"/>
          <p:nvPr/>
        </p:nvSpPr>
        <p:spPr>
          <a:xfrm>
            <a:off x="376844" y="222429"/>
            <a:ext cx="8382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r>
              <a:rPr lang="en-US" sz="3000" b="1" dirty="0">
                <a:solidFill>
                  <a:srgbClr val="4A4F42"/>
                </a:solidFill>
                <a:latin typeface="Arial"/>
                <a:cs typeface="Arial"/>
              </a:rPr>
              <a:t>AGENDA </a:t>
            </a:r>
          </a:p>
          <a:p>
            <a:pPr algn="ctr"/>
            <a:endParaRPr lang="en-US" sz="3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b="1" cap="all" dirty="0">
                <a:solidFill>
                  <a:srgbClr val="4A4F42"/>
                </a:solidFill>
                <a:latin typeface="Arial"/>
                <a:cs typeface="Arial"/>
              </a:rPr>
              <a:t>Retail / TMS Update (w/ Tim O’Hara)</a:t>
            </a:r>
          </a:p>
          <a:p>
            <a:endParaRPr lang="en-US" sz="2000" b="1" cap="all" dirty="0">
              <a:solidFill>
                <a:srgbClr val="4A4F42"/>
              </a:solidFill>
              <a:latin typeface="Arial"/>
              <a:cs typeface="Arial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b="1" cap="all" dirty="0">
                <a:solidFill>
                  <a:srgbClr val="4A4F42"/>
                </a:solidFill>
                <a:latin typeface="Arial"/>
                <a:cs typeface="Arial"/>
              </a:rPr>
              <a:t>MCA Headquarters Location Update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b="1" cap="all" dirty="0">
              <a:solidFill>
                <a:srgbClr val="4A4F42"/>
              </a:solidFill>
              <a:latin typeface="Arial"/>
              <a:cs typeface="Arial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b="1" cap="all" dirty="0">
                <a:solidFill>
                  <a:srgbClr val="4A4F42"/>
                </a:solidFill>
                <a:latin typeface="Arial"/>
                <a:cs typeface="Arial"/>
              </a:rPr>
              <a:t>MCA Strategic Assessment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b="1" cap="all" dirty="0">
              <a:solidFill>
                <a:srgbClr val="4A4F42"/>
              </a:solidFill>
              <a:latin typeface="Arial"/>
              <a:cs typeface="Arial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b="1" cap="all" dirty="0">
                <a:solidFill>
                  <a:srgbClr val="4A4F42"/>
                </a:solidFill>
                <a:latin typeface="Arial"/>
                <a:cs typeface="Arial"/>
              </a:rPr>
              <a:t>Futures Committee Roles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b="1" cap="all" dirty="0">
              <a:solidFill>
                <a:srgbClr val="4A4F42"/>
              </a:solidFill>
              <a:latin typeface="Arial"/>
              <a:cs typeface="Arial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b="1" cap="all" dirty="0">
                <a:solidFill>
                  <a:srgbClr val="4A4F42"/>
                </a:solidFill>
                <a:latin typeface="Arial"/>
                <a:cs typeface="Arial"/>
              </a:rPr>
              <a:t>Items that May Arise</a:t>
            </a:r>
          </a:p>
          <a:p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4200" b="1" dirty="0">
              <a:solidFill>
                <a:srgbClr val="4A4F4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89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38</Words>
  <Application>Microsoft Office PowerPoint</Application>
  <PresentationFormat>On-screen Show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Sherry Linhares</cp:lastModifiedBy>
  <cp:revision>53</cp:revision>
  <cp:lastPrinted>2021-07-19T18:56:16Z</cp:lastPrinted>
  <dcterms:created xsi:type="dcterms:W3CDTF">2020-04-10T13:48:43Z</dcterms:created>
  <dcterms:modified xsi:type="dcterms:W3CDTF">2022-01-25T18:23:48Z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2020-04-10T00:00:00Z</vt:filetime>
  </property>
</Properties>
</file>