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2C"/>
    <a:srgbClr val="E5DBCD"/>
    <a:srgbClr val="E6DDD0"/>
    <a:srgbClr val="E1D6C5"/>
    <a:srgbClr val="E1D6BF"/>
    <a:srgbClr val="DFD3C1"/>
    <a:srgbClr val="DED1C2"/>
    <a:srgbClr val="EBE2D5"/>
    <a:srgbClr val="E1D3C1"/>
    <a:srgbClr val="4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C27A3AF-FA12-4C1E-8A69-62633B764436}"/>
              </a:ext>
            </a:extLst>
          </p:cNvPr>
          <p:cNvSpPr txBox="1"/>
          <p:nvPr/>
        </p:nvSpPr>
        <p:spPr>
          <a:xfrm>
            <a:off x="762000" y="152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MCA Chairman’s &amp; CEO’s Strategic Assessment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42BFB4-7104-47DF-8DE2-E3C3F5B51AB5}"/>
              </a:ext>
            </a:extLst>
          </p:cNvPr>
          <p:cNvSpPr txBox="1"/>
          <p:nvPr/>
        </p:nvSpPr>
        <p:spPr>
          <a:xfrm>
            <a:off x="2967224" y="478863"/>
            <a:ext cx="360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A4F42"/>
                </a:solidFill>
                <a:latin typeface="Arial"/>
                <a:cs typeface="Arial"/>
              </a:rPr>
              <a:t>2022 Winter Board Meeting</a:t>
            </a:r>
            <a:endParaRPr lang="en-US" sz="1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B4B622-72CB-40E2-84A9-B515EA6FF2AF}"/>
              </a:ext>
            </a:extLst>
          </p:cNvPr>
          <p:cNvSpPr txBox="1"/>
          <p:nvPr/>
        </p:nvSpPr>
        <p:spPr>
          <a:xfrm>
            <a:off x="526443" y="785370"/>
            <a:ext cx="29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Focus Area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2DED6D-03E6-4D47-AF92-EBBA39CB83A9}"/>
              </a:ext>
            </a:extLst>
          </p:cNvPr>
          <p:cNvSpPr txBox="1"/>
          <p:nvPr/>
        </p:nvSpPr>
        <p:spPr>
          <a:xfrm>
            <a:off x="2461795" y="782021"/>
            <a:ext cx="29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Summer August 2021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D19DDE-F5E6-4D69-B91E-1EABCA358C77}"/>
              </a:ext>
            </a:extLst>
          </p:cNvPr>
          <p:cNvSpPr txBox="1"/>
          <p:nvPr/>
        </p:nvSpPr>
        <p:spPr>
          <a:xfrm>
            <a:off x="5029200" y="65264"/>
            <a:ext cx="1975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Winter 2022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B5FF18-B169-4A38-AD9E-D2D3981EF98C}"/>
              </a:ext>
            </a:extLst>
          </p:cNvPr>
          <p:cNvSpPr txBox="1"/>
          <p:nvPr/>
        </p:nvSpPr>
        <p:spPr>
          <a:xfrm>
            <a:off x="6865760" y="773028"/>
            <a:ext cx="2651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Forecast 6-12 Months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1D1C47-DA24-4C68-903E-273C774C195C}"/>
              </a:ext>
            </a:extLst>
          </p:cNvPr>
          <p:cNvSpPr txBox="1"/>
          <p:nvPr/>
        </p:nvSpPr>
        <p:spPr>
          <a:xfrm>
            <a:off x="526443" y="1237332"/>
            <a:ext cx="30839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Membership 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Retail Performance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Insurance 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Advertising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Corporate Sponsorships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Foundation Donations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Investments</a:t>
            </a:r>
          </a:p>
          <a:p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Overall Cash Flow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C5EFBE-BE60-4600-BA21-8CDAE001E561}"/>
              </a:ext>
            </a:extLst>
          </p:cNvPr>
          <p:cNvSpPr/>
          <p:nvPr/>
        </p:nvSpPr>
        <p:spPr>
          <a:xfrm>
            <a:off x="503996" y="4319711"/>
            <a:ext cx="834911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</a:t>
            </a:r>
          </a:p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   Retail Committee Assess            N/A		      N/A 	</a:t>
            </a:r>
          </a:p>
          <a:p>
            <a:endParaRPr lang="en-US" sz="1100" b="1" dirty="0">
              <a:solidFill>
                <a:srgbClr val="4A4F42"/>
              </a:solidFill>
              <a:latin typeface="Arial"/>
              <a:cs typeface="Arial"/>
            </a:endParaRPr>
          </a:p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</a:t>
            </a:r>
          </a:p>
          <a:p>
            <a:endParaRPr lang="en-US" sz="1100" b="1" dirty="0">
              <a:solidFill>
                <a:srgbClr val="4A4F42"/>
              </a:solidFill>
              <a:latin typeface="Arial"/>
              <a:cs typeface="Arial"/>
            </a:endParaRPr>
          </a:p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</a:t>
            </a:r>
          </a:p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	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79439CB2-6787-4A24-BEB1-DA0AF9CBB343}"/>
              </a:ext>
            </a:extLst>
          </p:cNvPr>
          <p:cNvSpPr/>
          <p:nvPr/>
        </p:nvSpPr>
        <p:spPr>
          <a:xfrm>
            <a:off x="398198" y="514890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179EC2-B314-4CFF-A271-A67E912CBB09}"/>
              </a:ext>
            </a:extLst>
          </p:cNvPr>
          <p:cNvSpPr/>
          <p:nvPr/>
        </p:nvSpPr>
        <p:spPr>
          <a:xfrm>
            <a:off x="600124" y="5131951"/>
            <a:ext cx="20970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 = Meeting Expectations</a:t>
            </a:r>
            <a:endParaRPr lang="en-US" sz="1300" dirty="0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7218403A-71CE-496C-81BD-7D5A9CD8A89C}"/>
              </a:ext>
            </a:extLst>
          </p:cNvPr>
          <p:cNvSpPr/>
          <p:nvPr/>
        </p:nvSpPr>
        <p:spPr>
          <a:xfrm>
            <a:off x="2678456" y="5131951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15990B-1FB4-4BE7-A391-4241A026E4BA}"/>
              </a:ext>
            </a:extLst>
          </p:cNvPr>
          <p:cNvSpPr/>
          <p:nvPr/>
        </p:nvSpPr>
        <p:spPr>
          <a:xfrm>
            <a:off x="2901023" y="5132276"/>
            <a:ext cx="25867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=  Not Meeting Expectations</a:t>
            </a:r>
            <a:endParaRPr lang="en-US" sz="1300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9F9B6D44-E62E-4634-8166-058234A08409}"/>
              </a:ext>
            </a:extLst>
          </p:cNvPr>
          <p:cNvSpPr/>
          <p:nvPr/>
        </p:nvSpPr>
        <p:spPr>
          <a:xfrm>
            <a:off x="5421133" y="5135774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E6CD63-EC51-4983-93B5-9C0B9BF711D3}"/>
              </a:ext>
            </a:extLst>
          </p:cNvPr>
          <p:cNvSpPr/>
          <p:nvPr/>
        </p:nvSpPr>
        <p:spPr>
          <a:xfrm>
            <a:off x="5514655" y="5136149"/>
            <a:ext cx="35268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  </a:t>
            </a:r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=  Off Track / Potential Board Assistance</a:t>
            </a:r>
            <a:endParaRPr lang="en-US" sz="13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848DD9-FC7F-45DC-8F2E-586E437F4DEF}"/>
              </a:ext>
            </a:extLst>
          </p:cNvPr>
          <p:cNvSpPr txBox="1"/>
          <p:nvPr/>
        </p:nvSpPr>
        <p:spPr>
          <a:xfrm>
            <a:off x="3593163" y="1230398"/>
            <a:ext cx="3392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4E8E7C63-0447-4F2F-A424-A692885EB926}"/>
              </a:ext>
            </a:extLst>
          </p:cNvPr>
          <p:cNvSpPr/>
          <p:nvPr/>
        </p:nvSpPr>
        <p:spPr>
          <a:xfrm>
            <a:off x="3650547" y="1274580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269557CC-1C69-46CF-9F38-28EBA588268B}"/>
              </a:ext>
            </a:extLst>
          </p:cNvPr>
          <p:cNvSpPr/>
          <p:nvPr/>
        </p:nvSpPr>
        <p:spPr>
          <a:xfrm>
            <a:off x="3650546" y="1709098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8CAF6CE2-B1E5-4E3C-BF31-F83881538BBE}"/>
              </a:ext>
            </a:extLst>
          </p:cNvPr>
          <p:cNvSpPr/>
          <p:nvPr/>
        </p:nvSpPr>
        <p:spPr>
          <a:xfrm>
            <a:off x="3650546" y="217559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0A1B7AE-5223-4C71-B91B-895E3CB9AA80}"/>
              </a:ext>
            </a:extLst>
          </p:cNvPr>
          <p:cNvSpPr/>
          <p:nvPr/>
        </p:nvSpPr>
        <p:spPr>
          <a:xfrm>
            <a:off x="3659668" y="255224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AFBABE92-9664-4BC4-B5D8-9B4DF17DC172}"/>
              </a:ext>
            </a:extLst>
          </p:cNvPr>
          <p:cNvSpPr/>
          <p:nvPr/>
        </p:nvSpPr>
        <p:spPr>
          <a:xfrm>
            <a:off x="3659153" y="2942455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88AD10A7-DF72-4FCC-BA07-2E8C67E94D7C}"/>
              </a:ext>
            </a:extLst>
          </p:cNvPr>
          <p:cNvSpPr/>
          <p:nvPr/>
        </p:nvSpPr>
        <p:spPr>
          <a:xfrm>
            <a:off x="3659153" y="339506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7E0CC178-3453-4B5A-9E22-E3EBEB1EE9E7}"/>
              </a:ext>
            </a:extLst>
          </p:cNvPr>
          <p:cNvSpPr/>
          <p:nvPr/>
        </p:nvSpPr>
        <p:spPr>
          <a:xfrm>
            <a:off x="3650549" y="384347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821D112-78EC-45B3-910E-B38FCA919C71}"/>
              </a:ext>
            </a:extLst>
          </p:cNvPr>
          <p:cNvSpPr/>
          <p:nvPr/>
        </p:nvSpPr>
        <p:spPr>
          <a:xfrm>
            <a:off x="3650546" y="4293793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9735FCA3-20A6-492D-A359-57925C44AB41}"/>
              </a:ext>
            </a:extLst>
          </p:cNvPr>
          <p:cNvSpPr/>
          <p:nvPr/>
        </p:nvSpPr>
        <p:spPr>
          <a:xfrm>
            <a:off x="5497575" y="1279417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9E6039F7-E6A6-46A6-A0E1-988DFF2342B2}"/>
              </a:ext>
            </a:extLst>
          </p:cNvPr>
          <p:cNvSpPr/>
          <p:nvPr/>
        </p:nvSpPr>
        <p:spPr>
          <a:xfrm>
            <a:off x="5497574" y="1710635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187668B1-0ED1-4C3D-A042-5F7AE500B5E9}"/>
              </a:ext>
            </a:extLst>
          </p:cNvPr>
          <p:cNvSpPr/>
          <p:nvPr/>
        </p:nvSpPr>
        <p:spPr>
          <a:xfrm>
            <a:off x="7731076" y="1708089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84308F6-7736-4BCD-BE1B-A9B282884C5C}"/>
              </a:ext>
            </a:extLst>
          </p:cNvPr>
          <p:cNvSpPr/>
          <p:nvPr/>
        </p:nvSpPr>
        <p:spPr>
          <a:xfrm>
            <a:off x="7731076" y="384896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749DD33-E416-410E-B620-69623D5F432D}"/>
              </a:ext>
            </a:extLst>
          </p:cNvPr>
          <p:cNvSpPr/>
          <p:nvPr/>
        </p:nvSpPr>
        <p:spPr>
          <a:xfrm>
            <a:off x="5503564" y="3852549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89E57DB8-5200-4215-9129-E316FC73F9EF}"/>
              </a:ext>
            </a:extLst>
          </p:cNvPr>
          <p:cNvSpPr/>
          <p:nvPr/>
        </p:nvSpPr>
        <p:spPr>
          <a:xfrm>
            <a:off x="7731076" y="3392604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68BD1738-3B4C-455E-A159-E6273EFB6521}"/>
              </a:ext>
            </a:extLst>
          </p:cNvPr>
          <p:cNvSpPr/>
          <p:nvPr/>
        </p:nvSpPr>
        <p:spPr>
          <a:xfrm>
            <a:off x="5499043" y="3392604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780C39B3-082C-4AE5-B6AC-845EC1D68AB6}"/>
              </a:ext>
            </a:extLst>
          </p:cNvPr>
          <p:cNvSpPr/>
          <p:nvPr/>
        </p:nvSpPr>
        <p:spPr>
          <a:xfrm>
            <a:off x="7731076" y="294390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FC49B240-7401-4E7F-8E0B-C93468343524}"/>
              </a:ext>
            </a:extLst>
          </p:cNvPr>
          <p:cNvSpPr/>
          <p:nvPr/>
        </p:nvSpPr>
        <p:spPr>
          <a:xfrm>
            <a:off x="5495061" y="2939207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0B3B16FE-526D-437B-BCA9-9A1C199351BC}"/>
              </a:ext>
            </a:extLst>
          </p:cNvPr>
          <p:cNvSpPr/>
          <p:nvPr/>
        </p:nvSpPr>
        <p:spPr>
          <a:xfrm>
            <a:off x="5497571" y="254735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263EB32E-07BF-4A9A-A121-256648DCE8E1}"/>
              </a:ext>
            </a:extLst>
          </p:cNvPr>
          <p:cNvSpPr/>
          <p:nvPr/>
        </p:nvSpPr>
        <p:spPr>
          <a:xfrm>
            <a:off x="7731076" y="254482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F8FC3D68-B4AA-45DB-A7FE-6C246D2E03A7}"/>
              </a:ext>
            </a:extLst>
          </p:cNvPr>
          <p:cNvSpPr/>
          <p:nvPr/>
        </p:nvSpPr>
        <p:spPr>
          <a:xfrm>
            <a:off x="5497571" y="2179032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163F4FF6-99ED-4904-9946-D298373A4067}"/>
              </a:ext>
            </a:extLst>
          </p:cNvPr>
          <p:cNvSpPr/>
          <p:nvPr/>
        </p:nvSpPr>
        <p:spPr>
          <a:xfrm>
            <a:off x="7731076" y="2180520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DC9AA891-3640-4148-9B22-A4EA38E539E0}"/>
              </a:ext>
            </a:extLst>
          </p:cNvPr>
          <p:cNvSpPr/>
          <p:nvPr/>
        </p:nvSpPr>
        <p:spPr>
          <a:xfrm>
            <a:off x="5503564" y="4304280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E511308B-75DC-4347-B9F5-242F507F3D8B}"/>
              </a:ext>
            </a:extLst>
          </p:cNvPr>
          <p:cNvSpPr/>
          <p:nvPr/>
        </p:nvSpPr>
        <p:spPr>
          <a:xfrm>
            <a:off x="7731076" y="430193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23186FAB-7451-413F-8FB7-B0FDB383C49A}"/>
              </a:ext>
            </a:extLst>
          </p:cNvPr>
          <p:cNvSpPr/>
          <p:nvPr/>
        </p:nvSpPr>
        <p:spPr>
          <a:xfrm rot="5400000">
            <a:off x="7378342" y="1311442"/>
            <a:ext cx="216992" cy="144925"/>
          </a:xfrm>
          <a:prstGeom prst="right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C5FF80F7-0EC1-48DD-9743-91C4FE76F88F}"/>
              </a:ext>
            </a:extLst>
          </p:cNvPr>
          <p:cNvSpPr/>
          <p:nvPr/>
        </p:nvSpPr>
        <p:spPr>
          <a:xfrm>
            <a:off x="7952394" y="6329400"/>
            <a:ext cx="806450" cy="218233"/>
          </a:xfrm>
          <a:prstGeom prst="flowChartConnector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1 of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08B917-D5BB-4345-8420-009D316FF7C4}"/>
              </a:ext>
            </a:extLst>
          </p:cNvPr>
          <p:cNvSpPr/>
          <p:nvPr/>
        </p:nvSpPr>
        <p:spPr>
          <a:xfrm>
            <a:off x="7620001" y="304800"/>
            <a:ext cx="1143000" cy="402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rgbClr val="4A4F42"/>
                </a:solidFill>
                <a:latin typeface="Arial"/>
                <a:cs typeface="Arial"/>
              </a:rPr>
              <a:t>as of 01/21/22</a:t>
            </a:r>
            <a:endParaRPr lang="en-US" sz="1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6AB90D-FE05-DB41-A055-A549798E2AE0}"/>
              </a:ext>
            </a:extLst>
          </p:cNvPr>
          <p:cNvSpPr txBox="1"/>
          <p:nvPr/>
        </p:nvSpPr>
        <p:spPr>
          <a:xfrm>
            <a:off x="7620000" y="4648200"/>
            <a:ext cx="60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N/A</a:t>
            </a:r>
            <a:endParaRPr lang="en-US" sz="1400" dirty="0"/>
          </a:p>
        </p:txBody>
      </p:sp>
      <p:sp>
        <p:nvSpPr>
          <p:cNvPr id="89" name="Flowchart: Connector 56">
            <a:extLst>
              <a:ext uri="{FF2B5EF4-FFF2-40B4-BE49-F238E27FC236}">
                <a16:creationId xmlns:a16="http://schemas.microsoft.com/office/drawing/2014/main" id="{8D9A850F-CB01-5D4E-8FC0-80D7D7D94428}"/>
              </a:ext>
            </a:extLst>
          </p:cNvPr>
          <p:cNvSpPr/>
          <p:nvPr/>
        </p:nvSpPr>
        <p:spPr>
          <a:xfrm>
            <a:off x="7712744" y="1284953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0" name="Arrow: Right 86">
            <a:extLst>
              <a:ext uri="{FF2B5EF4-FFF2-40B4-BE49-F238E27FC236}">
                <a16:creationId xmlns:a16="http://schemas.microsoft.com/office/drawing/2014/main" id="{6B0A4C7B-0F46-2C4F-A7D5-96B78A91810C}"/>
              </a:ext>
            </a:extLst>
          </p:cNvPr>
          <p:cNvSpPr/>
          <p:nvPr/>
        </p:nvSpPr>
        <p:spPr>
          <a:xfrm rot="16200000">
            <a:off x="7378342" y="1811985"/>
            <a:ext cx="216992" cy="144925"/>
          </a:xfrm>
          <a:prstGeom prst="right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C27A3AF-FA12-4C1E-8A69-62633B764436}"/>
              </a:ext>
            </a:extLst>
          </p:cNvPr>
          <p:cNvSpPr txBox="1"/>
          <p:nvPr/>
        </p:nvSpPr>
        <p:spPr>
          <a:xfrm>
            <a:off x="762000" y="1524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MCA Chairman’s &amp; CEO’s Strategic Assessment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42BFB4-7104-47DF-8DE2-E3C3F5B51AB5}"/>
              </a:ext>
            </a:extLst>
          </p:cNvPr>
          <p:cNvSpPr txBox="1"/>
          <p:nvPr/>
        </p:nvSpPr>
        <p:spPr>
          <a:xfrm>
            <a:off x="2967224" y="478863"/>
            <a:ext cx="3601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A4F42"/>
                </a:solidFill>
                <a:latin typeface="Arial"/>
                <a:cs typeface="Arial"/>
              </a:rPr>
              <a:t>2022 Winter Board Meeting</a:t>
            </a:r>
            <a:endParaRPr lang="en-US" sz="1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B4B622-72CB-40E2-84A9-B515EA6FF2AF}"/>
              </a:ext>
            </a:extLst>
          </p:cNvPr>
          <p:cNvSpPr txBox="1"/>
          <p:nvPr/>
        </p:nvSpPr>
        <p:spPr>
          <a:xfrm>
            <a:off x="526443" y="785370"/>
            <a:ext cx="29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Focus Area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2DED6D-03E6-4D47-AF92-EBBA39CB83A9}"/>
              </a:ext>
            </a:extLst>
          </p:cNvPr>
          <p:cNvSpPr txBox="1"/>
          <p:nvPr/>
        </p:nvSpPr>
        <p:spPr>
          <a:xfrm>
            <a:off x="2461795" y="782021"/>
            <a:ext cx="298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Summer August 2021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D19DDE-F5E6-4D69-B91E-1EABCA358C77}"/>
              </a:ext>
            </a:extLst>
          </p:cNvPr>
          <p:cNvSpPr txBox="1"/>
          <p:nvPr/>
        </p:nvSpPr>
        <p:spPr>
          <a:xfrm>
            <a:off x="4628872" y="46163"/>
            <a:ext cx="239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endParaRPr lang="en-US" sz="1600" b="1" u="sng" dirty="0">
              <a:solidFill>
                <a:srgbClr val="4A4F42"/>
              </a:solidFill>
              <a:latin typeface="Arial"/>
              <a:cs typeface="Arial"/>
            </a:endParaRPr>
          </a:p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Winter Feb  2022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9B5FF18-B169-4A38-AD9E-D2D3981EF98C}"/>
              </a:ext>
            </a:extLst>
          </p:cNvPr>
          <p:cNvSpPr txBox="1"/>
          <p:nvPr/>
        </p:nvSpPr>
        <p:spPr>
          <a:xfrm>
            <a:off x="6865760" y="773028"/>
            <a:ext cx="2651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4A4F42"/>
                </a:solidFill>
                <a:latin typeface="Arial"/>
                <a:cs typeface="Arial"/>
              </a:rPr>
              <a:t>Forecast 6-12 Months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79439CB2-6787-4A24-BEB1-DA0AF9CBB343}"/>
              </a:ext>
            </a:extLst>
          </p:cNvPr>
          <p:cNvSpPr/>
          <p:nvPr/>
        </p:nvSpPr>
        <p:spPr>
          <a:xfrm>
            <a:off x="404802" y="515009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F179EC2-B314-4CFF-A271-A67E912CBB09}"/>
              </a:ext>
            </a:extLst>
          </p:cNvPr>
          <p:cNvSpPr/>
          <p:nvPr/>
        </p:nvSpPr>
        <p:spPr>
          <a:xfrm>
            <a:off x="596130" y="5138091"/>
            <a:ext cx="20970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 = Meeting Expectations</a:t>
            </a:r>
            <a:endParaRPr lang="en-US" sz="1300" dirty="0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7218403A-71CE-496C-81BD-7D5A9CD8A89C}"/>
              </a:ext>
            </a:extLst>
          </p:cNvPr>
          <p:cNvSpPr/>
          <p:nvPr/>
        </p:nvSpPr>
        <p:spPr>
          <a:xfrm>
            <a:off x="2699071" y="5150095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15990B-1FB4-4BE7-A391-4241A026E4BA}"/>
              </a:ext>
            </a:extLst>
          </p:cNvPr>
          <p:cNvSpPr/>
          <p:nvPr/>
        </p:nvSpPr>
        <p:spPr>
          <a:xfrm>
            <a:off x="2855717" y="5136507"/>
            <a:ext cx="258676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 </a:t>
            </a:r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=  Not Meeting Expectations</a:t>
            </a:r>
            <a:endParaRPr lang="en-US" sz="1300" dirty="0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9F9B6D44-E62E-4634-8166-058234A08409}"/>
              </a:ext>
            </a:extLst>
          </p:cNvPr>
          <p:cNvSpPr/>
          <p:nvPr/>
        </p:nvSpPr>
        <p:spPr>
          <a:xfrm>
            <a:off x="5482439" y="5123944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E6CD63-EC51-4983-93B5-9C0B9BF711D3}"/>
              </a:ext>
            </a:extLst>
          </p:cNvPr>
          <p:cNvSpPr/>
          <p:nvPr/>
        </p:nvSpPr>
        <p:spPr>
          <a:xfrm>
            <a:off x="5544722" y="5134275"/>
            <a:ext cx="352688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4A4F42"/>
                </a:solidFill>
                <a:latin typeface="Arial"/>
                <a:cs typeface="Arial"/>
              </a:rPr>
              <a:t>  </a:t>
            </a:r>
            <a:r>
              <a:rPr lang="en-US" sz="1300" b="1" dirty="0">
                <a:solidFill>
                  <a:srgbClr val="4A4F42"/>
                </a:solidFill>
                <a:latin typeface="Arial"/>
                <a:cs typeface="Arial"/>
              </a:rPr>
              <a:t>=  Off Track / Potential Board Assistance</a:t>
            </a:r>
            <a:endParaRPr lang="en-US" sz="13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848DD9-FC7F-45DC-8F2E-586E437F4DEF}"/>
              </a:ext>
            </a:extLst>
          </p:cNvPr>
          <p:cNvSpPr txBox="1"/>
          <p:nvPr/>
        </p:nvSpPr>
        <p:spPr>
          <a:xfrm>
            <a:off x="3570266" y="1019030"/>
            <a:ext cx="3392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algn="ctr"/>
            <a:endParaRPr lang="en-US" sz="2000" b="1" dirty="0">
              <a:solidFill>
                <a:srgbClr val="4A4F42"/>
              </a:solidFill>
              <a:latin typeface="Arial"/>
              <a:cs typeface="Arial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269557CC-1C69-46CF-9F38-28EBA588268B}"/>
              </a:ext>
            </a:extLst>
          </p:cNvPr>
          <p:cNvSpPr/>
          <p:nvPr/>
        </p:nvSpPr>
        <p:spPr>
          <a:xfrm>
            <a:off x="3650545" y="138972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0A1B7AE-5223-4C71-B91B-895E3CB9AA80}"/>
              </a:ext>
            </a:extLst>
          </p:cNvPr>
          <p:cNvSpPr/>
          <p:nvPr/>
        </p:nvSpPr>
        <p:spPr>
          <a:xfrm>
            <a:off x="3648159" y="2174989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AFBABE92-9664-4BC4-B5D8-9B4DF17DC172}"/>
              </a:ext>
            </a:extLst>
          </p:cNvPr>
          <p:cNvSpPr/>
          <p:nvPr/>
        </p:nvSpPr>
        <p:spPr>
          <a:xfrm>
            <a:off x="3648159" y="259031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88AD10A7-DF72-4FCC-BA07-2E8C67E94D7C}"/>
              </a:ext>
            </a:extLst>
          </p:cNvPr>
          <p:cNvSpPr/>
          <p:nvPr/>
        </p:nvSpPr>
        <p:spPr>
          <a:xfrm>
            <a:off x="3648159" y="2995245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7E0CC178-3453-4B5A-9E22-E3EBEB1EE9E7}"/>
              </a:ext>
            </a:extLst>
          </p:cNvPr>
          <p:cNvSpPr/>
          <p:nvPr/>
        </p:nvSpPr>
        <p:spPr>
          <a:xfrm>
            <a:off x="3645090" y="3392777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821D112-78EC-45B3-910E-B38FCA919C71}"/>
              </a:ext>
            </a:extLst>
          </p:cNvPr>
          <p:cNvSpPr/>
          <p:nvPr/>
        </p:nvSpPr>
        <p:spPr>
          <a:xfrm>
            <a:off x="3645090" y="4203812"/>
            <a:ext cx="224443" cy="21823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9E6039F7-E6A6-46A6-A0E1-988DFF2342B2}"/>
              </a:ext>
            </a:extLst>
          </p:cNvPr>
          <p:cNvSpPr/>
          <p:nvPr/>
        </p:nvSpPr>
        <p:spPr>
          <a:xfrm>
            <a:off x="5493065" y="138972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187668B1-0ED1-4C3D-A042-5F7AE500B5E9}"/>
              </a:ext>
            </a:extLst>
          </p:cNvPr>
          <p:cNvSpPr/>
          <p:nvPr/>
        </p:nvSpPr>
        <p:spPr>
          <a:xfrm>
            <a:off x="7727947" y="1386179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84308F6-7736-4BCD-BE1B-A9B282884C5C}"/>
              </a:ext>
            </a:extLst>
          </p:cNvPr>
          <p:cNvSpPr/>
          <p:nvPr/>
        </p:nvSpPr>
        <p:spPr>
          <a:xfrm>
            <a:off x="7727942" y="3392777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B749DD33-E416-410E-B620-69623D5F432D}"/>
              </a:ext>
            </a:extLst>
          </p:cNvPr>
          <p:cNvSpPr/>
          <p:nvPr/>
        </p:nvSpPr>
        <p:spPr>
          <a:xfrm>
            <a:off x="5487705" y="3398932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89E57DB8-5200-4215-9129-E316FC73F9EF}"/>
              </a:ext>
            </a:extLst>
          </p:cNvPr>
          <p:cNvSpPr/>
          <p:nvPr/>
        </p:nvSpPr>
        <p:spPr>
          <a:xfrm>
            <a:off x="7727945" y="299021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68BD1738-3B4C-455E-A159-E6273EFB6521}"/>
              </a:ext>
            </a:extLst>
          </p:cNvPr>
          <p:cNvSpPr/>
          <p:nvPr/>
        </p:nvSpPr>
        <p:spPr>
          <a:xfrm>
            <a:off x="5494786" y="299021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780C39B3-082C-4AE5-B6AC-845EC1D68AB6}"/>
              </a:ext>
            </a:extLst>
          </p:cNvPr>
          <p:cNvSpPr/>
          <p:nvPr/>
        </p:nvSpPr>
        <p:spPr>
          <a:xfrm>
            <a:off x="7727946" y="2586495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FC49B240-7401-4E7F-8E0B-C93468343524}"/>
              </a:ext>
            </a:extLst>
          </p:cNvPr>
          <p:cNvSpPr/>
          <p:nvPr/>
        </p:nvSpPr>
        <p:spPr>
          <a:xfrm>
            <a:off x="5493065" y="2585939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0B3B16FE-526D-437B-BCA9-9A1C199351BC}"/>
              </a:ext>
            </a:extLst>
          </p:cNvPr>
          <p:cNvSpPr/>
          <p:nvPr/>
        </p:nvSpPr>
        <p:spPr>
          <a:xfrm>
            <a:off x="5493065" y="216890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highlight>
                <a:srgbClr val="FFFF00"/>
              </a:highlight>
            </a:endParaRPr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263EB32E-07BF-4A9A-A121-256648DCE8E1}"/>
              </a:ext>
            </a:extLst>
          </p:cNvPr>
          <p:cNvSpPr/>
          <p:nvPr/>
        </p:nvSpPr>
        <p:spPr>
          <a:xfrm>
            <a:off x="7736378" y="217498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F8FC3D68-B4AA-45DB-A7FE-6C246D2E03A7}"/>
              </a:ext>
            </a:extLst>
          </p:cNvPr>
          <p:cNvSpPr/>
          <p:nvPr/>
        </p:nvSpPr>
        <p:spPr>
          <a:xfrm>
            <a:off x="5493065" y="177566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163F4FF6-99ED-4904-9946-D298373A4067}"/>
              </a:ext>
            </a:extLst>
          </p:cNvPr>
          <p:cNvSpPr/>
          <p:nvPr/>
        </p:nvSpPr>
        <p:spPr>
          <a:xfrm>
            <a:off x="7727949" y="177847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9F27579D-73A2-4729-8708-013E242838E1}"/>
              </a:ext>
            </a:extLst>
          </p:cNvPr>
          <p:cNvSpPr/>
          <p:nvPr/>
        </p:nvSpPr>
        <p:spPr>
          <a:xfrm>
            <a:off x="5493065" y="463921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E511308B-75DC-4347-B9F5-242F507F3D8B}"/>
              </a:ext>
            </a:extLst>
          </p:cNvPr>
          <p:cNvSpPr/>
          <p:nvPr/>
        </p:nvSpPr>
        <p:spPr>
          <a:xfrm>
            <a:off x="7727942" y="4204754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20FAA2-2AF6-4FBD-B5DD-209716D3488C}"/>
              </a:ext>
            </a:extLst>
          </p:cNvPr>
          <p:cNvSpPr txBox="1"/>
          <p:nvPr/>
        </p:nvSpPr>
        <p:spPr>
          <a:xfrm>
            <a:off x="419487" y="1160016"/>
            <a:ext cx="31106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Modern Day Marine Expo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Foundation Program Delivery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USMC Senior Leader Support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Strategic Plan Execution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Relationships w/ Sister NFES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Digital Presence / Social Media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Board Succession Planning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NMA Designation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President &amp; CEO Succession</a:t>
            </a:r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009DCF0E-7863-43F4-8FA9-32956C47C13D}"/>
              </a:ext>
            </a:extLst>
          </p:cNvPr>
          <p:cNvSpPr/>
          <p:nvPr/>
        </p:nvSpPr>
        <p:spPr>
          <a:xfrm>
            <a:off x="3648158" y="3779128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27A1DA23-BD12-4779-9850-6E6F96D3EC29}"/>
              </a:ext>
            </a:extLst>
          </p:cNvPr>
          <p:cNvSpPr/>
          <p:nvPr/>
        </p:nvSpPr>
        <p:spPr>
          <a:xfrm>
            <a:off x="5494786" y="377510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2" name="Flowchart: Connector 91">
            <a:extLst>
              <a:ext uri="{FF2B5EF4-FFF2-40B4-BE49-F238E27FC236}">
                <a16:creationId xmlns:a16="http://schemas.microsoft.com/office/drawing/2014/main" id="{E8293EC6-D967-4E6A-B356-CF6864D2A202}"/>
              </a:ext>
            </a:extLst>
          </p:cNvPr>
          <p:cNvSpPr/>
          <p:nvPr/>
        </p:nvSpPr>
        <p:spPr>
          <a:xfrm>
            <a:off x="7727943" y="3775101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41520D50-404D-4FDD-A651-F65815FA6140}"/>
              </a:ext>
            </a:extLst>
          </p:cNvPr>
          <p:cNvSpPr/>
          <p:nvPr/>
        </p:nvSpPr>
        <p:spPr>
          <a:xfrm>
            <a:off x="7952394" y="6329400"/>
            <a:ext cx="806450" cy="218233"/>
          </a:xfrm>
          <a:prstGeom prst="flowChartConnector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2 of 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204532-7A8D-4365-B641-D2B6459DA21F}"/>
              </a:ext>
            </a:extLst>
          </p:cNvPr>
          <p:cNvSpPr/>
          <p:nvPr/>
        </p:nvSpPr>
        <p:spPr>
          <a:xfrm>
            <a:off x="7561227" y="331550"/>
            <a:ext cx="1143000" cy="402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rgbClr val="4A4F42"/>
                </a:solidFill>
                <a:latin typeface="Arial"/>
                <a:cs typeface="Arial"/>
              </a:rPr>
              <a:t>as of 01/21/22</a:t>
            </a:r>
            <a:endParaRPr lang="en-US" sz="1000" dirty="0"/>
          </a:p>
        </p:txBody>
      </p:sp>
      <p:sp>
        <p:nvSpPr>
          <p:cNvPr id="61" name="Arrow: Up 60">
            <a:extLst>
              <a:ext uri="{FF2B5EF4-FFF2-40B4-BE49-F238E27FC236}">
                <a16:creationId xmlns:a16="http://schemas.microsoft.com/office/drawing/2014/main" id="{A61B6A02-943F-4D8B-A133-11927AD2CB75}"/>
              </a:ext>
            </a:extLst>
          </p:cNvPr>
          <p:cNvSpPr/>
          <p:nvPr/>
        </p:nvSpPr>
        <p:spPr>
          <a:xfrm rot="10800000">
            <a:off x="5280184" y="4203811"/>
            <a:ext cx="144926" cy="218233"/>
          </a:xfrm>
          <a:prstGeom prst="up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Arrow: Up 68">
            <a:extLst>
              <a:ext uri="{FF2B5EF4-FFF2-40B4-BE49-F238E27FC236}">
                <a16:creationId xmlns:a16="http://schemas.microsoft.com/office/drawing/2014/main" id="{56D4C8C1-784B-4693-B390-4EC97F78872E}"/>
              </a:ext>
            </a:extLst>
          </p:cNvPr>
          <p:cNvSpPr/>
          <p:nvPr/>
        </p:nvSpPr>
        <p:spPr>
          <a:xfrm>
            <a:off x="5279072" y="4610665"/>
            <a:ext cx="144926" cy="218233"/>
          </a:xfrm>
          <a:prstGeom prst="upArrow">
            <a:avLst/>
          </a:prstGeom>
          <a:solidFill>
            <a:srgbClr val="120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60968D-EB89-4A22-AD8F-951EEAF35305}"/>
              </a:ext>
            </a:extLst>
          </p:cNvPr>
          <p:cNvSpPr txBox="1"/>
          <p:nvPr/>
        </p:nvSpPr>
        <p:spPr>
          <a:xfrm>
            <a:off x="7620001" y="4563864"/>
            <a:ext cx="47575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A4F42"/>
                </a:solidFill>
                <a:latin typeface="Arial"/>
                <a:cs typeface="Arial"/>
              </a:rPr>
              <a:t>N/A</a:t>
            </a:r>
            <a:endParaRPr lang="en-US" sz="1400" dirty="0"/>
          </a:p>
        </p:txBody>
      </p:sp>
      <p:sp>
        <p:nvSpPr>
          <p:cNvPr id="83" name="Flowchart: Connector 50">
            <a:extLst>
              <a:ext uri="{FF2B5EF4-FFF2-40B4-BE49-F238E27FC236}">
                <a16:creationId xmlns:a16="http://schemas.microsoft.com/office/drawing/2014/main" id="{1C199000-EAF7-334F-B90A-6696A9BB0814}"/>
              </a:ext>
            </a:extLst>
          </p:cNvPr>
          <p:cNvSpPr/>
          <p:nvPr/>
        </p:nvSpPr>
        <p:spPr>
          <a:xfrm>
            <a:off x="3631245" y="1782593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7" name="Flowchart: Connector 56">
            <a:extLst>
              <a:ext uri="{FF2B5EF4-FFF2-40B4-BE49-F238E27FC236}">
                <a16:creationId xmlns:a16="http://schemas.microsoft.com/office/drawing/2014/main" id="{801DDEB2-19C1-674D-8890-A9F59AB28003}"/>
              </a:ext>
            </a:extLst>
          </p:cNvPr>
          <p:cNvSpPr/>
          <p:nvPr/>
        </p:nvSpPr>
        <p:spPr>
          <a:xfrm>
            <a:off x="5482439" y="4214204"/>
            <a:ext cx="224443" cy="218233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8" name="Flowchart: Connector 50">
            <a:extLst>
              <a:ext uri="{FF2B5EF4-FFF2-40B4-BE49-F238E27FC236}">
                <a16:creationId xmlns:a16="http://schemas.microsoft.com/office/drawing/2014/main" id="{B4F0C236-3B66-6F4E-B0DF-5374E62C4133}"/>
              </a:ext>
            </a:extLst>
          </p:cNvPr>
          <p:cNvSpPr/>
          <p:nvPr/>
        </p:nvSpPr>
        <p:spPr>
          <a:xfrm>
            <a:off x="3646914" y="4567176"/>
            <a:ext cx="224443" cy="218233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17841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159</Words>
  <Application>Microsoft Macintosh PowerPoint</Application>
  <PresentationFormat>On-screen Show (4:3)</PresentationFormat>
  <Paragraphs>79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Charles Chiarotti</cp:lastModifiedBy>
  <cp:revision>55</cp:revision>
  <cp:lastPrinted>2021-08-04T17:03:47Z</cp:lastPrinted>
  <dcterms:created xsi:type="dcterms:W3CDTF">2020-04-10T13:48:43Z</dcterms:created>
  <dcterms:modified xsi:type="dcterms:W3CDTF">2022-02-01T14:56:41Z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