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</p:sldIdLst>
  <p:sldSz cx="9144000" cy="6858000" type="screen4x3"/>
  <p:notesSz cx="9296400" cy="7010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F402C"/>
    <a:srgbClr val="E5DBCD"/>
    <a:srgbClr val="E6DDD0"/>
    <a:srgbClr val="E1D6C5"/>
    <a:srgbClr val="E1D6BF"/>
    <a:srgbClr val="DFD3C1"/>
    <a:srgbClr val="DED1C2"/>
    <a:srgbClr val="EBE2D5"/>
    <a:srgbClr val="E1D3C1"/>
    <a:srgbClr val="435B3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94"/>
  </p:normalViewPr>
  <p:slideViewPr>
    <p:cSldViewPr>
      <p:cViewPr varScale="1">
        <p:scale>
          <a:sx n="108" d="100"/>
          <a:sy n="108" d="100"/>
        </p:scale>
        <p:origin x="1704" y="10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2125980"/>
            <a:ext cx="77724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8/9/2021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1" i="0">
                <a:solidFill>
                  <a:srgbClr val="494F42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8/9/2021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1" i="0">
                <a:solidFill>
                  <a:srgbClr val="494F42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8/9/2021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1" i="0">
                <a:solidFill>
                  <a:srgbClr val="494F42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8/9/2021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8/9/2021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9144000" cy="5410200"/>
          </a:xfrm>
          <a:custGeom>
            <a:avLst/>
            <a:gdLst/>
            <a:ahLst/>
            <a:cxnLst/>
            <a:rect l="l" t="t" r="r" b="b"/>
            <a:pathLst>
              <a:path w="9144000" h="5410200">
                <a:moveTo>
                  <a:pt x="0" y="5410200"/>
                </a:moveTo>
                <a:lnTo>
                  <a:pt x="9144000" y="5410200"/>
                </a:lnTo>
                <a:lnTo>
                  <a:pt x="9144000" y="0"/>
                </a:lnTo>
                <a:lnTo>
                  <a:pt x="0" y="0"/>
                </a:lnTo>
                <a:lnTo>
                  <a:pt x="0" y="5410200"/>
                </a:lnTo>
                <a:close/>
              </a:path>
            </a:pathLst>
          </a:custGeom>
          <a:solidFill>
            <a:srgbClr val="E6DA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0" y="5715000"/>
            <a:ext cx="9144000" cy="76200"/>
          </a:xfrm>
          <a:custGeom>
            <a:avLst/>
            <a:gdLst/>
            <a:ahLst/>
            <a:cxnLst/>
            <a:rect l="l" t="t" r="r" b="b"/>
            <a:pathLst>
              <a:path w="9144000" h="76200">
                <a:moveTo>
                  <a:pt x="0" y="76200"/>
                </a:moveTo>
                <a:lnTo>
                  <a:pt x="9144000" y="76200"/>
                </a:lnTo>
                <a:lnTo>
                  <a:pt x="9144000" y="0"/>
                </a:lnTo>
                <a:lnTo>
                  <a:pt x="0" y="0"/>
                </a:lnTo>
                <a:lnTo>
                  <a:pt x="0" y="76200"/>
                </a:lnTo>
                <a:close/>
              </a:path>
            </a:pathLst>
          </a:custGeom>
          <a:solidFill>
            <a:srgbClr val="E6DA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k object 18"/>
          <p:cNvSpPr/>
          <p:nvPr/>
        </p:nvSpPr>
        <p:spPr>
          <a:xfrm>
            <a:off x="0" y="5791200"/>
            <a:ext cx="9144000" cy="1066800"/>
          </a:xfrm>
          <a:custGeom>
            <a:avLst/>
            <a:gdLst/>
            <a:ahLst/>
            <a:cxnLst/>
            <a:rect l="l" t="t" r="r" b="b"/>
            <a:pathLst>
              <a:path w="9144000" h="1066800">
                <a:moveTo>
                  <a:pt x="0" y="1066800"/>
                </a:moveTo>
                <a:lnTo>
                  <a:pt x="9144000" y="1066800"/>
                </a:lnTo>
                <a:lnTo>
                  <a:pt x="9144000" y="0"/>
                </a:lnTo>
                <a:lnTo>
                  <a:pt x="0" y="0"/>
                </a:lnTo>
                <a:lnTo>
                  <a:pt x="0" y="1066800"/>
                </a:lnTo>
                <a:close/>
              </a:path>
            </a:pathLst>
          </a:custGeom>
          <a:solidFill>
            <a:srgbClr val="494F4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k object 19"/>
          <p:cNvSpPr/>
          <p:nvPr/>
        </p:nvSpPr>
        <p:spPr>
          <a:xfrm>
            <a:off x="0" y="5410200"/>
            <a:ext cx="9144000" cy="304800"/>
          </a:xfrm>
          <a:custGeom>
            <a:avLst/>
            <a:gdLst/>
            <a:ahLst/>
            <a:cxnLst/>
            <a:rect l="l" t="t" r="r" b="b"/>
            <a:pathLst>
              <a:path w="9144000" h="304800">
                <a:moveTo>
                  <a:pt x="0" y="304800"/>
                </a:moveTo>
                <a:lnTo>
                  <a:pt x="9144000" y="304800"/>
                </a:lnTo>
                <a:lnTo>
                  <a:pt x="9144000" y="0"/>
                </a:lnTo>
                <a:lnTo>
                  <a:pt x="0" y="0"/>
                </a:lnTo>
                <a:lnTo>
                  <a:pt x="0" y="304800"/>
                </a:lnTo>
                <a:close/>
              </a:path>
            </a:pathLst>
          </a:custGeom>
          <a:solidFill>
            <a:srgbClr val="3E3E3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bk object 20"/>
          <p:cNvSpPr/>
          <p:nvPr/>
        </p:nvSpPr>
        <p:spPr>
          <a:xfrm>
            <a:off x="2438400" y="5918682"/>
            <a:ext cx="4267198" cy="87066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bk object 21"/>
          <p:cNvSpPr/>
          <p:nvPr/>
        </p:nvSpPr>
        <p:spPr>
          <a:xfrm>
            <a:off x="4150543" y="44565"/>
            <a:ext cx="4993456" cy="5530594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662842" y="176275"/>
            <a:ext cx="5818314" cy="4521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800" b="1" i="0">
                <a:solidFill>
                  <a:srgbClr val="494F42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457200" y="1577340"/>
            <a:ext cx="822960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8/9/2021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B0301AA8-96AC-40F0-A152-ECD69DEF96DA}"/>
              </a:ext>
            </a:extLst>
          </p:cNvPr>
          <p:cNvSpPr/>
          <p:nvPr/>
        </p:nvSpPr>
        <p:spPr>
          <a:xfrm>
            <a:off x="0" y="5397343"/>
            <a:ext cx="9168677" cy="1488560"/>
          </a:xfrm>
          <a:prstGeom prst="rect">
            <a:avLst/>
          </a:prstGeom>
          <a:solidFill>
            <a:srgbClr val="2F402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2F402C"/>
              </a:solidFill>
            </a:endParaRPr>
          </a:p>
        </p:txBody>
      </p:sp>
      <p:pic>
        <p:nvPicPr>
          <p:cNvPr id="18" name="Picture 17" descr="Text&#10;&#10;Description automatically generated with medium confidence">
            <a:extLst>
              <a:ext uri="{FF2B5EF4-FFF2-40B4-BE49-F238E27FC236}">
                <a16:creationId xmlns:a16="http://schemas.microsoft.com/office/drawing/2014/main" id="{535A17F8-2622-4060-8A14-5EC33326CD3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9800" y="5451335"/>
            <a:ext cx="4492436" cy="1424237"/>
          </a:xfrm>
          <a:prstGeom prst="rect">
            <a:avLst/>
          </a:prstGeom>
        </p:spPr>
      </p:pic>
      <p:sp>
        <p:nvSpPr>
          <p:cNvPr id="37" name="TextBox 36">
            <a:extLst>
              <a:ext uri="{FF2B5EF4-FFF2-40B4-BE49-F238E27FC236}">
                <a16:creationId xmlns:a16="http://schemas.microsoft.com/office/drawing/2014/main" id="{EC27A3AF-FA12-4C1E-8A69-62633B764436}"/>
              </a:ext>
            </a:extLst>
          </p:cNvPr>
          <p:cNvSpPr txBox="1"/>
          <p:nvPr/>
        </p:nvSpPr>
        <p:spPr>
          <a:xfrm>
            <a:off x="762000" y="152400"/>
            <a:ext cx="7086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rgbClr val="4A4F42"/>
                </a:solidFill>
                <a:latin typeface="Arial"/>
                <a:cs typeface="Arial"/>
              </a:rPr>
              <a:t>MCA Chairman’s Strategic Assessment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4842BFB4-7104-47DF-8DE2-E3C3F5B51AB5}"/>
              </a:ext>
            </a:extLst>
          </p:cNvPr>
          <p:cNvSpPr txBox="1"/>
          <p:nvPr/>
        </p:nvSpPr>
        <p:spPr>
          <a:xfrm>
            <a:off x="2967224" y="478863"/>
            <a:ext cx="360162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rgbClr val="4A4F42"/>
                </a:solidFill>
                <a:latin typeface="Arial"/>
                <a:cs typeface="Arial"/>
              </a:rPr>
              <a:t>2021 Summer Board Meeting</a:t>
            </a:r>
            <a:endParaRPr lang="en-US" sz="1000" b="1" dirty="0">
              <a:solidFill>
                <a:srgbClr val="4A4F42"/>
              </a:solidFill>
              <a:latin typeface="Arial"/>
              <a:cs typeface="Arial"/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B1B4B622-72CB-40E2-84A9-B515EA6FF2AF}"/>
              </a:ext>
            </a:extLst>
          </p:cNvPr>
          <p:cNvSpPr txBox="1"/>
          <p:nvPr/>
        </p:nvSpPr>
        <p:spPr>
          <a:xfrm>
            <a:off x="526443" y="785370"/>
            <a:ext cx="298069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u="sng" dirty="0">
                <a:solidFill>
                  <a:srgbClr val="4A4F42"/>
                </a:solidFill>
                <a:latin typeface="Arial"/>
                <a:cs typeface="Arial"/>
              </a:rPr>
              <a:t>Focus Area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AC2DED6D-03E6-4D47-AF92-EBBA39CB83A9}"/>
              </a:ext>
            </a:extLst>
          </p:cNvPr>
          <p:cNvSpPr txBox="1"/>
          <p:nvPr/>
        </p:nvSpPr>
        <p:spPr>
          <a:xfrm>
            <a:off x="2461795" y="782021"/>
            <a:ext cx="298069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u="sng" dirty="0">
                <a:solidFill>
                  <a:srgbClr val="4A4F42"/>
                </a:solidFill>
                <a:latin typeface="Arial"/>
                <a:cs typeface="Arial"/>
              </a:rPr>
              <a:t>Winter February 2021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CDD19DDE-F5E6-4D69-B91E-1EABCA358C77}"/>
              </a:ext>
            </a:extLst>
          </p:cNvPr>
          <p:cNvSpPr txBox="1"/>
          <p:nvPr/>
        </p:nvSpPr>
        <p:spPr>
          <a:xfrm>
            <a:off x="4628872" y="46163"/>
            <a:ext cx="239717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1600" b="1" u="sng" dirty="0">
              <a:solidFill>
                <a:srgbClr val="4A4F42"/>
              </a:solidFill>
              <a:latin typeface="Arial"/>
              <a:cs typeface="Arial"/>
            </a:endParaRPr>
          </a:p>
          <a:p>
            <a:endParaRPr lang="en-US" sz="1600" b="1" u="sng" dirty="0">
              <a:solidFill>
                <a:srgbClr val="4A4F42"/>
              </a:solidFill>
              <a:latin typeface="Arial"/>
              <a:cs typeface="Arial"/>
            </a:endParaRPr>
          </a:p>
          <a:p>
            <a:endParaRPr lang="en-US" sz="1600" b="1" u="sng" dirty="0">
              <a:solidFill>
                <a:srgbClr val="4A4F42"/>
              </a:solidFill>
              <a:latin typeface="Arial"/>
              <a:cs typeface="Arial"/>
            </a:endParaRPr>
          </a:p>
          <a:p>
            <a:r>
              <a:rPr lang="en-US" sz="1600" b="1" u="sng" dirty="0">
                <a:solidFill>
                  <a:srgbClr val="4A4F42"/>
                </a:solidFill>
                <a:latin typeface="Arial"/>
                <a:cs typeface="Arial"/>
              </a:rPr>
              <a:t>Summer August 2021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89B5FF18-B169-4A38-AD9E-D2D3981EF98C}"/>
              </a:ext>
            </a:extLst>
          </p:cNvPr>
          <p:cNvSpPr txBox="1"/>
          <p:nvPr/>
        </p:nvSpPr>
        <p:spPr>
          <a:xfrm>
            <a:off x="6865760" y="773028"/>
            <a:ext cx="265148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u="sng" dirty="0">
                <a:solidFill>
                  <a:srgbClr val="4A4F42"/>
                </a:solidFill>
                <a:latin typeface="Arial"/>
                <a:cs typeface="Arial"/>
              </a:rPr>
              <a:t>Forecast 6-12 Months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E91D1C47-DA24-4C68-903E-273C774C195C}"/>
              </a:ext>
            </a:extLst>
          </p:cNvPr>
          <p:cNvSpPr txBox="1"/>
          <p:nvPr/>
        </p:nvSpPr>
        <p:spPr>
          <a:xfrm>
            <a:off x="526443" y="1237332"/>
            <a:ext cx="3083930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1400" b="1" dirty="0">
                <a:solidFill>
                  <a:srgbClr val="4A4F42"/>
                </a:solidFill>
                <a:latin typeface="Arial"/>
                <a:cs typeface="Arial"/>
              </a:rPr>
              <a:t>Membership </a:t>
            </a:r>
          </a:p>
          <a:p>
            <a:endParaRPr lang="en-US" sz="1400" b="1" dirty="0">
              <a:solidFill>
                <a:srgbClr val="4A4F42"/>
              </a:solidFill>
              <a:latin typeface="Arial"/>
              <a:cs typeface="Arial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US" sz="1400" b="1" dirty="0">
                <a:solidFill>
                  <a:srgbClr val="4A4F42"/>
                </a:solidFill>
                <a:latin typeface="Arial"/>
                <a:cs typeface="Arial"/>
              </a:rPr>
              <a:t>Retail Performance</a:t>
            </a:r>
          </a:p>
          <a:p>
            <a:endParaRPr lang="en-US" sz="1400" b="1" dirty="0">
              <a:solidFill>
                <a:srgbClr val="4A4F42"/>
              </a:solidFill>
              <a:latin typeface="Arial"/>
              <a:cs typeface="Arial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US" sz="1400" b="1" dirty="0">
                <a:solidFill>
                  <a:srgbClr val="4A4F42"/>
                </a:solidFill>
                <a:latin typeface="Arial"/>
                <a:cs typeface="Arial"/>
              </a:rPr>
              <a:t>Insurance </a:t>
            </a:r>
          </a:p>
          <a:p>
            <a:endParaRPr lang="en-US" sz="1400" b="1" dirty="0">
              <a:solidFill>
                <a:srgbClr val="4A4F42"/>
              </a:solidFill>
              <a:latin typeface="Arial"/>
              <a:cs typeface="Arial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US" sz="1400" b="1" dirty="0">
                <a:solidFill>
                  <a:srgbClr val="4A4F42"/>
                </a:solidFill>
                <a:latin typeface="Arial"/>
                <a:cs typeface="Arial"/>
              </a:rPr>
              <a:t>Advertising</a:t>
            </a:r>
          </a:p>
          <a:p>
            <a:endParaRPr lang="en-US" sz="1400" b="1" dirty="0">
              <a:solidFill>
                <a:srgbClr val="4A4F42"/>
              </a:solidFill>
              <a:latin typeface="Arial"/>
              <a:cs typeface="Arial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US" sz="1400" b="1" dirty="0">
                <a:solidFill>
                  <a:srgbClr val="4A4F42"/>
                </a:solidFill>
                <a:latin typeface="Arial"/>
                <a:cs typeface="Arial"/>
              </a:rPr>
              <a:t>Corporate Sponsorships</a:t>
            </a:r>
          </a:p>
          <a:p>
            <a:endParaRPr lang="en-US" sz="1400" b="1" dirty="0">
              <a:solidFill>
                <a:srgbClr val="4A4F42"/>
              </a:solidFill>
              <a:latin typeface="Arial"/>
              <a:cs typeface="Arial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US" sz="1400" b="1" dirty="0">
                <a:solidFill>
                  <a:srgbClr val="4A4F42"/>
                </a:solidFill>
                <a:latin typeface="Arial"/>
                <a:cs typeface="Arial"/>
              </a:rPr>
              <a:t>Foundation Donations</a:t>
            </a:r>
          </a:p>
          <a:p>
            <a:pPr marL="285750" indent="-285750">
              <a:buFont typeface="Arial" pitchFamily="34" charset="0"/>
              <a:buChar char="•"/>
            </a:pPr>
            <a:endParaRPr lang="en-US" sz="1400" b="1" dirty="0">
              <a:solidFill>
                <a:srgbClr val="4A4F42"/>
              </a:solidFill>
              <a:latin typeface="Arial"/>
              <a:cs typeface="Arial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US" sz="1400" b="1" dirty="0">
                <a:solidFill>
                  <a:srgbClr val="4A4F42"/>
                </a:solidFill>
                <a:latin typeface="Arial"/>
                <a:cs typeface="Arial"/>
              </a:rPr>
              <a:t>Investments</a:t>
            </a:r>
          </a:p>
          <a:p>
            <a:endParaRPr lang="en-US" sz="1400" b="1" dirty="0">
              <a:solidFill>
                <a:srgbClr val="4A4F42"/>
              </a:solidFill>
              <a:latin typeface="Arial"/>
              <a:cs typeface="Arial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US" sz="1400" b="1" dirty="0">
                <a:solidFill>
                  <a:srgbClr val="4A4F42"/>
                </a:solidFill>
                <a:latin typeface="Arial"/>
                <a:cs typeface="Arial"/>
              </a:rPr>
              <a:t>Overall Cash Flow</a:t>
            </a:r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D5C5EFBE-BE60-4600-BA21-8CDAE001E561}"/>
              </a:ext>
            </a:extLst>
          </p:cNvPr>
          <p:cNvSpPr/>
          <p:nvPr/>
        </p:nvSpPr>
        <p:spPr>
          <a:xfrm>
            <a:off x="503996" y="4319711"/>
            <a:ext cx="8349110" cy="14927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b="1" dirty="0">
                <a:solidFill>
                  <a:srgbClr val="4A4F42"/>
                </a:solidFill>
                <a:latin typeface="Arial"/>
                <a:cs typeface="Arial"/>
              </a:rPr>
              <a:t>	</a:t>
            </a:r>
          </a:p>
          <a:p>
            <a:r>
              <a:rPr lang="en-US" sz="1100" b="1" dirty="0">
                <a:solidFill>
                  <a:srgbClr val="4A4F42"/>
                </a:solidFill>
                <a:latin typeface="Arial"/>
                <a:cs typeface="Arial"/>
              </a:rPr>
              <a:t>		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 b="1" dirty="0">
                <a:solidFill>
                  <a:srgbClr val="4A4F42"/>
                </a:solidFill>
                <a:latin typeface="Arial"/>
                <a:cs typeface="Arial"/>
              </a:rPr>
              <a:t>   Retail Committee Assess            N/A			</a:t>
            </a:r>
          </a:p>
          <a:p>
            <a:endParaRPr lang="en-US" sz="1100" b="1" dirty="0">
              <a:solidFill>
                <a:srgbClr val="4A4F42"/>
              </a:solidFill>
              <a:latin typeface="Arial"/>
              <a:cs typeface="Arial"/>
            </a:endParaRPr>
          </a:p>
          <a:p>
            <a:r>
              <a:rPr lang="en-US" sz="1100" b="1" dirty="0">
                <a:solidFill>
                  <a:srgbClr val="4A4F42"/>
                </a:solidFill>
                <a:latin typeface="Arial"/>
                <a:cs typeface="Arial"/>
              </a:rPr>
              <a:t>	</a:t>
            </a:r>
          </a:p>
          <a:p>
            <a:endParaRPr lang="en-US" sz="1100" b="1" dirty="0">
              <a:solidFill>
                <a:srgbClr val="4A4F42"/>
              </a:solidFill>
              <a:latin typeface="Arial"/>
              <a:cs typeface="Arial"/>
            </a:endParaRPr>
          </a:p>
          <a:p>
            <a:r>
              <a:rPr lang="en-US" sz="1100" b="1" dirty="0">
                <a:solidFill>
                  <a:srgbClr val="4A4F42"/>
                </a:solidFill>
                <a:latin typeface="Arial"/>
                <a:cs typeface="Arial"/>
              </a:rPr>
              <a:t>	</a:t>
            </a:r>
          </a:p>
          <a:p>
            <a:r>
              <a:rPr lang="en-US" sz="1100" b="1" dirty="0">
                <a:solidFill>
                  <a:srgbClr val="4A4F42"/>
                </a:solidFill>
                <a:latin typeface="Arial"/>
                <a:cs typeface="Arial"/>
              </a:rPr>
              <a:t>	</a:t>
            </a:r>
          </a:p>
        </p:txBody>
      </p:sp>
      <p:sp>
        <p:nvSpPr>
          <p:cNvPr id="51" name="Flowchart: Connector 50">
            <a:extLst>
              <a:ext uri="{FF2B5EF4-FFF2-40B4-BE49-F238E27FC236}">
                <a16:creationId xmlns:a16="http://schemas.microsoft.com/office/drawing/2014/main" id="{79439CB2-6787-4A24-BEB1-DA0AF9CBB343}"/>
              </a:ext>
            </a:extLst>
          </p:cNvPr>
          <p:cNvSpPr/>
          <p:nvPr/>
        </p:nvSpPr>
        <p:spPr>
          <a:xfrm>
            <a:off x="398198" y="5148908"/>
            <a:ext cx="224443" cy="218233"/>
          </a:xfrm>
          <a:prstGeom prst="flowChartConnector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 dirty="0"/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5F179EC2-B314-4CFF-A271-A67E912CBB09}"/>
              </a:ext>
            </a:extLst>
          </p:cNvPr>
          <p:cNvSpPr/>
          <p:nvPr/>
        </p:nvSpPr>
        <p:spPr>
          <a:xfrm>
            <a:off x="600124" y="5131951"/>
            <a:ext cx="2097049" cy="2923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300" b="1" dirty="0">
                <a:solidFill>
                  <a:srgbClr val="4A4F42"/>
                </a:solidFill>
                <a:latin typeface="Arial"/>
                <a:cs typeface="Arial"/>
              </a:rPr>
              <a:t> = Meeting Expectations</a:t>
            </a:r>
            <a:endParaRPr lang="en-US" sz="1300" dirty="0"/>
          </a:p>
        </p:txBody>
      </p:sp>
      <p:sp>
        <p:nvSpPr>
          <p:cNvPr id="53" name="Flowchart: Connector 52">
            <a:extLst>
              <a:ext uri="{FF2B5EF4-FFF2-40B4-BE49-F238E27FC236}">
                <a16:creationId xmlns:a16="http://schemas.microsoft.com/office/drawing/2014/main" id="{7218403A-71CE-496C-81BD-7D5A9CD8A89C}"/>
              </a:ext>
            </a:extLst>
          </p:cNvPr>
          <p:cNvSpPr/>
          <p:nvPr/>
        </p:nvSpPr>
        <p:spPr>
          <a:xfrm>
            <a:off x="2678456" y="5131951"/>
            <a:ext cx="224443" cy="218233"/>
          </a:xfrm>
          <a:prstGeom prst="flowChartConnector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 dirty="0"/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0515990B-1FB4-4BE7-A391-4241A026E4BA}"/>
              </a:ext>
            </a:extLst>
          </p:cNvPr>
          <p:cNvSpPr/>
          <p:nvPr/>
        </p:nvSpPr>
        <p:spPr>
          <a:xfrm>
            <a:off x="2901023" y="5132276"/>
            <a:ext cx="2586768" cy="2923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b="1" dirty="0">
                <a:solidFill>
                  <a:srgbClr val="4A4F42"/>
                </a:solidFill>
                <a:latin typeface="Arial"/>
                <a:cs typeface="Arial"/>
              </a:rPr>
              <a:t> </a:t>
            </a:r>
            <a:r>
              <a:rPr lang="en-US" sz="1300" b="1" dirty="0">
                <a:solidFill>
                  <a:srgbClr val="4A4F42"/>
                </a:solidFill>
                <a:latin typeface="Arial"/>
                <a:cs typeface="Arial"/>
              </a:rPr>
              <a:t>=  Not Meeting Expectations</a:t>
            </a:r>
            <a:endParaRPr lang="en-US" sz="1300" dirty="0"/>
          </a:p>
        </p:txBody>
      </p:sp>
      <p:sp>
        <p:nvSpPr>
          <p:cNvPr id="57" name="Flowchart: Connector 56">
            <a:extLst>
              <a:ext uri="{FF2B5EF4-FFF2-40B4-BE49-F238E27FC236}">
                <a16:creationId xmlns:a16="http://schemas.microsoft.com/office/drawing/2014/main" id="{9F9B6D44-E62E-4634-8166-058234A08409}"/>
              </a:ext>
            </a:extLst>
          </p:cNvPr>
          <p:cNvSpPr/>
          <p:nvPr/>
        </p:nvSpPr>
        <p:spPr>
          <a:xfrm>
            <a:off x="5421133" y="5135774"/>
            <a:ext cx="224443" cy="218233"/>
          </a:xfrm>
          <a:prstGeom prst="flowChartConnector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 dirty="0"/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C8E6CD63-EC51-4983-93B5-9C0B9BF711D3}"/>
              </a:ext>
            </a:extLst>
          </p:cNvPr>
          <p:cNvSpPr/>
          <p:nvPr/>
        </p:nvSpPr>
        <p:spPr>
          <a:xfrm>
            <a:off x="5514655" y="5136149"/>
            <a:ext cx="3526889" cy="2923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b="1" dirty="0">
                <a:solidFill>
                  <a:srgbClr val="4A4F42"/>
                </a:solidFill>
                <a:latin typeface="Arial"/>
                <a:cs typeface="Arial"/>
              </a:rPr>
              <a:t>  </a:t>
            </a:r>
            <a:r>
              <a:rPr lang="en-US" sz="1300" b="1" dirty="0">
                <a:solidFill>
                  <a:srgbClr val="4A4F42"/>
                </a:solidFill>
                <a:latin typeface="Arial"/>
                <a:cs typeface="Arial"/>
              </a:rPr>
              <a:t>=  Off Track / Potential Board Assistance</a:t>
            </a:r>
            <a:endParaRPr lang="en-US" sz="1300" dirty="0"/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E8848DD9-FC7F-45DC-8F2E-586E437F4DEF}"/>
              </a:ext>
            </a:extLst>
          </p:cNvPr>
          <p:cNvSpPr txBox="1"/>
          <p:nvPr/>
        </p:nvSpPr>
        <p:spPr>
          <a:xfrm>
            <a:off x="3593163" y="1230398"/>
            <a:ext cx="339213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1500" b="1" dirty="0">
              <a:solidFill>
                <a:srgbClr val="4A4F42"/>
              </a:solidFill>
              <a:latin typeface="Arial"/>
              <a:cs typeface="Arial"/>
            </a:endParaRPr>
          </a:p>
          <a:p>
            <a:pPr algn="ctr"/>
            <a:endParaRPr lang="en-US" sz="2000" b="1" dirty="0">
              <a:solidFill>
                <a:srgbClr val="4A4F42"/>
              </a:solidFill>
              <a:latin typeface="Arial"/>
              <a:cs typeface="Arial"/>
            </a:endParaRPr>
          </a:p>
          <a:p>
            <a:pPr algn="ctr"/>
            <a:endParaRPr lang="en-US" sz="2000" b="1" dirty="0">
              <a:solidFill>
                <a:srgbClr val="4A4F42"/>
              </a:solidFill>
              <a:latin typeface="Arial"/>
              <a:cs typeface="Arial"/>
            </a:endParaRPr>
          </a:p>
          <a:p>
            <a:pPr algn="ctr"/>
            <a:endParaRPr lang="en-US" sz="2000" b="1" dirty="0">
              <a:solidFill>
                <a:srgbClr val="4A4F42"/>
              </a:solidFill>
              <a:latin typeface="Arial"/>
              <a:cs typeface="Arial"/>
            </a:endParaRPr>
          </a:p>
          <a:p>
            <a:pPr algn="ctr"/>
            <a:endParaRPr lang="en-US" sz="2000" b="1" dirty="0">
              <a:solidFill>
                <a:srgbClr val="4A4F42"/>
              </a:solidFill>
              <a:latin typeface="Arial"/>
              <a:cs typeface="Arial"/>
            </a:endParaRPr>
          </a:p>
          <a:p>
            <a:pPr algn="ctr"/>
            <a:endParaRPr lang="en-US" sz="2000" b="1" dirty="0">
              <a:solidFill>
                <a:srgbClr val="4A4F42"/>
              </a:solidFill>
              <a:latin typeface="Arial"/>
              <a:cs typeface="Arial"/>
            </a:endParaRPr>
          </a:p>
        </p:txBody>
      </p:sp>
      <p:sp>
        <p:nvSpPr>
          <p:cNvPr id="61" name="Flowchart: Connector 60">
            <a:extLst>
              <a:ext uri="{FF2B5EF4-FFF2-40B4-BE49-F238E27FC236}">
                <a16:creationId xmlns:a16="http://schemas.microsoft.com/office/drawing/2014/main" id="{4E8E7C63-0447-4F2F-A424-A692885EB926}"/>
              </a:ext>
            </a:extLst>
          </p:cNvPr>
          <p:cNvSpPr/>
          <p:nvPr/>
        </p:nvSpPr>
        <p:spPr>
          <a:xfrm>
            <a:off x="3650547" y="1274580"/>
            <a:ext cx="224443" cy="218233"/>
          </a:xfrm>
          <a:prstGeom prst="flowChartConnector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 dirty="0"/>
          </a:p>
        </p:txBody>
      </p:sp>
      <p:sp>
        <p:nvSpPr>
          <p:cNvPr id="62" name="Flowchart: Connector 61">
            <a:extLst>
              <a:ext uri="{FF2B5EF4-FFF2-40B4-BE49-F238E27FC236}">
                <a16:creationId xmlns:a16="http://schemas.microsoft.com/office/drawing/2014/main" id="{269557CC-1C69-46CF-9F38-28EBA588268B}"/>
              </a:ext>
            </a:extLst>
          </p:cNvPr>
          <p:cNvSpPr/>
          <p:nvPr/>
        </p:nvSpPr>
        <p:spPr>
          <a:xfrm>
            <a:off x="3650546" y="1709098"/>
            <a:ext cx="224443" cy="218233"/>
          </a:xfrm>
          <a:prstGeom prst="flowChartConnector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 dirty="0"/>
          </a:p>
        </p:txBody>
      </p:sp>
      <p:sp>
        <p:nvSpPr>
          <p:cNvPr id="63" name="Flowchart: Connector 62">
            <a:extLst>
              <a:ext uri="{FF2B5EF4-FFF2-40B4-BE49-F238E27FC236}">
                <a16:creationId xmlns:a16="http://schemas.microsoft.com/office/drawing/2014/main" id="{8CAF6CE2-B1E5-4E3C-BF31-F83881538BBE}"/>
              </a:ext>
            </a:extLst>
          </p:cNvPr>
          <p:cNvSpPr/>
          <p:nvPr/>
        </p:nvSpPr>
        <p:spPr>
          <a:xfrm>
            <a:off x="3650546" y="2175596"/>
            <a:ext cx="224443" cy="218233"/>
          </a:xfrm>
          <a:prstGeom prst="flowChartConnector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 dirty="0"/>
          </a:p>
        </p:txBody>
      </p:sp>
      <p:sp>
        <p:nvSpPr>
          <p:cNvPr id="64" name="Flowchart: Connector 63">
            <a:extLst>
              <a:ext uri="{FF2B5EF4-FFF2-40B4-BE49-F238E27FC236}">
                <a16:creationId xmlns:a16="http://schemas.microsoft.com/office/drawing/2014/main" id="{00A1B7AE-5223-4C71-B91B-895E3CB9AA80}"/>
              </a:ext>
            </a:extLst>
          </p:cNvPr>
          <p:cNvSpPr/>
          <p:nvPr/>
        </p:nvSpPr>
        <p:spPr>
          <a:xfrm>
            <a:off x="3659668" y="2552241"/>
            <a:ext cx="224443" cy="218233"/>
          </a:xfrm>
          <a:prstGeom prst="flowChartConnector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 dirty="0"/>
          </a:p>
        </p:txBody>
      </p:sp>
      <p:sp>
        <p:nvSpPr>
          <p:cNvPr id="65" name="Flowchart: Connector 64">
            <a:extLst>
              <a:ext uri="{FF2B5EF4-FFF2-40B4-BE49-F238E27FC236}">
                <a16:creationId xmlns:a16="http://schemas.microsoft.com/office/drawing/2014/main" id="{AFBABE92-9664-4BC4-B5D8-9B4DF17DC172}"/>
              </a:ext>
            </a:extLst>
          </p:cNvPr>
          <p:cNvSpPr/>
          <p:nvPr/>
        </p:nvSpPr>
        <p:spPr>
          <a:xfrm>
            <a:off x="3659153" y="2942455"/>
            <a:ext cx="224443" cy="218233"/>
          </a:xfrm>
          <a:prstGeom prst="flowChartConnector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 dirty="0"/>
          </a:p>
        </p:txBody>
      </p:sp>
      <p:sp>
        <p:nvSpPr>
          <p:cNvPr id="66" name="Flowchart: Connector 65">
            <a:extLst>
              <a:ext uri="{FF2B5EF4-FFF2-40B4-BE49-F238E27FC236}">
                <a16:creationId xmlns:a16="http://schemas.microsoft.com/office/drawing/2014/main" id="{88AD10A7-DF72-4FCC-BA07-2E8C67E94D7C}"/>
              </a:ext>
            </a:extLst>
          </p:cNvPr>
          <p:cNvSpPr/>
          <p:nvPr/>
        </p:nvSpPr>
        <p:spPr>
          <a:xfrm>
            <a:off x="3659153" y="3395068"/>
            <a:ext cx="224443" cy="218233"/>
          </a:xfrm>
          <a:prstGeom prst="flowChartConnector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 dirty="0"/>
          </a:p>
        </p:txBody>
      </p:sp>
      <p:sp>
        <p:nvSpPr>
          <p:cNvPr id="67" name="Flowchart: Connector 66">
            <a:extLst>
              <a:ext uri="{FF2B5EF4-FFF2-40B4-BE49-F238E27FC236}">
                <a16:creationId xmlns:a16="http://schemas.microsoft.com/office/drawing/2014/main" id="{7E0CC178-3453-4B5A-9E22-E3EBEB1EE9E7}"/>
              </a:ext>
            </a:extLst>
          </p:cNvPr>
          <p:cNvSpPr/>
          <p:nvPr/>
        </p:nvSpPr>
        <p:spPr>
          <a:xfrm>
            <a:off x="3650549" y="3843471"/>
            <a:ext cx="224443" cy="218233"/>
          </a:xfrm>
          <a:prstGeom prst="flowChartConnector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 dirty="0"/>
          </a:p>
        </p:txBody>
      </p:sp>
      <p:sp>
        <p:nvSpPr>
          <p:cNvPr id="69" name="Flowchart: Connector 68">
            <a:extLst>
              <a:ext uri="{FF2B5EF4-FFF2-40B4-BE49-F238E27FC236}">
                <a16:creationId xmlns:a16="http://schemas.microsoft.com/office/drawing/2014/main" id="{9735FCA3-20A6-492D-A359-57925C44AB41}"/>
              </a:ext>
            </a:extLst>
          </p:cNvPr>
          <p:cNvSpPr/>
          <p:nvPr/>
        </p:nvSpPr>
        <p:spPr>
          <a:xfrm>
            <a:off x="5497575" y="1279417"/>
            <a:ext cx="224443" cy="218233"/>
          </a:xfrm>
          <a:prstGeom prst="flowChartConnector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 dirty="0"/>
          </a:p>
        </p:txBody>
      </p:sp>
      <p:sp>
        <p:nvSpPr>
          <p:cNvPr id="70" name="Flowchart: Connector 69">
            <a:extLst>
              <a:ext uri="{FF2B5EF4-FFF2-40B4-BE49-F238E27FC236}">
                <a16:creationId xmlns:a16="http://schemas.microsoft.com/office/drawing/2014/main" id="{024FDE58-5955-422B-9651-3007CCC43B3B}"/>
              </a:ext>
            </a:extLst>
          </p:cNvPr>
          <p:cNvSpPr/>
          <p:nvPr/>
        </p:nvSpPr>
        <p:spPr>
          <a:xfrm>
            <a:off x="7736378" y="1274168"/>
            <a:ext cx="224443" cy="218233"/>
          </a:xfrm>
          <a:prstGeom prst="flowChartConnector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 dirty="0"/>
          </a:p>
        </p:txBody>
      </p:sp>
      <p:sp>
        <p:nvSpPr>
          <p:cNvPr id="71" name="Flowchart: Connector 70">
            <a:extLst>
              <a:ext uri="{FF2B5EF4-FFF2-40B4-BE49-F238E27FC236}">
                <a16:creationId xmlns:a16="http://schemas.microsoft.com/office/drawing/2014/main" id="{9E6039F7-E6A6-46A6-A0E1-988DFF2342B2}"/>
              </a:ext>
            </a:extLst>
          </p:cNvPr>
          <p:cNvSpPr/>
          <p:nvPr/>
        </p:nvSpPr>
        <p:spPr>
          <a:xfrm>
            <a:off x="5497574" y="1710635"/>
            <a:ext cx="224443" cy="218233"/>
          </a:xfrm>
          <a:prstGeom prst="flowChartConnector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 dirty="0"/>
          </a:p>
        </p:txBody>
      </p:sp>
      <p:sp>
        <p:nvSpPr>
          <p:cNvPr id="72" name="Flowchart: Connector 71">
            <a:extLst>
              <a:ext uri="{FF2B5EF4-FFF2-40B4-BE49-F238E27FC236}">
                <a16:creationId xmlns:a16="http://schemas.microsoft.com/office/drawing/2014/main" id="{187668B1-0ED1-4C3D-A042-5F7AE500B5E9}"/>
              </a:ext>
            </a:extLst>
          </p:cNvPr>
          <p:cNvSpPr/>
          <p:nvPr/>
        </p:nvSpPr>
        <p:spPr>
          <a:xfrm>
            <a:off x="7731076" y="1708089"/>
            <a:ext cx="224443" cy="218233"/>
          </a:xfrm>
          <a:prstGeom prst="flowChartConnector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 dirty="0"/>
          </a:p>
        </p:txBody>
      </p:sp>
      <p:sp>
        <p:nvSpPr>
          <p:cNvPr id="73" name="Flowchart: Connector 72">
            <a:extLst>
              <a:ext uri="{FF2B5EF4-FFF2-40B4-BE49-F238E27FC236}">
                <a16:creationId xmlns:a16="http://schemas.microsoft.com/office/drawing/2014/main" id="{B84308F6-7736-4BCD-BE1B-A9B282884C5C}"/>
              </a:ext>
            </a:extLst>
          </p:cNvPr>
          <p:cNvSpPr/>
          <p:nvPr/>
        </p:nvSpPr>
        <p:spPr>
          <a:xfrm>
            <a:off x="7731076" y="3848961"/>
            <a:ext cx="224443" cy="218233"/>
          </a:xfrm>
          <a:prstGeom prst="flowChartConnector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 dirty="0"/>
          </a:p>
        </p:txBody>
      </p:sp>
      <p:sp>
        <p:nvSpPr>
          <p:cNvPr id="74" name="Flowchart: Connector 73">
            <a:extLst>
              <a:ext uri="{FF2B5EF4-FFF2-40B4-BE49-F238E27FC236}">
                <a16:creationId xmlns:a16="http://schemas.microsoft.com/office/drawing/2014/main" id="{B749DD33-E416-410E-B620-69623D5F432D}"/>
              </a:ext>
            </a:extLst>
          </p:cNvPr>
          <p:cNvSpPr/>
          <p:nvPr/>
        </p:nvSpPr>
        <p:spPr>
          <a:xfrm>
            <a:off x="5503564" y="3852549"/>
            <a:ext cx="224443" cy="218233"/>
          </a:xfrm>
          <a:prstGeom prst="flowChartConnector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 dirty="0"/>
          </a:p>
        </p:txBody>
      </p:sp>
      <p:sp>
        <p:nvSpPr>
          <p:cNvPr id="75" name="Flowchart: Connector 74">
            <a:extLst>
              <a:ext uri="{FF2B5EF4-FFF2-40B4-BE49-F238E27FC236}">
                <a16:creationId xmlns:a16="http://schemas.microsoft.com/office/drawing/2014/main" id="{89E57DB8-5200-4215-9129-E316FC73F9EF}"/>
              </a:ext>
            </a:extLst>
          </p:cNvPr>
          <p:cNvSpPr/>
          <p:nvPr/>
        </p:nvSpPr>
        <p:spPr>
          <a:xfrm>
            <a:off x="7731076" y="3392604"/>
            <a:ext cx="224443" cy="218233"/>
          </a:xfrm>
          <a:prstGeom prst="flowChartConnector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 dirty="0"/>
          </a:p>
        </p:txBody>
      </p:sp>
      <p:sp>
        <p:nvSpPr>
          <p:cNvPr id="76" name="Flowchart: Connector 75">
            <a:extLst>
              <a:ext uri="{FF2B5EF4-FFF2-40B4-BE49-F238E27FC236}">
                <a16:creationId xmlns:a16="http://schemas.microsoft.com/office/drawing/2014/main" id="{68BD1738-3B4C-455E-A159-E6273EFB6521}"/>
              </a:ext>
            </a:extLst>
          </p:cNvPr>
          <p:cNvSpPr/>
          <p:nvPr/>
        </p:nvSpPr>
        <p:spPr>
          <a:xfrm>
            <a:off x="5499043" y="3392604"/>
            <a:ext cx="224443" cy="218233"/>
          </a:xfrm>
          <a:prstGeom prst="flowChartConnector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 dirty="0"/>
          </a:p>
        </p:txBody>
      </p:sp>
      <p:sp>
        <p:nvSpPr>
          <p:cNvPr id="77" name="Flowchart: Connector 76">
            <a:extLst>
              <a:ext uri="{FF2B5EF4-FFF2-40B4-BE49-F238E27FC236}">
                <a16:creationId xmlns:a16="http://schemas.microsoft.com/office/drawing/2014/main" id="{780C39B3-082C-4AE5-B6AC-845EC1D68AB6}"/>
              </a:ext>
            </a:extLst>
          </p:cNvPr>
          <p:cNvSpPr/>
          <p:nvPr/>
        </p:nvSpPr>
        <p:spPr>
          <a:xfrm>
            <a:off x="7731076" y="2943903"/>
            <a:ext cx="224443" cy="218233"/>
          </a:xfrm>
          <a:prstGeom prst="flowChartConnector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 dirty="0"/>
          </a:p>
        </p:txBody>
      </p:sp>
      <p:sp>
        <p:nvSpPr>
          <p:cNvPr id="78" name="Flowchart: Connector 77">
            <a:extLst>
              <a:ext uri="{FF2B5EF4-FFF2-40B4-BE49-F238E27FC236}">
                <a16:creationId xmlns:a16="http://schemas.microsoft.com/office/drawing/2014/main" id="{FC49B240-7401-4E7F-8E0B-C93468343524}"/>
              </a:ext>
            </a:extLst>
          </p:cNvPr>
          <p:cNvSpPr/>
          <p:nvPr/>
        </p:nvSpPr>
        <p:spPr>
          <a:xfrm>
            <a:off x="5495061" y="2939207"/>
            <a:ext cx="224443" cy="218233"/>
          </a:xfrm>
          <a:prstGeom prst="flowChartConnector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 dirty="0"/>
          </a:p>
        </p:txBody>
      </p:sp>
      <p:sp>
        <p:nvSpPr>
          <p:cNvPr id="79" name="Flowchart: Connector 78">
            <a:extLst>
              <a:ext uri="{FF2B5EF4-FFF2-40B4-BE49-F238E27FC236}">
                <a16:creationId xmlns:a16="http://schemas.microsoft.com/office/drawing/2014/main" id="{0B3B16FE-526D-437B-BCA9-9A1C199351BC}"/>
              </a:ext>
            </a:extLst>
          </p:cNvPr>
          <p:cNvSpPr/>
          <p:nvPr/>
        </p:nvSpPr>
        <p:spPr>
          <a:xfrm>
            <a:off x="5497571" y="2547356"/>
            <a:ext cx="224443" cy="218233"/>
          </a:xfrm>
          <a:prstGeom prst="flowChartConnector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 dirty="0"/>
          </a:p>
        </p:txBody>
      </p:sp>
      <p:sp>
        <p:nvSpPr>
          <p:cNvPr id="80" name="Flowchart: Connector 79">
            <a:extLst>
              <a:ext uri="{FF2B5EF4-FFF2-40B4-BE49-F238E27FC236}">
                <a16:creationId xmlns:a16="http://schemas.microsoft.com/office/drawing/2014/main" id="{263EB32E-07BF-4A9A-A121-256648DCE8E1}"/>
              </a:ext>
            </a:extLst>
          </p:cNvPr>
          <p:cNvSpPr/>
          <p:nvPr/>
        </p:nvSpPr>
        <p:spPr>
          <a:xfrm>
            <a:off x="7731076" y="2544828"/>
            <a:ext cx="224443" cy="218233"/>
          </a:xfrm>
          <a:prstGeom prst="flowChartConnector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 dirty="0"/>
          </a:p>
        </p:txBody>
      </p:sp>
      <p:sp>
        <p:nvSpPr>
          <p:cNvPr id="81" name="Flowchart: Connector 80">
            <a:extLst>
              <a:ext uri="{FF2B5EF4-FFF2-40B4-BE49-F238E27FC236}">
                <a16:creationId xmlns:a16="http://schemas.microsoft.com/office/drawing/2014/main" id="{F8FC3D68-B4AA-45DB-A7FE-6C246D2E03A7}"/>
              </a:ext>
            </a:extLst>
          </p:cNvPr>
          <p:cNvSpPr/>
          <p:nvPr/>
        </p:nvSpPr>
        <p:spPr>
          <a:xfrm>
            <a:off x="5497571" y="2179032"/>
            <a:ext cx="224443" cy="218233"/>
          </a:xfrm>
          <a:prstGeom prst="flowChartConnector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 dirty="0"/>
          </a:p>
        </p:txBody>
      </p:sp>
      <p:sp>
        <p:nvSpPr>
          <p:cNvPr id="82" name="Flowchart: Connector 81">
            <a:extLst>
              <a:ext uri="{FF2B5EF4-FFF2-40B4-BE49-F238E27FC236}">
                <a16:creationId xmlns:a16="http://schemas.microsoft.com/office/drawing/2014/main" id="{163F4FF6-99ED-4904-9946-D298373A4067}"/>
              </a:ext>
            </a:extLst>
          </p:cNvPr>
          <p:cNvSpPr/>
          <p:nvPr/>
        </p:nvSpPr>
        <p:spPr>
          <a:xfrm>
            <a:off x="7731076" y="2180520"/>
            <a:ext cx="224443" cy="218233"/>
          </a:xfrm>
          <a:prstGeom prst="flowChartConnector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 dirty="0"/>
          </a:p>
        </p:txBody>
      </p:sp>
      <p:sp>
        <p:nvSpPr>
          <p:cNvPr id="83" name="Flowchart: Connector 82">
            <a:extLst>
              <a:ext uri="{FF2B5EF4-FFF2-40B4-BE49-F238E27FC236}">
                <a16:creationId xmlns:a16="http://schemas.microsoft.com/office/drawing/2014/main" id="{261CBFA1-7546-4A8F-BFE6-A5929F0ABF5E}"/>
              </a:ext>
            </a:extLst>
          </p:cNvPr>
          <p:cNvSpPr/>
          <p:nvPr/>
        </p:nvSpPr>
        <p:spPr>
          <a:xfrm>
            <a:off x="7731076" y="4659295"/>
            <a:ext cx="224443" cy="218233"/>
          </a:xfrm>
          <a:prstGeom prst="flowChartConnector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 dirty="0"/>
          </a:p>
        </p:txBody>
      </p:sp>
      <p:sp>
        <p:nvSpPr>
          <p:cNvPr id="84" name="Flowchart: Connector 83">
            <a:extLst>
              <a:ext uri="{FF2B5EF4-FFF2-40B4-BE49-F238E27FC236}">
                <a16:creationId xmlns:a16="http://schemas.microsoft.com/office/drawing/2014/main" id="{9F27579D-73A2-4729-8708-013E242838E1}"/>
              </a:ext>
            </a:extLst>
          </p:cNvPr>
          <p:cNvSpPr/>
          <p:nvPr/>
        </p:nvSpPr>
        <p:spPr>
          <a:xfrm>
            <a:off x="5499855" y="4688788"/>
            <a:ext cx="224443" cy="218233"/>
          </a:xfrm>
          <a:prstGeom prst="flowChartConnector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 dirty="0"/>
          </a:p>
        </p:txBody>
      </p:sp>
      <p:sp>
        <p:nvSpPr>
          <p:cNvPr id="91" name="Flowchart: Connector 90">
            <a:extLst>
              <a:ext uri="{FF2B5EF4-FFF2-40B4-BE49-F238E27FC236}">
                <a16:creationId xmlns:a16="http://schemas.microsoft.com/office/drawing/2014/main" id="{C5FF80F7-0EC1-48DD-9743-91C4FE76F88F}"/>
              </a:ext>
            </a:extLst>
          </p:cNvPr>
          <p:cNvSpPr/>
          <p:nvPr/>
        </p:nvSpPr>
        <p:spPr>
          <a:xfrm>
            <a:off x="7952394" y="6329400"/>
            <a:ext cx="806450" cy="218233"/>
          </a:xfrm>
          <a:prstGeom prst="flowChartConnector">
            <a:avLst/>
          </a:prstGeom>
          <a:solidFill>
            <a:srgbClr val="2F402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dirty="0">
                <a:solidFill>
                  <a:schemeClr val="bg2">
                    <a:lumMod val="50000"/>
                  </a:schemeClr>
                </a:solidFill>
              </a:rPr>
              <a:t>1 of 2</a:t>
            </a:r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EA08B917-D5BB-4345-8420-009D316FF7C4}"/>
              </a:ext>
            </a:extLst>
          </p:cNvPr>
          <p:cNvSpPr/>
          <p:nvPr/>
        </p:nvSpPr>
        <p:spPr>
          <a:xfrm>
            <a:off x="7620001" y="304800"/>
            <a:ext cx="1143000" cy="40217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000" b="1" dirty="0">
                <a:solidFill>
                  <a:srgbClr val="4A4F42"/>
                </a:solidFill>
                <a:latin typeface="Arial"/>
                <a:cs typeface="Arial"/>
              </a:rPr>
              <a:t>as of 8/8/2021</a:t>
            </a:r>
            <a:endParaRPr lang="en-US" sz="1000" dirty="0"/>
          </a:p>
        </p:txBody>
      </p:sp>
      <p:sp>
        <p:nvSpPr>
          <p:cNvPr id="58" name="Flowchart: Connector 66">
            <a:extLst>
              <a:ext uri="{FF2B5EF4-FFF2-40B4-BE49-F238E27FC236}">
                <a16:creationId xmlns:a16="http://schemas.microsoft.com/office/drawing/2014/main" id="{DB49B7E4-8310-B54E-A84C-366C074EC149}"/>
              </a:ext>
            </a:extLst>
          </p:cNvPr>
          <p:cNvSpPr/>
          <p:nvPr/>
        </p:nvSpPr>
        <p:spPr>
          <a:xfrm>
            <a:off x="5503563" y="4260352"/>
            <a:ext cx="224443" cy="218233"/>
          </a:xfrm>
          <a:prstGeom prst="flowChartConnector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 dirty="0"/>
          </a:p>
        </p:txBody>
      </p:sp>
      <p:sp>
        <p:nvSpPr>
          <p:cNvPr id="88" name="Flowchart: Connector 66">
            <a:extLst>
              <a:ext uri="{FF2B5EF4-FFF2-40B4-BE49-F238E27FC236}">
                <a16:creationId xmlns:a16="http://schemas.microsoft.com/office/drawing/2014/main" id="{DC196915-1050-2C4F-928D-5F7205018FB6}"/>
              </a:ext>
            </a:extLst>
          </p:cNvPr>
          <p:cNvSpPr/>
          <p:nvPr/>
        </p:nvSpPr>
        <p:spPr>
          <a:xfrm>
            <a:off x="7736378" y="4257387"/>
            <a:ext cx="224443" cy="218233"/>
          </a:xfrm>
          <a:prstGeom prst="flowChartConnector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 dirty="0"/>
          </a:p>
        </p:txBody>
      </p:sp>
      <p:sp>
        <p:nvSpPr>
          <p:cNvPr id="89" name="Flowchart: Connector 61">
            <a:extLst>
              <a:ext uri="{FF2B5EF4-FFF2-40B4-BE49-F238E27FC236}">
                <a16:creationId xmlns:a16="http://schemas.microsoft.com/office/drawing/2014/main" id="{89F816B9-7A05-4246-9F31-69F3E12B3003}"/>
              </a:ext>
            </a:extLst>
          </p:cNvPr>
          <p:cNvSpPr/>
          <p:nvPr/>
        </p:nvSpPr>
        <p:spPr>
          <a:xfrm>
            <a:off x="3661757" y="4300410"/>
            <a:ext cx="224443" cy="218233"/>
          </a:xfrm>
          <a:prstGeom prst="flowChartConnector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 dirty="0"/>
          </a:p>
        </p:txBody>
      </p:sp>
      <p:sp>
        <p:nvSpPr>
          <p:cNvPr id="90" name="Arrow: Up 49">
            <a:extLst>
              <a:ext uri="{FF2B5EF4-FFF2-40B4-BE49-F238E27FC236}">
                <a16:creationId xmlns:a16="http://schemas.microsoft.com/office/drawing/2014/main" id="{0AF6A4F9-9EBD-9248-A94C-F9BD227B80F9}"/>
              </a:ext>
            </a:extLst>
          </p:cNvPr>
          <p:cNvSpPr/>
          <p:nvPr/>
        </p:nvSpPr>
        <p:spPr>
          <a:xfrm>
            <a:off x="5052941" y="4267200"/>
            <a:ext cx="174795" cy="249180"/>
          </a:xfrm>
          <a:prstGeom prst="upArrow">
            <a:avLst/>
          </a:prstGeom>
          <a:solidFill>
            <a:srgbClr val="120D3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2" name="Arrow: Up 49">
            <a:extLst>
              <a:ext uri="{FF2B5EF4-FFF2-40B4-BE49-F238E27FC236}">
                <a16:creationId xmlns:a16="http://schemas.microsoft.com/office/drawing/2014/main" id="{62B470E4-023A-3842-8963-DE06BA4E5248}"/>
              </a:ext>
            </a:extLst>
          </p:cNvPr>
          <p:cNvSpPr/>
          <p:nvPr/>
        </p:nvSpPr>
        <p:spPr>
          <a:xfrm>
            <a:off x="7326977" y="1252059"/>
            <a:ext cx="174795" cy="249180"/>
          </a:xfrm>
          <a:prstGeom prst="upArrow">
            <a:avLst/>
          </a:prstGeom>
          <a:solidFill>
            <a:srgbClr val="120D3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B0301AA8-96AC-40F0-A152-ECD69DEF96DA}"/>
              </a:ext>
            </a:extLst>
          </p:cNvPr>
          <p:cNvSpPr/>
          <p:nvPr/>
        </p:nvSpPr>
        <p:spPr>
          <a:xfrm>
            <a:off x="0" y="5397343"/>
            <a:ext cx="9168677" cy="1488560"/>
          </a:xfrm>
          <a:prstGeom prst="rect">
            <a:avLst/>
          </a:prstGeom>
          <a:solidFill>
            <a:srgbClr val="2F402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2F402C"/>
              </a:solidFill>
            </a:endParaRPr>
          </a:p>
        </p:txBody>
      </p:sp>
      <p:pic>
        <p:nvPicPr>
          <p:cNvPr id="18" name="Picture 17" descr="Text&#10;&#10;Description automatically generated with medium confidence">
            <a:extLst>
              <a:ext uri="{FF2B5EF4-FFF2-40B4-BE49-F238E27FC236}">
                <a16:creationId xmlns:a16="http://schemas.microsoft.com/office/drawing/2014/main" id="{535A17F8-2622-4060-8A14-5EC33326CD3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9800" y="5451335"/>
            <a:ext cx="4492436" cy="1424237"/>
          </a:xfrm>
          <a:prstGeom prst="rect">
            <a:avLst/>
          </a:prstGeom>
        </p:spPr>
      </p:pic>
      <p:sp>
        <p:nvSpPr>
          <p:cNvPr id="37" name="TextBox 36">
            <a:extLst>
              <a:ext uri="{FF2B5EF4-FFF2-40B4-BE49-F238E27FC236}">
                <a16:creationId xmlns:a16="http://schemas.microsoft.com/office/drawing/2014/main" id="{EC27A3AF-FA12-4C1E-8A69-62633B764436}"/>
              </a:ext>
            </a:extLst>
          </p:cNvPr>
          <p:cNvSpPr txBox="1"/>
          <p:nvPr/>
        </p:nvSpPr>
        <p:spPr>
          <a:xfrm>
            <a:off x="762000" y="152400"/>
            <a:ext cx="7086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rgbClr val="4A4F42"/>
                </a:solidFill>
                <a:latin typeface="Arial"/>
                <a:cs typeface="Arial"/>
              </a:rPr>
              <a:t>MCA Chairman’s Strategic Assessment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4842BFB4-7104-47DF-8DE2-E3C3F5B51AB5}"/>
              </a:ext>
            </a:extLst>
          </p:cNvPr>
          <p:cNvSpPr txBox="1"/>
          <p:nvPr/>
        </p:nvSpPr>
        <p:spPr>
          <a:xfrm>
            <a:off x="2967224" y="478863"/>
            <a:ext cx="360162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rgbClr val="4A4F42"/>
                </a:solidFill>
                <a:latin typeface="Arial"/>
                <a:cs typeface="Arial"/>
              </a:rPr>
              <a:t>2021 Summer Board Meeting</a:t>
            </a:r>
            <a:endParaRPr lang="en-US" sz="1000" b="1" dirty="0">
              <a:solidFill>
                <a:srgbClr val="4A4F42"/>
              </a:solidFill>
              <a:latin typeface="Arial"/>
              <a:cs typeface="Arial"/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B1B4B622-72CB-40E2-84A9-B515EA6FF2AF}"/>
              </a:ext>
            </a:extLst>
          </p:cNvPr>
          <p:cNvSpPr txBox="1"/>
          <p:nvPr/>
        </p:nvSpPr>
        <p:spPr>
          <a:xfrm>
            <a:off x="526443" y="785370"/>
            <a:ext cx="298069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u="sng" dirty="0">
                <a:solidFill>
                  <a:srgbClr val="4A4F42"/>
                </a:solidFill>
                <a:latin typeface="Arial"/>
                <a:cs typeface="Arial"/>
              </a:rPr>
              <a:t>Focus Area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AC2DED6D-03E6-4D47-AF92-EBBA39CB83A9}"/>
              </a:ext>
            </a:extLst>
          </p:cNvPr>
          <p:cNvSpPr txBox="1"/>
          <p:nvPr/>
        </p:nvSpPr>
        <p:spPr>
          <a:xfrm>
            <a:off x="2461795" y="782021"/>
            <a:ext cx="298069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u="sng" dirty="0">
                <a:solidFill>
                  <a:srgbClr val="4A4F42"/>
                </a:solidFill>
                <a:latin typeface="Arial"/>
                <a:cs typeface="Arial"/>
              </a:rPr>
              <a:t>Winter February 2021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CDD19DDE-F5E6-4D69-B91E-1EABCA358C77}"/>
              </a:ext>
            </a:extLst>
          </p:cNvPr>
          <p:cNvSpPr txBox="1"/>
          <p:nvPr/>
        </p:nvSpPr>
        <p:spPr>
          <a:xfrm>
            <a:off x="4628872" y="46163"/>
            <a:ext cx="239717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1600" b="1" u="sng" dirty="0">
              <a:solidFill>
                <a:srgbClr val="4A4F42"/>
              </a:solidFill>
              <a:latin typeface="Arial"/>
              <a:cs typeface="Arial"/>
            </a:endParaRPr>
          </a:p>
          <a:p>
            <a:endParaRPr lang="en-US" sz="1600" b="1" u="sng" dirty="0">
              <a:solidFill>
                <a:srgbClr val="4A4F42"/>
              </a:solidFill>
              <a:latin typeface="Arial"/>
              <a:cs typeface="Arial"/>
            </a:endParaRPr>
          </a:p>
          <a:p>
            <a:endParaRPr lang="en-US" sz="1600" b="1" u="sng" dirty="0">
              <a:solidFill>
                <a:srgbClr val="4A4F42"/>
              </a:solidFill>
              <a:latin typeface="Arial"/>
              <a:cs typeface="Arial"/>
            </a:endParaRPr>
          </a:p>
          <a:p>
            <a:r>
              <a:rPr lang="en-US" sz="1600" b="1" u="sng" dirty="0">
                <a:solidFill>
                  <a:srgbClr val="4A4F42"/>
                </a:solidFill>
                <a:latin typeface="Arial"/>
                <a:cs typeface="Arial"/>
              </a:rPr>
              <a:t>Summer August 2021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89B5FF18-B169-4A38-AD9E-D2D3981EF98C}"/>
              </a:ext>
            </a:extLst>
          </p:cNvPr>
          <p:cNvSpPr txBox="1"/>
          <p:nvPr/>
        </p:nvSpPr>
        <p:spPr>
          <a:xfrm>
            <a:off x="6865760" y="773028"/>
            <a:ext cx="265148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u="sng" dirty="0">
                <a:solidFill>
                  <a:srgbClr val="4A4F42"/>
                </a:solidFill>
                <a:latin typeface="Arial"/>
                <a:cs typeface="Arial"/>
              </a:rPr>
              <a:t>Forecast 6-12 Months</a:t>
            </a:r>
          </a:p>
        </p:txBody>
      </p:sp>
      <p:sp>
        <p:nvSpPr>
          <p:cNvPr id="51" name="Flowchart: Connector 50">
            <a:extLst>
              <a:ext uri="{FF2B5EF4-FFF2-40B4-BE49-F238E27FC236}">
                <a16:creationId xmlns:a16="http://schemas.microsoft.com/office/drawing/2014/main" id="{79439CB2-6787-4A24-BEB1-DA0AF9CBB343}"/>
              </a:ext>
            </a:extLst>
          </p:cNvPr>
          <p:cNvSpPr/>
          <p:nvPr/>
        </p:nvSpPr>
        <p:spPr>
          <a:xfrm>
            <a:off x="404802" y="5150096"/>
            <a:ext cx="224443" cy="218233"/>
          </a:xfrm>
          <a:prstGeom prst="flowChartConnector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 dirty="0"/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5F179EC2-B314-4CFF-A271-A67E912CBB09}"/>
              </a:ext>
            </a:extLst>
          </p:cNvPr>
          <p:cNvSpPr/>
          <p:nvPr/>
        </p:nvSpPr>
        <p:spPr>
          <a:xfrm>
            <a:off x="596130" y="5138091"/>
            <a:ext cx="2097049" cy="2923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300" b="1" dirty="0">
                <a:solidFill>
                  <a:srgbClr val="4A4F42"/>
                </a:solidFill>
                <a:latin typeface="Arial"/>
                <a:cs typeface="Arial"/>
              </a:rPr>
              <a:t> = Meeting Expectations</a:t>
            </a:r>
            <a:endParaRPr lang="en-US" sz="1300" dirty="0"/>
          </a:p>
        </p:txBody>
      </p:sp>
      <p:sp>
        <p:nvSpPr>
          <p:cNvPr id="53" name="Flowchart: Connector 52">
            <a:extLst>
              <a:ext uri="{FF2B5EF4-FFF2-40B4-BE49-F238E27FC236}">
                <a16:creationId xmlns:a16="http://schemas.microsoft.com/office/drawing/2014/main" id="{7218403A-71CE-496C-81BD-7D5A9CD8A89C}"/>
              </a:ext>
            </a:extLst>
          </p:cNvPr>
          <p:cNvSpPr/>
          <p:nvPr/>
        </p:nvSpPr>
        <p:spPr>
          <a:xfrm>
            <a:off x="2699071" y="5150095"/>
            <a:ext cx="224443" cy="218233"/>
          </a:xfrm>
          <a:prstGeom prst="flowChartConnector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 dirty="0"/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0515990B-1FB4-4BE7-A391-4241A026E4BA}"/>
              </a:ext>
            </a:extLst>
          </p:cNvPr>
          <p:cNvSpPr/>
          <p:nvPr/>
        </p:nvSpPr>
        <p:spPr>
          <a:xfrm>
            <a:off x="2855717" y="5136507"/>
            <a:ext cx="2586768" cy="2923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b="1" dirty="0">
                <a:solidFill>
                  <a:srgbClr val="4A4F42"/>
                </a:solidFill>
                <a:latin typeface="Arial"/>
                <a:cs typeface="Arial"/>
              </a:rPr>
              <a:t> </a:t>
            </a:r>
            <a:r>
              <a:rPr lang="en-US" sz="1300" b="1" dirty="0">
                <a:solidFill>
                  <a:srgbClr val="4A4F42"/>
                </a:solidFill>
                <a:latin typeface="Arial"/>
                <a:cs typeface="Arial"/>
              </a:rPr>
              <a:t>=  Not Meeting Expectations</a:t>
            </a:r>
            <a:endParaRPr lang="en-US" sz="1300" dirty="0"/>
          </a:p>
        </p:txBody>
      </p:sp>
      <p:sp>
        <p:nvSpPr>
          <p:cNvPr id="57" name="Flowchart: Connector 56">
            <a:extLst>
              <a:ext uri="{FF2B5EF4-FFF2-40B4-BE49-F238E27FC236}">
                <a16:creationId xmlns:a16="http://schemas.microsoft.com/office/drawing/2014/main" id="{9F9B6D44-E62E-4634-8166-058234A08409}"/>
              </a:ext>
            </a:extLst>
          </p:cNvPr>
          <p:cNvSpPr/>
          <p:nvPr/>
        </p:nvSpPr>
        <p:spPr>
          <a:xfrm>
            <a:off x="5442485" y="5150095"/>
            <a:ext cx="224443" cy="218233"/>
          </a:xfrm>
          <a:prstGeom prst="flowChartConnector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 dirty="0"/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C8E6CD63-EC51-4983-93B5-9C0B9BF711D3}"/>
              </a:ext>
            </a:extLst>
          </p:cNvPr>
          <p:cNvSpPr/>
          <p:nvPr/>
        </p:nvSpPr>
        <p:spPr>
          <a:xfrm>
            <a:off x="5544722" y="5134275"/>
            <a:ext cx="3526889" cy="2923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b="1" dirty="0">
                <a:solidFill>
                  <a:srgbClr val="4A4F42"/>
                </a:solidFill>
                <a:latin typeface="Arial"/>
                <a:cs typeface="Arial"/>
              </a:rPr>
              <a:t>  </a:t>
            </a:r>
            <a:r>
              <a:rPr lang="en-US" sz="1300" b="1" dirty="0">
                <a:solidFill>
                  <a:srgbClr val="4A4F42"/>
                </a:solidFill>
                <a:latin typeface="Arial"/>
                <a:cs typeface="Arial"/>
              </a:rPr>
              <a:t>=  Off Track / Potential Board Assistance</a:t>
            </a:r>
            <a:endParaRPr lang="en-US" sz="1300" dirty="0"/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E8848DD9-FC7F-45DC-8F2E-586E437F4DEF}"/>
              </a:ext>
            </a:extLst>
          </p:cNvPr>
          <p:cNvSpPr txBox="1"/>
          <p:nvPr/>
        </p:nvSpPr>
        <p:spPr>
          <a:xfrm>
            <a:off x="3570266" y="1019030"/>
            <a:ext cx="339213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1500" b="1" dirty="0">
              <a:solidFill>
                <a:srgbClr val="4A4F42"/>
              </a:solidFill>
              <a:latin typeface="Arial"/>
              <a:cs typeface="Arial"/>
            </a:endParaRPr>
          </a:p>
          <a:p>
            <a:pPr algn="ctr"/>
            <a:endParaRPr lang="en-US" sz="2000" b="1" dirty="0">
              <a:solidFill>
                <a:srgbClr val="4A4F42"/>
              </a:solidFill>
              <a:latin typeface="Arial"/>
              <a:cs typeface="Arial"/>
            </a:endParaRPr>
          </a:p>
          <a:p>
            <a:pPr algn="ctr"/>
            <a:endParaRPr lang="en-US" sz="2000" b="1" dirty="0">
              <a:solidFill>
                <a:srgbClr val="4A4F42"/>
              </a:solidFill>
              <a:latin typeface="Arial"/>
              <a:cs typeface="Arial"/>
            </a:endParaRPr>
          </a:p>
          <a:p>
            <a:pPr algn="ctr"/>
            <a:endParaRPr lang="en-US" sz="2000" b="1" dirty="0">
              <a:solidFill>
                <a:srgbClr val="4A4F42"/>
              </a:solidFill>
              <a:latin typeface="Arial"/>
              <a:cs typeface="Arial"/>
            </a:endParaRPr>
          </a:p>
          <a:p>
            <a:pPr algn="ctr"/>
            <a:endParaRPr lang="en-US" sz="2000" b="1" dirty="0">
              <a:solidFill>
                <a:srgbClr val="4A4F42"/>
              </a:solidFill>
              <a:latin typeface="Arial"/>
              <a:cs typeface="Arial"/>
            </a:endParaRPr>
          </a:p>
          <a:p>
            <a:pPr algn="ctr"/>
            <a:endParaRPr lang="en-US" sz="2000" b="1" dirty="0">
              <a:solidFill>
                <a:srgbClr val="4A4F42"/>
              </a:solidFill>
              <a:latin typeface="Arial"/>
              <a:cs typeface="Arial"/>
            </a:endParaRPr>
          </a:p>
        </p:txBody>
      </p:sp>
      <p:sp>
        <p:nvSpPr>
          <p:cNvPr id="62" name="Flowchart: Connector 61">
            <a:extLst>
              <a:ext uri="{FF2B5EF4-FFF2-40B4-BE49-F238E27FC236}">
                <a16:creationId xmlns:a16="http://schemas.microsoft.com/office/drawing/2014/main" id="{269557CC-1C69-46CF-9F38-28EBA588268B}"/>
              </a:ext>
            </a:extLst>
          </p:cNvPr>
          <p:cNvSpPr/>
          <p:nvPr/>
        </p:nvSpPr>
        <p:spPr>
          <a:xfrm>
            <a:off x="3650545" y="1389723"/>
            <a:ext cx="224443" cy="218233"/>
          </a:xfrm>
          <a:prstGeom prst="flowChartConnector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 dirty="0"/>
          </a:p>
        </p:txBody>
      </p:sp>
      <p:sp>
        <p:nvSpPr>
          <p:cNvPr id="63" name="Flowchart: Connector 62">
            <a:extLst>
              <a:ext uri="{FF2B5EF4-FFF2-40B4-BE49-F238E27FC236}">
                <a16:creationId xmlns:a16="http://schemas.microsoft.com/office/drawing/2014/main" id="{8CAF6CE2-B1E5-4E3C-BF31-F83881538BBE}"/>
              </a:ext>
            </a:extLst>
          </p:cNvPr>
          <p:cNvSpPr/>
          <p:nvPr/>
        </p:nvSpPr>
        <p:spPr>
          <a:xfrm>
            <a:off x="3650545" y="1779812"/>
            <a:ext cx="224443" cy="218233"/>
          </a:xfrm>
          <a:prstGeom prst="flowChartConnector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 dirty="0"/>
          </a:p>
        </p:txBody>
      </p:sp>
      <p:sp>
        <p:nvSpPr>
          <p:cNvPr id="64" name="Flowchart: Connector 63">
            <a:extLst>
              <a:ext uri="{FF2B5EF4-FFF2-40B4-BE49-F238E27FC236}">
                <a16:creationId xmlns:a16="http://schemas.microsoft.com/office/drawing/2014/main" id="{00A1B7AE-5223-4C71-B91B-895E3CB9AA80}"/>
              </a:ext>
            </a:extLst>
          </p:cNvPr>
          <p:cNvSpPr/>
          <p:nvPr/>
        </p:nvSpPr>
        <p:spPr>
          <a:xfrm>
            <a:off x="3648159" y="2174989"/>
            <a:ext cx="224443" cy="218233"/>
          </a:xfrm>
          <a:prstGeom prst="flowChartConnector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 dirty="0"/>
          </a:p>
        </p:txBody>
      </p:sp>
      <p:sp>
        <p:nvSpPr>
          <p:cNvPr id="65" name="Flowchart: Connector 64">
            <a:extLst>
              <a:ext uri="{FF2B5EF4-FFF2-40B4-BE49-F238E27FC236}">
                <a16:creationId xmlns:a16="http://schemas.microsoft.com/office/drawing/2014/main" id="{AFBABE92-9664-4BC4-B5D8-9B4DF17DC172}"/>
              </a:ext>
            </a:extLst>
          </p:cNvPr>
          <p:cNvSpPr/>
          <p:nvPr/>
        </p:nvSpPr>
        <p:spPr>
          <a:xfrm>
            <a:off x="3648159" y="2590311"/>
            <a:ext cx="224443" cy="218233"/>
          </a:xfrm>
          <a:prstGeom prst="flowChartConnector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 dirty="0"/>
          </a:p>
        </p:txBody>
      </p:sp>
      <p:sp>
        <p:nvSpPr>
          <p:cNvPr id="66" name="Flowchart: Connector 65">
            <a:extLst>
              <a:ext uri="{FF2B5EF4-FFF2-40B4-BE49-F238E27FC236}">
                <a16:creationId xmlns:a16="http://schemas.microsoft.com/office/drawing/2014/main" id="{88AD10A7-DF72-4FCC-BA07-2E8C67E94D7C}"/>
              </a:ext>
            </a:extLst>
          </p:cNvPr>
          <p:cNvSpPr/>
          <p:nvPr/>
        </p:nvSpPr>
        <p:spPr>
          <a:xfrm>
            <a:off x="3648159" y="2995245"/>
            <a:ext cx="224443" cy="218233"/>
          </a:xfrm>
          <a:prstGeom prst="flowChartConnector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 dirty="0"/>
          </a:p>
        </p:txBody>
      </p:sp>
      <p:sp>
        <p:nvSpPr>
          <p:cNvPr id="67" name="Flowchart: Connector 66">
            <a:extLst>
              <a:ext uri="{FF2B5EF4-FFF2-40B4-BE49-F238E27FC236}">
                <a16:creationId xmlns:a16="http://schemas.microsoft.com/office/drawing/2014/main" id="{7E0CC178-3453-4B5A-9E22-E3EBEB1EE9E7}"/>
              </a:ext>
            </a:extLst>
          </p:cNvPr>
          <p:cNvSpPr/>
          <p:nvPr/>
        </p:nvSpPr>
        <p:spPr>
          <a:xfrm>
            <a:off x="3645090" y="3392777"/>
            <a:ext cx="224443" cy="218233"/>
          </a:xfrm>
          <a:prstGeom prst="flowChartConnector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 dirty="0"/>
          </a:p>
        </p:txBody>
      </p:sp>
      <p:sp>
        <p:nvSpPr>
          <p:cNvPr id="68" name="Flowchart: Connector 67">
            <a:extLst>
              <a:ext uri="{FF2B5EF4-FFF2-40B4-BE49-F238E27FC236}">
                <a16:creationId xmlns:a16="http://schemas.microsoft.com/office/drawing/2014/main" id="{7821D112-78EC-45B3-910E-B38FCA919C71}"/>
              </a:ext>
            </a:extLst>
          </p:cNvPr>
          <p:cNvSpPr/>
          <p:nvPr/>
        </p:nvSpPr>
        <p:spPr>
          <a:xfrm>
            <a:off x="3645090" y="4203812"/>
            <a:ext cx="224443" cy="218233"/>
          </a:xfrm>
          <a:prstGeom prst="flowChartConnector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 dirty="0"/>
          </a:p>
        </p:txBody>
      </p:sp>
      <p:sp>
        <p:nvSpPr>
          <p:cNvPr id="71" name="Flowchart: Connector 70">
            <a:extLst>
              <a:ext uri="{FF2B5EF4-FFF2-40B4-BE49-F238E27FC236}">
                <a16:creationId xmlns:a16="http://schemas.microsoft.com/office/drawing/2014/main" id="{9E6039F7-E6A6-46A6-A0E1-988DFF2342B2}"/>
              </a:ext>
            </a:extLst>
          </p:cNvPr>
          <p:cNvSpPr/>
          <p:nvPr/>
        </p:nvSpPr>
        <p:spPr>
          <a:xfrm>
            <a:off x="5493065" y="1389723"/>
            <a:ext cx="224443" cy="218233"/>
          </a:xfrm>
          <a:prstGeom prst="flowChartConnector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 dirty="0"/>
          </a:p>
        </p:txBody>
      </p:sp>
      <p:sp>
        <p:nvSpPr>
          <p:cNvPr id="72" name="Flowchart: Connector 71">
            <a:extLst>
              <a:ext uri="{FF2B5EF4-FFF2-40B4-BE49-F238E27FC236}">
                <a16:creationId xmlns:a16="http://schemas.microsoft.com/office/drawing/2014/main" id="{187668B1-0ED1-4C3D-A042-5F7AE500B5E9}"/>
              </a:ext>
            </a:extLst>
          </p:cNvPr>
          <p:cNvSpPr/>
          <p:nvPr/>
        </p:nvSpPr>
        <p:spPr>
          <a:xfrm>
            <a:off x="7727947" y="1386179"/>
            <a:ext cx="224443" cy="218233"/>
          </a:xfrm>
          <a:prstGeom prst="flowChartConnector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 dirty="0"/>
          </a:p>
        </p:txBody>
      </p:sp>
      <p:sp>
        <p:nvSpPr>
          <p:cNvPr id="73" name="Flowchart: Connector 72">
            <a:extLst>
              <a:ext uri="{FF2B5EF4-FFF2-40B4-BE49-F238E27FC236}">
                <a16:creationId xmlns:a16="http://schemas.microsoft.com/office/drawing/2014/main" id="{B84308F6-7736-4BCD-BE1B-A9B282884C5C}"/>
              </a:ext>
            </a:extLst>
          </p:cNvPr>
          <p:cNvSpPr/>
          <p:nvPr/>
        </p:nvSpPr>
        <p:spPr>
          <a:xfrm>
            <a:off x="7727942" y="3392777"/>
            <a:ext cx="224443" cy="218233"/>
          </a:xfrm>
          <a:prstGeom prst="flowChartConnector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 dirty="0"/>
          </a:p>
        </p:txBody>
      </p:sp>
      <p:sp>
        <p:nvSpPr>
          <p:cNvPr id="74" name="Flowchart: Connector 73">
            <a:extLst>
              <a:ext uri="{FF2B5EF4-FFF2-40B4-BE49-F238E27FC236}">
                <a16:creationId xmlns:a16="http://schemas.microsoft.com/office/drawing/2014/main" id="{B749DD33-E416-410E-B620-69623D5F432D}"/>
              </a:ext>
            </a:extLst>
          </p:cNvPr>
          <p:cNvSpPr/>
          <p:nvPr/>
        </p:nvSpPr>
        <p:spPr>
          <a:xfrm>
            <a:off x="5487705" y="3398932"/>
            <a:ext cx="224443" cy="218233"/>
          </a:xfrm>
          <a:prstGeom prst="flowChartConnector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 dirty="0"/>
          </a:p>
        </p:txBody>
      </p:sp>
      <p:sp>
        <p:nvSpPr>
          <p:cNvPr id="75" name="Flowchart: Connector 74">
            <a:extLst>
              <a:ext uri="{FF2B5EF4-FFF2-40B4-BE49-F238E27FC236}">
                <a16:creationId xmlns:a16="http://schemas.microsoft.com/office/drawing/2014/main" id="{89E57DB8-5200-4215-9129-E316FC73F9EF}"/>
              </a:ext>
            </a:extLst>
          </p:cNvPr>
          <p:cNvSpPr/>
          <p:nvPr/>
        </p:nvSpPr>
        <p:spPr>
          <a:xfrm>
            <a:off x="7727945" y="2990211"/>
            <a:ext cx="224443" cy="218233"/>
          </a:xfrm>
          <a:prstGeom prst="flowChartConnector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 dirty="0"/>
          </a:p>
        </p:txBody>
      </p:sp>
      <p:sp>
        <p:nvSpPr>
          <p:cNvPr id="76" name="Flowchart: Connector 75">
            <a:extLst>
              <a:ext uri="{FF2B5EF4-FFF2-40B4-BE49-F238E27FC236}">
                <a16:creationId xmlns:a16="http://schemas.microsoft.com/office/drawing/2014/main" id="{68BD1738-3B4C-455E-A159-E6273EFB6521}"/>
              </a:ext>
            </a:extLst>
          </p:cNvPr>
          <p:cNvSpPr/>
          <p:nvPr/>
        </p:nvSpPr>
        <p:spPr>
          <a:xfrm>
            <a:off x="5494786" y="2990211"/>
            <a:ext cx="224443" cy="218233"/>
          </a:xfrm>
          <a:prstGeom prst="flowChartConnector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 dirty="0"/>
          </a:p>
        </p:txBody>
      </p:sp>
      <p:sp>
        <p:nvSpPr>
          <p:cNvPr id="77" name="Flowchart: Connector 76">
            <a:extLst>
              <a:ext uri="{FF2B5EF4-FFF2-40B4-BE49-F238E27FC236}">
                <a16:creationId xmlns:a16="http://schemas.microsoft.com/office/drawing/2014/main" id="{780C39B3-082C-4AE5-B6AC-845EC1D68AB6}"/>
              </a:ext>
            </a:extLst>
          </p:cNvPr>
          <p:cNvSpPr/>
          <p:nvPr/>
        </p:nvSpPr>
        <p:spPr>
          <a:xfrm>
            <a:off x="7727946" y="2586495"/>
            <a:ext cx="224443" cy="218233"/>
          </a:xfrm>
          <a:prstGeom prst="flowChartConnector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 dirty="0"/>
          </a:p>
        </p:txBody>
      </p:sp>
      <p:sp>
        <p:nvSpPr>
          <p:cNvPr id="78" name="Flowchart: Connector 77">
            <a:extLst>
              <a:ext uri="{FF2B5EF4-FFF2-40B4-BE49-F238E27FC236}">
                <a16:creationId xmlns:a16="http://schemas.microsoft.com/office/drawing/2014/main" id="{FC49B240-7401-4E7F-8E0B-C93468343524}"/>
              </a:ext>
            </a:extLst>
          </p:cNvPr>
          <p:cNvSpPr/>
          <p:nvPr/>
        </p:nvSpPr>
        <p:spPr>
          <a:xfrm>
            <a:off x="5493065" y="2585939"/>
            <a:ext cx="224443" cy="218233"/>
          </a:xfrm>
          <a:prstGeom prst="flowChartConnector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 dirty="0"/>
          </a:p>
        </p:txBody>
      </p:sp>
      <p:sp>
        <p:nvSpPr>
          <p:cNvPr id="79" name="Flowchart: Connector 78">
            <a:extLst>
              <a:ext uri="{FF2B5EF4-FFF2-40B4-BE49-F238E27FC236}">
                <a16:creationId xmlns:a16="http://schemas.microsoft.com/office/drawing/2014/main" id="{0B3B16FE-526D-437B-BCA9-9A1C199351BC}"/>
              </a:ext>
            </a:extLst>
          </p:cNvPr>
          <p:cNvSpPr/>
          <p:nvPr/>
        </p:nvSpPr>
        <p:spPr>
          <a:xfrm>
            <a:off x="5493065" y="2168906"/>
            <a:ext cx="224443" cy="218233"/>
          </a:xfrm>
          <a:prstGeom prst="flowChartConnector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 dirty="0">
              <a:highlight>
                <a:srgbClr val="FFFF00"/>
              </a:highlight>
            </a:endParaRPr>
          </a:p>
        </p:txBody>
      </p:sp>
      <p:sp>
        <p:nvSpPr>
          <p:cNvPr id="80" name="Flowchart: Connector 79">
            <a:extLst>
              <a:ext uri="{FF2B5EF4-FFF2-40B4-BE49-F238E27FC236}">
                <a16:creationId xmlns:a16="http://schemas.microsoft.com/office/drawing/2014/main" id="{263EB32E-07BF-4A9A-A121-256648DCE8E1}"/>
              </a:ext>
            </a:extLst>
          </p:cNvPr>
          <p:cNvSpPr/>
          <p:nvPr/>
        </p:nvSpPr>
        <p:spPr>
          <a:xfrm>
            <a:off x="7736378" y="2174988"/>
            <a:ext cx="224443" cy="218233"/>
          </a:xfrm>
          <a:prstGeom prst="flowChartConnector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 dirty="0"/>
          </a:p>
        </p:txBody>
      </p:sp>
      <p:sp>
        <p:nvSpPr>
          <p:cNvPr id="84" name="Flowchart: Connector 83">
            <a:extLst>
              <a:ext uri="{FF2B5EF4-FFF2-40B4-BE49-F238E27FC236}">
                <a16:creationId xmlns:a16="http://schemas.microsoft.com/office/drawing/2014/main" id="{9F27579D-73A2-4729-8708-013E242838E1}"/>
              </a:ext>
            </a:extLst>
          </p:cNvPr>
          <p:cNvSpPr/>
          <p:nvPr/>
        </p:nvSpPr>
        <p:spPr>
          <a:xfrm>
            <a:off x="5487705" y="4621276"/>
            <a:ext cx="224443" cy="218233"/>
          </a:xfrm>
          <a:prstGeom prst="flowChartConnector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 dirty="0"/>
          </a:p>
        </p:txBody>
      </p:sp>
      <p:sp>
        <p:nvSpPr>
          <p:cNvPr id="85" name="Flowchart: Connector 84">
            <a:extLst>
              <a:ext uri="{FF2B5EF4-FFF2-40B4-BE49-F238E27FC236}">
                <a16:creationId xmlns:a16="http://schemas.microsoft.com/office/drawing/2014/main" id="{DC9AA891-3640-4148-9B22-A4EA38E539E0}"/>
              </a:ext>
            </a:extLst>
          </p:cNvPr>
          <p:cNvSpPr/>
          <p:nvPr/>
        </p:nvSpPr>
        <p:spPr>
          <a:xfrm>
            <a:off x="5494786" y="4204754"/>
            <a:ext cx="224443" cy="218233"/>
          </a:xfrm>
          <a:prstGeom prst="flowChartConnector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 dirty="0"/>
          </a:p>
        </p:txBody>
      </p:sp>
      <p:sp>
        <p:nvSpPr>
          <p:cNvPr id="86" name="Flowchart: Connector 85">
            <a:extLst>
              <a:ext uri="{FF2B5EF4-FFF2-40B4-BE49-F238E27FC236}">
                <a16:creationId xmlns:a16="http://schemas.microsoft.com/office/drawing/2014/main" id="{E511308B-75DC-4347-B9F5-242F507F3D8B}"/>
              </a:ext>
            </a:extLst>
          </p:cNvPr>
          <p:cNvSpPr/>
          <p:nvPr/>
        </p:nvSpPr>
        <p:spPr>
          <a:xfrm>
            <a:off x="7727942" y="4204754"/>
            <a:ext cx="224443" cy="218233"/>
          </a:xfrm>
          <a:prstGeom prst="flowChartConnector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 dirty="0"/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5F20FAA2-2AF6-4FBD-B5DD-209716D3488C}"/>
              </a:ext>
            </a:extLst>
          </p:cNvPr>
          <p:cNvSpPr txBox="1"/>
          <p:nvPr/>
        </p:nvSpPr>
        <p:spPr>
          <a:xfrm>
            <a:off x="299843" y="1165574"/>
            <a:ext cx="3076655" cy="41857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1200" b="1" dirty="0">
              <a:solidFill>
                <a:srgbClr val="4A4F42"/>
              </a:solidFill>
              <a:latin typeface="Arial"/>
              <a:cs typeface="Arial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US" sz="1400" b="1" dirty="0">
                <a:solidFill>
                  <a:srgbClr val="4A4F42"/>
                </a:solidFill>
                <a:latin typeface="Arial"/>
                <a:cs typeface="Arial"/>
              </a:rPr>
              <a:t>Modern Day Marine Expo</a:t>
            </a:r>
          </a:p>
          <a:p>
            <a:pPr marL="285750" indent="-285750">
              <a:buFont typeface="Arial" pitchFamily="34" charset="0"/>
              <a:buChar char="•"/>
            </a:pPr>
            <a:endParaRPr lang="en-US" sz="1200" b="1" dirty="0">
              <a:solidFill>
                <a:srgbClr val="4A4F42"/>
              </a:solidFill>
              <a:latin typeface="Arial"/>
              <a:cs typeface="Arial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US" sz="1400" b="1" dirty="0">
                <a:solidFill>
                  <a:srgbClr val="4A4F42"/>
                </a:solidFill>
                <a:latin typeface="Arial"/>
                <a:cs typeface="Arial"/>
              </a:rPr>
              <a:t>Foundation Program Delivery</a:t>
            </a:r>
          </a:p>
          <a:p>
            <a:pPr marL="285750" indent="-285750">
              <a:buFont typeface="Arial" pitchFamily="34" charset="0"/>
              <a:buChar char="•"/>
            </a:pPr>
            <a:endParaRPr lang="en-US" sz="1200" b="1" dirty="0">
              <a:solidFill>
                <a:srgbClr val="4A4F42"/>
              </a:solidFill>
              <a:latin typeface="Arial"/>
              <a:cs typeface="Arial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US" sz="1400" b="1" dirty="0">
                <a:solidFill>
                  <a:srgbClr val="4A4F42"/>
                </a:solidFill>
                <a:latin typeface="Arial"/>
                <a:cs typeface="Arial"/>
              </a:rPr>
              <a:t>USMC Senior Leader Support</a:t>
            </a:r>
          </a:p>
          <a:p>
            <a:pPr marL="285750" indent="-285750">
              <a:buFont typeface="Arial" pitchFamily="34" charset="0"/>
              <a:buChar char="•"/>
            </a:pPr>
            <a:endParaRPr lang="en-US" sz="1200" b="1" dirty="0">
              <a:solidFill>
                <a:srgbClr val="4A4F42"/>
              </a:solidFill>
              <a:latin typeface="Arial"/>
              <a:cs typeface="Arial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US" sz="1400" b="1" dirty="0">
                <a:solidFill>
                  <a:srgbClr val="4A4F42"/>
                </a:solidFill>
                <a:latin typeface="Arial"/>
                <a:cs typeface="Arial"/>
              </a:rPr>
              <a:t>Strategic Plan Execution</a:t>
            </a:r>
          </a:p>
          <a:p>
            <a:pPr marL="285750" indent="-285750">
              <a:buFont typeface="Arial" pitchFamily="34" charset="0"/>
              <a:buChar char="•"/>
            </a:pPr>
            <a:endParaRPr lang="en-US" sz="1200" b="1" dirty="0">
              <a:solidFill>
                <a:srgbClr val="4A4F42"/>
              </a:solidFill>
              <a:latin typeface="Arial"/>
              <a:cs typeface="Arial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US" sz="1400" b="1" dirty="0">
                <a:solidFill>
                  <a:srgbClr val="4A4F42"/>
                </a:solidFill>
                <a:latin typeface="Arial"/>
                <a:cs typeface="Arial"/>
              </a:rPr>
              <a:t>Relationships w/ Sister NFES</a:t>
            </a:r>
          </a:p>
          <a:p>
            <a:pPr marL="285750" indent="-285750">
              <a:buFont typeface="Arial" pitchFamily="34" charset="0"/>
              <a:buChar char="•"/>
            </a:pPr>
            <a:endParaRPr lang="en-US" sz="1200" b="1" dirty="0">
              <a:solidFill>
                <a:srgbClr val="4A4F42"/>
              </a:solidFill>
              <a:latin typeface="Arial"/>
              <a:cs typeface="Arial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US" sz="1400" b="1" dirty="0">
                <a:solidFill>
                  <a:srgbClr val="4A4F42"/>
                </a:solidFill>
                <a:latin typeface="Arial"/>
                <a:cs typeface="Arial"/>
              </a:rPr>
              <a:t>Digital Presence / Social Media</a:t>
            </a:r>
          </a:p>
          <a:p>
            <a:pPr marL="285750" indent="-285750">
              <a:buFont typeface="Arial" pitchFamily="34" charset="0"/>
              <a:buChar char="•"/>
            </a:pPr>
            <a:endParaRPr lang="en-US" sz="1200" b="1" dirty="0">
              <a:solidFill>
                <a:srgbClr val="4A4F42"/>
              </a:solidFill>
              <a:latin typeface="Arial"/>
              <a:cs typeface="Arial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US" sz="1400" b="1" dirty="0">
                <a:solidFill>
                  <a:srgbClr val="4A4F42"/>
                </a:solidFill>
                <a:latin typeface="Arial"/>
                <a:cs typeface="Arial"/>
              </a:rPr>
              <a:t>Board Succession Planning</a:t>
            </a:r>
          </a:p>
          <a:p>
            <a:pPr marL="285750" indent="-285750">
              <a:buFont typeface="Arial" pitchFamily="34" charset="0"/>
              <a:buChar char="•"/>
            </a:pPr>
            <a:endParaRPr lang="en-US" sz="1400" b="1" dirty="0">
              <a:solidFill>
                <a:srgbClr val="4A4F42"/>
              </a:solidFill>
              <a:latin typeface="Arial"/>
              <a:cs typeface="Arial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US" sz="1400" b="1" dirty="0">
                <a:solidFill>
                  <a:srgbClr val="4A4F42"/>
                </a:solidFill>
                <a:latin typeface="Arial"/>
                <a:cs typeface="Arial"/>
              </a:rPr>
              <a:t>NMA Designation</a:t>
            </a:r>
          </a:p>
          <a:p>
            <a:pPr marL="285750" indent="-285750">
              <a:buFont typeface="Arial" pitchFamily="34" charset="0"/>
              <a:buChar char="•"/>
            </a:pPr>
            <a:endParaRPr lang="en-US" sz="1400" b="1" dirty="0">
              <a:solidFill>
                <a:srgbClr val="4A4F42"/>
              </a:solidFill>
              <a:latin typeface="Arial"/>
              <a:cs typeface="Arial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US" sz="1400" b="1" dirty="0">
                <a:solidFill>
                  <a:srgbClr val="4A4F42"/>
                </a:solidFill>
                <a:latin typeface="Arial"/>
                <a:cs typeface="Arial"/>
              </a:rPr>
              <a:t>President &amp; CEO Succession					</a:t>
            </a:r>
          </a:p>
        </p:txBody>
      </p:sp>
      <p:sp>
        <p:nvSpPr>
          <p:cNvPr id="58" name="Flowchart: Connector 57">
            <a:extLst>
              <a:ext uri="{FF2B5EF4-FFF2-40B4-BE49-F238E27FC236}">
                <a16:creationId xmlns:a16="http://schemas.microsoft.com/office/drawing/2014/main" id="{009DCF0E-7863-43F4-8FA9-32956C47C13D}"/>
              </a:ext>
            </a:extLst>
          </p:cNvPr>
          <p:cNvSpPr/>
          <p:nvPr/>
        </p:nvSpPr>
        <p:spPr>
          <a:xfrm>
            <a:off x="3648158" y="3779128"/>
            <a:ext cx="224443" cy="218233"/>
          </a:xfrm>
          <a:prstGeom prst="flowChartConnector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 dirty="0"/>
          </a:p>
        </p:txBody>
      </p:sp>
      <p:sp>
        <p:nvSpPr>
          <p:cNvPr id="91" name="Flowchart: Connector 90">
            <a:extLst>
              <a:ext uri="{FF2B5EF4-FFF2-40B4-BE49-F238E27FC236}">
                <a16:creationId xmlns:a16="http://schemas.microsoft.com/office/drawing/2014/main" id="{27A1DA23-BD12-4779-9850-6E6F96D3EC29}"/>
              </a:ext>
            </a:extLst>
          </p:cNvPr>
          <p:cNvSpPr/>
          <p:nvPr/>
        </p:nvSpPr>
        <p:spPr>
          <a:xfrm>
            <a:off x="5494786" y="3775101"/>
            <a:ext cx="224443" cy="218233"/>
          </a:xfrm>
          <a:prstGeom prst="flowChartConnector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 dirty="0"/>
          </a:p>
        </p:txBody>
      </p:sp>
      <p:sp>
        <p:nvSpPr>
          <p:cNvPr id="92" name="Flowchart: Connector 91">
            <a:extLst>
              <a:ext uri="{FF2B5EF4-FFF2-40B4-BE49-F238E27FC236}">
                <a16:creationId xmlns:a16="http://schemas.microsoft.com/office/drawing/2014/main" id="{E8293EC6-D967-4E6A-B356-CF6864D2A202}"/>
              </a:ext>
            </a:extLst>
          </p:cNvPr>
          <p:cNvSpPr/>
          <p:nvPr/>
        </p:nvSpPr>
        <p:spPr>
          <a:xfrm>
            <a:off x="7727943" y="3775101"/>
            <a:ext cx="224443" cy="218233"/>
          </a:xfrm>
          <a:prstGeom prst="flowChartConnector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 dirty="0"/>
          </a:p>
        </p:txBody>
      </p:sp>
      <p:sp>
        <p:nvSpPr>
          <p:cNvPr id="93" name="Flowchart: Connector 92">
            <a:extLst>
              <a:ext uri="{FF2B5EF4-FFF2-40B4-BE49-F238E27FC236}">
                <a16:creationId xmlns:a16="http://schemas.microsoft.com/office/drawing/2014/main" id="{AAAAF1C9-6F91-4285-AF33-637421FF9D35}"/>
              </a:ext>
            </a:extLst>
          </p:cNvPr>
          <p:cNvSpPr/>
          <p:nvPr/>
        </p:nvSpPr>
        <p:spPr>
          <a:xfrm>
            <a:off x="3649365" y="4618729"/>
            <a:ext cx="224443" cy="218233"/>
          </a:xfrm>
          <a:prstGeom prst="flowChartConnector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 dirty="0"/>
          </a:p>
        </p:txBody>
      </p:sp>
      <p:sp>
        <p:nvSpPr>
          <p:cNvPr id="94" name="Flowchart: Connector 93">
            <a:extLst>
              <a:ext uri="{FF2B5EF4-FFF2-40B4-BE49-F238E27FC236}">
                <a16:creationId xmlns:a16="http://schemas.microsoft.com/office/drawing/2014/main" id="{41520D50-404D-4FDD-A651-F65815FA6140}"/>
              </a:ext>
            </a:extLst>
          </p:cNvPr>
          <p:cNvSpPr/>
          <p:nvPr/>
        </p:nvSpPr>
        <p:spPr>
          <a:xfrm>
            <a:off x="7952394" y="6329400"/>
            <a:ext cx="806450" cy="218233"/>
          </a:xfrm>
          <a:prstGeom prst="flowChartConnector">
            <a:avLst/>
          </a:prstGeom>
          <a:solidFill>
            <a:srgbClr val="2F402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dirty="0">
                <a:solidFill>
                  <a:schemeClr val="bg2">
                    <a:lumMod val="50000"/>
                  </a:schemeClr>
                </a:solidFill>
              </a:rPr>
              <a:t>2 of 2</a:t>
            </a:r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0C204532-7A8D-4365-B641-D2B6459DA21F}"/>
              </a:ext>
            </a:extLst>
          </p:cNvPr>
          <p:cNvSpPr/>
          <p:nvPr/>
        </p:nvSpPr>
        <p:spPr>
          <a:xfrm>
            <a:off x="7620001" y="304800"/>
            <a:ext cx="1143000" cy="40217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000" b="1" dirty="0">
                <a:solidFill>
                  <a:srgbClr val="4A4F42"/>
                </a:solidFill>
                <a:latin typeface="Arial"/>
                <a:cs typeface="Arial"/>
              </a:rPr>
              <a:t>as of 8/8/2021</a:t>
            </a:r>
            <a:endParaRPr lang="en-US" sz="1000" dirty="0"/>
          </a:p>
        </p:txBody>
      </p:sp>
      <p:sp>
        <p:nvSpPr>
          <p:cNvPr id="50" name="Arrow: Up 49">
            <a:extLst>
              <a:ext uri="{FF2B5EF4-FFF2-40B4-BE49-F238E27FC236}">
                <a16:creationId xmlns:a16="http://schemas.microsoft.com/office/drawing/2014/main" id="{EB9C0415-C485-4A85-850B-0B3904E8292D}"/>
              </a:ext>
            </a:extLst>
          </p:cNvPr>
          <p:cNvSpPr/>
          <p:nvPr/>
        </p:nvSpPr>
        <p:spPr>
          <a:xfrm>
            <a:off x="5267690" y="2176086"/>
            <a:ext cx="174795" cy="249180"/>
          </a:xfrm>
          <a:prstGeom prst="upArrow">
            <a:avLst/>
          </a:prstGeom>
          <a:solidFill>
            <a:srgbClr val="120D3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C0CB4EC3-9771-D443-8768-697C7DC48D52}"/>
              </a:ext>
            </a:extLst>
          </p:cNvPr>
          <p:cNvSpPr/>
          <p:nvPr/>
        </p:nvSpPr>
        <p:spPr>
          <a:xfrm>
            <a:off x="7571189" y="4583668"/>
            <a:ext cx="537327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b="1" dirty="0">
                <a:solidFill>
                  <a:srgbClr val="4A4F42"/>
                </a:solidFill>
                <a:latin typeface="Arial"/>
                <a:cs typeface="Arial"/>
              </a:rPr>
              <a:t>N/A</a:t>
            </a:r>
            <a:endParaRPr lang="en-US" sz="1600" dirty="0"/>
          </a:p>
        </p:txBody>
      </p:sp>
      <p:sp>
        <p:nvSpPr>
          <p:cNvPr id="81" name="Arrow: Up 49">
            <a:extLst>
              <a:ext uri="{FF2B5EF4-FFF2-40B4-BE49-F238E27FC236}">
                <a16:creationId xmlns:a16="http://schemas.microsoft.com/office/drawing/2014/main" id="{22361166-49EC-1A41-855F-5CD7A37E9E88}"/>
              </a:ext>
            </a:extLst>
          </p:cNvPr>
          <p:cNvSpPr/>
          <p:nvPr/>
        </p:nvSpPr>
        <p:spPr>
          <a:xfrm>
            <a:off x="5235539" y="4161819"/>
            <a:ext cx="174795" cy="249180"/>
          </a:xfrm>
          <a:prstGeom prst="upArrow">
            <a:avLst/>
          </a:prstGeom>
          <a:solidFill>
            <a:srgbClr val="120D3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2" name="Arrow: Up 49">
            <a:extLst>
              <a:ext uri="{FF2B5EF4-FFF2-40B4-BE49-F238E27FC236}">
                <a16:creationId xmlns:a16="http://schemas.microsoft.com/office/drawing/2014/main" id="{11BB507E-6DD9-8644-8D0D-BC823233B7AA}"/>
              </a:ext>
            </a:extLst>
          </p:cNvPr>
          <p:cNvSpPr/>
          <p:nvPr/>
        </p:nvSpPr>
        <p:spPr>
          <a:xfrm>
            <a:off x="5209155" y="4568322"/>
            <a:ext cx="174795" cy="249180"/>
          </a:xfrm>
          <a:prstGeom prst="upArrow">
            <a:avLst/>
          </a:prstGeom>
          <a:solidFill>
            <a:srgbClr val="120D3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9" name="Flowchart: Connector 68">
            <a:extLst>
              <a:ext uri="{FF2B5EF4-FFF2-40B4-BE49-F238E27FC236}">
                <a16:creationId xmlns:a16="http://schemas.microsoft.com/office/drawing/2014/main" id="{2AE924F1-AA55-42A9-8821-A327D7D919D0}"/>
              </a:ext>
            </a:extLst>
          </p:cNvPr>
          <p:cNvSpPr/>
          <p:nvPr/>
        </p:nvSpPr>
        <p:spPr>
          <a:xfrm>
            <a:off x="7736378" y="1756131"/>
            <a:ext cx="224443" cy="218233"/>
          </a:xfrm>
          <a:prstGeom prst="flowChartConnector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 dirty="0"/>
          </a:p>
        </p:txBody>
      </p:sp>
      <p:sp>
        <p:nvSpPr>
          <p:cNvPr id="83" name="Flowchart: Connector 82">
            <a:extLst>
              <a:ext uri="{FF2B5EF4-FFF2-40B4-BE49-F238E27FC236}">
                <a16:creationId xmlns:a16="http://schemas.microsoft.com/office/drawing/2014/main" id="{31716822-71ED-4A42-BEDF-487067380F86}"/>
              </a:ext>
            </a:extLst>
          </p:cNvPr>
          <p:cNvSpPr/>
          <p:nvPr/>
        </p:nvSpPr>
        <p:spPr>
          <a:xfrm>
            <a:off x="5494786" y="1776461"/>
            <a:ext cx="224443" cy="218233"/>
          </a:xfrm>
          <a:prstGeom prst="flowChartConnector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 dirty="0"/>
          </a:p>
        </p:txBody>
      </p:sp>
    </p:spTree>
    <p:extLst>
      <p:ext uri="{BB962C8B-B14F-4D97-AF65-F5344CB8AC3E}">
        <p14:creationId xmlns:p14="http://schemas.microsoft.com/office/powerpoint/2010/main" val="151784113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709</TotalTime>
  <Words>154</Words>
  <Application>Microsoft Office PowerPoint</Application>
  <PresentationFormat>On-screen Show (4:3)</PresentationFormat>
  <Paragraphs>78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5" baseType="lpstr">
      <vt:lpstr>Arial</vt:lpstr>
      <vt:lpstr>Calibri</vt:lpstr>
      <vt:lpstr>Office Theme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Robert Rubrecht</dc:creator>
  <cp:lastModifiedBy>Mark Faulkner</cp:lastModifiedBy>
  <cp:revision>55</cp:revision>
  <cp:lastPrinted>2021-08-04T17:03:47Z</cp:lastPrinted>
  <dcterms:created xsi:type="dcterms:W3CDTF">2020-04-10T13:48:43Z</dcterms:created>
  <dcterms:modified xsi:type="dcterms:W3CDTF">2021-08-09T13:27:33Z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2020-01-28T00:00:00Z</vt:filetime>
  </property>
  <property fmtid="{D5CDD505-2E9C-101B-9397-08002B2CF9AE}" pid="3" name="Creator">
    <vt:lpwstr>Acrobat PDFMaker 19 for PowerPoint</vt:lpwstr>
  </property>
  <property fmtid="{D5CDD505-2E9C-101B-9397-08002B2CF9AE}" pid="4" name="LastSaved">
    <vt:filetime>2020-04-10T00:00:00Z</vt:filetime>
  </property>
</Properties>
</file>