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72" r:id="rId5"/>
    <p:sldId id="275" r:id="rId6"/>
    <p:sldId id="294" r:id="rId7"/>
    <p:sldId id="279" r:id="rId8"/>
    <p:sldId id="281" r:id="rId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66" d="100"/>
          <a:sy n="66" d="100"/>
        </p:scale>
        <p:origin x="17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05CE-A1AC-4808-ADDF-70EDECD8CC4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5C1E-1D10-4EB6-A5F2-686CA2BD6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C39-00B7-41A1-A350-F370C93DF212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6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F752C-E68D-32E5-064A-9089891F2871}"/>
              </a:ext>
            </a:extLst>
          </p:cNvPr>
          <p:cNvSpPr txBox="1"/>
          <p:nvPr/>
        </p:nvSpPr>
        <p:spPr>
          <a:xfrm>
            <a:off x="387350" y="1384202"/>
            <a:ext cx="838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 Governance Committee</a:t>
            </a:r>
          </a:p>
          <a:p>
            <a:pPr algn="ctr"/>
            <a:r>
              <a:rPr lang="en-US" sz="3600" b="1" dirty="0">
                <a:solidFill>
                  <a:srgbClr val="4A4F42"/>
                </a:solidFill>
                <a:latin typeface="Arial"/>
                <a:cs typeface="Arial"/>
              </a:rPr>
              <a:t>Board of Governors Brief</a:t>
            </a:r>
          </a:p>
          <a:p>
            <a:pPr algn="ctr"/>
            <a:r>
              <a:rPr lang="en-US" sz="3600" b="1" dirty="0">
                <a:solidFill>
                  <a:srgbClr val="4A4F42"/>
                </a:solidFill>
                <a:latin typeface="Arial"/>
                <a:cs typeface="Arial"/>
              </a:rPr>
              <a:t>Jim Kessler, Chairman</a:t>
            </a:r>
          </a:p>
          <a:p>
            <a:pPr algn="ctr"/>
            <a:endParaRPr lang="en-US" sz="4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9 Aug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76DE4468-42C2-A977-FB95-5A75330A3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" y="304800"/>
            <a:ext cx="871861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MCA Agenda</a:t>
            </a:r>
          </a:p>
          <a:p>
            <a:pPr algn="ctr"/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9 Aug 2022</a:t>
            </a:r>
          </a:p>
          <a:p>
            <a:pPr algn="ctr"/>
            <a:endParaRPr lang="en-US" sz="14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latin typeface="Arial" charset="0"/>
              <a:ea typeface="Geneva" pitchFamily="-16" charset="-128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Review terms/extensions ending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Identify gaps for 2023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Call for nominees</a:t>
            </a:r>
          </a:p>
          <a:p>
            <a:endParaRPr lang="en-US" sz="16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79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E5BD3A2-FAE6-3867-7BA6-F6AD4E0D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04186"/>
            <a:ext cx="871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2800" b="1" dirty="0">
                <a:latin typeface="Arial" charset="0"/>
                <a:ea typeface="Geneva" pitchFamily="-16" charset="-128"/>
              </a:rPr>
              <a:t>MCA Governors &amp; Directors</a:t>
            </a:r>
            <a:endParaRPr lang="en-US" b="1" dirty="0">
              <a:latin typeface="Arial" charset="0"/>
              <a:ea typeface="Geneva" pitchFamily="-16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541BA-E18D-39EB-F7AA-895C8A5FC4D1}"/>
              </a:ext>
            </a:extLst>
          </p:cNvPr>
          <p:cNvSpPr txBox="1"/>
          <p:nvPr/>
        </p:nvSpPr>
        <p:spPr>
          <a:xfrm>
            <a:off x="2438400" y="4828401"/>
            <a:ext cx="311530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BOG:  Not less than 14 and not more than 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01E7B-3300-F6CA-1170-A844EB9EE056}"/>
              </a:ext>
            </a:extLst>
          </p:cNvPr>
          <p:cNvSpPr txBox="1"/>
          <p:nvPr/>
        </p:nvSpPr>
        <p:spPr>
          <a:xfrm>
            <a:off x="2667000" y="5105400"/>
            <a:ext cx="265176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BOD: Not less than six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1DEFF-0C0D-C523-01FF-47A10E96087A}"/>
              </a:ext>
            </a:extLst>
          </p:cNvPr>
          <p:cNvSpPr txBox="1"/>
          <p:nvPr/>
        </p:nvSpPr>
        <p:spPr>
          <a:xfrm>
            <a:off x="533400" y="685800"/>
            <a:ext cx="30391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Board of Governors (21)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John </a:t>
            </a:r>
            <a:r>
              <a:rPr lang="en-US" sz="1200" dirty="0" err="1"/>
              <a:t>Toolan</a:t>
            </a:r>
            <a:r>
              <a:rPr lang="en-US" sz="1200" dirty="0"/>
              <a:t> (Chairman)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Charles </a:t>
            </a:r>
            <a:r>
              <a:rPr lang="en-US" sz="1200" dirty="0" err="1"/>
              <a:t>Chiarotti</a:t>
            </a:r>
            <a:r>
              <a:rPr lang="en-US" sz="1200" dirty="0"/>
              <a:t> (Pres &amp; CEO)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Jay Holmes (Vice Chairman)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LtGen</a:t>
            </a:r>
            <a:r>
              <a:rPr lang="en-US" sz="1200" dirty="0">
                <a:highlight>
                  <a:srgbClr val="FFFF00"/>
                </a:highlight>
              </a:rPr>
              <a:t> Richard </a:t>
            </a:r>
            <a:r>
              <a:rPr lang="en-US" sz="1200" dirty="0" err="1">
                <a:highlight>
                  <a:srgbClr val="FFFF00"/>
                </a:highlight>
              </a:rPr>
              <a:t>Zilmer</a:t>
            </a:r>
            <a:r>
              <a:rPr lang="en-US" sz="1200" dirty="0">
                <a:highlight>
                  <a:srgbClr val="FFFF00"/>
                </a:highlight>
              </a:rPr>
              <a:t> (Chair Futures)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LtGen</a:t>
            </a:r>
            <a:r>
              <a:rPr lang="en-US" sz="1200" dirty="0">
                <a:highlight>
                  <a:srgbClr val="00FF00"/>
                </a:highlight>
              </a:rPr>
              <a:t> Mark </a:t>
            </a:r>
            <a:r>
              <a:rPr lang="en-US" sz="1200" dirty="0" err="1">
                <a:highlight>
                  <a:srgbClr val="00FF00"/>
                </a:highlight>
              </a:rPr>
              <a:t>Brilakis</a:t>
            </a:r>
            <a:r>
              <a:rPr lang="en-US" sz="1200" dirty="0">
                <a:highlight>
                  <a:srgbClr val="00FF00"/>
                </a:highlight>
              </a:rPr>
              <a:t> </a:t>
            </a:r>
          </a:p>
          <a:p>
            <a:r>
              <a:rPr lang="en-US" sz="1200" dirty="0" err="1"/>
              <a:t>MGen</a:t>
            </a:r>
            <a:r>
              <a:rPr lang="en-US" sz="1200" dirty="0"/>
              <a:t> James Kessler (Chair Governance)</a:t>
            </a:r>
          </a:p>
          <a:p>
            <a:r>
              <a:rPr lang="en-US" sz="1200" dirty="0" err="1"/>
              <a:t>MGen</a:t>
            </a:r>
            <a:r>
              <a:rPr lang="en-US" sz="1200" dirty="0"/>
              <a:t> Craig Crenshaw</a:t>
            </a:r>
          </a:p>
          <a:p>
            <a:r>
              <a:rPr lang="en-US" sz="1200" dirty="0">
                <a:highlight>
                  <a:srgbClr val="FF0000"/>
                </a:highlight>
              </a:rPr>
              <a:t>Col Todd Ford (Chair Finance)</a:t>
            </a:r>
          </a:p>
          <a:p>
            <a:r>
              <a:rPr lang="en-US" sz="1200" dirty="0">
                <a:highlight>
                  <a:srgbClr val="FF0000"/>
                </a:highlight>
              </a:rPr>
              <a:t>Col Will Costantini</a:t>
            </a:r>
          </a:p>
          <a:p>
            <a:r>
              <a:rPr lang="en-US" sz="1200" dirty="0">
                <a:highlight>
                  <a:srgbClr val="00FF00"/>
                </a:highlight>
              </a:rPr>
              <a:t>Col Bob Love</a:t>
            </a:r>
          </a:p>
          <a:p>
            <a:r>
              <a:rPr lang="en-US" sz="1200" dirty="0"/>
              <a:t>Col Emily Swain</a:t>
            </a:r>
          </a:p>
          <a:p>
            <a:r>
              <a:rPr lang="en-US" sz="1200" dirty="0"/>
              <a:t>LtCol Chris Davis</a:t>
            </a:r>
          </a:p>
          <a:p>
            <a:r>
              <a:rPr lang="en-US" sz="1200" dirty="0">
                <a:highlight>
                  <a:srgbClr val="00FF00"/>
                </a:highlight>
              </a:rPr>
              <a:t>LtCol Wendy Garrity</a:t>
            </a:r>
          </a:p>
          <a:p>
            <a:r>
              <a:rPr lang="en-US" sz="1200" dirty="0"/>
              <a:t>LtCol Jeff Speights</a:t>
            </a:r>
          </a:p>
          <a:p>
            <a:r>
              <a:rPr lang="en-US" sz="1200" dirty="0" err="1">
                <a:highlight>
                  <a:srgbClr val="FF0000"/>
                </a:highlight>
              </a:rPr>
              <a:t>SgtMaj</a:t>
            </a:r>
            <a:r>
              <a:rPr lang="en-US" sz="1200" dirty="0">
                <a:highlight>
                  <a:srgbClr val="FF0000"/>
                </a:highlight>
              </a:rPr>
              <a:t> Kim Davis</a:t>
            </a:r>
          </a:p>
          <a:p>
            <a:r>
              <a:rPr lang="en-US" sz="1200" dirty="0">
                <a:highlight>
                  <a:srgbClr val="00FF00"/>
                </a:highlight>
              </a:rPr>
              <a:t>SgtMaj Robin Fortner</a:t>
            </a:r>
          </a:p>
          <a:p>
            <a:r>
              <a:rPr lang="en-US" sz="1200" dirty="0"/>
              <a:t>SgtMaj Gary Smith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Mr</a:t>
            </a:r>
            <a:r>
              <a:rPr lang="en-US" sz="1200" dirty="0">
                <a:highlight>
                  <a:srgbClr val="00FF00"/>
                </a:highlight>
              </a:rPr>
              <a:t> Mike Martz</a:t>
            </a:r>
          </a:p>
          <a:p>
            <a:r>
              <a:rPr lang="en-US" sz="1200" dirty="0"/>
              <a:t>Mr Tim O’Hara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Mr</a:t>
            </a:r>
            <a:r>
              <a:rPr lang="en-US" sz="1200" dirty="0">
                <a:highlight>
                  <a:srgbClr val="00FF00"/>
                </a:highlight>
              </a:rPr>
              <a:t> Bryan Wood (Legal Counsel)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Mr. Tim Eichhorn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7D0F1-6084-0335-991E-6B86A6390E3C}"/>
              </a:ext>
            </a:extLst>
          </p:cNvPr>
          <p:cNvSpPr txBox="1"/>
          <p:nvPr/>
        </p:nvSpPr>
        <p:spPr>
          <a:xfrm>
            <a:off x="5508739" y="658906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Board of Directors (21)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John </a:t>
            </a:r>
            <a:r>
              <a:rPr lang="en-US" sz="1200" dirty="0" err="1"/>
              <a:t>Toolan</a:t>
            </a:r>
            <a:r>
              <a:rPr lang="en-US" sz="1200" dirty="0"/>
              <a:t> (Chairman)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Charles </a:t>
            </a:r>
            <a:r>
              <a:rPr lang="en-US" sz="1200" dirty="0" err="1"/>
              <a:t>Chiatotti</a:t>
            </a:r>
            <a:r>
              <a:rPr lang="en-US" sz="1200" dirty="0"/>
              <a:t> (Pres &amp; CEO)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Jay Holmes (Vice Chairman)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LtGen</a:t>
            </a:r>
            <a:r>
              <a:rPr lang="en-US" sz="1200" dirty="0">
                <a:highlight>
                  <a:srgbClr val="FFFF00"/>
                </a:highlight>
              </a:rPr>
              <a:t> Richard </a:t>
            </a:r>
            <a:r>
              <a:rPr lang="en-US" sz="1200" dirty="0" err="1">
                <a:highlight>
                  <a:srgbClr val="FFFF00"/>
                </a:highlight>
              </a:rPr>
              <a:t>Zilmer</a:t>
            </a:r>
            <a:r>
              <a:rPr lang="en-US" sz="1200" dirty="0">
                <a:highlight>
                  <a:srgbClr val="FFFF00"/>
                </a:highlight>
              </a:rPr>
              <a:t> (Chair Futures)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LtGen</a:t>
            </a:r>
            <a:r>
              <a:rPr lang="en-US" sz="1200" dirty="0">
                <a:highlight>
                  <a:srgbClr val="00FF00"/>
                </a:highlight>
              </a:rPr>
              <a:t> Mark </a:t>
            </a:r>
            <a:r>
              <a:rPr lang="en-US" sz="1200" dirty="0" err="1">
                <a:highlight>
                  <a:srgbClr val="00FF00"/>
                </a:highlight>
              </a:rPr>
              <a:t>Brilakis</a:t>
            </a:r>
            <a:r>
              <a:rPr lang="en-US" sz="1200" dirty="0">
                <a:highlight>
                  <a:srgbClr val="00FF00"/>
                </a:highlight>
              </a:rPr>
              <a:t> 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MajGen</a:t>
            </a:r>
            <a:r>
              <a:rPr lang="en-US" sz="1200" dirty="0">
                <a:highlight>
                  <a:srgbClr val="FFFF00"/>
                </a:highlight>
              </a:rPr>
              <a:t> Jon </a:t>
            </a:r>
            <a:r>
              <a:rPr lang="en-US" sz="1200" dirty="0" err="1">
                <a:highlight>
                  <a:srgbClr val="FFFF00"/>
                </a:highlight>
              </a:rPr>
              <a:t>Gallinetti</a:t>
            </a:r>
            <a:endParaRPr lang="en-US" sz="1200" dirty="0">
              <a:highlight>
                <a:srgbClr val="FFFF00"/>
              </a:highlight>
            </a:endParaRPr>
          </a:p>
          <a:p>
            <a:r>
              <a:rPr lang="en-US" sz="1200" dirty="0" err="1"/>
              <a:t>MGen</a:t>
            </a:r>
            <a:r>
              <a:rPr lang="en-US" sz="1200" dirty="0"/>
              <a:t> James Kessler (Chair Governance)</a:t>
            </a:r>
          </a:p>
          <a:p>
            <a:r>
              <a:rPr lang="en-US" sz="1200" dirty="0" err="1"/>
              <a:t>MGen</a:t>
            </a:r>
            <a:r>
              <a:rPr lang="en-US" sz="1200" dirty="0"/>
              <a:t> Craig Crenshaw</a:t>
            </a:r>
          </a:p>
          <a:p>
            <a:r>
              <a:rPr lang="en-US" sz="1200" dirty="0">
                <a:highlight>
                  <a:srgbClr val="FF0000"/>
                </a:highlight>
              </a:rPr>
              <a:t>Col Todd Ford (Chair Finance)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Col Bob Love</a:t>
            </a:r>
          </a:p>
          <a:p>
            <a:r>
              <a:rPr lang="en-US" sz="1200" dirty="0"/>
              <a:t>Col Emily Swain</a:t>
            </a:r>
          </a:p>
          <a:p>
            <a:r>
              <a:rPr lang="en-US" sz="1200" dirty="0"/>
              <a:t>LtCol Chris Davis</a:t>
            </a:r>
          </a:p>
          <a:p>
            <a:r>
              <a:rPr lang="en-US" sz="1200" dirty="0">
                <a:highlight>
                  <a:srgbClr val="00FF00"/>
                </a:highlight>
              </a:rPr>
              <a:t>LtCol Alex </a:t>
            </a:r>
            <a:r>
              <a:rPr lang="en-US" sz="1200" dirty="0" err="1">
                <a:highlight>
                  <a:srgbClr val="00FF00"/>
                </a:highlight>
              </a:rPr>
              <a:t>Heneger</a:t>
            </a:r>
            <a:endParaRPr lang="en-US" sz="1200" dirty="0">
              <a:highlight>
                <a:srgbClr val="00FF00"/>
              </a:highlight>
            </a:endParaRPr>
          </a:p>
          <a:p>
            <a:r>
              <a:rPr lang="en-US" sz="1200" dirty="0"/>
              <a:t>LtCol Jeff Speights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Dr</a:t>
            </a:r>
            <a:r>
              <a:rPr lang="en-US" sz="1200" dirty="0">
                <a:highlight>
                  <a:srgbClr val="00FF00"/>
                </a:highlight>
              </a:rPr>
              <a:t> Susan Johnston Ph.D.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Mike Martz</a:t>
            </a:r>
          </a:p>
          <a:p>
            <a:r>
              <a:rPr lang="en-US" sz="1200" dirty="0" err="1">
                <a:highlight>
                  <a:srgbClr val="FF0000"/>
                </a:highlight>
              </a:rPr>
              <a:t>Mr</a:t>
            </a:r>
            <a:r>
              <a:rPr lang="en-US" sz="1200" dirty="0">
                <a:highlight>
                  <a:srgbClr val="FF0000"/>
                </a:highlight>
              </a:rPr>
              <a:t> Kurt Chapman (Chair Development</a:t>
            </a:r>
            <a:r>
              <a:rPr lang="en-US" sz="1200" dirty="0"/>
              <a:t>)</a:t>
            </a:r>
          </a:p>
          <a:p>
            <a:r>
              <a:rPr lang="en-US" sz="1200" dirty="0"/>
              <a:t>Mr Tim O’Hara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Bryan Wood (Legal Counsel)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Mr. Michael Stocker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Mr. Tim </a:t>
            </a:r>
            <a:r>
              <a:rPr lang="en-US" sz="1200" dirty="0" err="1">
                <a:highlight>
                  <a:srgbClr val="00FF00"/>
                </a:highlight>
              </a:rPr>
              <a:t>Eichhorn</a:t>
            </a:r>
            <a:endParaRPr lang="en-US" sz="1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61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36" name="TextBox 1">
            <a:extLst>
              <a:ext uri="{FF2B5EF4-FFF2-40B4-BE49-F238E27FC236}">
                <a16:creationId xmlns:a16="http://schemas.microsoft.com/office/drawing/2014/main" id="{CC15D9EC-8302-D789-6B77-78EEF11C1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" y="152400"/>
            <a:ext cx="893130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Executive Committee Succession Planning</a:t>
            </a:r>
          </a:p>
          <a:p>
            <a:pPr algn="ctr"/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1 Feb 2022</a:t>
            </a:r>
          </a:p>
          <a:p>
            <a:endParaRPr lang="en-US" sz="12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Chairman of the Board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LtGen</a:t>
            </a:r>
            <a:r>
              <a:rPr lang="en-US" sz="1200" dirty="0">
                <a:latin typeface="Arial" charset="0"/>
                <a:ea typeface="Geneva" pitchFamily="-16" charset="-128"/>
              </a:rPr>
              <a:t> (Ret) John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Toolan</a:t>
            </a:r>
            <a:r>
              <a:rPr lang="en-US" sz="1200" dirty="0">
                <a:latin typeface="Arial" charset="0"/>
                <a:ea typeface="Geneva" pitchFamily="-16" charset="-128"/>
              </a:rPr>
              <a:t> </a:t>
            </a:r>
            <a:r>
              <a:rPr lang="en-US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(Dec 2024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Vice Chairman of the Board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Mr</a:t>
            </a:r>
            <a:r>
              <a:rPr lang="en-US" sz="1200" dirty="0">
                <a:latin typeface="Arial" charset="0"/>
                <a:ea typeface="Geneva" pitchFamily="-16" charset="-128"/>
              </a:rPr>
              <a:t> Jay Holmes (</a:t>
            </a:r>
            <a:r>
              <a:rPr lang="en-US" sz="1200" dirty="0">
                <a:highlight>
                  <a:srgbClr val="00FF00"/>
                </a:highlight>
                <a:latin typeface="Arial" charset="0"/>
                <a:ea typeface="Geneva" pitchFamily="-16" charset="-128"/>
              </a:rPr>
              <a:t>Dec 2022</a:t>
            </a:r>
            <a:r>
              <a:rPr lang="en-US" sz="1200" dirty="0">
                <a:latin typeface="Arial" charset="0"/>
                <a:ea typeface="Geneva" pitchFamily="-16" charset="-128"/>
              </a:rPr>
              <a:t>) 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Assuming Extension to 2023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General Counsel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Mr</a:t>
            </a:r>
            <a:r>
              <a:rPr lang="en-US" sz="1200" dirty="0">
                <a:latin typeface="Arial" charset="0"/>
                <a:ea typeface="Geneva" pitchFamily="-16" charset="-128"/>
              </a:rPr>
              <a:t> Bryan Wood (</a:t>
            </a:r>
            <a:r>
              <a:rPr lang="en-US" sz="1200" dirty="0">
                <a:highlight>
                  <a:srgbClr val="00FF00"/>
                </a:highlight>
                <a:latin typeface="Arial" charset="0"/>
                <a:ea typeface="Geneva" pitchFamily="-16" charset="-128"/>
              </a:rPr>
              <a:t>Dec 2023</a:t>
            </a:r>
            <a:r>
              <a:rPr lang="en-US" sz="1200" dirty="0">
                <a:latin typeface="Arial" charset="0"/>
                <a:ea typeface="Geneva" pitchFamily="-16" charset="-128"/>
              </a:rPr>
              <a:t>) 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Assuming 2</a:t>
            </a:r>
            <a:r>
              <a:rPr lang="en-US" sz="1200" baseline="300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nd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 Term to 2025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Governance Committee Chair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Arial" charset="0"/>
                <a:ea typeface="Geneva" pitchFamily="-16" charset="-128"/>
              </a:rPr>
              <a:t>MGen</a:t>
            </a:r>
            <a:r>
              <a:rPr lang="en-US" sz="1200" dirty="0">
                <a:latin typeface="Arial" charset="0"/>
                <a:ea typeface="Geneva" pitchFamily="-16" charset="-128"/>
              </a:rPr>
              <a:t> (Ret) James Kessler </a:t>
            </a:r>
            <a:r>
              <a:rPr lang="en-US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(Dec 2024)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ea typeface="Geneva" pitchFamily="-16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Finance Committee Chair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Col (Ret) Todd Ford (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Dec 2022</a:t>
            </a:r>
            <a:r>
              <a:rPr lang="en-US" sz="1200" dirty="0">
                <a:latin typeface="Arial" charset="0"/>
                <a:ea typeface="Geneva" pitchFamily="-16" charset="-128"/>
              </a:rPr>
              <a:t>) 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Will need new Chair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Futures Committee Chair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LtGen</a:t>
            </a:r>
            <a:r>
              <a:rPr lang="en-US" sz="1200" dirty="0">
                <a:latin typeface="Arial" charset="0"/>
                <a:ea typeface="Geneva" pitchFamily="-16" charset="-128"/>
              </a:rPr>
              <a:t> (Ret) Richard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Zilmer</a:t>
            </a:r>
            <a:r>
              <a:rPr lang="en-US" sz="1200" dirty="0">
                <a:latin typeface="Arial" charset="0"/>
                <a:ea typeface="Geneva" pitchFamily="-16" charset="-128"/>
              </a:rPr>
              <a:t> (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Dec 2023)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Development Committee Chair</a:t>
            </a:r>
            <a:endParaRPr lang="en-US" sz="1800" b="1" dirty="0">
              <a:latin typeface="Arial" charset="0"/>
              <a:ea typeface="Geneva" pitchFamily="-16" charset="-128"/>
            </a:endParaRP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Mr</a:t>
            </a:r>
            <a:r>
              <a:rPr lang="en-US" sz="1200" dirty="0">
                <a:latin typeface="Arial" charset="0"/>
                <a:ea typeface="Geneva" pitchFamily="-16" charset="-128"/>
              </a:rPr>
              <a:t> Kurt Chapman (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Dec 2022</a:t>
            </a:r>
            <a:r>
              <a:rPr lang="en-US" sz="1200" dirty="0">
                <a:latin typeface="Arial" charset="0"/>
                <a:ea typeface="Geneva" pitchFamily="-16" charset="-128"/>
              </a:rPr>
              <a:t>)  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Will need new Chair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85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810C72-C3D7-DD48-9886-ACB50CD3A300}"/>
              </a:ext>
            </a:extLst>
          </p:cNvPr>
          <p:cNvSpPr/>
          <p:nvPr/>
        </p:nvSpPr>
        <p:spPr>
          <a:xfrm>
            <a:off x="19050" y="0"/>
            <a:ext cx="9144000" cy="5784644"/>
          </a:xfrm>
          <a:prstGeom prst="rect">
            <a:avLst/>
          </a:prstGeom>
          <a:solidFill>
            <a:schemeClr val="bg1">
              <a:lumMod val="95000"/>
              <a:alpha val="490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DA0C3-55C9-6381-4B1B-35AE145DF87A}"/>
              </a:ext>
            </a:extLst>
          </p:cNvPr>
          <p:cNvSpPr/>
          <p:nvPr/>
        </p:nvSpPr>
        <p:spPr>
          <a:xfrm>
            <a:off x="19050" y="5784644"/>
            <a:ext cx="9124950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12048A2-F6D3-DAB8-B6D8-D4EAC8D93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3" y="5833829"/>
            <a:ext cx="3369327" cy="10681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211DE-82C0-E24D-00D7-6EBD1638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298057B-4254-B32D-325E-8465E1CE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" y="304800"/>
            <a:ext cx="87186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BOG/BOD Nomination and Election Review</a:t>
            </a:r>
          </a:p>
          <a:p>
            <a:pPr algn="ctr"/>
            <a:endParaRPr lang="en-US" sz="14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Winter Board Meeting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Governance Committee Chair will request any special skill sets that the Board should focus its recruiting efforts on for the next election cycle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Jan – Aug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Potential Candidates can be nominated by Board Members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NLT Aug 31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Board Members must submit a nomination standard form and a resume of candidate they would like to nominate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NLT Sept 30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Executive Committee will vet all candidate submissions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All Board Members will be sent approved nominee packages and are requested to review them prior to the Dec Meeting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Dec Virtual Board Meeting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Prior to voting the Board Member can present their nominee’s package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Nominees will be voted on as a Group according to the By-Laws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Approved Nominees will be notified within 2 weeks of approval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16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05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810C72-C3D7-DD48-9886-ACB50CD3A300}"/>
              </a:ext>
            </a:extLst>
          </p:cNvPr>
          <p:cNvSpPr/>
          <p:nvPr/>
        </p:nvSpPr>
        <p:spPr>
          <a:xfrm>
            <a:off x="19050" y="0"/>
            <a:ext cx="9144000" cy="5784644"/>
          </a:xfrm>
          <a:prstGeom prst="rect">
            <a:avLst/>
          </a:prstGeom>
          <a:solidFill>
            <a:schemeClr val="bg1">
              <a:lumMod val="95000"/>
              <a:alpha val="490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DA0C3-55C9-6381-4B1B-35AE145DF87A}"/>
              </a:ext>
            </a:extLst>
          </p:cNvPr>
          <p:cNvSpPr/>
          <p:nvPr/>
        </p:nvSpPr>
        <p:spPr>
          <a:xfrm>
            <a:off x="19050" y="5784644"/>
            <a:ext cx="9124950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12048A2-F6D3-DAB8-B6D8-D4EAC8D93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3" y="5833829"/>
            <a:ext cx="3369327" cy="10681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211DE-82C0-E24D-00D7-6EBD1638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A954C5D-CD69-A648-2D81-B693167DF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38" y="0"/>
            <a:ext cx="87186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Future Items </a:t>
            </a:r>
          </a:p>
          <a:p>
            <a:pPr algn="ctr"/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9 Aug 2022</a:t>
            </a:r>
          </a:p>
          <a:p>
            <a:pPr algn="ctr"/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All Committees assess any new/additional skill sets that would be beneficial to the success of your Committee .  Please provide those to the Governance Committee ASAP.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Submit nomination packages (resume and nomination standard form) to Governance Committee NLT 31 August.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Governance Committee review all new nominee packages and submit to Executive Committee.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Executive Committee distribute vetted </a:t>
            </a:r>
            <a:r>
              <a:rPr lang="en-US" sz="1800" b="1" dirty="0" err="1">
                <a:solidFill>
                  <a:srgbClr val="4A4F42"/>
                </a:solidFill>
                <a:latin typeface="Arial"/>
                <a:cs typeface="Arial"/>
              </a:rPr>
              <a:t>noms</a:t>
            </a: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 to Boards NLT 30 Sep.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Vote on new members at Dec Board meeting.</a:t>
            </a:r>
            <a:endParaRPr lang="en-US" sz="18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48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810C72-C3D7-DD48-9886-ACB50CD3A300}"/>
              </a:ext>
            </a:extLst>
          </p:cNvPr>
          <p:cNvSpPr/>
          <p:nvPr/>
        </p:nvSpPr>
        <p:spPr>
          <a:xfrm>
            <a:off x="1" y="-1"/>
            <a:ext cx="9144000" cy="5738865"/>
          </a:xfrm>
          <a:prstGeom prst="rect">
            <a:avLst/>
          </a:prstGeom>
          <a:solidFill>
            <a:schemeClr val="bg1">
              <a:lumMod val="95000"/>
              <a:alpha val="552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7CC9F-9EFF-75E0-304A-A058EA5C7963}"/>
              </a:ext>
            </a:extLst>
          </p:cNvPr>
          <p:cNvSpPr/>
          <p:nvPr/>
        </p:nvSpPr>
        <p:spPr>
          <a:xfrm>
            <a:off x="0" y="5741580"/>
            <a:ext cx="9170632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0CF9058C-0C8A-0E48-3766-3AE17A21B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78" y="5792537"/>
            <a:ext cx="3369327" cy="10681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56442-4550-9B7D-18BA-3274AAE1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F30B5E2-F99A-EAF0-B0E0-12C52D0D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88" y="685800"/>
            <a:ext cx="871861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Current nominations</a:t>
            </a:r>
          </a:p>
          <a:p>
            <a:pPr algn="ctr"/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9 Aug 2022</a:t>
            </a:r>
          </a:p>
          <a:p>
            <a:endParaRPr lang="en-US" sz="1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charset="0"/>
                <a:ea typeface="Geneva" pitchFamily="-16" charset="-128"/>
              </a:rPr>
              <a:t>SgtMaj Paul G. Mckenna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charset="0"/>
                <a:ea typeface="Geneva" pitchFamily="-16" charset="-128"/>
              </a:rPr>
              <a:t>SgtMaj Thomas G </a:t>
            </a:r>
            <a:r>
              <a:rPr lang="en-US" sz="1800" dirty="0" err="1">
                <a:latin typeface="Arial" charset="0"/>
                <a:ea typeface="Geneva" pitchFamily="-16" charset="-128"/>
              </a:rPr>
              <a:t>Eggerling</a:t>
            </a:r>
            <a:endParaRPr lang="en-US" sz="18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>
              <a:latin typeface="Arial" charset="0"/>
              <a:ea typeface="Geneva" pitchFamily="-16" charset="-128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endParaRPr lang="en-US" sz="18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05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8A23B-7C6B-03E6-C864-F7DD845B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19"/>
            <a:ext cx="9144000" cy="572111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CF422C-F23E-9829-ABDD-99E883DEE66B}"/>
              </a:ext>
            </a:extLst>
          </p:cNvPr>
          <p:cNvSpPr/>
          <p:nvPr/>
        </p:nvSpPr>
        <p:spPr>
          <a:xfrm>
            <a:off x="-26632" y="5731346"/>
            <a:ext cx="9170634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BEDCEDAC-0AD4-9900-35EF-DF9D7C3CA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3" y="5782303"/>
            <a:ext cx="3369327" cy="10681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A1D84F-D1EC-7A97-37F8-76BD34A5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BCDDDE0-83DD-A61E-0A43-D0BEFAA0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7186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4400" b="1" dirty="0">
                <a:latin typeface="Arial" charset="0"/>
                <a:ea typeface="Geneva" pitchFamily="-16" charset="-128"/>
              </a:rPr>
              <a:t>Questions</a:t>
            </a:r>
          </a:p>
          <a:p>
            <a:endParaRPr lang="en-US" sz="1200" b="1" dirty="0">
              <a:latin typeface="Arial" charset="0"/>
              <a:ea typeface="Geneva" pitchFamily="-16" charset="-128"/>
            </a:endParaRPr>
          </a:p>
          <a:p>
            <a:endParaRPr lang="en-US" sz="28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79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</TotalTime>
  <Words>605</Words>
  <Application>Microsoft Office PowerPoint</Application>
  <PresentationFormat>On-screen Show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52</cp:revision>
  <cp:lastPrinted>2021-06-14T18:40:33Z</cp:lastPrinted>
  <dcterms:created xsi:type="dcterms:W3CDTF">2020-04-10T13:48:43Z</dcterms:created>
  <dcterms:modified xsi:type="dcterms:W3CDTF">2022-08-05T18:10:49Z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