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90" r:id="rId3"/>
    <p:sldId id="292" r:id="rId4"/>
    <p:sldId id="306" r:id="rId5"/>
    <p:sldId id="352" r:id="rId6"/>
    <p:sldId id="328" r:id="rId7"/>
    <p:sldId id="347" r:id="rId8"/>
    <p:sldId id="299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AF"/>
    <a:srgbClr val="120D3D"/>
    <a:srgbClr val="DD2727"/>
    <a:srgbClr val="D02929"/>
    <a:srgbClr val="E92D2D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63" autoAdjust="0"/>
    <p:restoredTop sz="84201" autoAdjust="0"/>
  </p:normalViewPr>
  <p:slideViewPr>
    <p:cSldViewPr>
      <p:cViewPr varScale="1">
        <p:scale>
          <a:sx n="94" d="100"/>
          <a:sy n="94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8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2/2/2022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5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8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71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14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3818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1439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134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1450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3145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881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5918677"/>
            <a:ext cx="42672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0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350" y="1384202"/>
            <a:ext cx="8382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4A4F42"/>
                </a:solidFill>
                <a:latin typeface="Arial"/>
                <a:cs typeface="Arial"/>
              </a:rPr>
              <a:t> Governance Committee</a:t>
            </a:r>
          </a:p>
          <a:p>
            <a:pPr algn="ctr"/>
            <a:r>
              <a:rPr lang="en-US" sz="4000" b="1" dirty="0">
                <a:solidFill>
                  <a:srgbClr val="4A4F42"/>
                </a:solidFill>
                <a:latin typeface="Arial"/>
                <a:cs typeface="Arial"/>
              </a:rPr>
              <a:t>Board of Directors</a:t>
            </a:r>
          </a:p>
          <a:p>
            <a:pPr algn="ctr"/>
            <a:r>
              <a:rPr lang="en-US" sz="3600" b="1" dirty="0">
                <a:solidFill>
                  <a:srgbClr val="4A4F42"/>
                </a:solidFill>
                <a:latin typeface="Arial"/>
                <a:cs typeface="Arial"/>
              </a:rPr>
              <a:t>Jim Kessler, Chairman</a:t>
            </a: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2 Feb 2022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9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MCA Agenda</a:t>
            </a:r>
          </a:p>
          <a:p>
            <a:pPr algn="ctr"/>
            <a:r>
              <a:rPr lang="en-US" sz="1400" b="1" dirty="0">
                <a:solidFill>
                  <a:srgbClr val="4A4F42"/>
                </a:solidFill>
                <a:latin typeface="Arial"/>
                <a:cs typeface="Arial"/>
              </a:rPr>
              <a:t>2 Feb 2022</a:t>
            </a: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Deep Dive of Succession Plan</a:t>
            </a:r>
          </a:p>
          <a:p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06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58775" y="204186"/>
            <a:ext cx="87186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2800" b="1" dirty="0">
                <a:latin typeface="Arial" charset="0"/>
                <a:ea typeface="Geneva" pitchFamily="-16" charset="-128"/>
              </a:rPr>
              <a:t>MCA Governors &amp; Directors</a:t>
            </a:r>
            <a:endParaRPr lang="en-US" b="1" dirty="0">
              <a:latin typeface="Arial" charset="0"/>
              <a:ea typeface="Geneva" pitchFamily="-16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FF474E-73F4-4440-B4BB-5BE44CA22AAF}"/>
              </a:ext>
            </a:extLst>
          </p:cNvPr>
          <p:cNvSpPr txBox="1"/>
          <p:nvPr/>
        </p:nvSpPr>
        <p:spPr>
          <a:xfrm>
            <a:off x="2438400" y="4828401"/>
            <a:ext cx="3115309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BOG:  Not less than 14 and not more than 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B47EB7-1B96-4673-B4B7-7F4611441359}"/>
              </a:ext>
            </a:extLst>
          </p:cNvPr>
          <p:cNvSpPr txBox="1"/>
          <p:nvPr/>
        </p:nvSpPr>
        <p:spPr>
          <a:xfrm>
            <a:off x="2667000" y="5105400"/>
            <a:ext cx="2651760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BOD: Not less than six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FB9EAA-4C5C-4885-9E94-8C2C46B17B05}"/>
              </a:ext>
            </a:extLst>
          </p:cNvPr>
          <p:cNvSpPr txBox="1"/>
          <p:nvPr/>
        </p:nvSpPr>
        <p:spPr>
          <a:xfrm>
            <a:off x="533400" y="685800"/>
            <a:ext cx="30391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Board of Governors (21)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John </a:t>
            </a:r>
            <a:r>
              <a:rPr lang="en-US" sz="1200" dirty="0" err="1"/>
              <a:t>Toolan</a:t>
            </a:r>
            <a:r>
              <a:rPr lang="en-US" sz="1200" dirty="0"/>
              <a:t> (Chairman)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Charles </a:t>
            </a:r>
            <a:r>
              <a:rPr lang="en-US" sz="1200" dirty="0" err="1"/>
              <a:t>Chiarotti</a:t>
            </a:r>
            <a:r>
              <a:rPr lang="en-US" sz="1200" dirty="0"/>
              <a:t>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Richard </a:t>
            </a:r>
            <a:r>
              <a:rPr lang="en-US" sz="1200" dirty="0" err="1"/>
              <a:t>Zilmer</a:t>
            </a:r>
            <a:r>
              <a:rPr lang="en-US" sz="1200" dirty="0"/>
              <a:t> (Chair Futures)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Mark </a:t>
            </a:r>
            <a:r>
              <a:rPr lang="en-US" sz="1200" dirty="0" err="1"/>
              <a:t>Brilakis</a:t>
            </a:r>
            <a:r>
              <a:rPr lang="en-US" sz="1200" dirty="0"/>
              <a:t> </a:t>
            </a:r>
          </a:p>
          <a:p>
            <a:r>
              <a:rPr lang="en-US" sz="1200" dirty="0" err="1"/>
              <a:t>MGen</a:t>
            </a:r>
            <a:r>
              <a:rPr lang="en-US" sz="1200" dirty="0"/>
              <a:t> James Kessler (Chair Governance)</a:t>
            </a:r>
          </a:p>
          <a:p>
            <a:r>
              <a:rPr lang="en-US" sz="1200" dirty="0" err="1"/>
              <a:t>MGen</a:t>
            </a:r>
            <a:r>
              <a:rPr lang="en-US" sz="1200" dirty="0"/>
              <a:t> Craig Crenshaw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Will Costantini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/>
              <a:t>LtCol Wendy Garrity</a:t>
            </a:r>
          </a:p>
          <a:p>
            <a:r>
              <a:rPr lang="en-US" sz="1200" dirty="0"/>
              <a:t>LtCol Jeff Speights</a:t>
            </a:r>
          </a:p>
          <a:p>
            <a:r>
              <a:rPr lang="en-US" sz="1200" dirty="0" err="1"/>
              <a:t>SgtMaj</a:t>
            </a:r>
            <a:r>
              <a:rPr lang="en-US" sz="1200" dirty="0"/>
              <a:t> Kim Davis</a:t>
            </a:r>
          </a:p>
          <a:p>
            <a:r>
              <a:rPr lang="en-US" sz="1200" dirty="0"/>
              <a:t>SgtMaj Robin Fortner</a:t>
            </a:r>
          </a:p>
          <a:p>
            <a:r>
              <a:rPr lang="en-US" sz="1200" dirty="0"/>
              <a:t>SgtMaj Gary Smith</a:t>
            </a:r>
          </a:p>
          <a:p>
            <a:r>
              <a:rPr lang="en-US" sz="1200" dirty="0" err="1"/>
              <a:t>Mr</a:t>
            </a:r>
            <a:r>
              <a:rPr lang="en-US" sz="1200" dirty="0"/>
              <a:t> Mike Martz</a:t>
            </a:r>
          </a:p>
          <a:p>
            <a:r>
              <a:rPr lang="en-US" sz="1200" dirty="0"/>
              <a:t>Mr Tim O’Hara</a:t>
            </a:r>
          </a:p>
          <a:p>
            <a:r>
              <a:rPr lang="en-US" sz="1200" dirty="0" err="1"/>
              <a:t>Mr</a:t>
            </a:r>
            <a:r>
              <a:rPr lang="en-US" sz="1200" dirty="0"/>
              <a:t> Bryan Wood (Legal Counsel)</a:t>
            </a:r>
          </a:p>
          <a:p>
            <a:r>
              <a:rPr lang="en-US" sz="1200" dirty="0"/>
              <a:t>Mr. Tim Eichhorn 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DE2F2C-AFC3-486B-BFAE-1DC1FF9B8A1F}"/>
              </a:ext>
            </a:extLst>
          </p:cNvPr>
          <p:cNvSpPr txBox="1"/>
          <p:nvPr/>
        </p:nvSpPr>
        <p:spPr>
          <a:xfrm>
            <a:off x="5508739" y="658906"/>
            <a:ext cx="2819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Board of Directors (21)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John </a:t>
            </a:r>
            <a:r>
              <a:rPr lang="en-US" sz="1200" dirty="0" err="1"/>
              <a:t>Toolan</a:t>
            </a:r>
            <a:r>
              <a:rPr lang="en-US" sz="1200" dirty="0"/>
              <a:t> (Chairman)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Charles </a:t>
            </a:r>
            <a:r>
              <a:rPr lang="en-US" sz="1200" dirty="0" err="1"/>
              <a:t>Chiatotti</a:t>
            </a:r>
            <a:r>
              <a:rPr lang="en-US" sz="1200" dirty="0"/>
              <a:t>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Richard </a:t>
            </a:r>
            <a:r>
              <a:rPr lang="en-US" sz="1200" dirty="0" err="1"/>
              <a:t>Zilmer</a:t>
            </a:r>
            <a:r>
              <a:rPr lang="en-US" sz="1200" dirty="0"/>
              <a:t> (Chair Futures)</a:t>
            </a:r>
          </a:p>
          <a:p>
            <a:r>
              <a:rPr lang="en-US" sz="1200" dirty="0" err="1"/>
              <a:t>LtGen</a:t>
            </a:r>
            <a:r>
              <a:rPr lang="en-US" sz="1200" dirty="0"/>
              <a:t> Mark </a:t>
            </a:r>
            <a:r>
              <a:rPr lang="en-US" sz="1200" dirty="0" err="1"/>
              <a:t>Brilakis</a:t>
            </a:r>
            <a:r>
              <a:rPr lang="en-US" sz="1200" dirty="0"/>
              <a:t> </a:t>
            </a:r>
          </a:p>
          <a:p>
            <a:r>
              <a:rPr lang="en-US" sz="1200" dirty="0" err="1"/>
              <a:t>MajGen</a:t>
            </a:r>
            <a:r>
              <a:rPr lang="en-US" sz="1200" dirty="0"/>
              <a:t> Jon </a:t>
            </a:r>
            <a:r>
              <a:rPr lang="en-US" sz="1200" dirty="0" err="1"/>
              <a:t>Gallinetti</a:t>
            </a:r>
            <a:endParaRPr lang="en-US" sz="1200" dirty="0"/>
          </a:p>
          <a:p>
            <a:r>
              <a:rPr lang="en-US" sz="1200" dirty="0" err="1"/>
              <a:t>MGen</a:t>
            </a:r>
            <a:r>
              <a:rPr lang="en-US" sz="1200" dirty="0"/>
              <a:t> James Kessler (Chair Governance)</a:t>
            </a:r>
          </a:p>
          <a:p>
            <a:r>
              <a:rPr lang="en-US" sz="1200" dirty="0" err="1"/>
              <a:t>MGen</a:t>
            </a:r>
            <a:r>
              <a:rPr lang="en-US" sz="1200" dirty="0"/>
              <a:t> Craig Crenshaw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/>
              <a:t>LtCol Alex </a:t>
            </a:r>
            <a:r>
              <a:rPr lang="en-US" sz="1200" dirty="0" err="1"/>
              <a:t>Heneger</a:t>
            </a:r>
            <a:endParaRPr lang="en-US" sz="1200" dirty="0"/>
          </a:p>
          <a:p>
            <a:r>
              <a:rPr lang="en-US" sz="1200" dirty="0"/>
              <a:t>LtCol Jeff Speights</a:t>
            </a:r>
          </a:p>
          <a:p>
            <a:r>
              <a:rPr lang="en-US" sz="1200" dirty="0" err="1"/>
              <a:t>Dr</a:t>
            </a:r>
            <a:r>
              <a:rPr lang="en-US" sz="1200" dirty="0"/>
              <a:t> Susan Johnston Ph.D.</a:t>
            </a:r>
          </a:p>
          <a:p>
            <a:r>
              <a:rPr lang="en-US" sz="1200" dirty="0"/>
              <a:t>Mr Mike Martz</a:t>
            </a:r>
          </a:p>
          <a:p>
            <a:r>
              <a:rPr lang="en-US" sz="1200" dirty="0" err="1"/>
              <a:t>Mr</a:t>
            </a:r>
            <a:r>
              <a:rPr lang="en-US" sz="1200" dirty="0"/>
              <a:t> Kurt Chapman (Chair Development)</a:t>
            </a:r>
          </a:p>
          <a:p>
            <a:r>
              <a:rPr lang="en-US" sz="1200" dirty="0"/>
              <a:t>Mr Tim O’Hara</a:t>
            </a:r>
          </a:p>
          <a:p>
            <a:r>
              <a:rPr lang="en-US" sz="1200" dirty="0"/>
              <a:t>Mr Bryan Wood (Legal Counsel)</a:t>
            </a:r>
          </a:p>
          <a:p>
            <a:r>
              <a:rPr lang="en-US" sz="1200" dirty="0"/>
              <a:t>Mr. Michael Stocker</a:t>
            </a:r>
          </a:p>
          <a:p>
            <a:r>
              <a:rPr lang="en-US" sz="1200" dirty="0"/>
              <a:t>Mr. Tim </a:t>
            </a:r>
            <a:r>
              <a:rPr lang="en-US" sz="1200" dirty="0" err="1"/>
              <a:t>Eichhorn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384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4E9088F6-2A95-4FF6-B1C5-3AE9D759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94" y="152400"/>
            <a:ext cx="8931306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Executive Committee Succession Planning</a:t>
            </a:r>
          </a:p>
          <a:p>
            <a:pPr algn="ctr"/>
            <a:r>
              <a:rPr lang="en-US" sz="1600" b="1" dirty="0">
                <a:solidFill>
                  <a:srgbClr val="4A4F42"/>
                </a:solidFill>
                <a:latin typeface="Arial"/>
                <a:cs typeface="Arial"/>
              </a:rPr>
              <a:t>2 Feb 2022</a:t>
            </a: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LtGen</a:t>
            </a:r>
            <a:r>
              <a:rPr lang="en-US" sz="1200" dirty="0">
                <a:latin typeface="Arial" charset="0"/>
                <a:ea typeface="Geneva" pitchFamily="-16" charset="-128"/>
              </a:rPr>
              <a:t> (Ret) John 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Toolan</a:t>
            </a:r>
            <a:r>
              <a:rPr lang="en-US" sz="1200" dirty="0">
                <a:latin typeface="Arial" charset="0"/>
                <a:ea typeface="Geneva" pitchFamily="-16" charset="-128"/>
              </a:rPr>
              <a:t> </a:t>
            </a:r>
            <a:r>
              <a:rPr lang="en-US" sz="12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(Dec 2024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Vice 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 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200" dirty="0">
                <a:latin typeface="Arial" charset="0"/>
                <a:ea typeface="Geneva" pitchFamily="-16" charset="-128"/>
              </a:rPr>
              <a:t> Jay Holmes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General Counsel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 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200" dirty="0">
                <a:latin typeface="Arial" charset="0"/>
                <a:ea typeface="Geneva" pitchFamily="-16" charset="-128"/>
              </a:rPr>
              <a:t> Bryan Wood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Governance Committee Chair</a:t>
            </a:r>
          </a:p>
          <a:p>
            <a:pPr marL="171450" indent="-171450">
              <a:buFontTx/>
              <a:buChar char="-"/>
            </a:pPr>
            <a:r>
              <a:rPr lang="en-US" sz="1200" dirty="0" err="1">
                <a:latin typeface="Arial" charset="0"/>
                <a:ea typeface="Geneva" pitchFamily="-16" charset="-128"/>
              </a:rPr>
              <a:t>MGen</a:t>
            </a:r>
            <a:r>
              <a:rPr lang="en-US" sz="1200" dirty="0">
                <a:latin typeface="Arial" charset="0"/>
                <a:ea typeface="Geneva" pitchFamily="-16" charset="-128"/>
              </a:rPr>
              <a:t> (Ret) James Kessler </a:t>
            </a:r>
            <a:r>
              <a:rPr lang="en-US" sz="12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(Dec 2024)</a:t>
            </a:r>
          </a:p>
          <a:p>
            <a:pPr marL="171450" indent="-171450">
              <a:buFontTx/>
              <a:buChar char="-"/>
            </a:pPr>
            <a:endParaRPr lang="en-US" sz="1200" dirty="0">
              <a:latin typeface="Arial" panose="020B0604020202020204" pitchFamily="34" charset="0"/>
              <a:ea typeface="Geneva" pitchFamily="-16" charset="-128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Finance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-Col (Ret) Todd Ford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Futures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LtGen</a:t>
            </a:r>
            <a:r>
              <a:rPr lang="en-US" sz="1200" dirty="0">
                <a:latin typeface="Arial" charset="0"/>
                <a:ea typeface="Geneva" pitchFamily="-16" charset="-128"/>
              </a:rPr>
              <a:t> (Ret) Richard </a:t>
            </a:r>
            <a:r>
              <a:rPr lang="en-US" sz="1200" dirty="0" err="1">
                <a:latin typeface="Arial" charset="0"/>
                <a:ea typeface="Geneva" pitchFamily="-16" charset="-128"/>
              </a:rPr>
              <a:t>Zilmer</a:t>
            </a:r>
            <a:r>
              <a:rPr lang="en-US" sz="1200" dirty="0">
                <a:latin typeface="Arial" charset="0"/>
                <a:ea typeface="Geneva" pitchFamily="-16" charset="-128"/>
              </a:rPr>
              <a:t>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Development Committee Chair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Kurt Chapman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32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4E9088F6-2A95-4FF6-B1C5-3AE9D759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38" y="0"/>
            <a:ext cx="871861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BOD Member Term Review</a:t>
            </a:r>
          </a:p>
          <a:p>
            <a:pPr algn="ctr"/>
            <a:r>
              <a:rPr lang="en-US" sz="1800" b="1" dirty="0">
                <a:solidFill>
                  <a:srgbClr val="4A4F42"/>
                </a:solidFill>
                <a:latin typeface="Arial"/>
                <a:cs typeface="Arial"/>
              </a:rPr>
              <a:t>2 Feb 2022</a:t>
            </a:r>
          </a:p>
          <a:p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>
                <a:latin typeface="Arial" charset="0"/>
                <a:ea typeface="Geneva" pitchFamily="-16" charset="-128"/>
              </a:rPr>
              <a:t>(4) </a:t>
            </a:r>
            <a:r>
              <a:rPr lang="en-US" sz="1800" dirty="0">
                <a:latin typeface="Arial" charset="0"/>
                <a:ea typeface="Geneva" pitchFamily="-16" charset="-128"/>
              </a:rPr>
              <a:t>Members whose 2</a:t>
            </a:r>
            <a:r>
              <a:rPr lang="en-US" sz="1800" baseline="30000" dirty="0">
                <a:latin typeface="Arial" charset="0"/>
                <a:ea typeface="Geneva" pitchFamily="-16" charset="-128"/>
              </a:rPr>
              <a:t>nd</a:t>
            </a:r>
            <a:r>
              <a:rPr lang="en-US" sz="1800" dirty="0">
                <a:latin typeface="Arial" charset="0"/>
                <a:ea typeface="Geneva" pitchFamily="-16" charset="-128"/>
              </a:rPr>
              <a:t> Term and/or extension end on 12/31/2022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800" dirty="0">
                <a:latin typeface="Arial" charset="0"/>
                <a:ea typeface="Geneva" pitchFamily="-16" charset="-128"/>
              </a:rPr>
              <a:t> Jay Holmes 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800" dirty="0">
                <a:latin typeface="Arial" charset="0"/>
                <a:ea typeface="Geneva" pitchFamily="-16" charset="-128"/>
              </a:rPr>
              <a:t> Kurt Chapman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800" dirty="0">
                <a:latin typeface="Arial" charset="0"/>
                <a:ea typeface="Geneva" pitchFamily="-16" charset="-128"/>
              </a:rPr>
              <a:t> Mike Martz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latin typeface="Arial" charset="0"/>
                <a:ea typeface="Geneva" pitchFamily="-16" charset="-128"/>
              </a:rPr>
              <a:t>LtCol Alex Henegar</a:t>
            </a: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800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960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BOG/BOD Nomination and Election Review</a:t>
            </a: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Winter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Governance Committee Chair will request any special skill sets that the Board should focus its recruiting efforts on for the next election cycle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Jan – Aug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Potential Candidates can be nominated by Board Members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NLT Aug 31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Board Members must submit a nomination standard form and a resume of candidate they would like to nominate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NLT </a:t>
            </a:r>
            <a:r>
              <a:rPr lang="en-US" sz="1600" b="1">
                <a:latin typeface="Arial" charset="0"/>
                <a:ea typeface="Geneva" pitchFamily="-16" charset="-128"/>
              </a:rPr>
              <a:t>Sept 30</a:t>
            </a: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Executive Committee will vet all candidate submissions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All Board Members will be sent approved nominee packages and are requested to review them prior to the Dec Meeting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Dec Virtual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Prior to voting the Board Member can present their nominee’s package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Nominees will be voted on as a Group according to the By-Laws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Approved Nominees will be notified within 2 weeks of approval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70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4E9088F6-2A95-4FF6-B1C5-3AE9D759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38" y="0"/>
            <a:ext cx="8718612" cy="576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Future Items </a:t>
            </a:r>
          </a:p>
          <a:p>
            <a:pPr algn="ctr"/>
            <a:r>
              <a:rPr lang="en-US" sz="1800" b="1" dirty="0">
                <a:solidFill>
                  <a:srgbClr val="4A4F42"/>
                </a:solidFill>
                <a:latin typeface="Arial"/>
                <a:cs typeface="Arial"/>
              </a:rPr>
              <a:t>2 Feb 2022</a:t>
            </a:r>
          </a:p>
          <a:p>
            <a:pPr algn="ctr"/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4A4F42"/>
                </a:solidFill>
                <a:latin typeface="Arial"/>
                <a:cs typeface="Arial"/>
              </a:rPr>
              <a:t>All Committees review their Charters and bring recommended changes to the Summer Meeting.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4A4F42"/>
                </a:solidFill>
                <a:latin typeface="Arial"/>
                <a:cs typeface="Arial"/>
              </a:rPr>
              <a:t>All Committees assess any new/additional skill sets that would be beneficial to the success of your Committee .  Please provide those to the Governance Committee NLT March 1,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4A4F42"/>
                </a:solidFill>
                <a:latin typeface="Arial"/>
                <a:cs typeface="Arial"/>
              </a:rPr>
              <a:t>Governance Committee review the current Bylaws that were in approved 2020.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endParaRPr lang="en-US" sz="1800" b="1" dirty="0">
              <a:solidFill>
                <a:srgbClr val="4A4F42"/>
              </a:solidFill>
              <a:latin typeface="Arial"/>
              <a:cs typeface="Arial"/>
            </a:endParaRPr>
          </a:p>
          <a:p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1800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33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E18ECD02-2E0A-435A-A76E-B905F7FD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87186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4400" b="1">
                <a:latin typeface="Arial" charset="0"/>
                <a:ea typeface="Geneva" pitchFamily="-16" charset="-128"/>
              </a:rPr>
              <a:t>Questions</a:t>
            </a:r>
            <a:endParaRPr lang="en-US" sz="4400" b="1" dirty="0">
              <a:latin typeface="Arial" charset="0"/>
              <a:ea typeface="Geneva" pitchFamily="-16" charset="-128"/>
            </a:endParaRP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endParaRPr lang="en-US" sz="28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12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10119</TotalTime>
  <Words>591</Words>
  <Application>Microsoft Office PowerPoint</Application>
  <PresentationFormat>On-screen Show (4:3)</PresentationFormat>
  <Paragraphs>136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Sherry Linhares</cp:lastModifiedBy>
  <cp:revision>505</cp:revision>
  <cp:lastPrinted>2020-10-13T12:15:29Z</cp:lastPrinted>
  <dcterms:created xsi:type="dcterms:W3CDTF">2015-02-02T19:44:37Z</dcterms:created>
  <dcterms:modified xsi:type="dcterms:W3CDTF">2022-02-02T17:05:10Z</dcterms:modified>
</cp:coreProperties>
</file>