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90" r:id="rId3"/>
    <p:sldId id="336" r:id="rId4"/>
    <p:sldId id="335" r:id="rId5"/>
    <p:sldId id="328" r:id="rId6"/>
    <p:sldId id="326" r:id="rId7"/>
    <p:sldId id="340" r:id="rId8"/>
    <p:sldId id="330" r:id="rId9"/>
    <p:sldId id="341" r:id="rId10"/>
    <p:sldId id="342" r:id="rId11"/>
    <p:sldId id="343" r:id="rId12"/>
    <p:sldId id="299" r:id="rId13"/>
    <p:sldId id="338" r:id="rId14"/>
    <p:sldId id="306" r:id="rId15"/>
    <p:sldId id="292" r:id="rId1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3AF"/>
    <a:srgbClr val="120D3D"/>
    <a:srgbClr val="DD2727"/>
    <a:srgbClr val="D02929"/>
    <a:srgbClr val="E92D2D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63" autoAdjust="0"/>
    <p:restoredTop sz="87722" autoAdjust="0"/>
  </p:normalViewPr>
  <p:slideViewPr>
    <p:cSldViewPr>
      <p:cViewPr varScale="1">
        <p:scale>
          <a:sx n="62" d="100"/>
          <a:sy n="62" d="100"/>
        </p:scale>
        <p:origin x="10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8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27C80FD-32DB-4165-9520-42E34DB589BE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5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8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222A484-7719-43B9-9070-D11F20C58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9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714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8816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0761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1439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3818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614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New Board Members for BOD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4533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8657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1450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These are</a:t>
            </a:r>
            <a:r>
              <a:rPr lang="en-US" baseline="0" dirty="0" smtClean="0"/>
              <a:t> recommended actions that all Committees should be doing every year.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Board Member Skillsets – Ask if current members thinks they are on the right committees that align with their skillsets.</a:t>
            </a:r>
          </a:p>
          <a:p>
            <a:pPr>
              <a:defRPr/>
            </a:pPr>
            <a:r>
              <a:rPr lang="en-US" baseline="0" dirty="0" smtClean="0"/>
              <a:t>Future Board Member Skillset – What type of members should we have on the Board (Skillset and Demographics?)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9604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Here</a:t>
            </a:r>
            <a:r>
              <a:rPr lang="en-US" baseline="0" dirty="0" smtClean="0"/>
              <a:t> are the members of the Search Committee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81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1200" dirty="0" smtClean="0"/>
              <a:t>Interview locations; 1</a:t>
            </a:r>
            <a:r>
              <a:rPr lang="en-US" sz="1200" baseline="30000" dirty="0" smtClean="0"/>
              <a:t>st/2nd if needed</a:t>
            </a:r>
            <a:r>
              <a:rPr lang="en-US" sz="1200" dirty="0" smtClean="0"/>
              <a:t> round: conducted virtually via GoToMeeting /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round: conducted in person at MCA HQ, MCB Quantico)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84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035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0ED1-566A-4971-98AC-8A13E7D19145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9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B54-0322-469E-939A-82941CD0C1B6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B4F-484C-448F-8DEF-85DE8F772F5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1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71D3-809E-4D8A-9EBB-200FD8988D6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2E-C456-4E39-9247-905FB77B95C1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8B8-95E5-41DB-8297-CD7A430F4DD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0F7-6A81-4A8E-AA6B-0B77153A7360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0FE-5FB7-41E9-8BAA-38755B0E80F6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4D7C-4882-4357-8003-2DAF4FDB1895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7912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4102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5918677"/>
            <a:ext cx="4267200" cy="8706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4229">
            <a:off x="4411176" y="283557"/>
            <a:ext cx="4674800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0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2CEF-2718-45ED-A47D-16CFD5D96914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2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5B0E-041D-432B-ABC0-74A551D53252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8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963A-128D-4EA1-9142-0AA8CD77DC30}" type="datetime1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1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6756" y="1447800"/>
            <a:ext cx="8382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4A4F42"/>
                </a:solidFill>
                <a:latin typeface="Arial"/>
                <a:cs typeface="Arial"/>
              </a:rPr>
              <a:t> </a:t>
            </a:r>
            <a:r>
              <a:rPr lang="en-US" sz="3600" b="1" dirty="0">
                <a:solidFill>
                  <a:srgbClr val="4A4F42"/>
                </a:solidFill>
                <a:latin typeface="Arial"/>
                <a:cs typeface="Arial"/>
              </a:rPr>
              <a:t>Governance </a:t>
            </a:r>
            <a:r>
              <a:rPr lang="en-US" sz="3600" b="1" dirty="0" smtClean="0">
                <a:solidFill>
                  <a:srgbClr val="4A4F42"/>
                </a:solidFill>
                <a:latin typeface="Arial"/>
                <a:cs typeface="Arial"/>
              </a:rPr>
              <a:t>Committee Report</a:t>
            </a:r>
          </a:p>
          <a:p>
            <a:pPr algn="ctr"/>
            <a:r>
              <a:rPr lang="en-US" sz="2800" b="1" dirty="0" smtClean="0">
                <a:solidFill>
                  <a:srgbClr val="4A4F42"/>
                </a:solidFill>
                <a:latin typeface="Arial"/>
                <a:cs typeface="Arial"/>
              </a:rPr>
              <a:t>Board of Directors</a:t>
            </a:r>
            <a:endParaRPr lang="en-US" sz="28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endParaRPr lang="en-US" sz="42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3600" b="1" dirty="0" smtClean="0">
                <a:solidFill>
                  <a:srgbClr val="4A4F42"/>
                </a:solidFill>
                <a:latin typeface="Arial"/>
                <a:cs typeface="Arial"/>
              </a:rPr>
              <a:t>John </a:t>
            </a:r>
            <a:r>
              <a:rPr lang="en-US" sz="3600" b="1" dirty="0" err="1" smtClean="0">
                <a:solidFill>
                  <a:srgbClr val="4A4F42"/>
                </a:solidFill>
                <a:latin typeface="Arial"/>
                <a:cs typeface="Arial"/>
              </a:rPr>
              <a:t>Toolan</a:t>
            </a:r>
            <a:r>
              <a:rPr lang="en-US" sz="3600" b="1" dirty="0" smtClean="0">
                <a:solidFill>
                  <a:srgbClr val="4A4F42"/>
                </a:solidFill>
                <a:latin typeface="Arial"/>
                <a:cs typeface="Arial"/>
              </a:rPr>
              <a:t>, </a:t>
            </a:r>
            <a:r>
              <a:rPr lang="en-US" sz="3600" b="1" dirty="0">
                <a:solidFill>
                  <a:srgbClr val="4A4F42"/>
                </a:solidFill>
                <a:latin typeface="Arial"/>
                <a:cs typeface="Arial"/>
              </a:rPr>
              <a:t>Chairman</a:t>
            </a:r>
          </a:p>
          <a:p>
            <a:pPr algn="ctr"/>
            <a:endParaRPr lang="en-US" sz="42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2000" b="1" dirty="0" smtClean="0">
                <a:solidFill>
                  <a:srgbClr val="4A4F42"/>
                </a:solidFill>
                <a:latin typeface="Arial"/>
                <a:cs typeface="Arial"/>
              </a:rPr>
              <a:t>9-10 Feb 2021</a:t>
            </a:r>
            <a:endParaRPr lang="en-US" sz="2000" b="1" dirty="0">
              <a:solidFill>
                <a:srgbClr val="4A4F42"/>
              </a:solidFill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9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3158C3A0-A4E4-45A7-944C-3D64AC036033}"/>
              </a:ext>
            </a:extLst>
          </p:cNvPr>
          <p:cNvSpPr txBox="1">
            <a:spLocks/>
          </p:cNvSpPr>
          <p:nvPr/>
        </p:nvSpPr>
        <p:spPr>
          <a:xfrm>
            <a:off x="389394" y="762000"/>
            <a:ext cx="8610599" cy="4724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2000" dirty="0" err="1"/>
              <a:t>LtGens</a:t>
            </a:r>
            <a:r>
              <a:rPr lang="en-US" sz="2000" dirty="0"/>
              <a:t> Faulkner and </a:t>
            </a:r>
            <a:r>
              <a:rPr lang="en-US" sz="2000" dirty="0" err="1"/>
              <a:t>Toolan</a:t>
            </a:r>
            <a:r>
              <a:rPr lang="en-US" sz="2000" dirty="0"/>
              <a:t> prepare CEO vacancy announcement email to potentially interested candidates (in Feb) 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Compile and vet potential CEO candidates with Selection Committee (</a:t>
            </a:r>
            <a:r>
              <a:rPr lang="en-US" sz="2000" dirty="0" err="1" smtClean="0"/>
              <a:t>dur</a:t>
            </a:r>
            <a:r>
              <a:rPr lang="en-US" sz="2000" dirty="0" smtClean="0"/>
              <a:t> Mar)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Conduct of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round-possibly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 round virtual/zoom interviews (</a:t>
            </a:r>
            <a:r>
              <a:rPr lang="en-US" sz="2000" dirty="0" err="1" smtClean="0"/>
              <a:t>Dur</a:t>
            </a:r>
            <a:r>
              <a:rPr lang="en-US" sz="2000" dirty="0" smtClean="0"/>
              <a:t> Mar/Apr)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Conduct 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/possibly 3rd round face/face interviews “Final Four” (</a:t>
            </a:r>
            <a:r>
              <a:rPr lang="en-US" sz="2000" dirty="0" err="1" smtClean="0"/>
              <a:t>dur</a:t>
            </a:r>
            <a:r>
              <a:rPr lang="en-US" sz="2000" dirty="0" smtClean="0"/>
              <a:t> Jun)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Selection of future President &amp; CEO (NLT 30 Jun) 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“</a:t>
            </a:r>
            <a:r>
              <a:rPr lang="en-US" sz="2000" dirty="0" smtClean="0"/>
              <a:t>Review” </a:t>
            </a:r>
            <a:r>
              <a:rPr lang="en-US" sz="2000" dirty="0"/>
              <a:t>current CEO employment agreement and make changes, as required (</a:t>
            </a:r>
            <a:r>
              <a:rPr lang="en-US" sz="2000" dirty="0" err="1"/>
              <a:t>dur</a:t>
            </a:r>
            <a:r>
              <a:rPr lang="en-US" sz="2000" dirty="0"/>
              <a:t> Jul)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Chairman present formal offer to selected President &amp; CEO candidate (TBD) 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New CEO start date o/a 1 September 2021 (Modern Day Marine Transition)</a:t>
            </a:r>
          </a:p>
          <a:p>
            <a:pPr lvl="1"/>
            <a:endParaRPr lang="en-US" sz="3150" dirty="0" smtClean="0"/>
          </a:p>
          <a:p>
            <a:pPr marL="3429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099" y="41615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5565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Action Items for Summer Meeting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Pres </a:t>
            </a:r>
            <a:r>
              <a:rPr lang="en-US" sz="1800" b="1" dirty="0">
                <a:latin typeface="Arial" charset="0"/>
                <a:ea typeface="Geneva" pitchFamily="-16" charset="-128"/>
              </a:rPr>
              <a:t>&amp; CEO Search </a:t>
            </a:r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charset="0"/>
                <a:ea typeface="Geneva" pitchFamily="-16" charset="-128"/>
              </a:rPr>
              <a:t> Provide </a:t>
            </a:r>
            <a:r>
              <a:rPr lang="en-US" sz="1600" dirty="0">
                <a:latin typeface="Arial" charset="0"/>
                <a:ea typeface="Geneva" pitchFamily="-16" charset="-128"/>
              </a:rPr>
              <a:t>an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update to Executive Committee and Board Members </a:t>
            </a:r>
            <a:r>
              <a:rPr lang="en-US" sz="1600" dirty="0">
                <a:latin typeface="Arial" charset="0"/>
                <a:ea typeface="Geneva" pitchFamily="-16" charset="-128"/>
              </a:rPr>
              <a:t>at Summer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All 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Committee Chairs and Committee Members review </a:t>
            </a: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charset="0"/>
                <a:ea typeface="Geneva" pitchFamily="-16" charset="-128"/>
              </a:rPr>
              <a:t> Provide </a:t>
            </a:r>
            <a:r>
              <a:rPr lang="en-US" sz="1600" dirty="0">
                <a:latin typeface="Arial" charset="0"/>
                <a:ea typeface="Geneva" pitchFamily="-16" charset="-128"/>
              </a:rPr>
              <a:t>recommendations for changes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to Charter at </a:t>
            </a:r>
            <a:r>
              <a:rPr lang="en-US" sz="1600" dirty="0">
                <a:latin typeface="Arial" charset="0"/>
                <a:ea typeface="Geneva" pitchFamily="-16" charset="-128"/>
              </a:rPr>
              <a:t>Summer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Meeting</a:t>
            </a:r>
          </a:p>
          <a:p>
            <a:pPr marL="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 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Skillsets requirements for their Committee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charset="0"/>
                <a:ea typeface="Geneva" pitchFamily="-16" charset="-128"/>
              </a:rPr>
              <a:t>NLT 01 March 21 provide recommendations to the Chairman of the Governance Committee recommendations on required skillset</a:t>
            </a:r>
          </a:p>
          <a:p>
            <a:pPr marL="285750"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Governors</a:t>
            </a:r>
            <a:r>
              <a:rPr lang="en-US" sz="1800" b="1" dirty="0">
                <a:latin typeface="Arial" charset="0"/>
                <a:ea typeface="Geneva" pitchFamily="-16" charset="-128"/>
              </a:rPr>
              <a:t>:  Always look for new nominations</a:t>
            </a:r>
          </a:p>
          <a:p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0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3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E18ECD02-2E0A-435A-A76E-B905F7FD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204186"/>
            <a:ext cx="87186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4400" b="1" dirty="0">
                <a:latin typeface="Arial" charset="0"/>
                <a:ea typeface="Geneva" pitchFamily="-16" charset="-128"/>
              </a:rPr>
              <a:t>Back Up Slides</a:t>
            </a: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endParaRPr lang="en-US" sz="28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9122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E18ECD02-2E0A-435A-A76E-B905F7FD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388" y="2057400"/>
            <a:ext cx="87186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4400" b="1" dirty="0" smtClean="0">
                <a:latin typeface="Arial" charset="0"/>
                <a:ea typeface="Geneva" pitchFamily="-16" charset="-128"/>
              </a:rPr>
              <a:t>Questions</a:t>
            </a:r>
            <a:endParaRPr lang="en-US" sz="4400" b="1" dirty="0">
              <a:latin typeface="Arial" charset="0"/>
              <a:ea typeface="Geneva" pitchFamily="-16" charset="-128"/>
            </a:endParaRP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endParaRPr lang="en-US" sz="28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962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="" xmlns:a16="http://schemas.microsoft.com/office/drawing/2014/main" id="{4E9088F6-2A95-4FF6-B1C5-3AE9D7599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694" y="152400"/>
            <a:ext cx="871861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Executive Committee Succession Planning</a:t>
            </a: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09 -10 Feb 2021</a:t>
            </a:r>
            <a:endParaRPr lang="en-US" sz="1400" b="1" dirty="0">
              <a:latin typeface="Arial" charset="0"/>
              <a:ea typeface="Geneva" pitchFamily="-16" charset="-128"/>
            </a:endParaRPr>
          </a:p>
          <a:p>
            <a:endParaRPr lang="en-US" sz="12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Chairman of the Board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-LtGen (Ret) George Flynn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2021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Vice Chairman of the Board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-Mr Jay Holmes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2021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General Counsel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-Mr Bryan Wood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2023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Governance &amp; Nomination Committee Chair</a:t>
            </a:r>
          </a:p>
          <a:p>
            <a:r>
              <a:rPr lang="en-US" sz="1200" dirty="0" smtClean="0">
                <a:latin typeface="Arial" charset="0"/>
                <a:ea typeface="Geneva" pitchFamily="-16" charset="-128"/>
              </a:rPr>
              <a:t>-</a:t>
            </a:r>
            <a:r>
              <a:rPr lang="en-US" sz="1200" dirty="0" err="1" smtClean="0">
                <a:latin typeface="Arial" charset="0"/>
                <a:ea typeface="Geneva" pitchFamily="-16" charset="-128"/>
              </a:rPr>
              <a:t>LtGen</a:t>
            </a:r>
            <a:r>
              <a:rPr lang="en-US" sz="1200" dirty="0" smtClean="0">
                <a:latin typeface="Arial" charset="0"/>
                <a:ea typeface="Geneva" pitchFamily="-16" charset="-128"/>
              </a:rPr>
              <a:t> (Ret) John </a:t>
            </a:r>
            <a:r>
              <a:rPr lang="en-US" sz="1200" dirty="0" err="1" smtClean="0">
                <a:latin typeface="Arial" charset="0"/>
                <a:ea typeface="Geneva" pitchFamily="-16" charset="-128"/>
              </a:rPr>
              <a:t>Toolan</a:t>
            </a:r>
            <a:r>
              <a:rPr lang="en-US" sz="1200" dirty="0" smtClean="0">
                <a:latin typeface="Arial" charset="0"/>
                <a:ea typeface="Geneva" pitchFamily="-16" charset="-128"/>
              </a:rPr>
              <a:t> (</a:t>
            </a:r>
            <a:r>
              <a:rPr lang="en-US" sz="1200" dirty="0" smtClean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2023)</a:t>
            </a:r>
            <a:endParaRPr lang="en-US" sz="1200" dirty="0">
              <a:latin typeface="Arial" charset="0"/>
              <a:ea typeface="Geneva" pitchFamily="-16" charset="-128"/>
            </a:endParaRP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Audit &amp; Investment Committee Chair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-Col (Ret) Todd Ford (</a:t>
            </a:r>
            <a:r>
              <a:rPr lang="en-US" sz="1200" dirty="0">
                <a:highlight>
                  <a:srgbClr val="FF00FF"/>
                </a:highlight>
                <a:latin typeface="Arial" charset="0"/>
                <a:ea typeface="Geneva" pitchFamily="-16" charset="-128"/>
              </a:rPr>
              <a:t>Dec 2021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Futures Committee Chair</a:t>
            </a: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-Col (Ret) Steve Zotti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2022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  <a:p>
            <a:endParaRPr lang="en-US" sz="12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latin typeface="Arial" charset="0"/>
                <a:ea typeface="Geneva" pitchFamily="-16" charset="-128"/>
              </a:rPr>
              <a:t>Development Committee Chair</a:t>
            </a:r>
            <a:endParaRPr lang="en-US" sz="1800" b="1" dirty="0">
              <a:latin typeface="Arial" charset="0"/>
              <a:ea typeface="Geneva" pitchFamily="-16" charset="-128"/>
            </a:endParaRPr>
          </a:p>
          <a:p>
            <a:r>
              <a:rPr lang="en-US" sz="1200" dirty="0">
                <a:latin typeface="Arial" charset="0"/>
                <a:ea typeface="Geneva" pitchFamily="-16" charset="-128"/>
              </a:rPr>
              <a:t>-Mr Kurt Chapman (</a:t>
            </a:r>
            <a:r>
              <a:rPr lang="en-US" sz="1200" dirty="0">
                <a:highlight>
                  <a:srgbClr val="FFFF00"/>
                </a:highlight>
                <a:latin typeface="Arial" charset="0"/>
                <a:ea typeface="Geneva" pitchFamily="-16" charset="-128"/>
              </a:rPr>
              <a:t>Dec 2022</a:t>
            </a:r>
            <a:r>
              <a:rPr lang="en-US" sz="1200" dirty="0">
                <a:latin typeface="Arial" charset="0"/>
                <a:ea typeface="Geneva" pitchFamily="-16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132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62518" y="1905000"/>
            <a:ext cx="1390091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9466" y="175260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58775" y="204186"/>
            <a:ext cx="87186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2800" b="1" dirty="0">
                <a:latin typeface="Arial" charset="0"/>
                <a:ea typeface="Geneva" pitchFamily="-16" charset="-128"/>
              </a:rPr>
              <a:t>MCA&amp;F Governors &amp; Directors</a:t>
            </a:r>
            <a:endParaRPr lang="en-US" b="1" dirty="0">
              <a:latin typeface="Arial" charset="0"/>
              <a:ea typeface="Geneva" pitchFamily="-16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6FF474E-73F4-4440-B4BB-5BE44CA22AAF}"/>
              </a:ext>
            </a:extLst>
          </p:cNvPr>
          <p:cNvSpPr txBox="1"/>
          <p:nvPr/>
        </p:nvSpPr>
        <p:spPr>
          <a:xfrm>
            <a:off x="990600" y="5029200"/>
            <a:ext cx="3115309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MCA:  Not less than 14 and not more than 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DB47EB7-1B96-4673-B4B7-7F4611441359}"/>
              </a:ext>
            </a:extLst>
          </p:cNvPr>
          <p:cNvSpPr txBox="1"/>
          <p:nvPr/>
        </p:nvSpPr>
        <p:spPr>
          <a:xfrm>
            <a:off x="5495292" y="5029200"/>
            <a:ext cx="2624758" cy="27699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MCAF: Not less than six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8310" y="373380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8310" y="426720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04812" y="175218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EFB9EAA-4C5C-4885-9E94-8C2C46B17B05}"/>
              </a:ext>
            </a:extLst>
          </p:cNvPr>
          <p:cNvSpPr txBox="1"/>
          <p:nvPr/>
        </p:nvSpPr>
        <p:spPr>
          <a:xfrm>
            <a:off x="990600" y="685800"/>
            <a:ext cx="258190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Board of Governors (</a:t>
            </a:r>
            <a:r>
              <a:rPr lang="en-US" sz="1600" u="sng" dirty="0" smtClean="0"/>
              <a:t>19)</a:t>
            </a:r>
            <a:endParaRPr lang="en-US" sz="1600" u="sng" dirty="0"/>
          </a:p>
          <a:p>
            <a:r>
              <a:rPr lang="en-US" sz="1200" dirty="0"/>
              <a:t>LtGen George Flynn (Chairman)</a:t>
            </a:r>
          </a:p>
          <a:p>
            <a:r>
              <a:rPr lang="en-US" sz="1200" dirty="0"/>
              <a:t>LtGen Mark Faulkner (Pres &amp; CEO)</a:t>
            </a:r>
          </a:p>
          <a:p>
            <a:r>
              <a:rPr lang="en-US" sz="1200" dirty="0"/>
              <a:t>Mr Jay Holmes (Vice Chairman)</a:t>
            </a:r>
          </a:p>
          <a:p>
            <a:r>
              <a:rPr lang="en-US" sz="1200" dirty="0"/>
              <a:t>LtGen John </a:t>
            </a:r>
            <a:r>
              <a:rPr lang="en-US" sz="1200" dirty="0" err="1" smtClean="0"/>
              <a:t>Toolan</a:t>
            </a:r>
            <a:r>
              <a:rPr lang="en-US" sz="1200" dirty="0" smtClean="0"/>
              <a:t> (Chair Governance)</a:t>
            </a:r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Richard </a:t>
            </a:r>
            <a:r>
              <a:rPr lang="en-US" sz="1200" dirty="0" err="1" smtClean="0"/>
              <a:t>Zilmer</a:t>
            </a:r>
            <a:endParaRPr lang="en-US" sz="1200" dirty="0" smtClean="0"/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Mark </a:t>
            </a:r>
            <a:r>
              <a:rPr lang="en-US" sz="1200" dirty="0" err="1"/>
              <a:t>Brilakis</a:t>
            </a:r>
            <a:r>
              <a:rPr lang="en-US" sz="1200" dirty="0"/>
              <a:t> </a:t>
            </a:r>
          </a:p>
          <a:p>
            <a:r>
              <a:rPr lang="en-US" sz="1200" dirty="0"/>
              <a:t>Col Todd Ford (Chair Finance)</a:t>
            </a:r>
          </a:p>
          <a:p>
            <a:r>
              <a:rPr lang="en-US" sz="1200" dirty="0"/>
              <a:t>Col Steve Zotti (Chair Futures)</a:t>
            </a:r>
          </a:p>
          <a:p>
            <a:r>
              <a:rPr lang="en-US" sz="1200" dirty="0"/>
              <a:t>Col Will Costantini</a:t>
            </a:r>
          </a:p>
          <a:p>
            <a:r>
              <a:rPr lang="en-US" sz="1200" dirty="0"/>
              <a:t>Col Bob Love</a:t>
            </a:r>
          </a:p>
          <a:p>
            <a:r>
              <a:rPr lang="en-US" sz="1200" dirty="0"/>
              <a:t>Col Emily Swain</a:t>
            </a:r>
          </a:p>
          <a:p>
            <a:r>
              <a:rPr lang="en-US" sz="1200" dirty="0"/>
              <a:t>LtCol Chris Davis</a:t>
            </a:r>
          </a:p>
          <a:p>
            <a:r>
              <a:rPr lang="en-US" sz="1200" dirty="0"/>
              <a:t>LtCol Wendy Garrity</a:t>
            </a:r>
          </a:p>
          <a:p>
            <a:r>
              <a:rPr lang="en-US" sz="1200" dirty="0"/>
              <a:t>LtCol Brian Grana</a:t>
            </a:r>
          </a:p>
          <a:p>
            <a:r>
              <a:rPr lang="en-US" sz="1200" dirty="0" err="1" smtClean="0"/>
              <a:t>SgtMaj</a:t>
            </a:r>
            <a:r>
              <a:rPr lang="en-US" sz="1200" dirty="0" smtClean="0"/>
              <a:t> </a:t>
            </a:r>
            <a:r>
              <a:rPr lang="en-US" sz="1200" dirty="0"/>
              <a:t>Kim </a:t>
            </a:r>
            <a:r>
              <a:rPr lang="en-US" sz="1200" dirty="0" smtClean="0"/>
              <a:t>Davis</a:t>
            </a:r>
          </a:p>
          <a:p>
            <a:r>
              <a:rPr lang="en-US" sz="1200" dirty="0" err="1" smtClean="0"/>
              <a:t>SgtMaj</a:t>
            </a:r>
            <a:r>
              <a:rPr lang="en-US" sz="1200" dirty="0" smtClean="0"/>
              <a:t> Robin Fortner</a:t>
            </a:r>
            <a:endParaRPr lang="en-US" sz="1200" dirty="0"/>
          </a:p>
          <a:p>
            <a:r>
              <a:rPr lang="en-US" sz="1200" dirty="0"/>
              <a:t>Mr Tim O’Hara</a:t>
            </a:r>
          </a:p>
          <a:p>
            <a:r>
              <a:rPr lang="en-US" sz="1200" dirty="0" err="1"/>
              <a:t>Mr</a:t>
            </a:r>
            <a:r>
              <a:rPr lang="en-US" sz="1200" dirty="0"/>
              <a:t> </a:t>
            </a:r>
            <a:r>
              <a:rPr lang="en-US" sz="1200" dirty="0" smtClean="0"/>
              <a:t>Bryan </a:t>
            </a:r>
            <a:r>
              <a:rPr lang="en-US" sz="1200" dirty="0"/>
              <a:t>Wood (Legal Counsel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Mr. Tim </a:t>
            </a:r>
            <a:r>
              <a:rPr lang="en-US" sz="1200" dirty="0" err="1"/>
              <a:t>Eichhorn</a:t>
            </a:r>
            <a:r>
              <a:rPr lang="en-US" sz="1200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04812" y="481075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604812" y="4648200"/>
            <a:ext cx="1390090" cy="152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CDE2F2C-AFC3-486B-BFAE-1DC1FF9B8A1F}"/>
              </a:ext>
            </a:extLst>
          </p:cNvPr>
          <p:cNvSpPr txBox="1"/>
          <p:nvPr/>
        </p:nvSpPr>
        <p:spPr>
          <a:xfrm>
            <a:off x="5495292" y="685800"/>
            <a:ext cx="262475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/>
              <a:t>Board of Directors (</a:t>
            </a:r>
            <a:r>
              <a:rPr lang="en-US" sz="1600" u="sng" dirty="0" smtClean="0"/>
              <a:t>22)</a:t>
            </a:r>
            <a:endParaRPr lang="en-US" sz="1600" u="sng" dirty="0"/>
          </a:p>
          <a:p>
            <a:r>
              <a:rPr lang="en-US" sz="1200" dirty="0"/>
              <a:t>LtGen George Flynn (Chairman)</a:t>
            </a:r>
          </a:p>
          <a:p>
            <a:r>
              <a:rPr lang="en-US" sz="1200" dirty="0"/>
              <a:t>LtGen Mark Faulkner (Pres &amp; CEO)</a:t>
            </a:r>
          </a:p>
          <a:p>
            <a:r>
              <a:rPr lang="en-US" sz="1200" dirty="0"/>
              <a:t>Mr Jay Holmes (Vice Chairman)</a:t>
            </a:r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John </a:t>
            </a:r>
            <a:r>
              <a:rPr lang="en-US" sz="1200" dirty="0" err="1" smtClean="0"/>
              <a:t>Toolan</a:t>
            </a:r>
            <a:r>
              <a:rPr lang="en-US" sz="1200" dirty="0" smtClean="0"/>
              <a:t> (Chair Governance)</a:t>
            </a:r>
          </a:p>
          <a:p>
            <a:r>
              <a:rPr lang="en-US" sz="1200" dirty="0" err="1" smtClean="0"/>
              <a:t>LtGen</a:t>
            </a:r>
            <a:r>
              <a:rPr lang="en-US" sz="1200" dirty="0" smtClean="0"/>
              <a:t> </a:t>
            </a:r>
            <a:r>
              <a:rPr lang="en-US" sz="1200" dirty="0"/>
              <a:t>Richard </a:t>
            </a:r>
            <a:r>
              <a:rPr lang="en-US" sz="1200" dirty="0" err="1"/>
              <a:t>Zilmer</a:t>
            </a:r>
            <a:endParaRPr lang="en-US" sz="1200" dirty="0"/>
          </a:p>
          <a:p>
            <a:r>
              <a:rPr lang="en-US" sz="1200" dirty="0" err="1" smtClean="0"/>
              <a:t>MajGen</a:t>
            </a:r>
            <a:r>
              <a:rPr lang="en-US" sz="1200" dirty="0" smtClean="0"/>
              <a:t> </a:t>
            </a:r>
            <a:r>
              <a:rPr lang="en-US" sz="1200" dirty="0"/>
              <a:t>Jon Gallinetti</a:t>
            </a:r>
          </a:p>
          <a:p>
            <a:r>
              <a:rPr lang="en-US" sz="1200" dirty="0"/>
              <a:t>Col Todd Ford (Chair Finance)</a:t>
            </a:r>
          </a:p>
          <a:p>
            <a:r>
              <a:rPr lang="en-US" sz="1200" dirty="0"/>
              <a:t>Col Steve Zotti (Chair Futures)</a:t>
            </a:r>
          </a:p>
          <a:p>
            <a:r>
              <a:rPr lang="en-US" sz="1200" dirty="0"/>
              <a:t>Col Bob Love</a:t>
            </a:r>
          </a:p>
          <a:p>
            <a:r>
              <a:rPr lang="en-US" sz="1200" dirty="0"/>
              <a:t>Col Emily Swain</a:t>
            </a:r>
          </a:p>
          <a:p>
            <a:r>
              <a:rPr lang="en-US" sz="1200" dirty="0"/>
              <a:t>LtCol Chris Davis</a:t>
            </a:r>
          </a:p>
          <a:p>
            <a:r>
              <a:rPr lang="en-US" sz="1200" dirty="0" err="1" smtClean="0"/>
              <a:t>LtCol</a:t>
            </a:r>
            <a:r>
              <a:rPr lang="en-US" sz="1200" dirty="0" smtClean="0"/>
              <a:t> </a:t>
            </a:r>
            <a:r>
              <a:rPr lang="en-US" sz="1200" dirty="0"/>
              <a:t>Alex Heneger</a:t>
            </a:r>
          </a:p>
          <a:p>
            <a:r>
              <a:rPr lang="en-US" sz="1200" dirty="0" err="1" smtClean="0"/>
              <a:t>Dr</a:t>
            </a:r>
            <a:r>
              <a:rPr lang="en-US" sz="1200" dirty="0" smtClean="0"/>
              <a:t> </a:t>
            </a:r>
            <a:r>
              <a:rPr lang="en-US" sz="1200" dirty="0"/>
              <a:t>Susan Johnston Ph.D.</a:t>
            </a:r>
          </a:p>
          <a:p>
            <a:r>
              <a:rPr lang="en-US" sz="1200" dirty="0"/>
              <a:t>Mr Mike Martz</a:t>
            </a:r>
          </a:p>
          <a:p>
            <a:r>
              <a:rPr lang="en-US" sz="1200" dirty="0"/>
              <a:t>Mr Otto Frenzel</a:t>
            </a:r>
          </a:p>
          <a:p>
            <a:r>
              <a:rPr lang="en-US" sz="1200" dirty="0"/>
              <a:t>Mr Kurt Chapman (Chair Development)</a:t>
            </a:r>
          </a:p>
          <a:p>
            <a:r>
              <a:rPr lang="en-US" sz="1200" dirty="0"/>
              <a:t>Mr Chris Bird</a:t>
            </a:r>
          </a:p>
          <a:p>
            <a:r>
              <a:rPr lang="en-US" sz="1200" dirty="0"/>
              <a:t>Mr David Storch </a:t>
            </a:r>
          </a:p>
          <a:p>
            <a:r>
              <a:rPr lang="en-US" sz="1200" dirty="0"/>
              <a:t>Mr Tim O’Hara</a:t>
            </a:r>
          </a:p>
          <a:p>
            <a:r>
              <a:rPr lang="en-US" sz="1200" dirty="0"/>
              <a:t>Mr Bryan Wood (Legal Counsel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Mr. Michael Stocker</a:t>
            </a:r>
          </a:p>
          <a:p>
            <a:r>
              <a:rPr lang="en-US" sz="1200" dirty="0" smtClean="0"/>
              <a:t>Mr. Tim </a:t>
            </a:r>
            <a:r>
              <a:rPr lang="en-US" sz="1200" dirty="0" err="1" smtClean="0"/>
              <a:t>Eichhorn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1384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MCA Agenda</a:t>
            </a: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  <a:endParaRPr lang="en-US" sz="1400" b="1" dirty="0">
              <a:latin typeface="Arial" charset="0"/>
              <a:ea typeface="Geneva" pitchFamily="-16" charset="-128"/>
            </a:endParaRPr>
          </a:p>
          <a:p>
            <a:endParaRPr lang="en-US" sz="1600" b="1" dirty="0" smtClean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New Board Members</a:t>
            </a: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Nomination and Election Review</a:t>
            </a:r>
          </a:p>
          <a:p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Committees review of Charter and Skill-sets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latin typeface="Arial" charset="0"/>
                <a:ea typeface="Geneva" pitchFamily="-16" charset="-128"/>
              </a:rPr>
              <a:t>President/CEO Search/Succession Planning (Update)</a:t>
            </a:r>
          </a:p>
        </p:txBody>
      </p:sp>
    </p:spTree>
    <p:extLst>
      <p:ext uri="{BB962C8B-B14F-4D97-AF65-F5344CB8AC3E}">
        <p14:creationId xmlns:p14="http://schemas.microsoft.com/office/powerpoint/2010/main" val="38620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412790"/>
            <a:ext cx="8718612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MCA New Board Members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>
                <a:latin typeface="Arial" charset="0"/>
                <a:ea typeface="Geneva" pitchFamily="-16" charset="-128"/>
              </a:rPr>
              <a:t>02/09/2021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Board of 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Directors</a:t>
            </a: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US" sz="1600" dirty="0" err="1" smtClean="0">
                <a:latin typeface="Arial" charset="0"/>
                <a:ea typeface="Geneva" pitchFamily="-16" charset="-128"/>
              </a:rPr>
              <a:t>LtGen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</a:t>
            </a:r>
            <a:r>
              <a:rPr lang="en-US" sz="1600" dirty="0">
                <a:latin typeface="Arial" charset="0"/>
                <a:ea typeface="Geneva" pitchFamily="-16" charset="-128"/>
              </a:rPr>
              <a:t>(Ret) Rick </a:t>
            </a:r>
            <a:r>
              <a:rPr lang="en-US" sz="1600" dirty="0" err="1" smtClean="0">
                <a:latin typeface="Arial" charset="0"/>
                <a:ea typeface="Geneva" pitchFamily="-16" charset="-128"/>
              </a:rPr>
              <a:t>Zilmer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(Future &amp; Governance Committees)</a:t>
            </a: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US" sz="1600" dirty="0" err="1" smtClean="0">
                <a:latin typeface="Arial" charset="0"/>
                <a:ea typeface="Geneva" pitchFamily="-16" charset="-128"/>
              </a:rPr>
              <a:t>Mr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 </a:t>
            </a:r>
            <a:r>
              <a:rPr lang="en-US" sz="1600" dirty="0">
                <a:latin typeface="Arial" charset="0"/>
                <a:ea typeface="Geneva" pitchFamily="-16" charset="-128"/>
              </a:rPr>
              <a:t>Tim </a:t>
            </a:r>
            <a:r>
              <a:rPr lang="en-US" sz="1600" dirty="0" err="1">
                <a:latin typeface="Arial" charset="0"/>
                <a:ea typeface="Geneva" pitchFamily="-16" charset="-128"/>
              </a:rPr>
              <a:t>Eichhorn</a:t>
            </a:r>
            <a:r>
              <a:rPr lang="en-US" sz="1600" dirty="0">
                <a:latin typeface="Arial" charset="0"/>
                <a:ea typeface="Geneva" pitchFamily="-16" charset="-128"/>
              </a:rPr>
              <a:t> (Finance &amp; Development Committees</a:t>
            </a:r>
            <a:r>
              <a:rPr lang="en-US" sz="1600" dirty="0" smtClean="0">
                <a:latin typeface="Arial" charset="0"/>
                <a:ea typeface="Geneva" pitchFamily="-16" charset="-128"/>
              </a:rPr>
              <a:t>)</a:t>
            </a: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en-US" sz="1600" dirty="0" err="1">
                <a:latin typeface="Arial" charset="0"/>
                <a:ea typeface="Geneva" pitchFamily="-16" charset="-128"/>
              </a:rPr>
              <a:t>Mr</a:t>
            </a:r>
            <a:r>
              <a:rPr lang="en-US" sz="1600" dirty="0">
                <a:latin typeface="Arial" charset="0"/>
                <a:ea typeface="Geneva" pitchFamily="-16" charset="-128"/>
              </a:rPr>
              <a:t> Michael Stocker (Finance &amp; Development Committees)</a:t>
            </a:r>
          </a:p>
          <a:p>
            <a:pPr lvl="1" indent="0">
              <a:lnSpc>
                <a:spcPct val="250000"/>
              </a:lnSpc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pPr lvl="1" indent="0"/>
            <a:endParaRPr lang="en-US" sz="1600" dirty="0">
              <a:latin typeface="Arial" charset="0"/>
              <a:ea typeface="Geneva" pitchFamily="-16" charset="-128"/>
            </a:endParaRPr>
          </a:p>
          <a:p>
            <a:pPr marL="1028700" lvl="1">
              <a:lnSpc>
                <a:spcPct val="250000"/>
              </a:lnSpc>
              <a:buFont typeface="Wingdings" panose="05000000000000000000" pitchFamily="2" charset="2"/>
              <a:buChar char="q"/>
            </a:pPr>
            <a:endParaRPr lang="en-US" sz="1600" dirty="0">
              <a:latin typeface="Arial" charset="0"/>
              <a:ea typeface="Geneva" pitchFamily="-16" charset="-128"/>
            </a:endParaRPr>
          </a:p>
          <a:p>
            <a:pPr lvl="1" indent="0"/>
            <a:endParaRPr lang="en-US" sz="1600" dirty="0">
              <a:latin typeface="Arial" charset="0"/>
              <a:ea typeface="Geneva" pitchFamily="-16" charset="-128"/>
            </a:endParaRP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000" b="1" dirty="0">
              <a:latin typeface="Arial" charset="0"/>
              <a:ea typeface="Geneva" pitchFamily="-16" charset="-128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DA0F47B3-1195-8D42-885D-42C0EBF22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1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BOD Nomination and Election Review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</a:p>
          <a:p>
            <a:pPr algn="ctr"/>
            <a:endParaRPr lang="en-US" sz="1600" b="1" dirty="0" smtClean="0">
              <a:latin typeface="Arial" charset="0"/>
              <a:ea typeface="Geneva" pitchFamily="-16" charset="-128"/>
            </a:endParaRPr>
          </a:p>
          <a:p>
            <a:pPr algn="ctr"/>
            <a:endParaRPr lang="en-US" sz="1400" b="1" dirty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The BOGs will have </a:t>
            </a:r>
            <a:r>
              <a:rPr lang="en-US" sz="1800" b="1" u="sng" dirty="0" smtClean="0">
                <a:latin typeface="Arial" charset="0"/>
                <a:ea typeface="Geneva" pitchFamily="-16" charset="-128"/>
              </a:rPr>
              <a:t>at least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 </a:t>
            </a:r>
            <a:r>
              <a:rPr lang="en-US" b="1" dirty="0">
                <a:latin typeface="Arial" charset="0"/>
                <a:ea typeface="Geneva" pitchFamily="-16" charset="-128"/>
              </a:rPr>
              <a:t> </a:t>
            </a:r>
            <a:r>
              <a:rPr lang="en-US" b="1" dirty="0" smtClean="0">
                <a:latin typeface="Arial" charset="0"/>
                <a:ea typeface="Geneva" pitchFamily="-16" charset="-128"/>
              </a:rPr>
              <a:t>6 </a:t>
            </a:r>
            <a:r>
              <a:rPr lang="en-US" sz="1800" b="1" dirty="0" smtClean="0">
                <a:latin typeface="Arial" charset="0"/>
                <a:ea typeface="Geneva" pitchFamily="-16" charset="-128"/>
              </a:rPr>
              <a:t>members and there is no limit to the number of members on the BOD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800" b="1" dirty="0" smtClean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Special Skill Sets may be requested to enhance efficiency of MCA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800" b="1" dirty="0" smtClean="0">
                <a:latin typeface="Arial" charset="0"/>
                <a:ea typeface="Geneva" pitchFamily="-16" charset="-128"/>
              </a:rPr>
              <a:t>Open </a:t>
            </a:r>
            <a:r>
              <a:rPr lang="en-US" sz="1800" b="1" dirty="0">
                <a:latin typeface="Arial" charset="0"/>
                <a:ea typeface="Geneva" pitchFamily="-16" charset="-128"/>
              </a:rPr>
              <a:t>to all individuals wishing to participate in promoting the purposes of the Foundation.</a:t>
            </a:r>
            <a:endParaRPr lang="en-US" sz="16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4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 smtClean="0">
                <a:latin typeface="Arial" charset="0"/>
                <a:ea typeface="Geneva" pitchFamily="-16" charset="-128"/>
              </a:rPr>
              <a:t>BOD </a:t>
            </a:r>
            <a:r>
              <a:rPr lang="en-US" sz="3200" b="1" dirty="0" smtClean="0">
                <a:latin typeface="Arial" charset="0"/>
                <a:ea typeface="Geneva" pitchFamily="-16" charset="-128"/>
              </a:rPr>
              <a:t>Nomination and Election Review</a:t>
            </a:r>
            <a:endParaRPr lang="en-US" sz="3200" b="1" dirty="0">
              <a:latin typeface="Arial" charset="0"/>
              <a:ea typeface="Geneva" pitchFamily="-16" charset="-128"/>
            </a:endParaRPr>
          </a:p>
          <a:p>
            <a:pPr algn="ctr"/>
            <a:r>
              <a:rPr lang="en-US" sz="1600" b="1" dirty="0" smtClean="0">
                <a:latin typeface="Arial" charset="0"/>
                <a:ea typeface="Geneva" pitchFamily="-16" charset="-128"/>
              </a:rPr>
              <a:t>02/09/2021</a:t>
            </a:r>
          </a:p>
          <a:p>
            <a:pPr algn="ctr"/>
            <a:endParaRPr lang="en-US" sz="14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Winter Board 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Governance Committee Chair will present precepts for the next election cycle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Jan – Aug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Potential Candidates can be nominated by Board Members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NLT Aug 31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Board Members must submit a nomination standard form and a resume of candidate they will to nominate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800" b="1" dirty="0" smtClean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NLT Sept 31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Executive Committee will vet all candidate submissions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All Board Members will be sent approved nominee packages and are requested to review them prior to the Oct Meeting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Oct Board Meeting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Prior to voting the Board Member can present their nominee’s package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Nominees will be voted on as a Group according to the By-Laws</a:t>
            </a:r>
          </a:p>
          <a:p>
            <a:pPr marL="1028700" lvl="1">
              <a:buFont typeface="Wingdings" panose="05000000000000000000" pitchFamily="2" charset="2"/>
              <a:buChar char="q"/>
            </a:pPr>
            <a:r>
              <a:rPr lang="en-US" sz="1600" b="1" dirty="0" smtClean="0">
                <a:latin typeface="Arial" charset="0"/>
                <a:ea typeface="Geneva" pitchFamily="-16" charset="-128"/>
              </a:rPr>
              <a:t>Approved Nominees will be notified within 2 weeks of approval</a:t>
            </a:r>
          </a:p>
          <a:p>
            <a:pPr marL="1028700" lvl="1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7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2694" y="304800"/>
            <a:ext cx="8718612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  <a:cs typeface="Times New Roman" pitchFamily="-16" charset="0"/>
              </a:defRPr>
            </a:lvl9pPr>
          </a:lstStyle>
          <a:p>
            <a:pPr algn="ctr"/>
            <a:r>
              <a:rPr lang="en-US" sz="3200" b="1" dirty="0">
                <a:latin typeface="Arial" charset="0"/>
                <a:ea typeface="Geneva" pitchFamily="-16" charset="-128"/>
              </a:rPr>
              <a:t>Recommended Committee Actions</a:t>
            </a:r>
          </a:p>
          <a:p>
            <a:pPr algn="ctr"/>
            <a:r>
              <a:rPr lang="en-US" sz="1600" b="1" dirty="0">
                <a:latin typeface="Arial" charset="0"/>
                <a:ea typeface="Geneva" pitchFamily="-16" charset="-128"/>
              </a:rPr>
              <a:t>02/09/2021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Review MCA Strategy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Review CMC Planning Guidance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Review Charter </a:t>
            </a: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Board Member Skillsets </a:t>
            </a:r>
          </a:p>
          <a:p>
            <a:pPr marL="1028700" lvl="1" eaLnBrk="1" hangingPunct="1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Do we have the current members on the right committees? Are we leveraging their strengths?</a:t>
            </a:r>
          </a:p>
          <a:p>
            <a:pPr marL="1028700" lvl="1" eaLnBrk="1" hangingPunct="1"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charset="0"/>
                <a:ea typeface="Geneva" pitchFamily="-16" charset="-128"/>
              </a:rPr>
              <a:t>Do we need to be recruiting other members with different skillset or demographics to align with our future efforts?</a:t>
            </a:r>
          </a:p>
          <a:p>
            <a:pPr marL="1028700" lvl="1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pPr marL="285750" lvl="0" indent="-285750" eaLnBrk="1" hangingPunct="1">
              <a:buFont typeface="Wingdings" panose="05000000000000000000" pitchFamily="2" charset="2"/>
              <a:buChar char="q"/>
            </a:pPr>
            <a:endParaRPr lang="en-US" sz="1800" b="1" dirty="0">
              <a:latin typeface="Arial" charset="0"/>
              <a:ea typeface="Geneva" pitchFamily="-16" charset="-128"/>
            </a:endParaRPr>
          </a:p>
          <a:p>
            <a:endParaRPr lang="en-US" sz="1600" dirty="0">
              <a:latin typeface="Arial" charset="0"/>
              <a:ea typeface="Geneva" pitchFamily="-16" charset="-128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000" b="1" dirty="0">
              <a:latin typeface="Arial" charset="0"/>
              <a:ea typeface="Geneva" pitchFamily="-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15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3158C3A0-A4E4-45A7-944C-3D64AC036033}"/>
              </a:ext>
            </a:extLst>
          </p:cNvPr>
          <p:cNvSpPr txBox="1">
            <a:spLocks/>
          </p:cNvSpPr>
          <p:nvPr/>
        </p:nvSpPr>
        <p:spPr>
          <a:xfrm>
            <a:off x="422329" y="748045"/>
            <a:ext cx="8610599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3279" y="22860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373226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304800"/>
            <a:ext cx="8458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Committee</a:t>
            </a:r>
            <a:endParaRPr lang="en-US" sz="32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r>
              <a:rPr lang="en-US" sz="16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02/09/2021</a:t>
            </a:r>
          </a:p>
          <a:p>
            <a:pPr lvl="0" algn="ctr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algn="ctr"/>
            <a:r>
              <a:rPr lang="en-US" sz="2400" b="1" u="sng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Committee Members</a:t>
            </a:r>
          </a:p>
          <a:p>
            <a:pPr lvl="0" algn="ctr"/>
            <a:endParaRPr lang="en-US" sz="1600" b="1" dirty="0" smtClean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 smtClean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 smtClean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 algn="ctr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charset="0"/>
              <a:ea typeface="Geneva" pitchFamily="-16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58051"/>
              </p:ext>
            </p:extLst>
          </p:nvPr>
        </p:nvGraphicFramePr>
        <p:xfrm>
          <a:off x="616058" y="1981200"/>
          <a:ext cx="8077200" cy="3082131"/>
        </p:xfrm>
        <a:graphic>
          <a:graphicData uri="http://schemas.openxmlformats.org/drawingml/2006/table">
            <a:tbl>
              <a:tblPr/>
              <a:tblGrid>
                <a:gridCol w="4038600"/>
                <a:gridCol w="4038600"/>
              </a:tblGrid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Co-Chair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LtGen John Toolan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1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Co-Chair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Mr Jay Holmes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LtGen Zilmer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Legal Advisor/Non-voting 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Mr Bryan Wood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Dr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Susan Johnston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Col Robert Love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51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Member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SgtMaj Robin Fortner (ret)</a:t>
                      </a:r>
                      <a:r>
                        <a:rPr lang="en-US" sz="1200" b="0" i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Member/Recorder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LtCol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Wendy Garrity (ret)</a:t>
                      </a:r>
                      <a:r>
                        <a:rPr lang="en-US" sz="12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68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3158C3A0-A4E4-45A7-944C-3D64AC036033}"/>
              </a:ext>
            </a:extLst>
          </p:cNvPr>
          <p:cNvSpPr txBox="1">
            <a:spLocks/>
          </p:cNvSpPr>
          <p:nvPr/>
        </p:nvSpPr>
        <p:spPr>
          <a:xfrm>
            <a:off x="422329" y="748045"/>
            <a:ext cx="8610599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000" dirty="0" smtClean="0"/>
              <a:t>Chairman of Board approval of committee members (before Feb Winter Board </a:t>
            </a:r>
            <a:r>
              <a:rPr lang="en-US" sz="2000" dirty="0" err="1" smtClean="0"/>
              <a:t>Mtg</a:t>
            </a:r>
            <a:r>
              <a:rPr lang="en-US" sz="2000" dirty="0" smtClean="0"/>
              <a:t>)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000" dirty="0" smtClean="0"/>
              <a:t>Position Description for Pres/CEO has been approved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000" dirty="0" smtClean="0"/>
              <a:t>Contact search committee members (before Feb Winter Board </a:t>
            </a:r>
            <a:r>
              <a:rPr lang="en-US" sz="2000" dirty="0" err="1" smtClean="0"/>
              <a:t>Mtg</a:t>
            </a:r>
            <a:r>
              <a:rPr lang="en-US" sz="2000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Jay Holmes and </a:t>
            </a:r>
            <a:r>
              <a:rPr lang="en-US" sz="2000" dirty="0" err="1" smtClean="0"/>
              <a:t>LtGen</a:t>
            </a:r>
            <a:r>
              <a:rPr lang="en-US" sz="2000" dirty="0" smtClean="0"/>
              <a:t> </a:t>
            </a:r>
            <a:r>
              <a:rPr lang="en-US" sz="2000" dirty="0" err="1" smtClean="0"/>
              <a:t>Toolan</a:t>
            </a:r>
            <a:r>
              <a:rPr lang="en-US" sz="2000" dirty="0" smtClean="0"/>
              <a:t> promulgate date/time and conduct initial committee meeting (in Feb and done virtually)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Jay Holmes email committee members link to all pertinent documentation and candidate selection </a:t>
            </a:r>
            <a:r>
              <a:rPr lang="en-US" sz="2000" dirty="0" err="1" smtClean="0"/>
              <a:t>critieria</a:t>
            </a:r>
            <a:r>
              <a:rPr lang="en-US" sz="2000" dirty="0" smtClean="0"/>
              <a:t> (in Feb) 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Bryan Wood discuss with Bobby Hogue (HQMC CL) ethics and applicability of “cooling off period” of this year’s 2021 retiring GOs 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05403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 dirty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President/CEO Search </a:t>
            </a:r>
            <a:r>
              <a:rPr lang="en-US" sz="3200" b="1" dirty="0" smtClean="0">
                <a:solidFill>
                  <a:prstClr val="black"/>
                </a:solidFill>
                <a:latin typeface="Arial" charset="0"/>
                <a:ea typeface="Geneva" pitchFamily="-16" charset="-128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36646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6370</TotalTime>
  <Words>1072</Words>
  <Application>Microsoft Office PowerPoint</Application>
  <PresentationFormat>On-screen Show (4:3)</PresentationFormat>
  <Paragraphs>233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Geneva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Rubrecht</dc:creator>
  <cp:lastModifiedBy>W Garrity</cp:lastModifiedBy>
  <cp:revision>462</cp:revision>
  <cp:lastPrinted>2020-10-13T12:15:29Z</cp:lastPrinted>
  <dcterms:created xsi:type="dcterms:W3CDTF">2015-02-02T19:44:37Z</dcterms:created>
  <dcterms:modified xsi:type="dcterms:W3CDTF">2021-02-09T20:08:44Z</dcterms:modified>
</cp:coreProperties>
</file>