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66" r:id="rId3"/>
    <p:sldId id="274" r:id="rId4"/>
    <p:sldId id="277" r:id="rId5"/>
    <p:sldId id="276" r:id="rId6"/>
    <p:sldId id="278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79B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1"/>
    <p:restoredTop sz="95680"/>
  </p:normalViewPr>
  <p:slideViewPr>
    <p:cSldViewPr snapToGrid="0" snapToObjects="1">
      <p:cViewPr varScale="1"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1CC03-A115-4E08-B672-62AC179437DA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363810-7169-4615-93BB-F523DA4DFABC}">
      <dgm:prSet phldrT="[Text]" custT="1"/>
      <dgm:spPr>
        <a:ln w="28575">
          <a:solidFill>
            <a:schemeClr val="accent4"/>
          </a:solidFill>
        </a:ln>
      </dgm:spPr>
      <dgm:t>
        <a:bodyPr/>
        <a:lstStyle/>
        <a:p>
          <a:r>
            <a:rPr lang="en-US" sz="2400" dirty="0"/>
            <a:t>MCA Revenue: 101% of Goal </a:t>
          </a:r>
        </a:p>
        <a:p>
          <a:r>
            <a:rPr lang="en-US" sz="1600" dirty="0"/>
            <a:t>144% Sponsorship Goal Professional Events</a:t>
          </a:r>
        </a:p>
        <a:p>
          <a:r>
            <a:rPr lang="en-US" sz="1600" dirty="0"/>
            <a:t>129% MDM Revenue Goal</a:t>
          </a:r>
        </a:p>
        <a:p>
          <a:r>
            <a:rPr lang="en-US" sz="1600" dirty="0"/>
            <a:t>122% Advertising Goal MCG, LN &amp; Web combined</a:t>
          </a:r>
        </a:p>
        <a:p>
          <a:r>
            <a:rPr lang="en-US" sz="1600" dirty="0"/>
            <a:t>- Insurance Revenue at Goal - </a:t>
          </a:r>
        </a:p>
        <a:p>
          <a:r>
            <a:rPr lang="en-US" sz="1600" dirty="0"/>
            <a:t>94% Membership Revenue Goal</a:t>
          </a:r>
        </a:p>
        <a:p>
          <a:r>
            <a:rPr lang="en-US" sz="1600" dirty="0"/>
            <a:t>92% Retail Revenue Goal</a:t>
          </a:r>
        </a:p>
      </dgm:t>
    </dgm:pt>
    <dgm:pt modelId="{76837F8A-D85D-495D-86F0-2EBDA0157056}" type="parTrans" cxnId="{2A7DEC74-1096-4ADA-B5D7-76961DB5911F}">
      <dgm:prSet/>
      <dgm:spPr/>
      <dgm:t>
        <a:bodyPr/>
        <a:lstStyle/>
        <a:p>
          <a:endParaRPr lang="en-US"/>
        </a:p>
      </dgm:t>
    </dgm:pt>
    <dgm:pt modelId="{5001D308-6ED6-430B-8FC0-71E132D4D73A}" type="sibTrans" cxnId="{2A7DEC74-1096-4ADA-B5D7-76961DB5911F}">
      <dgm:prSet/>
      <dgm:spPr/>
      <dgm:t>
        <a:bodyPr/>
        <a:lstStyle/>
        <a:p>
          <a:endParaRPr lang="en-US"/>
        </a:p>
      </dgm:t>
    </dgm:pt>
    <dgm:pt modelId="{6CAD2A61-B4DA-47E3-B3E2-597AF8F70F14}">
      <dgm:prSet phldrT="[Text]" custT="1"/>
      <dgm:spPr>
        <a:ln w="28575">
          <a:solidFill>
            <a:schemeClr val="accent4"/>
          </a:solidFill>
        </a:ln>
      </dgm:spPr>
      <dgm:t>
        <a:bodyPr/>
        <a:lstStyle/>
        <a:p>
          <a:r>
            <a:rPr lang="en-US" sz="2400" dirty="0"/>
            <a:t>MCA Expenses: 90% of Plan</a:t>
          </a:r>
        </a:p>
        <a:p>
          <a:r>
            <a:rPr lang="en-US" sz="1600" dirty="0"/>
            <a:t>Cost of Goods at 92%</a:t>
          </a:r>
        </a:p>
        <a:p>
          <a:r>
            <a:rPr lang="en-US" sz="1600" dirty="0"/>
            <a:t>  - Retail Sales less than Goal</a:t>
          </a:r>
        </a:p>
        <a:p>
          <a:r>
            <a:rPr lang="en-US" sz="1600" dirty="0"/>
            <a:t>Services Expenses at 88%</a:t>
          </a:r>
        </a:p>
        <a:p>
          <a:r>
            <a:rPr lang="en-US" sz="1600" dirty="0"/>
            <a:t>  -  Retail Director and MDM positions open</a:t>
          </a:r>
        </a:p>
        <a:p>
          <a:r>
            <a:rPr lang="en-US" sz="1600" dirty="0"/>
            <a:t>Support Expenses at 93%</a:t>
          </a:r>
        </a:p>
        <a:p>
          <a:r>
            <a:rPr lang="en-US" sz="1600" dirty="0"/>
            <a:t>  - Changes in Business Office Staffing</a:t>
          </a:r>
        </a:p>
        <a:p>
          <a:r>
            <a:rPr lang="en-US" sz="1600" dirty="0"/>
            <a:t>Overall reduction in spending across all departments</a:t>
          </a:r>
        </a:p>
      </dgm:t>
    </dgm:pt>
    <dgm:pt modelId="{09C6A709-7792-4BDD-BAD3-EB09C84681B5}" type="parTrans" cxnId="{D57D77B8-8C16-4FDB-A657-E04B5916EC0E}">
      <dgm:prSet/>
      <dgm:spPr/>
      <dgm:t>
        <a:bodyPr/>
        <a:lstStyle/>
        <a:p>
          <a:endParaRPr lang="en-US"/>
        </a:p>
      </dgm:t>
    </dgm:pt>
    <dgm:pt modelId="{B344D5C8-E6E5-40E0-8878-2E8189473312}" type="sibTrans" cxnId="{D57D77B8-8C16-4FDB-A657-E04B5916EC0E}">
      <dgm:prSet/>
      <dgm:spPr/>
      <dgm:t>
        <a:bodyPr/>
        <a:lstStyle/>
        <a:p>
          <a:endParaRPr lang="en-US"/>
        </a:p>
      </dgm:t>
    </dgm:pt>
    <dgm:pt modelId="{4C4C33E7-40D9-4D99-AEAC-4D54345AAA6E}" type="pres">
      <dgm:prSet presAssocID="{5481CC03-A115-4E08-B672-62AC179437DA}" presName="compositeShape" presStyleCnt="0">
        <dgm:presLayoutVars>
          <dgm:chMax val="2"/>
          <dgm:dir/>
          <dgm:resizeHandles val="exact"/>
        </dgm:presLayoutVars>
      </dgm:prSet>
      <dgm:spPr/>
    </dgm:pt>
    <dgm:pt modelId="{B0DB9B17-FB32-4F3E-97AC-39EA5FB6EA2A}" type="pres">
      <dgm:prSet presAssocID="{A0363810-7169-4615-93BB-F523DA4DFABC}" presName="upArrow" presStyleLbl="node1" presStyleIdx="0" presStyleCnt="2" custScaleX="21806" custScaleY="25563" custLinFactNeighborX="40503" custLinFactNeighborY="-2982"/>
      <dgm:spPr>
        <a:solidFill>
          <a:srgbClr val="92D050"/>
        </a:solidFill>
      </dgm:spPr>
    </dgm:pt>
    <dgm:pt modelId="{E56D770A-BC92-4FAB-9DC8-2EEB211CFCF4}" type="pres">
      <dgm:prSet presAssocID="{A0363810-7169-4615-93BB-F523DA4DFABC}" presName="upArrowText" presStyleLbl="revTx" presStyleIdx="0" presStyleCnt="2" custScaleX="119616" custScaleY="94583" custLinFactNeighborX="11505" custLinFactNeighborY="2191">
        <dgm:presLayoutVars>
          <dgm:chMax val="0"/>
          <dgm:bulletEnabled val="1"/>
        </dgm:presLayoutVars>
      </dgm:prSet>
      <dgm:spPr/>
    </dgm:pt>
    <dgm:pt modelId="{C7914763-E371-4E87-8F3A-FB862052A814}" type="pres">
      <dgm:prSet presAssocID="{6CAD2A61-B4DA-47E3-B3E2-597AF8F70F14}" presName="downArrow" presStyleLbl="node1" presStyleIdx="1" presStyleCnt="2" custAng="10800000" custScaleX="24160" custScaleY="30392" custLinFactNeighborX="35890" custLinFactNeighborY="-2552"/>
      <dgm:spPr>
        <a:solidFill>
          <a:srgbClr val="92D050"/>
        </a:solidFill>
      </dgm:spPr>
    </dgm:pt>
    <dgm:pt modelId="{7DC3721E-C645-4B3D-85D6-7F8A4C81B53D}" type="pres">
      <dgm:prSet presAssocID="{6CAD2A61-B4DA-47E3-B3E2-597AF8F70F14}" presName="downArrowText" presStyleLbl="revTx" presStyleIdx="1" presStyleCnt="2" custScaleY="104609" custLinFactNeighborX="98" custLinFactNeighborY="-3173">
        <dgm:presLayoutVars>
          <dgm:chMax val="0"/>
          <dgm:bulletEnabled val="1"/>
        </dgm:presLayoutVars>
      </dgm:prSet>
      <dgm:spPr/>
    </dgm:pt>
  </dgm:ptLst>
  <dgm:cxnLst>
    <dgm:cxn modelId="{5B445C52-9AF0-42B8-B46D-850E7E80A7AF}" type="presOf" srcId="{6CAD2A61-B4DA-47E3-B3E2-597AF8F70F14}" destId="{7DC3721E-C645-4B3D-85D6-7F8A4C81B53D}" srcOrd="0" destOrd="0" presId="urn:microsoft.com/office/officeart/2005/8/layout/arrow4"/>
    <dgm:cxn modelId="{7AD66D72-AE41-4A1C-B53B-F9A039527C4C}" type="presOf" srcId="{A0363810-7169-4615-93BB-F523DA4DFABC}" destId="{E56D770A-BC92-4FAB-9DC8-2EEB211CFCF4}" srcOrd="0" destOrd="0" presId="urn:microsoft.com/office/officeart/2005/8/layout/arrow4"/>
    <dgm:cxn modelId="{2A7DEC74-1096-4ADA-B5D7-76961DB5911F}" srcId="{5481CC03-A115-4E08-B672-62AC179437DA}" destId="{A0363810-7169-4615-93BB-F523DA4DFABC}" srcOrd="0" destOrd="0" parTransId="{76837F8A-D85D-495D-86F0-2EBDA0157056}" sibTransId="{5001D308-6ED6-430B-8FC0-71E132D4D73A}"/>
    <dgm:cxn modelId="{D57D77B8-8C16-4FDB-A657-E04B5916EC0E}" srcId="{5481CC03-A115-4E08-B672-62AC179437DA}" destId="{6CAD2A61-B4DA-47E3-B3E2-597AF8F70F14}" srcOrd="1" destOrd="0" parTransId="{09C6A709-7792-4BDD-BAD3-EB09C84681B5}" sibTransId="{B344D5C8-E6E5-40E0-8878-2E8189473312}"/>
    <dgm:cxn modelId="{00FD47C9-2DD0-4353-8A45-59F34C4D269F}" type="presOf" srcId="{5481CC03-A115-4E08-B672-62AC179437DA}" destId="{4C4C33E7-40D9-4D99-AEAC-4D54345AAA6E}" srcOrd="0" destOrd="0" presId="urn:microsoft.com/office/officeart/2005/8/layout/arrow4"/>
    <dgm:cxn modelId="{8917DBDB-0B77-41D0-8A89-76E789D8ED04}" type="presParOf" srcId="{4C4C33E7-40D9-4D99-AEAC-4D54345AAA6E}" destId="{B0DB9B17-FB32-4F3E-97AC-39EA5FB6EA2A}" srcOrd="0" destOrd="0" presId="urn:microsoft.com/office/officeart/2005/8/layout/arrow4"/>
    <dgm:cxn modelId="{DE348ABB-EEF8-4164-BCB0-4DC1CEACDF13}" type="presParOf" srcId="{4C4C33E7-40D9-4D99-AEAC-4D54345AAA6E}" destId="{E56D770A-BC92-4FAB-9DC8-2EEB211CFCF4}" srcOrd="1" destOrd="0" presId="urn:microsoft.com/office/officeart/2005/8/layout/arrow4"/>
    <dgm:cxn modelId="{37F4B3CE-2D8C-4959-A4EE-F5854E953D4D}" type="presParOf" srcId="{4C4C33E7-40D9-4D99-AEAC-4D54345AAA6E}" destId="{C7914763-E371-4E87-8F3A-FB862052A814}" srcOrd="2" destOrd="0" presId="urn:microsoft.com/office/officeart/2005/8/layout/arrow4"/>
    <dgm:cxn modelId="{6323F902-4AE7-4A55-8F63-2B790BE6AA4D}" type="presParOf" srcId="{4C4C33E7-40D9-4D99-AEAC-4D54345AAA6E}" destId="{7DC3721E-C645-4B3D-85D6-7F8A4C81B53D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B6589D-3DAC-4915-AF9E-37810AE233E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FA8730-4F35-47F6-BCE1-45CDCF07A2FB}">
      <dgm:prSet phldrT="[Text]" custT="1"/>
      <dgm:spPr>
        <a:noFill/>
        <a:ln w="28575">
          <a:solidFill>
            <a:schemeClr val="accent4"/>
          </a:solidFill>
        </a:ln>
      </dgm:spPr>
      <dgm:t>
        <a:bodyPr/>
        <a:lstStyle/>
        <a:p>
          <a:endParaRPr lang="en-US" sz="3600" b="1" dirty="0">
            <a:solidFill>
              <a:schemeClr val="tx1"/>
            </a:solidFill>
          </a:endParaRPr>
        </a:p>
        <a:p>
          <a:r>
            <a:rPr lang="en-US" sz="2800" b="1" dirty="0">
              <a:solidFill>
                <a:schemeClr val="tx1"/>
              </a:solidFill>
            </a:rPr>
            <a:t>Net Result of Operations: ($4,368)</a:t>
          </a:r>
        </a:p>
        <a:p>
          <a:r>
            <a:rPr lang="en-US" sz="2800" b="1" dirty="0">
              <a:solidFill>
                <a:schemeClr val="tx1"/>
              </a:solidFill>
            </a:rPr>
            <a:t>Goal: $19,287</a:t>
          </a:r>
        </a:p>
        <a:p>
          <a:endParaRPr lang="en-US" sz="3600" b="1" dirty="0">
            <a:solidFill>
              <a:schemeClr val="tx1"/>
            </a:solidFill>
          </a:endParaRPr>
        </a:p>
      </dgm:t>
    </dgm:pt>
    <dgm:pt modelId="{7A14DEEA-6936-4EC6-8CE2-9EC962933553}" type="parTrans" cxnId="{04AEC4A6-1BA7-401E-B290-C50BE29FC9DF}">
      <dgm:prSet/>
      <dgm:spPr/>
      <dgm:t>
        <a:bodyPr/>
        <a:lstStyle/>
        <a:p>
          <a:endParaRPr lang="en-US"/>
        </a:p>
      </dgm:t>
    </dgm:pt>
    <dgm:pt modelId="{DBE211D1-D0F7-453D-9625-C0A6374FA250}" type="sibTrans" cxnId="{04AEC4A6-1BA7-401E-B290-C50BE29FC9DF}">
      <dgm:prSet/>
      <dgm:spPr/>
      <dgm:t>
        <a:bodyPr/>
        <a:lstStyle/>
        <a:p>
          <a:endParaRPr lang="en-US"/>
        </a:p>
      </dgm:t>
    </dgm:pt>
    <dgm:pt modelId="{8BD8AA0E-F0EC-4330-9B75-EE480F72CDAD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Contributions</a:t>
          </a:r>
        </a:p>
      </dgm:t>
    </dgm:pt>
    <dgm:pt modelId="{260023E1-7EF0-4831-B602-ED1EAB2D523F}" type="parTrans" cxnId="{4CA1D5D6-738B-410E-8C1E-EF0297B9859C}">
      <dgm:prSet/>
      <dgm:spPr/>
      <dgm:t>
        <a:bodyPr/>
        <a:lstStyle/>
        <a:p>
          <a:endParaRPr lang="en-US"/>
        </a:p>
      </dgm:t>
    </dgm:pt>
    <dgm:pt modelId="{FAE42275-6171-4A9A-950D-226BD07EA5A6}" type="sibTrans" cxnId="{4CA1D5D6-738B-410E-8C1E-EF0297B9859C}">
      <dgm:prSet/>
      <dgm:spPr/>
      <dgm:t>
        <a:bodyPr/>
        <a:lstStyle/>
        <a:p>
          <a:endParaRPr lang="en-US"/>
        </a:p>
      </dgm:t>
    </dgm:pt>
    <dgm:pt modelId="{78094616-E303-4DCD-994A-F7D3F65F9790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Program Delivery</a:t>
          </a:r>
        </a:p>
      </dgm:t>
    </dgm:pt>
    <dgm:pt modelId="{3292028D-C2EA-4550-A73C-1DCA498434CF}" type="parTrans" cxnId="{A7FD9AE9-99BC-4B4F-B2D5-7BB26DE7F444}">
      <dgm:prSet/>
      <dgm:spPr/>
      <dgm:t>
        <a:bodyPr/>
        <a:lstStyle/>
        <a:p>
          <a:endParaRPr lang="en-US"/>
        </a:p>
      </dgm:t>
    </dgm:pt>
    <dgm:pt modelId="{B4669CC8-B49B-4F16-901F-E8633E6857D3}" type="sibTrans" cxnId="{A7FD9AE9-99BC-4B4F-B2D5-7BB26DE7F444}">
      <dgm:prSet/>
      <dgm:spPr/>
      <dgm:t>
        <a:bodyPr/>
        <a:lstStyle/>
        <a:p>
          <a:endParaRPr lang="en-US"/>
        </a:p>
      </dgm:t>
    </dgm:pt>
    <dgm:pt modelId="{F5B3B17D-3F88-41DB-85C6-DEF87332561C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Expenses</a:t>
          </a:r>
        </a:p>
      </dgm:t>
    </dgm:pt>
    <dgm:pt modelId="{CFB1FB66-BF9E-4F7B-8535-2CFA24783DDE}" type="parTrans" cxnId="{D757A6EF-DF6F-4FBF-928A-971B1A0E4EF4}">
      <dgm:prSet/>
      <dgm:spPr/>
      <dgm:t>
        <a:bodyPr/>
        <a:lstStyle/>
        <a:p>
          <a:endParaRPr lang="en-US"/>
        </a:p>
      </dgm:t>
    </dgm:pt>
    <dgm:pt modelId="{5664F159-0EF9-437E-A1E2-19E4922B4472}" type="sibTrans" cxnId="{D757A6EF-DF6F-4FBF-928A-971B1A0E4EF4}">
      <dgm:prSet/>
      <dgm:spPr/>
      <dgm:t>
        <a:bodyPr/>
        <a:lstStyle/>
        <a:p>
          <a:endParaRPr lang="en-US"/>
        </a:p>
      </dgm:t>
    </dgm:pt>
    <dgm:pt modelId="{4B26E8D6-FCC3-4CF2-9520-B844F900937C}">
      <dgm:prSet phldrT="[Text]"/>
      <dgm:spPr>
        <a:solidFill>
          <a:schemeClr val="accent6"/>
        </a:solidFill>
      </dgm:spPr>
      <dgm:t>
        <a:bodyPr/>
        <a:lstStyle/>
        <a:p>
          <a:pPr algn="l"/>
          <a:r>
            <a:rPr lang="en-US" sz="2500" dirty="0">
              <a:solidFill>
                <a:schemeClr val="tx1"/>
              </a:solidFill>
            </a:rPr>
            <a:t>107% of Goal</a:t>
          </a:r>
        </a:p>
      </dgm:t>
    </dgm:pt>
    <dgm:pt modelId="{55131FFF-52CB-4A84-8844-01D9C25DA14A}" type="parTrans" cxnId="{6E46A395-FD91-4E79-92E8-35A36E43DB49}">
      <dgm:prSet/>
      <dgm:spPr/>
      <dgm:t>
        <a:bodyPr/>
        <a:lstStyle/>
        <a:p>
          <a:endParaRPr lang="en-US"/>
        </a:p>
      </dgm:t>
    </dgm:pt>
    <dgm:pt modelId="{F9D381D5-3903-48B7-893B-86B2C2D9DB4B}" type="sibTrans" cxnId="{6E46A395-FD91-4E79-92E8-35A36E43DB49}">
      <dgm:prSet/>
      <dgm:spPr/>
      <dgm:t>
        <a:bodyPr/>
        <a:lstStyle/>
        <a:p>
          <a:endParaRPr lang="en-US"/>
        </a:p>
      </dgm:t>
    </dgm:pt>
    <dgm:pt modelId="{EBD089FD-5338-45E8-87C7-0497E202003C}">
      <dgm:prSet phldrT="[Text]"/>
      <dgm:spPr>
        <a:solidFill>
          <a:schemeClr val="accent6"/>
        </a:solidFill>
      </dgm:spPr>
      <dgm:t>
        <a:bodyPr/>
        <a:lstStyle/>
        <a:p>
          <a:pPr algn="l"/>
          <a:endParaRPr lang="en-US" sz="2500" dirty="0">
            <a:solidFill>
              <a:schemeClr val="tx1"/>
            </a:solidFill>
          </a:endParaRPr>
        </a:p>
      </dgm:t>
    </dgm:pt>
    <dgm:pt modelId="{F75C7752-7C0E-4114-92CC-7997DBDC4CC0}" type="parTrans" cxnId="{03880A0E-9141-4F60-AF26-E803C8D16291}">
      <dgm:prSet/>
      <dgm:spPr/>
      <dgm:t>
        <a:bodyPr/>
        <a:lstStyle/>
        <a:p>
          <a:endParaRPr lang="en-US"/>
        </a:p>
      </dgm:t>
    </dgm:pt>
    <dgm:pt modelId="{C3194328-161C-494B-B11A-FF726FBA4B46}" type="sibTrans" cxnId="{03880A0E-9141-4F60-AF26-E803C8D16291}">
      <dgm:prSet/>
      <dgm:spPr/>
      <dgm:t>
        <a:bodyPr/>
        <a:lstStyle/>
        <a:p>
          <a:endParaRPr lang="en-US"/>
        </a:p>
      </dgm:t>
    </dgm:pt>
    <dgm:pt modelId="{195F21C0-27D2-4B0F-AFDA-ED78A61F9B07}">
      <dgm:prSet phldrT="[Text]"/>
      <dgm:spPr>
        <a:solidFill>
          <a:schemeClr val="accent6"/>
        </a:solidFill>
      </dgm:spPr>
      <dgm:t>
        <a:bodyPr/>
        <a:lstStyle/>
        <a:p>
          <a:pPr algn="l"/>
          <a:r>
            <a:rPr lang="en-US" sz="2500" dirty="0">
              <a:solidFill>
                <a:schemeClr val="tx1"/>
              </a:solidFill>
            </a:rPr>
            <a:t>$1,009,610 Received</a:t>
          </a:r>
        </a:p>
      </dgm:t>
    </dgm:pt>
    <dgm:pt modelId="{613F992C-42EF-4446-8231-75D519C75055}" type="parTrans" cxnId="{920E655A-B7B0-4C4E-9AEE-CDEC90DF1AAD}">
      <dgm:prSet/>
      <dgm:spPr/>
      <dgm:t>
        <a:bodyPr/>
        <a:lstStyle/>
        <a:p>
          <a:endParaRPr lang="en-US"/>
        </a:p>
      </dgm:t>
    </dgm:pt>
    <dgm:pt modelId="{286448AC-F725-4D72-A2C5-643D00033E96}" type="sibTrans" cxnId="{920E655A-B7B0-4C4E-9AEE-CDEC90DF1AAD}">
      <dgm:prSet/>
      <dgm:spPr/>
      <dgm:t>
        <a:bodyPr/>
        <a:lstStyle/>
        <a:p>
          <a:endParaRPr lang="en-US"/>
        </a:p>
      </dgm:t>
    </dgm:pt>
    <dgm:pt modelId="{3C14AFD3-796A-414E-B9BF-A5AC6949C661}">
      <dgm:prSet phldrT="[Text]"/>
      <dgm:spPr>
        <a:solidFill>
          <a:schemeClr val="accent6"/>
        </a:solidFill>
      </dgm:spPr>
      <dgm:t>
        <a:bodyPr/>
        <a:lstStyle/>
        <a:p>
          <a:pPr algn="l"/>
          <a:endParaRPr lang="en-US" sz="2500" dirty="0">
            <a:solidFill>
              <a:schemeClr val="tx1"/>
            </a:solidFill>
          </a:endParaRPr>
        </a:p>
      </dgm:t>
    </dgm:pt>
    <dgm:pt modelId="{7974D3F1-556B-4644-8E66-950C8C64FF2C}" type="parTrans" cxnId="{19289EF1-7391-41B6-96BA-2578C5CCED9E}">
      <dgm:prSet/>
      <dgm:spPr/>
      <dgm:t>
        <a:bodyPr/>
        <a:lstStyle/>
        <a:p>
          <a:endParaRPr lang="en-US"/>
        </a:p>
      </dgm:t>
    </dgm:pt>
    <dgm:pt modelId="{9EAF2DA1-6536-4BE2-B9BA-07084B82D98E}" type="sibTrans" cxnId="{19289EF1-7391-41B6-96BA-2578C5CCED9E}">
      <dgm:prSet/>
      <dgm:spPr/>
      <dgm:t>
        <a:bodyPr/>
        <a:lstStyle/>
        <a:p>
          <a:endParaRPr lang="en-US"/>
        </a:p>
      </dgm:t>
    </dgm:pt>
    <dgm:pt modelId="{F24CB7CB-0589-4684-B044-47CAF4D4A5D5}">
      <dgm:prSet phldrT="[Text]"/>
      <dgm:spPr>
        <a:solidFill>
          <a:schemeClr val="accent2"/>
        </a:solidFill>
      </dgm:spPr>
      <dgm:t>
        <a:bodyPr/>
        <a:lstStyle/>
        <a:p>
          <a:pPr algn="l"/>
          <a:endParaRPr lang="en-US" sz="2500" u="sng" dirty="0">
            <a:solidFill>
              <a:schemeClr val="tx1"/>
            </a:solidFill>
          </a:endParaRPr>
        </a:p>
      </dgm:t>
    </dgm:pt>
    <dgm:pt modelId="{3764B6E9-56C7-4C28-9C5F-35D19B46533E}" type="parTrans" cxnId="{518B791D-7CBD-44EB-9CA4-9F7D2C299FAC}">
      <dgm:prSet/>
      <dgm:spPr/>
      <dgm:t>
        <a:bodyPr/>
        <a:lstStyle/>
        <a:p>
          <a:endParaRPr lang="en-US"/>
        </a:p>
      </dgm:t>
    </dgm:pt>
    <dgm:pt modelId="{B81C3EBC-5088-47E4-B024-9F44C5B8207C}" type="sibTrans" cxnId="{518B791D-7CBD-44EB-9CA4-9F7D2C299FAC}">
      <dgm:prSet/>
      <dgm:spPr/>
      <dgm:t>
        <a:bodyPr/>
        <a:lstStyle/>
        <a:p>
          <a:endParaRPr lang="en-US"/>
        </a:p>
      </dgm:t>
    </dgm:pt>
    <dgm:pt modelId="{C5E5C811-D876-4C59-938D-2D47B16029B5}">
      <dgm:prSet phldrT="[Text]"/>
      <dgm:spPr>
        <a:solidFill>
          <a:schemeClr val="accent2"/>
        </a:solidFill>
      </dgm:spPr>
      <dgm:t>
        <a:bodyPr/>
        <a:lstStyle/>
        <a:p>
          <a:pPr algn="l"/>
          <a:r>
            <a:rPr lang="en-US" sz="2500" u="none" dirty="0">
              <a:solidFill>
                <a:schemeClr val="tx1"/>
              </a:solidFill>
            </a:rPr>
            <a:t>126% of Goal</a:t>
          </a:r>
        </a:p>
      </dgm:t>
    </dgm:pt>
    <dgm:pt modelId="{EE9D7368-8000-4A1A-A3F9-25F614C181B3}" type="parTrans" cxnId="{A3DDD7FA-2654-483A-BDFB-E42FA3A6DA50}">
      <dgm:prSet/>
      <dgm:spPr/>
      <dgm:t>
        <a:bodyPr/>
        <a:lstStyle/>
        <a:p>
          <a:endParaRPr lang="en-US"/>
        </a:p>
      </dgm:t>
    </dgm:pt>
    <dgm:pt modelId="{C8064948-05E0-44B7-98FD-681BE57CCB07}" type="sibTrans" cxnId="{A3DDD7FA-2654-483A-BDFB-E42FA3A6DA50}">
      <dgm:prSet/>
      <dgm:spPr/>
      <dgm:t>
        <a:bodyPr/>
        <a:lstStyle/>
        <a:p>
          <a:endParaRPr lang="en-US"/>
        </a:p>
      </dgm:t>
    </dgm:pt>
    <dgm:pt modelId="{723E055E-F022-4703-9911-2308626E3882}">
      <dgm:prSet phldrT="[Text]"/>
      <dgm:spPr>
        <a:solidFill>
          <a:schemeClr val="accent2"/>
        </a:solidFill>
      </dgm:spPr>
      <dgm:t>
        <a:bodyPr/>
        <a:lstStyle/>
        <a:p>
          <a:pPr algn="l"/>
          <a:r>
            <a:rPr lang="en-US" sz="2500" u="none" dirty="0">
              <a:solidFill>
                <a:schemeClr val="tx1"/>
              </a:solidFill>
            </a:rPr>
            <a:t>$619,120 Requests Funded</a:t>
          </a:r>
        </a:p>
      </dgm:t>
    </dgm:pt>
    <dgm:pt modelId="{73B735F1-8279-4610-8CF9-CD308B5BF328}" type="parTrans" cxnId="{7E93BAE4-2F13-4131-BA76-2E98F4F7A4BC}">
      <dgm:prSet/>
      <dgm:spPr/>
      <dgm:t>
        <a:bodyPr/>
        <a:lstStyle/>
        <a:p>
          <a:endParaRPr lang="en-US"/>
        </a:p>
      </dgm:t>
    </dgm:pt>
    <dgm:pt modelId="{B7769F5C-63E6-4BBF-944D-FBA02EB6CFCF}" type="sibTrans" cxnId="{7E93BAE4-2F13-4131-BA76-2E98F4F7A4BC}">
      <dgm:prSet/>
      <dgm:spPr/>
      <dgm:t>
        <a:bodyPr/>
        <a:lstStyle/>
        <a:p>
          <a:endParaRPr lang="en-US"/>
        </a:p>
      </dgm:t>
    </dgm:pt>
    <dgm:pt modelId="{7B360F85-1EFD-4D76-BB30-BDE90DD8C0D6}">
      <dgm:prSet phldrT="[Text]"/>
      <dgm:spPr>
        <a:solidFill>
          <a:schemeClr val="accent2"/>
        </a:solidFill>
      </dgm:spPr>
      <dgm:t>
        <a:bodyPr/>
        <a:lstStyle/>
        <a:p>
          <a:pPr algn="l"/>
          <a:endParaRPr lang="en-US" sz="2500" u="none" dirty="0">
            <a:solidFill>
              <a:schemeClr val="tx1"/>
            </a:solidFill>
          </a:endParaRPr>
        </a:p>
      </dgm:t>
    </dgm:pt>
    <dgm:pt modelId="{F5229F87-615B-4DD7-8440-50CAB413ECE5}" type="parTrans" cxnId="{AC56D501-8146-45AF-80B0-862C32B470A6}">
      <dgm:prSet/>
      <dgm:spPr/>
      <dgm:t>
        <a:bodyPr/>
        <a:lstStyle/>
        <a:p>
          <a:endParaRPr lang="en-US"/>
        </a:p>
      </dgm:t>
    </dgm:pt>
    <dgm:pt modelId="{F91F4046-54A5-40B9-AAA0-4CEB86D9FACB}" type="sibTrans" cxnId="{AC56D501-8146-45AF-80B0-862C32B470A6}">
      <dgm:prSet/>
      <dgm:spPr/>
      <dgm:t>
        <a:bodyPr/>
        <a:lstStyle/>
        <a:p>
          <a:endParaRPr lang="en-US"/>
        </a:p>
      </dgm:t>
    </dgm:pt>
    <dgm:pt modelId="{9A54D6B9-167D-441E-9A2C-3915C25CE3EA}">
      <dgm:prSet phldrT="[Text]" custT="1"/>
      <dgm:spPr>
        <a:solidFill>
          <a:schemeClr val="accent4"/>
        </a:solidFill>
      </dgm:spPr>
      <dgm:t>
        <a:bodyPr/>
        <a:lstStyle/>
        <a:p>
          <a:pPr algn="l"/>
          <a:r>
            <a:rPr lang="en-US" sz="2400" u="none" dirty="0">
              <a:solidFill>
                <a:schemeClr val="tx1"/>
              </a:solidFill>
            </a:rPr>
            <a:t>M&amp;G: 81% of Plan</a:t>
          </a:r>
        </a:p>
      </dgm:t>
    </dgm:pt>
    <dgm:pt modelId="{4FAF2B66-2C5F-451B-8D94-21783CE91553}" type="parTrans" cxnId="{ED737E94-5520-4A6D-96CE-4892CEE4801F}">
      <dgm:prSet/>
      <dgm:spPr/>
      <dgm:t>
        <a:bodyPr/>
        <a:lstStyle/>
        <a:p>
          <a:endParaRPr lang="en-US"/>
        </a:p>
      </dgm:t>
    </dgm:pt>
    <dgm:pt modelId="{021461C6-0634-41C3-884E-5F3CB0736D3D}" type="sibTrans" cxnId="{ED737E94-5520-4A6D-96CE-4892CEE4801F}">
      <dgm:prSet/>
      <dgm:spPr/>
      <dgm:t>
        <a:bodyPr/>
        <a:lstStyle/>
        <a:p>
          <a:endParaRPr lang="en-US"/>
        </a:p>
      </dgm:t>
    </dgm:pt>
    <dgm:pt modelId="{D59F1FC1-B4EE-4898-93E8-12DCA93E9C7B}">
      <dgm:prSet phldrT="[Text]" custT="1"/>
      <dgm:spPr>
        <a:solidFill>
          <a:schemeClr val="accent4"/>
        </a:solidFill>
      </dgm:spPr>
      <dgm:t>
        <a:bodyPr/>
        <a:lstStyle/>
        <a:p>
          <a:pPr algn="l"/>
          <a:endParaRPr lang="en-US" sz="2800" u="sng" dirty="0">
            <a:solidFill>
              <a:schemeClr val="tx1"/>
            </a:solidFill>
          </a:endParaRPr>
        </a:p>
      </dgm:t>
    </dgm:pt>
    <dgm:pt modelId="{08CAC38A-D295-47A8-9A78-3FF8F3A9B5CF}" type="parTrans" cxnId="{FE0C7CA5-521C-4715-A1C4-C3C82C96D6A9}">
      <dgm:prSet/>
      <dgm:spPr/>
      <dgm:t>
        <a:bodyPr/>
        <a:lstStyle/>
        <a:p>
          <a:endParaRPr lang="en-US"/>
        </a:p>
      </dgm:t>
    </dgm:pt>
    <dgm:pt modelId="{E13AB69D-BB17-4E38-854A-7E64B844D47C}" type="sibTrans" cxnId="{FE0C7CA5-521C-4715-A1C4-C3C82C96D6A9}">
      <dgm:prSet/>
      <dgm:spPr/>
      <dgm:t>
        <a:bodyPr/>
        <a:lstStyle/>
        <a:p>
          <a:endParaRPr lang="en-US"/>
        </a:p>
      </dgm:t>
    </dgm:pt>
    <dgm:pt modelId="{34E389FC-D1CB-4F04-8354-147BF8AE59AA}">
      <dgm:prSet phldrT="[Text]" custT="1"/>
      <dgm:spPr>
        <a:solidFill>
          <a:schemeClr val="accent4"/>
        </a:solidFill>
      </dgm:spPr>
      <dgm:t>
        <a:bodyPr/>
        <a:lstStyle/>
        <a:p>
          <a:pPr algn="l"/>
          <a:r>
            <a:rPr lang="en-US" sz="2400" u="none" dirty="0">
              <a:solidFill>
                <a:schemeClr val="tx1"/>
              </a:solidFill>
            </a:rPr>
            <a:t>Fundraising: 93% of Plan</a:t>
          </a:r>
        </a:p>
      </dgm:t>
    </dgm:pt>
    <dgm:pt modelId="{4BD7D514-3A08-400A-900A-0BE062997A2E}" type="parTrans" cxnId="{988283AF-AB7D-44B3-9B22-E3445CCD61A7}">
      <dgm:prSet/>
      <dgm:spPr/>
      <dgm:t>
        <a:bodyPr/>
        <a:lstStyle/>
        <a:p>
          <a:endParaRPr lang="en-US"/>
        </a:p>
      </dgm:t>
    </dgm:pt>
    <dgm:pt modelId="{7BD39A51-6443-4139-BAD2-09FFBF26B55A}" type="sibTrans" cxnId="{988283AF-AB7D-44B3-9B22-E3445CCD61A7}">
      <dgm:prSet/>
      <dgm:spPr/>
      <dgm:t>
        <a:bodyPr/>
        <a:lstStyle/>
        <a:p>
          <a:endParaRPr lang="en-US"/>
        </a:p>
      </dgm:t>
    </dgm:pt>
    <dgm:pt modelId="{2177357F-B8A2-4983-9704-A146FFDAFB31}">
      <dgm:prSet phldrT="[Text]" custT="1"/>
      <dgm:spPr>
        <a:solidFill>
          <a:schemeClr val="accent4"/>
        </a:solidFill>
      </dgm:spPr>
      <dgm:t>
        <a:bodyPr/>
        <a:lstStyle/>
        <a:p>
          <a:pPr algn="l"/>
          <a:endParaRPr lang="en-US" sz="2400" u="none" dirty="0">
            <a:solidFill>
              <a:schemeClr val="tx1"/>
            </a:solidFill>
          </a:endParaRPr>
        </a:p>
      </dgm:t>
    </dgm:pt>
    <dgm:pt modelId="{FB9F9930-1D63-4C74-827F-AB135782BB4B}" type="parTrans" cxnId="{C1FDE012-6688-40D3-8D60-8B072D0CD2B7}">
      <dgm:prSet/>
      <dgm:spPr/>
      <dgm:t>
        <a:bodyPr/>
        <a:lstStyle/>
        <a:p>
          <a:endParaRPr lang="en-US"/>
        </a:p>
      </dgm:t>
    </dgm:pt>
    <dgm:pt modelId="{B5CA0CCA-BF4B-40C6-B440-644470EC2086}" type="sibTrans" cxnId="{C1FDE012-6688-40D3-8D60-8B072D0CD2B7}">
      <dgm:prSet/>
      <dgm:spPr/>
      <dgm:t>
        <a:bodyPr/>
        <a:lstStyle/>
        <a:p>
          <a:endParaRPr lang="en-US"/>
        </a:p>
      </dgm:t>
    </dgm:pt>
    <dgm:pt modelId="{CBBBB878-C9CA-4364-853A-CB7F81F49097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endParaRPr lang="en-US" sz="2800" u="sng" dirty="0">
            <a:solidFill>
              <a:schemeClr val="tx1"/>
            </a:solidFill>
          </a:endParaRPr>
        </a:p>
      </dgm:t>
    </dgm:pt>
    <dgm:pt modelId="{EBC09729-F0F0-480D-B4F5-D58BDFF84B83}" type="parTrans" cxnId="{4A0EC1B6-B63D-4CD4-A596-7B6E67E0FC35}">
      <dgm:prSet/>
      <dgm:spPr/>
      <dgm:t>
        <a:bodyPr/>
        <a:lstStyle/>
        <a:p>
          <a:endParaRPr lang="en-US"/>
        </a:p>
      </dgm:t>
    </dgm:pt>
    <dgm:pt modelId="{187E2FB7-F386-43A9-92DA-0B13A55D4482}" type="sibTrans" cxnId="{4A0EC1B6-B63D-4CD4-A596-7B6E67E0FC35}">
      <dgm:prSet/>
      <dgm:spPr/>
      <dgm:t>
        <a:bodyPr/>
        <a:lstStyle/>
        <a:p>
          <a:endParaRPr lang="en-US"/>
        </a:p>
      </dgm:t>
    </dgm:pt>
    <dgm:pt modelId="{77DD87EC-2E98-4A02-8844-4E3E5E3F059C}" type="pres">
      <dgm:prSet presAssocID="{08B6589D-3DAC-4915-AF9E-37810AE233EC}" presName="composite" presStyleCnt="0">
        <dgm:presLayoutVars>
          <dgm:chMax val="1"/>
          <dgm:dir/>
          <dgm:resizeHandles val="exact"/>
        </dgm:presLayoutVars>
      </dgm:prSet>
      <dgm:spPr/>
    </dgm:pt>
    <dgm:pt modelId="{9D3A8BE1-1940-4A4E-9C26-FD38172C04EE}" type="pres">
      <dgm:prSet presAssocID="{4DFA8730-4F35-47F6-BCE1-45CDCF07A2FB}" presName="roof" presStyleLbl="dkBgShp" presStyleIdx="0" presStyleCnt="2"/>
      <dgm:spPr/>
    </dgm:pt>
    <dgm:pt modelId="{5D070E99-BEE9-4B10-A66E-CAF848B948C0}" type="pres">
      <dgm:prSet presAssocID="{4DFA8730-4F35-47F6-BCE1-45CDCF07A2FB}" presName="pillars" presStyleCnt="0"/>
      <dgm:spPr/>
    </dgm:pt>
    <dgm:pt modelId="{5917EECD-F058-4C9F-8525-20EF05696ADB}" type="pres">
      <dgm:prSet presAssocID="{4DFA8730-4F35-47F6-BCE1-45CDCF07A2FB}" presName="pillar1" presStyleLbl="node1" presStyleIdx="0" presStyleCnt="3">
        <dgm:presLayoutVars>
          <dgm:bulletEnabled val="1"/>
        </dgm:presLayoutVars>
      </dgm:prSet>
      <dgm:spPr/>
    </dgm:pt>
    <dgm:pt modelId="{831772D8-FF8E-4E2A-846C-A15BAFB061D0}" type="pres">
      <dgm:prSet presAssocID="{78094616-E303-4DCD-994A-F7D3F65F9790}" presName="pillarX" presStyleLbl="node1" presStyleIdx="1" presStyleCnt="3">
        <dgm:presLayoutVars>
          <dgm:bulletEnabled val="1"/>
        </dgm:presLayoutVars>
      </dgm:prSet>
      <dgm:spPr/>
    </dgm:pt>
    <dgm:pt modelId="{6A2AAA6E-FABF-4A5D-AEB2-D2013D0F2494}" type="pres">
      <dgm:prSet presAssocID="{F5B3B17D-3F88-41DB-85C6-DEF87332561C}" presName="pillarX" presStyleLbl="node1" presStyleIdx="2" presStyleCnt="3">
        <dgm:presLayoutVars>
          <dgm:bulletEnabled val="1"/>
        </dgm:presLayoutVars>
      </dgm:prSet>
      <dgm:spPr/>
    </dgm:pt>
    <dgm:pt modelId="{725DD93F-728A-4729-BC41-6DA1110BC40D}" type="pres">
      <dgm:prSet presAssocID="{4DFA8730-4F35-47F6-BCE1-45CDCF07A2FB}" presName="base" presStyleLbl="dkBgShp" presStyleIdx="1" presStyleCnt="2"/>
      <dgm:spPr/>
    </dgm:pt>
  </dgm:ptLst>
  <dgm:cxnLst>
    <dgm:cxn modelId="{AC56D501-8146-45AF-80B0-862C32B470A6}" srcId="{78094616-E303-4DCD-994A-F7D3F65F9790}" destId="{7B360F85-1EFD-4D76-BB30-BDE90DD8C0D6}" srcOrd="2" destOrd="0" parTransId="{F5229F87-615B-4DD7-8440-50CAB413ECE5}" sibTransId="{F91F4046-54A5-40B9-AAA0-4CEB86D9FACB}"/>
    <dgm:cxn modelId="{03880A0E-9141-4F60-AF26-E803C8D16291}" srcId="{8BD8AA0E-F0EC-4330-9B75-EE480F72CDAD}" destId="{EBD089FD-5338-45E8-87C7-0497E202003C}" srcOrd="4" destOrd="0" parTransId="{F75C7752-7C0E-4114-92CC-7997DBDC4CC0}" sibTransId="{C3194328-161C-494B-B11A-FF726FBA4B46}"/>
    <dgm:cxn modelId="{C1FDE012-6688-40D3-8D60-8B072D0CD2B7}" srcId="{F5B3B17D-3F88-41DB-85C6-DEF87332561C}" destId="{2177357F-B8A2-4983-9704-A146FFDAFB31}" srcOrd="2" destOrd="0" parTransId="{FB9F9930-1D63-4C74-827F-AB135782BB4B}" sibTransId="{B5CA0CCA-BF4B-40C6-B440-644470EC2086}"/>
    <dgm:cxn modelId="{E0A72914-A1DD-427E-A9A3-CEA0AE24851E}" type="presOf" srcId="{D59F1FC1-B4EE-4898-93E8-12DCA93E9C7B}" destId="{6A2AAA6E-FABF-4A5D-AEB2-D2013D0F2494}" srcOrd="0" destOrd="1" presId="urn:microsoft.com/office/officeart/2005/8/layout/hList3"/>
    <dgm:cxn modelId="{59DC391B-2509-4ED5-B7CA-425A292B659B}" type="presOf" srcId="{EBD089FD-5338-45E8-87C7-0497E202003C}" destId="{5917EECD-F058-4C9F-8525-20EF05696ADB}" srcOrd="0" destOrd="5" presId="urn:microsoft.com/office/officeart/2005/8/layout/hList3"/>
    <dgm:cxn modelId="{518B791D-7CBD-44EB-9CA4-9F7D2C299FAC}" srcId="{78094616-E303-4DCD-994A-F7D3F65F9790}" destId="{F24CB7CB-0589-4684-B044-47CAF4D4A5D5}" srcOrd="0" destOrd="0" parTransId="{3764B6E9-56C7-4C28-9C5F-35D19B46533E}" sibTransId="{B81C3EBC-5088-47E4-B024-9F44C5B8207C}"/>
    <dgm:cxn modelId="{778FB82D-6436-487A-8E27-547C561D97BD}" type="presOf" srcId="{F5B3B17D-3F88-41DB-85C6-DEF87332561C}" destId="{6A2AAA6E-FABF-4A5D-AEB2-D2013D0F2494}" srcOrd="0" destOrd="0" presId="urn:microsoft.com/office/officeart/2005/8/layout/hList3"/>
    <dgm:cxn modelId="{1E776936-3FDF-420A-AEE2-7AEA4ECD2354}" type="presOf" srcId="{34E389FC-D1CB-4F04-8354-147BF8AE59AA}" destId="{6A2AAA6E-FABF-4A5D-AEB2-D2013D0F2494}" srcOrd="0" destOrd="4" presId="urn:microsoft.com/office/officeart/2005/8/layout/hList3"/>
    <dgm:cxn modelId="{6B90F03F-B74B-4D43-84FD-BA319C2C1B7D}" type="presOf" srcId="{4DFA8730-4F35-47F6-BCE1-45CDCF07A2FB}" destId="{9D3A8BE1-1940-4A4E-9C26-FD38172C04EE}" srcOrd="0" destOrd="0" presId="urn:microsoft.com/office/officeart/2005/8/layout/hList3"/>
    <dgm:cxn modelId="{6E9ECC50-9DAA-4CA2-A351-66472E40591A}" type="presOf" srcId="{CBBBB878-C9CA-4364-853A-CB7F81F49097}" destId="{5917EECD-F058-4C9F-8525-20EF05696ADB}" srcOrd="0" destOrd="1" presId="urn:microsoft.com/office/officeart/2005/8/layout/hList3"/>
    <dgm:cxn modelId="{AD142558-DBF3-4507-A416-444023F6DDF6}" type="presOf" srcId="{2177357F-B8A2-4983-9704-A146FFDAFB31}" destId="{6A2AAA6E-FABF-4A5D-AEB2-D2013D0F2494}" srcOrd="0" destOrd="3" presId="urn:microsoft.com/office/officeart/2005/8/layout/hList3"/>
    <dgm:cxn modelId="{920E655A-B7B0-4C4E-9AEE-CDEC90DF1AAD}" srcId="{8BD8AA0E-F0EC-4330-9B75-EE480F72CDAD}" destId="{195F21C0-27D2-4B0F-AFDA-ED78A61F9B07}" srcOrd="3" destOrd="0" parTransId="{613F992C-42EF-4446-8231-75D519C75055}" sibTransId="{286448AC-F725-4D72-A2C5-643D00033E96}"/>
    <dgm:cxn modelId="{7182E989-F774-4B25-8728-D19AB883843C}" type="presOf" srcId="{78094616-E303-4DCD-994A-F7D3F65F9790}" destId="{831772D8-FF8E-4E2A-846C-A15BAFB061D0}" srcOrd="0" destOrd="0" presId="urn:microsoft.com/office/officeart/2005/8/layout/hList3"/>
    <dgm:cxn modelId="{8800108A-0A5D-4E3F-8587-CF1A91664C4D}" type="presOf" srcId="{9A54D6B9-167D-441E-9A2C-3915C25CE3EA}" destId="{6A2AAA6E-FABF-4A5D-AEB2-D2013D0F2494}" srcOrd="0" destOrd="2" presId="urn:microsoft.com/office/officeart/2005/8/layout/hList3"/>
    <dgm:cxn modelId="{ED737E94-5520-4A6D-96CE-4892CEE4801F}" srcId="{F5B3B17D-3F88-41DB-85C6-DEF87332561C}" destId="{9A54D6B9-167D-441E-9A2C-3915C25CE3EA}" srcOrd="1" destOrd="0" parTransId="{4FAF2B66-2C5F-451B-8D94-21783CE91553}" sibTransId="{021461C6-0634-41C3-884E-5F3CB0736D3D}"/>
    <dgm:cxn modelId="{6E46A395-FD91-4E79-92E8-35A36E43DB49}" srcId="{8BD8AA0E-F0EC-4330-9B75-EE480F72CDAD}" destId="{4B26E8D6-FCC3-4CF2-9520-B844F900937C}" srcOrd="1" destOrd="0" parTransId="{55131FFF-52CB-4A84-8844-01D9C25DA14A}" sibTransId="{F9D381D5-3903-48B7-893B-86B2C2D9DB4B}"/>
    <dgm:cxn modelId="{6DE29BA1-9593-4997-9A1D-2AAF02AF1CA0}" type="presOf" srcId="{723E055E-F022-4703-9911-2308626E3882}" destId="{831772D8-FF8E-4E2A-846C-A15BAFB061D0}" srcOrd="0" destOrd="4" presId="urn:microsoft.com/office/officeart/2005/8/layout/hList3"/>
    <dgm:cxn modelId="{6BFFF9A3-20FC-412E-B0DC-7F25E6F249BE}" type="presOf" srcId="{7B360F85-1EFD-4D76-BB30-BDE90DD8C0D6}" destId="{831772D8-FF8E-4E2A-846C-A15BAFB061D0}" srcOrd="0" destOrd="3" presId="urn:microsoft.com/office/officeart/2005/8/layout/hList3"/>
    <dgm:cxn modelId="{74E143A4-CEFB-4A62-80AC-FC8AEAB950B7}" type="presOf" srcId="{F24CB7CB-0589-4684-B044-47CAF4D4A5D5}" destId="{831772D8-FF8E-4E2A-846C-A15BAFB061D0}" srcOrd="0" destOrd="1" presId="urn:microsoft.com/office/officeart/2005/8/layout/hList3"/>
    <dgm:cxn modelId="{FE0C7CA5-521C-4715-A1C4-C3C82C96D6A9}" srcId="{F5B3B17D-3F88-41DB-85C6-DEF87332561C}" destId="{D59F1FC1-B4EE-4898-93E8-12DCA93E9C7B}" srcOrd="0" destOrd="0" parTransId="{08CAC38A-D295-47A8-9A78-3FF8F3A9B5CF}" sibTransId="{E13AB69D-BB17-4E38-854A-7E64B844D47C}"/>
    <dgm:cxn modelId="{04AEC4A6-1BA7-401E-B290-C50BE29FC9DF}" srcId="{08B6589D-3DAC-4915-AF9E-37810AE233EC}" destId="{4DFA8730-4F35-47F6-BCE1-45CDCF07A2FB}" srcOrd="0" destOrd="0" parTransId="{7A14DEEA-6936-4EC6-8CE2-9EC962933553}" sibTransId="{DBE211D1-D0F7-453D-9625-C0A6374FA250}"/>
    <dgm:cxn modelId="{7E18CFA7-7159-4210-A6D8-6CF9EA130F4D}" type="presOf" srcId="{C5E5C811-D876-4C59-938D-2D47B16029B5}" destId="{831772D8-FF8E-4E2A-846C-A15BAFB061D0}" srcOrd="0" destOrd="2" presId="urn:microsoft.com/office/officeart/2005/8/layout/hList3"/>
    <dgm:cxn modelId="{ACEEF5A9-EC8F-4CFF-8163-076BE31557D2}" type="presOf" srcId="{3C14AFD3-796A-414E-B9BF-A5AC6949C661}" destId="{5917EECD-F058-4C9F-8525-20EF05696ADB}" srcOrd="0" destOrd="3" presId="urn:microsoft.com/office/officeart/2005/8/layout/hList3"/>
    <dgm:cxn modelId="{988283AF-AB7D-44B3-9B22-E3445CCD61A7}" srcId="{F5B3B17D-3F88-41DB-85C6-DEF87332561C}" destId="{34E389FC-D1CB-4F04-8354-147BF8AE59AA}" srcOrd="3" destOrd="0" parTransId="{4BD7D514-3A08-400A-900A-0BE062997A2E}" sibTransId="{7BD39A51-6443-4139-BAD2-09FFBF26B55A}"/>
    <dgm:cxn modelId="{29E8ADB0-760C-4A95-B676-4F80A14368F2}" type="presOf" srcId="{195F21C0-27D2-4B0F-AFDA-ED78A61F9B07}" destId="{5917EECD-F058-4C9F-8525-20EF05696ADB}" srcOrd="0" destOrd="4" presId="urn:microsoft.com/office/officeart/2005/8/layout/hList3"/>
    <dgm:cxn modelId="{4A0EC1B6-B63D-4CD4-A596-7B6E67E0FC35}" srcId="{8BD8AA0E-F0EC-4330-9B75-EE480F72CDAD}" destId="{CBBBB878-C9CA-4364-853A-CB7F81F49097}" srcOrd="0" destOrd="0" parTransId="{EBC09729-F0F0-480D-B4F5-D58BDFF84B83}" sibTransId="{187E2FB7-F386-43A9-92DA-0B13A55D4482}"/>
    <dgm:cxn modelId="{4CA1D5D6-738B-410E-8C1E-EF0297B9859C}" srcId="{4DFA8730-4F35-47F6-BCE1-45CDCF07A2FB}" destId="{8BD8AA0E-F0EC-4330-9B75-EE480F72CDAD}" srcOrd="0" destOrd="0" parTransId="{260023E1-7EF0-4831-B602-ED1EAB2D523F}" sibTransId="{FAE42275-6171-4A9A-950D-226BD07EA5A6}"/>
    <dgm:cxn modelId="{FD47B0DF-E6FF-41E9-BC92-4E77CD683807}" type="presOf" srcId="{4B26E8D6-FCC3-4CF2-9520-B844F900937C}" destId="{5917EECD-F058-4C9F-8525-20EF05696ADB}" srcOrd="0" destOrd="2" presId="urn:microsoft.com/office/officeart/2005/8/layout/hList3"/>
    <dgm:cxn modelId="{7E93BAE4-2F13-4131-BA76-2E98F4F7A4BC}" srcId="{78094616-E303-4DCD-994A-F7D3F65F9790}" destId="{723E055E-F022-4703-9911-2308626E3882}" srcOrd="3" destOrd="0" parTransId="{73B735F1-8279-4610-8CF9-CD308B5BF328}" sibTransId="{B7769F5C-63E6-4BBF-944D-FBA02EB6CFCF}"/>
    <dgm:cxn modelId="{A7FD9AE9-99BC-4B4F-B2D5-7BB26DE7F444}" srcId="{4DFA8730-4F35-47F6-BCE1-45CDCF07A2FB}" destId="{78094616-E303-4DCD-994A-F7D3F65F9790}" srcOrd="1" destOrd="0" parTransId="{3292028D-C2EA-4550-A73C-1DCA498434CF}" sibTransId="{B4669CC8-B49B-4F16-901F-E8633E6857D3}"/>
    <dgm:cxn modelId="{D757A6EF-DF6F-4FBF-928A-971B1A0E4EF4}" srcId="{4DFA8730-4F35-47F6-BCE1-45CDCF07A2FB}" destId="{F5B3B17D-3F88-41DB-85C6-DEF87332561C}" srcOrd="2" destOrd="0" parTransId="{CFB1FB66-BF9E-4F7B-8535-2CFA24783DDE}" sibTransId="{5664F159-0EF9-437E-A1E2-19E4922B4472}"/>
    <dgm:cxn modelId="{19289EF1-7391-41B6-96BA-2578C5CCED9E}" srcId="{8BD8AA0E-F0EC-4330-9B75-EE480F72CDAD}" destId="{3C14AFD3-796A-414E-B9BF-A5AC6949C661}" srcOrd="2" destOrd="0" parTransId="{7974D3F1-556B-4644-8E66-950C8C64FF2C}" sibTransId="{9EAF2DA1-6536-4BE2-B9BA-07084B82D98E}"/>
    <dgm:cxn modelId="{4EA30AF5-8833-450F-B524-EEC38C7E9917}" type="presOf" srcId="{08B6589D-3DAC-4915-AF9E-37810AE233EC}" destId="{77DD87EC-2E98-4A02-8844-4E3E5E3F059C}" srcOrd="0" destOrd="0" presId="urn:microsoft.com/office/officeart/2005/8/layout/hList3"/>
    <dgm:cxn modelId="{1C3948F9-480C-4E8C-B35F-2050F02CB83C}" type="presOf" srcId="{8BD8AA0E-F0EC-4330-9B75-EE480F72CDAD}" destId="{5917EECD-F058-4C9F-8525-20EF05696ADB}" srcOrd="0" destOrd="0" presId="urn:microsoft.com/office/officeart/2005/8/layout/hList3"/>
    <dgm:cxn modelId="{A3DDD7FA-2654-483A-BDFB-E42FA3A6DA50}" srcId="{78094616-E303-4DCD-994A-F7D3F65F9790}" destId="{C5E5C811-D876-4C59-938D-2D47B16029B5}" srcOrd="1" destOrd="0" parTransId="{EE9D7368-8000-4A1A-A3F9-25F614C181B3}" sibTransId="{C8064948-05E0-44B7-98FD-681BE57CCB07}"/>
    <dgm:cxn modelId="{4755978E-6C1B-4F2C-8261-2F4A5294EA79}" type="presParOf" srcId="{77DD87EC-2E98-4A02-8844-4E3E5E3F059C}" destId="{9D3A8BE1-1940-4A4E-9C26-FD38172C04EE}" srcOrd="0" destOrd="0" presId="urn:microsoft.com/office/officeart/2005/8/layout/hList3"/>
    <dgm:cxn modelId="{24886187-5B3A-4705-ADD3-DBD2138A9E18}" type="presParOf" srcId="{77DD87EC-2E98-4A02-8844-4E3E5E3F059C}" destId="{5D070E99-BEE9-4B10-A66E-CAF848B948C0}" srcOrd="1" destOrd="0" presId="urn:microsoft.com/office/officeart/2005/8/layout/hList3"/>
    <dgm:cxn modelId="{69860A6F-34E5-4BC9-8770-5C4BA5A15ABA}" type="presParOf" srcId="{5D070E99-BEE9-4B10-A66E-CAF848B948C0}" destId="{5917EECD-F058-4C9F-8525-20EF05696ADB}" srcOrd="0" destOrd="0" presId="urn:microsoft.com/office/officeart/2005/8/layout/hList3"/>
    <dgm:cxn modelId="{7C1CA054-BFD5-4D39-BFD9-D7A41FB00F20}" type="presParOf" srcId="{5D070E99-BEE9-4B10-A66E-CAF848B948C0}" destId="{831772D8-FF8E-4E2A-846C-A15BAFB061D0}" srcOrd="1" destOrd="0" presId="urn:microsoft.com/office/officeart/2005/8/layout/hList3"/>
    <dgm:cxn modelId="{44A40759-C086-4F7E-A4FA-C96D15F96657}" type="presParOf" srcId="{5D070E99-BEE9-4B10-A66E-CAF848B948C0}" destId="{6A2AAA6E-FABF-4A5D-AEB2-D2013D0F2494}" srcOrd="2" destOrd="0" presId="urn:microsoft.com/office/officeart/2005/8/layout/hList3"/>
    <dgm:cxn modelId="{4D5B8110-5D65-48E4-95C3-F64C84676BC4}" type="presParOf" srcId="{77DD87EC-2E98-4A02-8844-4E3E5E3F059C}" destId="{725DD93F-728A-4729-BC41-6DA1110BC40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B9B17-FB32-4F3E-97AC-39EA5FB6EA2A}">
      <dsp:nvSpPr>
        <dsp:cNvPr id="0" name=""/>
        <dsp:cNvSpPr/>
      </dsp:nvSpPr>
      <dsp:spPr>
        <a:xfrm>
          <a:off x="2145208" y="825541"/>
          <a:ext cx="756455" cy="665090"/>
        </a:xfrm>
        <a:prstGeom prst="upArrow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D770A-BC92-4FAB-9DC8-2EEB211CFCF4}">
      <dsp:nvSpPr>
        <dsp:cNvPr id="0" name=""/>
        <dsp:cNvSpPr/>
      </dsp:nvSpPr>
      <dsp:spPr>
        <a:xfrm>
          <a:off x="3059288" y="62260"/>
          <a:ext cx="7212782" cy="2460830"/>
        </a:xfrm>
        <a:prstGeom prst="rect">
          <a:avLst/>
        </a:prstGeom>
        <a:noFill/>
        <a:ln w="28575">
          <a:solidFill>
            <a:schemeClr val="accent4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MCA Revenue: 101% of Goal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144% Sponsorship Goal Professional Events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129% MDM Revenue Goal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122% Advertising Goal MCG, LN &amp; Web combined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Insurance Revenue at Goal -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94% Membership Revenue Goal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92% Retail Revenue Goal</a:t>
          </a:r>
        </a:p>
      </dsp:txBody>
      <dsp:txXfrm>
        <a:off x="3059288" y="62260"/>
        <a:ext cx="7212782" cy="2460830"/>
      </dsp:txXfrm>
    </dsp:sp>
    <dsp:sp modelId="{C7914763-E371-4E87-8F3A-FB862052A814}">
      <dsp:nvSpPr>
        <dsp:cNvPr id="0" name=""/>
        <dsp:cNvSpPr/>
      </dsp:nvSpPr>
      <dsp:spPr>
        <a:xfrm rot="10800000">
          <a:off x="2985058" y="3592491"/>
          <a:ext cx="838116" cy="790729"/>
        </a:xfrm>
        <a:prstGeom prst="downArrow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3721E-C645-4B3D-85D6-7F8A4C81B53D}">
      <dsp:nvSpPr>
        <dsp:cNvPr id="0" name=""/>
        <dsp:cNvSpPr/>
      </dsp:nvSpPr>
      <dsp:spPr>
        <a:xfrm>
          <a:off x="4003576" y="2610857"/>
          <a:ext cx="6029947" cy="2721683"/>
        </a:xfrm>
        <a:prstGeom prst="rect">
          <a:avLst/>
        </a:prstGeom>
        <a:noFill/>
        <a:ln w="28575">
          <a:solidFill>
            <a:schemeClr val="accent4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MCA Expenses: 90% of Plan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Cost of Goods at 92%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- Retail Sales less than Goal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Services Expenses at 88%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-  Retail Director and MDM positions open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Support Expenses at 93%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- Changes in Business Office Staffing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Overall reduction in spending across all departments</a:t>
          </a:r>
        </a:p>
      </dsp:txBody>
      <dsp:txXfrm>
        <a:off x="4003576" y="2610857"/>
        <a:ext cx="6029947" cy="2721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A8BE1-1940-4A4E-9C26-FD38172C04EE}">
      <dsp:nvSpPr>
        <dsp:cNvPr id="0" name=""/>
        <dsp:cNvSpPr/>
      </dsp:nvSpPr>
      <dsp:spPr>
        <a:xfrm>
          <a:off x="0" y="0"/>
          <a:ext cx="8128000" cy="1625600"/>
        </a:xfrm>
        <a:prstGeom prst="rect">
          <a:avLst/>
        </a:prstGeom>
        <a:noFill/>
        <a:ln w="28575">
          <a:solidFill>
            <a:schemeClr val="accent4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 dirty="0">
            <a:solidFill>
              <a:schemeClr val="tx1"/>
            </a:solidFill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Net Result of Operations: ($4,368)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Goal: $19,287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 dirty="0">
            <a:solidFill>
              <a:schemeClr val="tx1"/>
            </a:solidFill>
          </a:endParaRPr>
        </a:p>
      </dsp:txBody>
      <dsp:txXfrm>
        <a:off x="0" y="0"/>
        <a:ext cx="8128000" cy="1625600"/>
      </dsp:txXfrm>
    </dsp:sp>
    <dsp:sp modelId="{5917EECD-F058-4C9F-8525-20EF05696ADB}">
      <dsp:nvSpPr>
        <dsp:cNvPr id="0" name=""/>
        <dsp:cNvSpPr/>
      </dsp:nvSpPr>
      <dsp:spPr>
        <a:xfrm>
          <a:off x="3968" y="1625600"/>
          <a:ext cx="2706687" cy="34137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Contributions</a:t>
          </a:r>
        </a:p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u="sng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107% of Goal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$1,009,610 Received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kern="1200" dirty="0">
            <a:solidFill>
              <a:schemeClr val="tx1"/>
            </a:solidFill>
          </a:endParaRPr>
        </a:p>
      </dsp:txBody>
      <dsp:txXfrm>
        <a:off x="3968" y="1625600"/>
        <a:ext cx="2706687" cy="3413760"/>
      </dsp:txXfrm>
    </dsp:sp>
    <dsp:sp modelId="{831772D8-FF8E-4E2A-846C-A15BAFB061D0}">
      <dsp:nvSpPr>
        <dsp:cNvPr id="0" name=""/>
        <dsp:cNvSpPr/>
      </dsp:nvSpPr>
      <dsp:spPr>
        <a:xfrm>
          <a:off x="2710656" y="1625600"/>
          <a:ext cx="2706687" cy="341376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Program Delivery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u="sng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u="none" kern="1200" dirty="0">
              <a:solidFill>
                <a:schemeClr val="tx1"/>
              </a:solidFill>
            </a:rPr>
            <a:t>126% of Goal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u="none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u="none" kern="1200" dirty="0">
              <a:solidFill>
                <a:schemeClr val="tx1"/>
              </a:solidFill>
            </a:rPr>
            <a:t>$619,120 Requests Funded</a:t>
          </a:r>
        </a:p>
      </dsp:txBody>
      <dsp:txXfrm>
        <a:off x="2710656" y="1625600"/>
        <a:ext cx="2706687" cy="3413760"/>
      </dsp:txXfrm>
    </dsp:sp>
    <dsp:sp modelId="{6A2AAA6E-FABF-4A5D-AEB2-D2013D0F2494}">
      <dsp:nvSpPr>
        <dsp:cNvPr id="0" name=""/>
        <dsp:cNvSpPr/>
      </dsp:nvSpPr>
      <dsp:spPr>
        <a:xfrm>
          <a:off x="5417343" y="1625600"/>
          <a:ext cx="2706687" cy="341376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Expenses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u="sng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u="none" kern="1200" dirty="0">
              <a:solidFill>
                <a:schemeClr val="tx1"/>
              </a:solidFill>
            </a:rPr>
            <a:t>M&amp;G: 81% of Plan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u="none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u="none" kern="1200" dirty="0">
              <a:solidFill>
                <a:schemeClr val="tx1"/>
              </a:solidFill>
            </a:rPr>
            <a:t>Fundraising: 93% of Plan</a:t>
          </a:r>
        </a:p>
      </dsp:txBody>
      <dsp:txXfrm>
        <a:off x="5417343" y="1625600"/>
        <a:ext cx="2706687" cy="3413760"/>
      </dsp:txXfrm>
    </dsp:sp>
    <dsp:sp modelId="{725DD93F-728A-4729-BC41-6DA1110BC40D}">
      <dsp:nvSpPr>
        <dsp:cNvPr id="0" name=""/>
        <dsp:cNvSpPr/>
      </dsp:nvSpPr>
      <dsp:spPr>
        <a:xfrm>
          <a:off x="0" y="5039360"/>
          <a:ext cx="8128000" cy="3793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F95E7-6EB2-B845-803C-86F3AD802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7A82CE-4DA0-F442-9D88-F2BDF73D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303E9-C893-A04A-A4A0-B7DBD0B4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965FA-AFBD-5549-A65A-B948D2D3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71C3-C847-D245-A8DF-8EDDAB95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42E81-440E-2841-965F-D6DEB295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48C3F-79B7-5E49-A817-14F395DD3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B80E8-3CD1-0948-BC23-FB3835F7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6A8AE-8872-3345-A5A9-361C92BB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0BAC2-8DB7-3C43-B06A-9556156D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95DE6-731C-D648-86A4-8608EC09F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6525-B34D-F345-AED7-5FC98DC71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FCAD7-FE59-D649-BFA6-EDF7A437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4ECF-1AF4-D141-96EE-804E6454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76D51-9968-4946-B992-9B04A159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8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8D67-DD3A-E941-9FF5-7D3C1EE3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8FC6-48F0-9F49-ACDF-B846D3E70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6AABB-54AC-0B4D-9292-394CD1570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52805-ED23-BF47-B6AB-302E7E47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26195-6809-304E-BE3A-E4736AB7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247B-FD54-E74E-8EE9-CD96360A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21818-BC7D-BD4D-A997-4D53E83F4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CF951-139F-E841-915D-ED88CFDE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AC55-F745-B244-87DA-B612B660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BB2B-FA00-504E-8563-4CDAC37D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4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04E9-8011-D14F-8006-A76D69F2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2ABF-866B-0B48-8D26-A903993A2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E4A05-C169-C446-91B6-A8CE19385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9833C-C40E-0349-8786-273AF6AB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2CA09-12C4-2241-8938-46395303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22AE9-2C64-3A44-A066-2A87D049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4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AC50-75BB-2441-B088-43E29139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D6552-CDF7-F343-A7B2-46E8301AA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E3B9D-0CEE-784B-A02A-BE5777E56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EDE981-1D5D-5046-824F-5E0B0A0E2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FFAF2E-8BA0-B247-B1C9-8683277F7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D6A6EF-0584-9448-BA80-13CCF4DA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91A94C-C636-E348-A6B3-3F5C516D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52406-63C1-AA44-B0C7-1AD94EC8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B3F1D-1405-5942-AA9B-ED008E7B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1D71A-51C8-0142-983C-25274997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EE2AF-F282-C745-8645-03EE98D0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3A342-A32F-FE4C-A8F1-7551657E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0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A48424-BD94-C341-9D39-FFDB953B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D3E592-538A-254F-94A0-1E7E9681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A83E-1CB6-DA42-8E18-87A50406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8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1E75-B453-874B-90FF-760818FD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665DF-E425-D945-9340-52205CBEF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0E468-562B-0A43-B456-6B8B39D12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FD8B1-5A83-0941-8727-2D0F19AA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BF6BD-7BE9-1948-B83D-4AC16A01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07401-F65E-B349-A3D4-03328F68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B0BF-5F45-5846-87A9-F373916F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82C9D-2143-7049-82D6-4EC9449C8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4BB26-4B5A-8F47-8A28-3016F953B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52781-88A5-B141-AED1-503B5784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A2FC9-845E-BA4A-8381-3293312D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3D589-27D0-7D4F-8C37-1F40BF42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6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E0BD5E-1863-704F-8CD8-85E9B0E1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D221E-8D06-D849-94FD-7A80A2E6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19044-758F-C949-9A49-4DC96B590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82A93-3C99-DB40-85E2-7A1D7F61EFE1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7E2D-2260-9147-8318-4805E6D85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473F-B44D-2341-9BFB-B99809811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3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microsoft.com/office/2007/relationships/hdphoto" Target="../media/hdphoto1.wdp"/><Relationship Id="rId7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image" Target="../media/image2.jpg"/><Relationship Id="rId10" Type="http://schemas.openxmlformats.org/officeDocument/2006/relationships/diagramColors" Target="../diagrams/colors1.xml"/><Relationship Id="rId4" Type="http://schemas.openxmlformats.org/officeDocument/2006/relationships/hyperlink" Target="https://en.wikipedia.org/wiki/Eagle,_Globe,_and_Anchor" TargetMode="Externa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microsoft.com/office/2007/relationships/hdphoto" Target="../media/hdphoto1.wdp"/><Relationship Id="rId7" Type="http://schemas.openxmlformats.org/officeDocument/2006/relationships/diagramData" Target="../diagrams/data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diagramDrawing" Target="../diagrams/drawing2.xml"/><Relationship Id="rId5" Type="http://schemas.openxmlformats.org/officeDocument/2006/relationships/image" Target="../media/image2.jpg"/><Relationship Id="rId10" Type="http://schemas.openxmlformats.org/officeDocument/2006/relationships/diagramColors" Target="../diagrams/colors2.xml"/><Relationship Id="rId4" Type="http://schemas.openxmlformats.org/officeDocument/2006/relationships/hyperlink" Target="https://en.wikipedia.org/wiki/Eagle,_Globe,_and_Anchor" TargetMode="Externa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microsoft.com/office/2007/relationships/hdphoto" Target="../media/hdphoto1.wdp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microsoft.com/office/2007/relationships/hdphoto" Target="../media/hdphoto1.wdp"/><Relationship Id="rId7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970" y="-41627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E337DE-3623-E8E8-9C78-737799DDC3DF}"/>
              </a:ext>
            </a:extLst>
          </p:cNvPr>
          <p:cNvSpPr txBox="1"/>
          <p:nvPr/>
        </p:nvSpPr>
        <p:spPr>
          <a:xfrm>
            <a:off x="505118" y="2926918"/>
            <a:ext cx="11191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Finance Committee </a:t>
            </a:r>
          </a:p>
          <a:p>
            <a:pPr algn="ctr"/>
            <a:r>
              <a:rPr lang="en-US" sz="2800" b="1" dirty="0"/>
              <a:t>Summer Session 2022</a:t>
            </a:r>
          </a:p>
        </p:txBody>
      </p:sp>
    </p:spTree>
    <p:extLst>
      <p:ext uri="{BB962C8B-B14F-4D97-AF65-F5344CB8AC3E}">
        <p14:creationId xmlns:p14="http://schemas.microsoft.com/office/powerpoint/2010/main" val="15011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" y="-107731"/>
            <a:ext cx="12192000" cy="6857999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8C86029-3879-B22A-4E41-B7E49F072E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0039786"/>
              </p:ext>
            </p:extLst>
          </p:nvPr>
        </p:nvGraphicFramePr>
        <p:xfrm>
          <a:off x="1157014" y="1329916"/>
          <a:ext cx="10767764" cy="5420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D802FF-D878-4A0D-D8E1-368141580A77}"/>
              </a:ext>
            </a:extLst>
          </p:cNvPr>
          <p:cNvSpPr txBox="1"/>
          <p:nvPr/>
        </p:nvSpPr>
        <p:spPr>
          <a:xfrm>
            <a:off x="5108028" y="33818"/>
            <a:ext cx="6495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MCA Actual Result vs Goal as of June 30, 2022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920D45-4998-9754-690A-DF51892500B6}"/>
              </a:ext>
            </a:extLst>
          </p:cNvPr>
          <p:cNvSpPr txBox="1"/>
          <p:nvPr/>
        </p:nvSpPr>
        <p:spPr>
          <a:xfrm>
            <a:off x="5407572" y="571282"/>
            <a:ext cx="40142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Net Result of Operations: $767,439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                                  Goal:  $169,824 </a:t>
            </a:r>
          </a:p>
        </p:txBody>
      </p:sp>
    </p:spTree>
    <p:extLst>
      <p:ext uri="{BB962C8B-B14F-4D97-AF65-F5344CB8AC3E}">
        <p14:creationId xmlns:p14="http://schemas.microsoft.com/office/powerpoint/2010/main" val="333948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399" y="-215938"/>
            <a:ext cx="12192000" cy="6857999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673BFFF-63C2-9608-FE03-B8B0C0EAE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1774496"/>
              </p:ext>
            </p:extLst>
          </p:nvPr>
        </p:nvGraphicFramePr>
        <p:xfrm>
          <a:off x="1910702" y="122339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4D5FA7-D250-314D-C6E9-B6A9F8491F52}"/>
              </a:ext>
            </a:extLst>
          </p:cNvPr>
          <p:cNvSpPr txBox="1"/>
          <p:nvPr/>
        </p:nvSpPr>
        <p:spPr>
          <a:xfrm flipH="1">
            <a:off x="4786604" y="345232"/>
            <a:ext cx="7557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MCAF Actual Result vs Goal as of June 30, 2022</a:t>
            </a:r>
          </a:p>
        </p:txBody>
      </p:sp>
    </p:spTree>
    <p:extLst>
      <p:ext uri="{BB962C8B-B14F-4D97-AF65-F5344CB8AC3E}">
        <p14:creationId xmlns:p14="http://schemas.microsoft.com/office/powerpoint/2010/main" val="229320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33375" y="0"/>
            <a:ext cx="12192000" cy="685799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87CDD19-8FBA-38E2-D511-FAD9A33D08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1428750"/>
            <a:ext cx="8401050" cy="5038725"/>
          </a:xfrm>
          <a:prstGeom prst="rect">
            <a:avLst/>
          </a:prstGeom>
          <a:ln w="22225">
            <a:solidFill>
              <a:schemeClr val="accent4">
                <a:lumMod val="60000"/>
                <a:lumOff val="40000"/>
              </a:schemeClr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0C5982-CC15-31C1-E676-9FC0C9A37B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96300" y="1533525"/>
            <a:ext cx="3695700" cy="4714875"/>
          </a:xfrm>
          <a:prstGeom prst="rect">
            <a:avLst/>
          </a:prstGeom>
          <a:ln w="22225"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</p:pic>
    </p:spTree>
    <p:extLst>
      <p:ext uri="{BB962C8B-B14F-4D97-AF65-F5344CB8AC3E}">
        <p14:creationId xmlns:p14="http://schemas.microsoft.com/office/powerpoint/2010/main" val="5794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" y="-107731"/>
            <a:ext cx="12192000" cy="6857999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1C331D6-543A-9CDE-FD85-904AECEFCA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102109"/>
              </p:ext>
            </p:extLst>
          </p:nvPr>
        </p:nvGraphicFramePr>
        <p:xfrm>
          <a:off x="3422074" y="1735533"/>
          <a:ext cx="6162675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6162815" imgH="4391070" progId="Excel.Sheet.12">
                  <p:embed/>
                </p:oleObj>
              </mc:Choice>
              <mc:Fallback>
                <p:oleObj name="Worksheet" r:id="rId7" imgW="6162815" imgH="43910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22074" y="1735533"/>
                        <a:ext cx="6162675" cy="4391025"/>
                      </a:xfrm>
                      <a:prstGeom prst="rect">
                        <a:avLst/>
                      </a:prstGeom>
                      <a:ln w="19050"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A5AC0EB-202F-E8D2-C640-653C56A36DDC}"/>
              </a:ext>
            </a:extLst>
          </p:cNvPr>
          <p:cNvSpPr txBox="1"/>
          <p:nvPr/>
        </p:nvSpPr>
        <p:spPr>
          <a:xfrm>
            <a:off x="5169159" y="431640"/>
            <a:ext cx="6400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Change in Balance Sheet Accounts 12/31 to 6/30</a:t>
            </a:r>
          </a:p>
        </p:txBody>
      </p:sp>
    </p:spTree>
    <p:extLst>
      <p:ext uri="{BB962C8B-B14F-4D97-AF65-F5344CB8AC3E}">
        <p14:creationId xmlns:p14="http://schemas.microsoft.com/office/powerpoint/2010/main" val="1080745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970" y="-41627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26A1D9-2065-3F6A-5F2F-3A9A7970E7C7}"/>
              </a:ext>
            </a:extLst>
          </p:cNvPr>
          <p:cNvSpPr txBox="1"/>
          <p:nvPr/>
        </p:nvSpPr>
        <p:spPr>
          <a:xfrm>
            <a:off x="172970" y="2349576"/>
            <a:ext cx="119666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MCA resides at 715 Broadway (@ fair market value)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CAPEX rolled into multiple year budget (renovations, HVAC, painting, roof, </a:t>
            </a:r>
            <a:r>
              <a:rPr lang="en-US" sz="2400" dirty="0" err="1"/>
              <a:t>etc</a:t>
            </a:r>
            <a:r>
              <a:rPr lang="en-US" sz="2400" dirty="0"/>
              <a:t>…)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USAA Affinity relationship continues beyond 2026—not tied to declining membership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Retail performs at expected level of profitability (~$500K)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Membership sustained at ~40K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Circulation unchanged. (~30K Leatherneck//~9K Gazette)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Continue to attain 80-85% of Marine Corps Officer accessions (MC accesses 1600 per year)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MDM annual event---no change to current revenue projections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2022 advertising spike seen as a temporary boost (Camp Lejeune H2O)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E337DE-3623-E8E8-9C78-737799DDC3DF}"/>
              </a:ext>
            </a:extLst>
          </p:cNvPr>
          <p:cNvSpPr txBox="1"/>
          <p:nvPr/>
        </p:nvSpPr>
        <p:spPr>
          <a:xfrm>
            <a:off x="505118" y="1379957"/>
            <a:ext cx="1119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Assumptions for 2023 – 2025 Budget Planning</a:t>
            </a:r>
          </a:p>
        </p:txBody>
      </p:sp>
    </p:spTree>
    <p:extLst>
      <p:ext uri="{BB962C8B-B14F-4D97-AF65-F5344CB8AC3E}">
        <p14:creationId xmlns:p14="http://schemas.microsoft.com/office/powerpoint/2010/main" val="264987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299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Angela Hillman</cp:lastModifiedBy>
  <cp:revision>25</cp:revision>
  <cp:lastPrinted>2022-07-20T19:39:00Z</cp:lastPrinted>
  <dcterms:created xsi:type="dcterms:W3CDTF">2022-01-16T03:27:00Z</dcterms:created>
  <dcterms:modified xsi:type="dcterms:W3CDTF">2022-07-25T15:39:55Z</dcterms:modified>
</cp:coreProperties>
</file>