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8"/>
  </p:notesMasterIdLst>
  <p:handoutMasterIdLst>
    <p:handoutMasterId r:id="rId39"/>
  </p:handoutMasterIdLst>
  <p:sldIdLst>
    <p:sldId id="301" r:id="rId2"/>
    <p:sldId id="302" r:id="rId3"/>
    <p:sldId id="377" r:id="rId4"/>
    <p:sldId id="375" r:id="rId5"/>
    <p:sldId id="376" r:id="rId6"/>
    <p:sldId id="459" r:id="rId7"/>
    <p:sldId id="361" r:id="rId8"/>
    <p:sldId id="277" r:id="rId9"/>
    <p:sldId id="465" r:id="rId10"/>
    <p:sldId id="400" r:id="rId11"/>
    <p:sldId id="401" r:id="rId12"/>
    <p:sldId id="275" r:id="rId13"/>
    <p:sldId id="276" r:id="rId14"/>
    <p:sldId id="463" r:id="rId15"/>
    <p:sldId id="464" r:id="rId16"/>
    <p:sldId id="445" r:id="rId17"/>
    <p:sldId id="446" r:id="rId18"/>
    <p:sldId id="447" r:id="rId19"/>
    <p:sldId id="448" r:id="rId20"/>
    <p:sldId id="449" r:id="rId21"/>
    <p:sldId id="456" r:id="rId22"/>
    <p:sldId id="395" r:id="rId23"/>
    <p:sldId id="396" r:id="rId24"/>
    <p:sldId id="397" r:id="rId25"/>
    <p:sldId id="281" r:id="rId26"/>
    <p:sldId id="372" r:id="rId27"/>
    <p:sldId id="403" r:id="rId28"/>
    <p:sldId id="441" r:id="rId29"/>
    <p:sldId id="442" r:id="rId30"/>
    <p:sldId id="443" r:id="rId31"/>
    <p:sldId id="444" r:id="rId32"/>
    <p:sldId id="461" r:id="rId33"/>
    <p:sldId id="460" r:id="rId34"/>
    <p:sldId id="454" r:id="rId35"/>
    <p:sldId id="458" r:id="rId36"/>
    <p:sldId id="42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53A"/>
    <a:srgbClr val="120D3D"/>
    <a:srgbClr val="D9B26B"/>
    <a:srgbClr val="3F3F3F"/>
    <a:srgbClr val="FFFFFF"/>
    <a:srgbClr val="E51B24"/>
    <a:srgbClr val="DD2727"/>
    <a:srgbClr val="D02929"/>
    <a:srgbClr val="E92D2D"/>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78503" autoAdjust="0"/>
  </p:normalViewPr>
  <p:slideViewPr>
    <p:cSldViewPr>
      <p:cViewPr>
        <p:scale>
          <a:sx n="117" d="100"/>
          <a:sy n="117" d="100"/>
        </p:scale>
        <p:origin x="268" y="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4181"/>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1386" y="0"/>
            <a:ext cx="3037413" cy="464181"/>
          </a:xfrm>
          <a:prstGeom prst="rect">
            <a:avLst/>
          </a:prstGeom>
        </p:spPr>
        <p:txBody>
          <a:bodyPr vert="horz" lIns="92226" tIns="46113" rIns="92226" bIns="46113" rtlCol="0"/>
          <a:lstStyle>
            <a:lvl1pPr algn="r">
              <a:defRPr sz="1200"/>
            </a:lvl1pPr>
          </a:lstStyle>
          <a:p>
            <a:fld id="{F5AF634A-6953-034C-ABE5-9539423D7F0E}" type="datetimeFigureOut">
              <a:rPr lang="en-US" smtClean="0"/>
              <a:t>1/31/2022</a:t>
            </a:fld>
            <a:endParaRPr lang="en-US"/>
          </a:p>
        </p:txBody>
      </p:sp>
      <p:sp>
        <p:nvSpPr>
          <p:cNvPr id="4" name="Footer Placeholder 3"/>
          <p:cNvSpPr>
            <a:spLocks noGrp="1"/>
          </p:cNvSpPr>
          <p:nvPr>
            <p:ph type="ftr" sz="quarter" idx="2"/>
          </p:nvPr>
        </p:nvSpPr>
        <p:spPr>
          <a:xfrm>
            <a:off x="0" y="8830621"/>
            <a:ext cx="3037413" cy="464181"/>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1386" y="8830621"/>
            <a:ext cx="3037413" cy="464181"/>
          </a:xfrm>
          <a:prstGeom prst="rect">
            <a:avLst/>
          </a:prstGeom>
        </p:spPr>
        <p:txBody>
          <a:bodyPr vert="horz" lIns="92226" tIns="46113" rIns="92226" bIns="46113" rtlCol="0" anchor="b"/>
          <a:lstStyle>
            <a:lvl1pPr algn="r">
              <a:defRPr sz="1200"/>
            </a:lvl1pPr>
          </a:lstStyle>
          <a:p>
            <a:fld id="{208A4FC2-7741-E849-823F-3ECE82069A5E}" type="slidenum">
              <a:rPr lang="en-US" smtClean="0"/>
              <a:t>‹#›</a:t>
            </a:fld>
            <a:endParaRPr lang="en-US"/>
          </a:p>
        </p:txBody>
      </p:sp>
    </p:spTree>
    <p:extLst>
      <p:ext uri="{BB962C8B-B14F-4D97-AF65-F5344CB8AC3E}">
        <p14:creationId xmlns:p14="http://schemas.microsoft.com/office/powerpoint/2010/main" val="24558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227C80FD-32DB-4165-9520-42E34DB589BE}" type="datetimeFigureOut">
              <a:rPr lang="en-US" smtClean="0"/>
              <a:t>1/31/2022</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2222A484-7719-43B9-9070-D11F20C5858B}" type="slidenum">
              <a:rPr lang="en-US" smtClean="0"/>
              <a:t>‹#›</a:t>
            </a:fld>
            <a:endParaRPr lang="en-US" dirty="0"/>
          </a:p>
        </p:txBody>
      </p:sp>
    </p:spTree>
    <p:extLst>
      <p:ext uri="{BB962C8B-B14F-4D97-AF65-F5344CB8AC3E}">
        <p14:creationId xmlns:p14="http://schemas.microsoft.com/office/powerpoint/2010/main" val="2886795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41679407-0A66-41AB-93DB-C1ADF5274347}" type="slidenum">
              <a:rPr lang="en-US" altLang="en-US"/>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pPr/>
              <a:t>12</a:t>
            </a:fld>
            <a:endParaRPr lang="en-US" dirty="0"/>
          </a:p>
        </p:txBody>
      </p:sp>
    </p:spTree>
    <p:extLst>
      <p:ext uri="{BB962C8B-B14F-4D97-AF65-F5344CB8AC3E}">
        <p14:creationId xmlns:p14="http://schemas.microsoft.com/office/powerpoint/2010/main" val="316587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2A484-7719-43B9-9070-D11F20C5858B}" type="slidenum">
              <a:rPr lang="en-US" smtClean="0"/>
              <a:t>13</a:t>
            </a:fld>
            <a:endParaRPr lang="en-US" dirty="0"/>
          </a:p>
        </p:txBody>
      </p:sp>
    </p:spTree>
    <p:extLst>
      <p:ext uri="{BB962C8B-B14F-4D97-AF65-F5344CB8AC3E}">
        <p14:creationId xmlns:p14="http://schemas.microsoft.com/office/powerpoint/2010/main" val="180350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are a membership organization</a:t>
            </a:r>
          </a:p>
          <a:p>
            <a:pPr>
              <a:defRPr/>
            </a:pPr>
            <a:r>
              <a:rPr lang="en-US" dirty="0"/>
              <a:t>-the</a:t>
            </a:r>
            <a:r>
              <a:rPr lang="en-US" baseline="0" dirty="0"/>
              <a:t> membership total is a measure of our health, vitality, and place in the fabric of the active Marine Corps</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14</a:t>
            </a:fld>
            <a:endParaRPr lang="en-US" altLang="en-US" dirty="0"/>
          </a:p>
        </p:txBody>
      </p:sp>
    </p:spTree>
    <p:extLst>
      <p:ext uri="{BB962C8B-B14F-4D97-AF65-F5344CB8AC3E}">
        <p14:creationId xmlns:p14="http://schemas.microsoft.com/office/powerpoint/2010/main" val="302589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15</a:t>
            </a:fld>
            <a:endParaRPr lang="en-US" altLang="en-US" dirty="0"/>
          </a:p>
        </p:txBody>
      </p:sp>
    </p:spTree>
    <p:extLst>
      <p:ext uri="{BB962C8B-B14F-4D97-AF65-F5344CB8AC3E}">
        <p14:creationId xmlns:p14="http://schemas.microsoft.com/office/powerpoint/2010/main" val="423649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16</a:t>
            </a:fld>
            <a:endParaRPr lang="en-US" altLang="en-US" dirty="0"/>
          </a:p>
        </p:txBody>
      </p:sp>
    </p:spTree>
    <p:extLst>
      <p:ext uri="{BB962C8B-B14F-4D97-AF65-F5344CB8AC3E}">
        <p14:creationId xmlns:p14="http://schemas.microsoft.com/office/powerpoint/2010/main" val="363473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 conformity of thought </a:t>
            </a:r>
          </a:p>
          <a:p>
            <a:pPr>
              <a:defRPr/>
            </a:pPr>
            <a:r>
              <a:rPr lang="en-US" dirty="0"/>
              <a:t>Venue for independent</a:t>
            </a:r>
            <a:r>
              <a:rPr lang="en-US" baseline="0" dirty="0"/>
              <a:t> thinking</a:t>
            </a:r>
          </a:p>
          <a:p>
            <a:pPr>
              <a:defRPr/>
            </a:pPr>
            <a:r>
              <a:rPr lang="en-US" baseline="0" dirty="0"/>
              <a:t>Tool to enable professional growth</a:t>
            </a:r>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17</a:t>
            </a:fld>
            <a:endParaRPr lang="en-US" altLang="en-US" dirty="0"/>
          </a:p>
        </p:txBody>
      </p:sp>
    </p:spTree>
    <p:extLst>
      <p:ext uri="{BB962C8B-B14F-4D97-AF65-F5344CB8AC3E}">
        <p14:creationId xmlns:p14="http://schemas.microsoft.com/office/powerpoint/2010/main" val="354157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Focused primarily on currently serving Marines</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18</a:t>
            </a:fld>
            <a:endParaRPr lang="en-US" altLang="en-US" dirty="0"/>
          </a:p>
        </p:txBody>
      </p:sp>
    </p:spTree>
    <p:extLst>
      <p:ext uri="{BB962C8B-B14F-4D97-AF65-F5344CB8AC3E}">
        <p14:creationId xmlns:p14="http://schemas.microsoft.com/office/powerpoint/2010/main" val="369779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Based on 6 month averages Jan to June.</a:t>
            </a: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19</a:t>
            </a:fld>
            <a:endParaRPr lang="en-US" altLang="en-US" dirty="0"/>
          </a:p>
        </p:txBody>
      </p:sp>
    </p:spTree>
    <p:extLst>
      <p:ext uri="{BB962C8B-B14F-4D97-AF65-F5344CB8AC3E}">
        <p14:creationId xmlns:p14="http://schemas.microsoft.com/office/powerpoint/2010/main" val="344360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20</a:t>
            </a:fld>
            <a:endParaRPr lang="en-US" altLang="en-US" dirty="0"/>
          </a:p>
        </p:txBody>
      </p:sp>
    </p:spTree>
    <p:extLst>
      <p:ext uri="{BB962C8B-B14F-4D97-AF65-F5344CB8AC3E}">
        <p14:creationId xmlns:p14="http://schemas.microsoft.com/office/powerpoint/2010/main" val="3958791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21</a:t>
            </a:fld>
            <a:endParaRPr lang="en-US" altLang="en-US" dirty="0"/>
          </a:p>
        </p:txBody>
      </p:sp>
    </p:spTree>
    <p:extLst>
      <p:ext uri="{BB962C8B-B14F-4D97-AF65-F5344CB8AC3E}">
        <p14:creationId xmlns:p14="http://schemas.microsoft.com/office/powerpoint/2010/main" val="215867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Writers-contrast content</a:t>
            </a:r>
            <a:r>
              <a:rPr lang="en-US" baseline="0" dirty="0"/>
              <a:t> creation happens here</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 officer</a:t>
            </a:r>
          </a:p>
          <a:p>
            <a:r>
              <a:rPr lang="en-US" dirty="0"/>
              <a:t>Our position between manufacturer</a:t>
            </a:r>
            <a:r>
              <a:rPr lang="en-US" baseline="0" dirty="0"/>
              <a:t> and redistributor guidance from Jessica </a:t>
            </a:r>
            <a:r>
              <a:rPr lang="en-US" baseline="0" dirty="0" err="1"/>
              <a:t>O’Hover’s</a:t>
            </a:r>
            <a:r>
              <a:rPr lang="en-US" baseline="0" dirty="0"/>
              <a:t> office</a:t>
            </a:r>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t>26</a:t>
            </a:fld>
            <a:endParaRPr lang="en-US" dirty="0"/>
          </a:p>
        </p:txBody>
      </p:sp>
    </p:spTree>
    <p:extLst>
      <p:ext uri="{BB962C8B-B14F-4D97-AF65-F5344CB8AC3E}">
        <p14:creationId xmlns:p14="http://schemas.microsoft.com/office/powerpoint/2010/main" val="3744712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net totals from Lynn</a:t>
            </a:r>
          </a:p>
        </p:txBody>
      </p:sp>
      <p:sp>
        <p:nvSpPr>
          <p:cNvPr id="4" name="Slide Number Placeholder 3"/>
          <p:cNvSpPr>
            <a:spLocks noGrp="1"/>
          </p:cNvSpPr>
          <p:nvPr>
            <p:ph type="sldNum" sz="quarter" idx="10"/>
          </p:nvPr>
        </p:nvSpPr>
        <p:spPr/>
        <p:txBody>
          <a:bodyPr/>
          <a:lstStyle/>
          <a:p>
            <a:fld id="{2222A484-7719-43B9-9070-D11F20C5858B}" type="slidenum">
              <a:rPr lang="en-US" smtClean="0"/>
              <a:t>27</a:t>
            </a:fld>
            <a:endParaRPr lang="en-US" dirty="0"/>
          </a:p>
        </p:txBody>
      </p:sp>
    </p:spTree>
    <p:extLst>
      <p:ext uri="{BB962C8B-B14F-4D97-AF65-F5344CB8AC3E}">
        <p14:creationId xmlns:p14="http://schemas.microsoft.com/office/powerpoint/2010/main" val="212056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28</a:t>
            </a:fld>
            <a:endParaRPr lang="en-US" altLang="en-US" dirty="0"/>
          </a:p>
        </p:txBody>
      </p:sp>
    </p:spTree>
    <p:extLst>
      <p:ext uri="{BB962C8B-B14F-4D97-AF65-F5344CB8AC3E}">
        <p14:creationId xmlns:p14="http://schemas.microsoft.com/office/powerpoint/2010/main" val="402264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29</a:t>
            </a:fld>
            <a:endParaRPr lang="en-US" altLang="en-US" dirty="0"/>
          </a:p>
        </p:txBody>
      </p:sp>
    </p:spTree>
    <p:extLst>
      <p:ext uri="{BB962C8B-B14F-4D97-AF65-F5344CB8AC3E}">
        <p14:creationId xmlns:p14="http://schemas.microsoft.com/office/powerpoint/2010/main" val="18813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 “acknowledged partner” phrase gets right to the point of the value of MCA&amp;F.   We work to support the vision of the Commandant in education, professional / leader development, rewarding superior performance and professionalism.     For the vision to be realized we have to be partnering with the leadership to provide the assistance and programs desired.    </a:t>
            </a:r>
          </a:p>
          <a:p>
            <a:pPr>
              <a:defRPr/>
            </a:pPr>
            <a:endParaRPr lang="en-US" baseline="0" dirty="0"/>
          </a:p>
          <a:p>
            <a:pPr>
              <a:defRPr/>
            </a:pPr>
            <a:r>
              <a:rPr lang="en-US" baseline="0" dirty="0"/>
              <a:t>We want to active leadership to take ownership </a:t>
            </a:r>
            <a:r>
              <a:rPr lang="mr-IN" baseline="0" dirty="0"/>
              <a:t>…</a:t>
            </a:r>
            <a:r>
              <a:rPr lang="en-US" baseline="0" dirty="0"/>
              <a:t> we need to be relevant IOT drive support </a:t>
            </a:r>
            <a:r>
              <a:rPr lang="mr-IN" baseline="0" dirty="0"/>
              <a:t>…</a:t>
            </a:r>
            <a:r>
              <a:rPr lang="en-US" baseline="0" dirty="0"/>
              <a:t> something of a circular argument</a:t>
            </a:r>
          </a:p>
          <a:p>
            <a:pPr>
              <a:defRPr/>
            </a:pPr>
            <a:endParaRPr lang="en-US" baseline="0" dirty="0"/>
          </a:p>
          <a:p>
            <a:pPr>
              <a:defRPr/>
            </a:pPr>
            <a:r>
              <a:rPr lang="en-US" baseline="0" dirty="0"/>
              <a:t>CMC / the Marine Corps WANTS / NEEDS a professional organization </a:t>
            </a:r>
            <a:r>
              <a:rPr lang="mr-IN" baseline="0" dirty="0"/>
              <a:t>–</a:t>
            </a:r>
            <a:r>
              <a:rPr lang="en-US" baseline="0" dirty="0"/>
              <a:t> and that organization must meet the needs of the Corps it serves.   Have to respond to the “demand signal”    For Marines to have a “demand signal” they need to be aware / familiar with what is possible.    All requires communication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30</a:t>
            </a:fld>
            <a:endParaRPr lang="en-US" altLang="en-US" dirty="0"/>
          </a:p>
        </p:txBody>
      </p:sp>
    </p:spTree>
    <p:extLst>
      <p:ext uri="{BB962C8B-B14F-4D97-AF65-F5344CB8AC3E}">
        <p14:creationId xmlns:p14="http://schemas.microsoft.com/office/powerpoint/2010/main" val="2510863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31</a:t>
            </a:fld>
            <a:endParaRPr lang="en-US" altLang="en-US" dirty="0"/>
          </a:p>
        </p:txBody>
      </p:sp>
    </p:spTree>
    <p:extLst>
      <p:ext uri="{BB962C8B-B14F-4D97-AF65-F5344CB8AC3E}">
        <p14:creationId xmlns:p14="http://schemas.microsoft.com/office/powerpoint/2010/main" val="1857639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32</a:t>
            </a:fld>
            <a:endParaRPr lang="en-US" altLang="en-US" dirty="0"/>
          </a:p>
        </p:txBody>
      </p:sp>
    </p:spTree>
    <p:extLst>
      <p:ext uri="{BB962C8B-B14F-4D97-AF65-F5344CB8AC3E}">
        <p14:creationId xmlns:p14="http://schemas.microsoft.com/office/powerpoint/2010/main" val="4240629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33</a:t>
            </a:fld>
            <a:endParaRPr lang="en-US" altLang="en-US" dirty="0"/>
          </a:p>
        </p:txBody>
      </p:sp>
    </p:spTree>
    <p:extLst>
      <p:ext uri="{BB962C8B-B14F-4D97-AF65-F5344CB8AC3E}">
        <p14:creationId xmlns:p14="http://schemas.microsoft.com/office/powerpoint/2010/main" val="1321584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defTabSz="922264">
              <a:defRPr/>
            </a:pPr>
            <a:fld id="{B4DAC4CA-EC16-4D30-B900-8087C2667F29}" type="slidenum">
              <a:rPr lang="en-US" altLang="en-US">
                <a:solidFill>
                  <a:prstClr val="black"/>
                </a:solidFill>
                <a:latin typeface="Calibri"/>
              </a:rPr>
              <a:pPr defTabSz="922264">
                <a:defRPr/>
              </a:pPr>
              <a:t>34</a:t>
            </a:fld>
            <a:endParaRPr lang="en-US" altLang="en-US" dirty="0">
              <a:solidFill>
                <a:prstClr val="black"/>
              </a:solidFill>
              <a:latin typeface="Calibri"/>
            </a:endParaRPr>
          </a:p>
        </p:txBody>
      </p:sp>
    </p:spTree>
    <p:extLst>
      <p:ext uri="{BB962C8B-B14F-4D97-AF65-F5344CB8AC3E}">
        <p14:creationId xmlns:p14="http://schemas.microsoft.com/office/powerpoint/2010/main" val="563558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35</a:t>
            </a:fld>
            <a:endParaRPr lang="en-US" altLang="en-US" dirty="0"/>
          </a:p>
        </p:txBody>
      </p:sp>
    </p:spTree>
    <p:extLst>
      <p:ext uri="{BB962C8B-B14F-4D97-AF65-F5344CB8AC3E}">
        <p14:creationId xmlns:p14="http://schemas.microsoft.com/office/powerpoint/2010/main" val="4022090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36</a:t>
            </a:fld>
            <a:endParaRPr lang="en-US" altLang="en-US" dirty="0"/>
          </a:p>
        </p:txBody>
      </p:sp>
    </p:spTree>
    <p:extLst>
      <p:ext uri="{BB962C8B-B14F-4D97-AF65-F5344CB8AC3E}">
        <p14:creationId xmlns:p14="http://schemas.microsoft.com/office/powerpoint/2010/main" val="27750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dirty="0">
                <a:latin typeface="Arial" pitchFamily="34" charset="0"/>
              </a:rPr>
              <a:t>There are several associations and foundation that support the Marine Corps today…MCUF, MCAA, MCSF, MCLEF, MCHF, SFF; scores of unit specific groups like 2d Mar </a:t>
            </a:r>
            <a:r>
              <a:rPr lang="en-US" altLang="en-US" dirty="0" err="1">
                <a:latin typeface="Arial" pitchFamily="34" charset="0"/>
              </a:rPr>
              <a:t>Div</a:t>
            </a:r>
            <a:r>
              <a:rPr lang="en-US" altLang="en-US" dirty="0">
                <a:latin typeface="Arial" pitchFamily="34" charset="0"/>
              </a:rPr>
              <a:t> Battalions, Squadrons, local groups like Semper Fi Society of Boston</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No one has succeeded in tying those all together but our mission and focus could/should have a connection to nearly all.  The connecting file is a work in progress and </a:t>
            </a:r>
            <a:r>
              <a:rPr lang="en-US" altLang="en-US" dirty="0" err="1">
                <a:latin typeface="Arial" pitchFamily="34" charset="0"/>
              </a:rPr>
              <a:t>LtGen</a:t>
            </a:r>
            <a:r>
              <a:rPr lang="en-US" altLang="en-US" dirty="0">
                <a:latin typeface="Arial" pitchFamily="34" charset="0"/>
              </a:rPr>
              <a:t> Faulkner has several efforts at being the adult in the room forging connections.   </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An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a:t>
            </a:r>
            <a:r>
              <a:rPr lang="en-US" baseline="0" dirty="0"/>
              <a:t> “Why” (why we do our mission)—not specifically the “Purpose” or “In Order To” statement.  The “Why” is what binds the entire organization together across all our actions, duties and responsibilities.  In our developing strategy this “why” becomes a statement on our “values.”   </a:t>
            </a:r>
          </a:p>
          <a:p>
            <a:pPr>
              <a:defRPr/>
            </a:pPr>
            <a:endParaRPr lang="en-US" baseline="0" dirty="0"/>
          </a:p>
          <a:p>
            <a:pPr defTabSz="922264">
              <a:defRPr/>
            </a:pPr>
            <a:r>
              <a:rPr lang="en-US" altLang="en-US" dirty="0">
                <a:latin typeface="Arial" pitchFamily="34" charset="0"/>
              </a:rPr>
              <a:t>Everyone on our staff has other employment options. In most cases, they play above their title, </a:t>
            </a:r>
            <a:r>
              <a:rPr lang="en-US" altLang="en-US" b="1" u="sng" dirty="0">
                <a:solidFill>
                  <a:srgbClr val="FF0000"/>
                </a:solidFill>
                <a:latin typeface="Arial" pitchFamily="34" charset="0"/>
              </a:rPr>
              <a:t>compensation and position</a:t>
            </a:r>
            <a:r>
              <a:rPr lang="en-US" altLang="en-US" dirty="0">
                <a:latin typeface="Arial" pitchFamily="34" charset="0"/>
              </a:rPr>
              <a:t>. We’re able to be lean and successful because even though we’re focused on the Marine Corps with a staff that is &gt;10% Marine Veterans this is a shared belief in the mission and value of the Marine Corp.  It permeates</a:t>
            </a:r>
            <a:r>
              <a:rPr lang="en-US" altLang="en-US" dirty="0"/>
              <a:t> our staff.  </a:t>
            </a:r>
          </a:p>
          <a:p>
            <a:pPr defTabSz="922264">
              <a:defRPr/>
            </a:pPr>
            <a:endParaRPr lang="en-US" altLang="en-US" dirty="0"/>
          </a:p>
          <a:p>
            <a:pPr defTabSz="922264">
              <a:defRPr/>
            </a:pPr>
            <a:r>
              <a:rPr lang="en-US" altLang="en-US" dirty="0"/>
              <a:t>We are “here” because we recognize the needs and take great satisfaction in helping Marines grow to reach their potential.   </a:t>
            </a:r>
            <a:endParaRPr lang="en-US" altLang="en-US" b="1" i="1" dirty="0">
              <a:latin typeface="Arial" pitchFamily="34" charset="0"/>
            </a:endParaRPr>
          </a:p>
          <a:p>
            <a:pPr>
              <a:defRPr/>
            </a:pPr>
            <a:endParaRPr lang="en-US" altLang="en-US" b="1" i="1" dirty="0">
              <a:latin typeface="Arial" pitchFamily="34" charset="0"/>
            </a:endParaRP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6</a:t>
            </a:fld>
            <a:endParaRPr lang="en-US" altLang="en-US" dirty="0"/>
          </a:p>
        </p:txBody>
      </p:sp>
    </p:spTree>
    <p:extLst>
      <p:ext uri="{BB962C8B-B14F-4D97-AF65-F5344CB8AC3E}">
        <p14:creationId xmlns:p14="http://schemas.microsoft.com/office/powerpoint/2010/main" val="5320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“Veterans” is an organizational tax status</a:t>
            </a:r>
            <a:r>
              <a:rPr lang="en-US" baseline="0" dirty="0"/>
              <a:t>. Our members are also in large part active duty Marines.  We serve those active Marines via programs while helping to keep veterans connected.</a:t>
            </a:r>
          </a:p>
          <a:p>
            <a:pPr>
              <a:defRPr/>
            </a:pPr>
            <a:endParaRPr lang="en-US" baseline="0" dirty="0"/>
          </a:p>
          <a:p>
            <a:pPr>
              <a:defRPr/>
            </a:pPr>
            <a:r>
              <a:rPr lang="en-US" baseline="0" dirty="0"/>
              <a:t>What is in each </a:t>
            </a:r>
            <a:r>
              <a:rPr lang="mr-IN" baseline="0" dirty="0"/>
              <a:t>…</a:t>
            </a:r>
            <a:r>
              <a:rPr lang="en-US" baseline="0" dirty="0"/>
              <a:t> </a:t>
            </a:r>
          </a:p>
          <a:p>
            <a:pPr>
              <a:defRPr/>
            </a:pPr>
            <a:endParaRPr lang="en-US" baseline="0" dirty="0"/>
          </a:p>
          <a:p>
            <a:pPr>
              <a:defRPr/>
            </a:pPr>
            <a:r>
              <a:rPr lang="en-US" baseline="0" dirty="0"/>
              <a:t>Talk to total MCA&amp;F membership </a:t>
            </a:r>
            <a:r>
              <a:rPr lang="mr-IN" baseline="0" dirty="0"/>
              <a:t>–</a:t>
            </a:r>
            <a:r>
              <a:rPr lang="en-US" baseline="0" dirty="0"/>
              <a:t> back up to nearly XXXX K and also demographics </a:t>
            </a:r>
            <a:r>
              <a:rPr lang="mr-IN" baseline="0" dirty="0"/>
              <a:t>–</a:t>
            </a:r>
            <a:r>
              <a:rPr lang="en-US" baseline="0" dirty="0"/>
              <a:t> active, reserve, veteran, friend of the Corps.  </a:t>
            </a:r>
          </a:p>
          <a:p>
            <a:pPr>
              <a:defRPr/>
            </a:pPr>
            <a:endParaRPr lang="en-US" baseline="0" dirty="0"/>
          </a:p>
          <a:p>
            <a:pPr>
              <a:defRPr/>
            </a:pPr>
            <a:r>
              <a:rPr lang="en-US" baseline="0" dirty="0"/>
              <a:t>The Association ( the “c 19”) is also a donor to the Foundation (the “c 3”) so you can say our members / sponsors / shoppers all support programs for Marines.  </a:t>
            </a:r>
          </a:p>
          <a:p>
            <a:pPr>
              <a:defRPr/>
            </a:pPr>
            <a:endParaRPr lang="en-US" baseline="0" dirty="0"/>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Boards: BOG for MCA, BOD for MCAF</a:t>
            </a:r>
          </a:p>
          <a:p>
            <a:pPr>
              <a:defRPr/>
            </a:pPr>
            <a:r>
              <a:rPr lang="en-US" dirty="0"/>
              <a:t>Shared governance of MCA&amp;F</a:t>
            </a:r>
          </a:p>
          <a:p>
            <a:pPr>
              <a:defRPr/>
            </a:pPr>
            <a:r>
              <a:rPr lang="en-US" dirty="0"/>
              <a:t>Chairman and his executive committee lead</a:t>
            </a:r>
          </a:p>
          <a:p>
            <a:pPr>
              <a:defRPr/>
            </a:pPr>
            <a:r>
              <a:rPr lang="en-US" dirty="0"/>
              <a:t>Development</a:t>
            </a:r>
            <a:r>
              <a:rPr lang="en-US" baseline="0" dirty="0"/>
              <a:t> Committee is the one committee that is MCAF specific</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2A484-7719-43B9-9070-D11F20C5858B}" type="slidenum">
              <a:rPr lang="en-US" smtClean="0"/>
              <a:t>9</a:t>
            </a:fld>
            <a:endParaRPr lang="en-US" dirty="0"/>
          </a:p>
        </p:txBody>
      </p:sp>
    </p:spTree>
    <p:extLst>
      <p:ext uri="{BB962C8B-B14F-4D97-AF65-F5344CB8AC3E}">
        <p14:creationId xmlns:p14="http://schemas.microsoft.com/office/powerpoint/2010/main" val="101098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50FE30-63D8-5E4D-AE1F-1A283B5CB8C1}" type="datetime1">
              <a:rPr lang="en-US" smtClean="0"/>
              <a:t>1/31/2022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7598054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0298094-5CD3-634E-A802-4A245AF4F87A}" type="datetime1">
              <a:rPr lang="en-US" smtClean="0"/>
              <a:t>1/31/2022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00920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350FE30-63D8-5E4D-AE1F-1A283B5CB8C1}" type="datetime1">
              <a:rPr lang="en-US" smtClean="0"/>
              <a:t>1/31/2022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116702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27D5558-E59E-A547-967D-594A16119519}" type="datetime1">
              <a:rPr lang="en-US" smtClean="0"/>
              <a:t>1/31/2022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3602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7533D6E-9DDB-D04A-BB5D-8A0E626A64E1}" type="datetime1">
              <a:rPr lang="en-US" smtClean="0"/>
              <a:t>1/31/2022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36749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50FE30-63D8-5E4D-AE1F-1A283B5CB8C1}" type="datetime1">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0413458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A350FE30-63D8-5E4D-AE1F-1A283B5CB8C1}" type="datetime1">
              <a:rPr lang="en-US" smtClean="0"/>
              <a:t>1/31/2022</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5678917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1493427"/>
            <a:ext cx="9169400" cy="1569660"/>
          </a:xfrm>
          <a:prstGeom prst="rect">
            <a:avLst/>
          </a:prstGeom>
          <a:noFill/>
        </p:spPr>
        <p:txBody>
          <a:bodyPr wrap="square" rtlCol="0">
            <a:spAutoFit/>
          </a:bodyPr>
          <a:lstStyle/>
          <a:p>
            <a:pPr algn="ctr"/>
            <a:r>
              <a:rPr lang="en-US" sz="4800" b="1" dirty="0">
                <a:solidFill>
                  <a:srgbClr val="41453A"/>
                </a:solidFill>
                <a:latin typeface="Arial"/>
                <a:cs typeface="Arial"/>
              </a:rPr>
              <a:t>MCA Board Member Orientation Brief</a:t>
            </a:r>
          </a:p>
        </p:txBody>
      </p:sp>
      <p:sp>
        <p:nvSpPr>
          <p:cNvPr id="2" name="Slide Number Placeholder 1"/>
          <p:cNvSpPr>
            <a:spLocks noGrp="1"/>
          </p:cNvSpPr>
          <p:nvPr>
            <p:ph type="sldNum" sz="quarter" idx="7"/>
          </p:nvPr>
        </p:nvSpPr>
        <p:spPr/>
        <p:txBody>
          <a:bodyPr/>
          <a:lstStyle/>
          <a:p>
            <a:fld id="{65C3D1F8-002A-47E3-97A1-C6774553AA60}" type="slidenum">
              <a:rPr lang="en-US" smtClean="0"/>
              <a:t>1</a:t>
            </a:fld>
            <a:endParaRPr lang="en-US" dirty="0"/>
          </a:p>
        </p:txBody>
      </p:sp>
      <p:sp>
        <p:nvSpPr>
          <p:cNvPr id="3" name="TextBox 2"/>
          <p:cNvSpPr txBox="1"/>
          <p:nvPr/>
        </p:nvSpPr>
        <p:spPr>
          <a:xfrm>
            <a:off x="2451100" y="3794913"/>
            <a:ext cx="42672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February 2022</a:t>
            </a:r>
          </a:p>
        </p:txBody>
      </p:sp>
      <p:sp>
        <p:nvSpPr>
          <p:cNvPr id="5" name="Rectangle 4">
            <a:extLst>
              <a:ext uri="{FF2B5EF4-FFF2-40B4-BE49-F238E27FC236}">
                <a16:creationId xmlns:a16="http://schemas.microsoft.com/office/drawing/2014/main" id="{10E87A88-B5FA-4DB8-817F-B18DB115779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7" name="Picture 6" descr="Text&#10;&#10;Description automatically generated with medium confidence">
            <a:extLst>
              <a:ext uri="{FF2B5EF4-FFF2-40B4-BE49-F238E27FC236}">
                <a16:creationId xmlns:a16="http://schemas.microsoft.com/office/drawing/2014/main" id="{36567524-EED2-49E8-9C74-0D7B4D9D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88720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0"/>
            <a:ext cx="891540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dirty="0">
                <a:solidFill>
                  <a:srgbClr val="41453A"/>
                </a:solidFill>
                <a:latin typeface="Arial" charset="0"/>
              </a:rPr>
              <a:t>Accounting Process</a:t>
            </a:r>
          </a:p>
        </p:txBody>
      </p:sp>
      <p:sp>
        <p:nvSpPr>
          <p:cNvPr id="6" name="Text Box 4"/>
          <p:cNvSpPr txBox="1">
            <a:spLocks noChangeArrowheads="1"/>
          </p:cNvSpPr>
          <p:nvPr/>
        </p:nvSpPr>
        <p:spPr bwMode="auto">
          <a:xfrm>
            <a:off x="152400" y="1258193"/>
            <a:ext cx="891540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2200" dirty="0">
                <a:latin typeface="Arial" pitchFamily="34" charset="0"/>
              </a:rPr>
              <a:t>Two separate legal entities, both incorporated in D.C.</a:t>
            </a:r>
          </a:p>
          <a:p>
            <a:pPr marL="1085850" lvl="1" indent="-342900" eaLnBrk="1" hangingPunct="1">
              <a:buFont typeface="Arial"/>
              <a:buChar char="•"/>
              <a:defRPr/>
            </a:pPr>
            <a:r>
              <a:rPr lang="en-US" altLang="en-US" sz="1900" dirty="0">
                <a:latin typeface="Arial" pitchFamily="34" charset="0"/>
              </a:rPr>
              <a:t>1972 and 2009</a:t>
            </a:r>
          </a:p>
          <a:p>
            <a:pPr marL="1085850" lvl="1" indent="-342900" eaLnBrk="1" hangingPunct="1">
              <a:buFont typeface="Arial"/>
              <a:buChar char="•"/>
              <a:defRPr/>
            </a:pPr>
            <a:r>
              <a:rPr lang="en-US" altLang="en-US" sz="1900" dirty="0">
                <a:latin typeface="Arial" pitchFamily="34" charset="0"/>
              </a:rPr>
              <a:t>Unique tax id numbers, unique filing requirements</a:t>
            </a:r>
          </a:p>
          <a:p>
            <a:pPr marL="342900" indent="-342900" eaLnBrk="1" hangingPunct="1">
              <a:buFont typeface="Arial"/>
              <a:buChar char="•"/>
              <a:defRPr/>
            </a:pPr>
            <a:r>
              <a:rPr lang="en-US" altLang="en-US" sz="2200" dirty="0">
                <a:latin typeface="Arial" pitchFamily="34" charset="0"/>
              </a:rPr>
              <a:t>Required to file separate IRS and State annual returns</a:t>
            </a:r>
          </a:p>
          <a:p>
            <a:pPr lvl="1" indent="0" eaLnBrk="1" hangingPunct="1">
              <a:defRPr/>
            </a:pPr>
            <a:r>
              <a:rPr lang="en-US" altLang="en-US" sz="1900" dirty="0">
                <a:latin typeface="Arial" pitchFamily="34" charset="0"/>
              </a:rPr>
              <a:t>MCA 501(c)(19) - Veterans Service Organization</a:t>
            </a:r>
          </a:p>
          <a:p>
            <a:pPr lvl="1" indent="0" eaLnBrk="1" hangingPunct="1">
              <a:defRPr/>
            </a:pPr>
            <a:r>
              <a:rPr lang="en-US" altLang="en-US" sz="1900" dirty="0">
                <a:latin typeface="Arial" pitchFamily="34" charset="0"/>
              </a:rPr>
              <a:t>MCAF 501(c)(3) - Charitable Organization (Public Charity)</a:t>
            </a:r>
          </a:p>
          <a:p>
            <a:pPr marL="342900" indent="-342900" eaLnBrk="1" hangingPunct="1">
              <a:buFont typeface="Arial"/>
              <a:buChar char="•"/>
              <a:defRPr/>
            </a:pPr>
            <a:r>
              <a:rPr lang="en-US" altLang="en-US" sz="2200" dirty="0">
                <a:latin typeface="Arial" pitchFamily="34" charset="0"/>
              </a:rPr>
              <a:t>Separate accounting and tax reporting, but consolidated financials</a:t>
            </a:r>
          </a:p>
          <a:p>
            <a:pPr lvl="1" indent="0" eaLnBrk="1" hangingPunct="1">
              <a:defRPr/>
            </a:pPr>
            <a:r>
              <a:rPr lang="en-US" altLang="en-US" sz="1700" dirty="0">
                <a:latin typeface="Arial" pitchFamily="34" charset="0"/>
              </a:rPr>
              <a:t>Two general ledgers			Different accounting principles </a:t>
            </a:r>
          </a:p>
          <a:p>
            <a:pPr lvl="1" indent="0" eaLnBrk="1" hangingPunct="1">
              <a:defRPr/>
            </a:pPr>
            <a:r>
              <a:rPr lang="en-US" altLang="en-US" sz="1700" dirty="0">
                <a:latin typeface="Arial" pitchFamily="34" charset="0"/>
              </a:rPr>
              <a:t>Two sets of financial statements	Different benchmarks </a:t>
            </a:r>
          </a:p>
        </p:txBody>
      </p:sp>
      <p:sp>
        <p:nvSpPr>
          <p:cNvPr id="2" name="Slide Number Placeholder 1"/>
          <p:cNvSpPr>
            <a:spLocks noGrp="1"/>
          </p:cNvSpPr>
          <p:nvPr>
            <p:ph type="sldNum" sz="quarter" idx="7"/>
          </p:nvPr>
        </p:nvSpPr>
        <p:spPr/>
        <p:txBody>
          <a:bodyPr/>
          <a:lstStyle/>
          <a:p>
            <a:fld id="{65C3D1F8-002A-47E3-97A1-C6774553AA60}" type="slidenum">
              <a:rPr lang="en-US" smtClean="0"/>
              <a:t>10</a:t>
            </a:fld>
            <a:endParaRPr lang="en-US" dirty="0"/>
          </a:p>
        </p:txBody>
      </p:sp>
      <p:sp>
        <p:nvSpPr>
          <p:cNvPr id="5" name="Rectangle 4">
            <a:extLst>
              <a:ext uri="{FF2B5EF4-FFF2-40B4-BE49-F238E27FC236}">
                <a16:creationId xmlns:a16="http://schemas.microsoft.com/office/drawing/2014/main" id="{803A3610-7465-43C6-9D66-F0E175A4FE1A}"/>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7" name="Picture 6" descr="Text&#10;&#10;Description automatically generated with medium confidence">
            <a:extLst>
              <a:ext uri="{FF2B5EF4-FFF2-40B4-BE49-F238E27FC236}">
                <a16:creationId xmlns:a16="http://schemas.microsoft.com/office/drawing/2014/main" id="{EAFB1779-D160-4C62-83D8-42A02AEBA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405475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89932"/>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dirty="0">
                <a:solidFill>
                  <a:srgbClr val="41453A"/>
                </a:solidFill>
                <a:latin typeface="Arial" charset="0"/>
              </a:rPr>
              <a:t>Accounting Process Cont.</a:t>
            </a:r>
          </a:p>
        </p:txBody>
      </p:sp>
      <p:sp>
        <p:nvSpPr>
          <p:cNvPr id="2" name="Rectangle 1"/>
          <p:cNvSpPr/>
          <p:nvPr/>
        </p:nvSpPr>
        <p:spPr>
          <a:xfrm>
            <a:off x="-114300" y="690096"/>
            <a:ext cx="9144000" cy="4572000"/>
          </a:xfrm>
          <a:prstGeom prst="rect">
            <a:avLst/>
          </a:prstGeom>
          <a:solidFill>
            <a:srgbClr val="FFF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152399" y="1129140"/>
            <a:ext cx="35052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latin typeface="Arial" pitchFamily="34" charset="0"/>
              </a:rPr>
              <a:t>     </a:t>
            </a:r>
            <a:r>
              <a:rPr lang="en-US" altLang="en-US" sz="2000" b="1" dirty="0">
                <a:solidFill>
                  <a:srgbClr val="41453A"/>
                </a:solidFill>
                <a:latin typeface="Arial" pitchFamily="34" charset="0"/>
              </a:rPr>
              <a:t>MCA</a:t>
            </a:r>
          </a:p>
          <a:p>
            <a:pPr lvl="1" indent="0" eaLnBrk="1" hangingPunct="1">
              <a:defRPr/>
            </a:pPr>
            <a:r>
              <a:rPr lang="en-US" altLang="en-US" sz="1800" dirty="0">
                <a:latin typeface="Arial" pitchFamily="34" charset="0"/>
              </a:rPr>
              <a:t>Investments $10million</a:t>
            </a:r>
          </a:p>
          <a:p>
            <a:pPr lvl="1" indent="0" eaLnBrk="1" hangingPunct="1">
              <a:defRPr/>
            </a:pPr>
            <a:r>
              <a:rPr lang="en-US" altLang="en-US" sz="1800" dirty="0">
                <a:latin typeface="Arial" pitchFamily="34" charset="0"/>
              </a:rPr>
              <a:t>Total Assets $17million</a:t>
            </a:r>
          </a:p>
          <a:p>
            <a:pPr lvl="1" indent="0" eaLnBrk="1" hangingPunct="1">
              <a:defRPr/>
            </a:pPr>
            <a:endParaRPr lang="en-US" altLang="en-US" sz="1800" b="1" dirty="0">
              <a:latin typeface="Arial" pitchFamily="34" charset="0"/>
            </a:endParaRPr>
          </a:p>
          <a:p>
            <a:pPr lvl="1" indent="0" eaLnBrk="1" hangingPunct="1">
              <a:defRPr/>
            </a:pPr>
            <a:r>
              <a:rPr lang="en-US" altLang="en-US" sz="2000" b="1" dirty="0">
                <a:latin typeface="Arial" pitchFamily="34" charset="0"/>
              </a:rPr>
              <a:t>Revenue Sources:</a:t>
            </a:r>
          </a:p>
          <a:p>
            <a:pPr lvl="1" indent="0" eaLnBrk="1" hangingPunct="1">
              <a:defRPr/>
            </a:pPr>
            <a:r>
              <a:rPr lang="en-US" altLang="en-US" sz="1800" dirty="0">
                <a:latin typeface="Arial" pitchFamily="34" charset="0"/>
              </a:rPr>
              <a:t>Member Dues</a:t>
            </a:r>
          </a:p>
          <a:p>
            <a:pPr lvl="1" indent="0" eaLnBrk="1" hangingPunct="1">
              <a:defRPr/>
            </a:pPr>
            <a:r>
              <a:rPr lang="en-US" altLang="en-US" sz="1800" dirty="0">
                <a:latin typeface="Arial" pitchFamily="34" charset="0"/>
              </a:rPr>
              <a:t>Retail Sales</a:t>
            </a:r>
          </a:p>
          <a:p>
            <a:pPr lvl="1" indent="0" eaLnBrk="1" hangingPunct="1">
              <a:defRPr/>
            </a:pPr>
            <a:r>
              <a:rPr lang="en-US" altLang="en-US" sz="1800" dirty="0">
                <a:latin typeface="Arial" pitchFamily="34" charset="0"/>
              </a:rPr>
              <a:t>Corporate Support</a:t>
            </a:r>
          </a:p>
          <a:p>
            <a:pPr lvl="1" indent="0" eaLnBrk="1" hangingPunct="1">
              <a:defRPr/>
            </a:pPr>
            <a:r>
              <a:rPr lang="en-US" altLang="en-US" sz="1800" dirty="0">
                <a:latin typeface="Arial" pitchFamily="34" charset="0"/>
              </a:rPr>
              <a:t>Advertising </a:t>
            </a:r>
          </a:p>
          <a:p>
            <a:pPr lvl="1" indent="0" eaLnBrk="1" hangingPunct="1">
              <a:defRPr/>
            </a:pPr>
            <a:r>
              <a:rPr lang="en-US" altLang="en-US" sz="1800" dirty="0">
                <a:latin typeface="Arial" pitchFamily="34" charset="0"/>
              </a:rPr>
              <a:t>Subscriptions</a:t>
            </a:r>
          </a:p>
          <a:p>
            <a:pPr lvl="1" indent="0" eaLnBrk="1" hangingPunct="1">
              <a:defRPr/>
            </a:pPr>
            <a:r>
              <a:rPr lang="en-US" altLang="en-US" sz="1800" dirty="0">
                <a:latin typeface="Arial" pitchFamily="34" charset="0"/>
              </a:rPr>
              <a:t>Affinity &amp; Insurance</a:t>
            </a:r>
          </a:p>
          <a:p>
            <a:pPr lvl="1" indent="0" eaLnBrk="1" hangingPunct="1">
              <a:defRPr/>
            </a:pPr>
            <a:r>
              <a:rPr lang="en-US" altLang="en-US" sz="1800" dirty="0">
                <a:latin typeface="Arial" pitchFamily="34" charset="0"/>
              </a:rPr>
              <a:t>Modern Day Marine</a:t>
            </a:r>
            <a:endParaRPr lang="en-US" altLang="en-US" sz="2000" dirty="0">
              <a:latin typeface="Arial" pitchFamily="34" charset="0"/>
            </a:endParaRPr>
          </a:p>
        </p:txBody>
      </p:sp>
      <p:sp>
        <p:nvSpPr>
          <p:cNvPr id="8" name="Text Box 4"/>
          <p:cNvSpPr txBox="1">
            <a:spLocks noChangeArrowheads="1"/>
          </p:cNvSpPr>
          <p:nvPr/>
        </p:nvSpPr>
        <p:spPr bwMode="auto">
          <a:xfrm>
            <a:off x="5791200" y="1129140"/>
            <a:ext cx="41910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MCAF</a:t>
            </a:r>
          </a:p>
          <a:p>
            <a:pPr eaLnBrk="1" hangingPunct="1">
              <a:defRPr/>
            </a:pPr>
            <a:r>
              <a:rPr lang="en-US" altLang="en-US" sz="1800" dirty="0">
                <a:latin typeface="Arial" pitchFamily="34" charset="0"/>
              </a:rPr>
              <a:t>	Investments $450K</a:t>
            </a:r>
          </a:p>
          <a:p>
            <a:pPr eaLnBrk="1" hangingPunct="1">
              <a:defRPr/>
            </a:pPr>
            <a:r>
              <a:rPr lang="en-US" altLang="en-US" sz="1800" dirty="0">
                <a:latin typeface="Arial" pitchFamily="34" charset="0"/>
              </a:rPr>
              <a:t>	Total Assets $800K</a:t>
            </a:r>
          </a:p>
          <a:p>
            <a:pPr eaLnBrk="1" hangingPunct="1">
              <a:defRPr/>
            </a:pPr>
            <a:r>
              <a:rPr lang="en-US" altLang="en-US" sz="2000" b="1" dirty="0">
                <a:latin typeface="Arial" pitchFamily="34" charset="0"/>
              </a:rPr>
              <a:t>Revenue Sources:</a:t>
            </a:r>
          </a:p>
          <a:p>
            <a:pPr eaLnBrk="1" hangingPunct="1">
              <a:defRPr/>
            </a:pPr>
            <a:r>
              <a:rPr lang="en-US" altLang="en-US" sz="2000" b="1" dirty="0">
                <a:latin typeface="Arial" pitchFamily="34" charset="0"/>
              </a:rPr>
              <a:t>	</a:t>
            </a:r>
            <a:r>
              <a:rPr lang="en-US" altLang="en-US" sz="1800" dirty="0">
                <a:latin typeface="Arial" pitchFamily="34" charset="0"/>
              </a:rPr>
              <a:t>Donations</a:t>
            </a:r>
          </a:p>
          <a:p>
            <a:pPr eaLnBrk="1" hangingPunct="1">
              <a:defRPr/>
            </a:pPr>
            <a:r>
              <a:rPr lang="en-US" altLang="en-US" sz="1800" dirty="0">
                <a:latin typeface="Arial" pitchFamily="34" charset="0"/>
              </a:rPr>
              <a:t>       	MCA Support</a:t>
            </a:r>
          </a:p>
          <a:p>
            <a:pPr eaLnBrk="1" hangingPunct="1">
              <a:defRPr/>
            </a:pPr>
            <a:r>
              <a:rPr lang="en-US" altLang="en-US" sz="1800" b="1" dirty="0">
                <a:latin typeface="Arial" pitchFamily="34" charset="0"/>
              </a:rPr>
              <a:t>	</a:t>
            </a:r>
            <a:r>
              <a:rPr lang="en-US" altLang="en-US" sz="1800" dirty="0">
                <a:latin typeface="Arial" pitchFamily="34" charset="0"/>
              </a:rPr>
              <a:t>Special Events</a:t>
            </a:r>
            <a:endParaRPr lang="en-US" altLang="en-US" sz="1800" b="1" dirty="0">
              <a:latin typeface="Arial" pitchFamily="34" charset="0"/>
            </a:endParaRPr>
          </a:p>
        </p:txBody>
      </p:sp>
      <p:sp>
        <p:nvSpPr>
          <p:cNvPr id="9" name="Text Box 4"/>
          <p:cNvSpPr txBox="1">
            <a:spLocks noChangeArrowheads="1"/>
          </p:cNvSpPr>
          <p:nvPr/>
        </p:nvSpPr>
        <p:spPr bwMode="auto">
          <a:xfrm>
            <a:off x="3581400" y="1129140"/>
            <a:ext cx="3352800" cy="290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Shared</a:t>
            </a:r>
          </a:p>
          <a:p>
            <a:pPr eaLnBrk="1" hangingPunct="1">
              <a:defRPr/>
            </a:pPr>
            <a:endParaRPr lang="en-US" altLang="en-US" sz="2000" b="1" dirty="0">
              <a:solidFill>
                <a:srgbClr val="E51B24"/>
              </a:solidFill>
              <a:latin typeface="Arial" pitchFamily="34" charset="0"/>
            </a:endParaRPr>
          </a:p>
          <a:p>
            <a:pPr marL="285750" indent="-285750" eaLnBrk="1" hangingPunct="1">
              <a:buFont typeface="Arial"/>
              <a:buChar char="•"/>
              <a:defRPr/>
            </a:pPr>
            <a:r>
              <a:rPr lang="en-US" altLang="en-US" sz="2000" dirty="0">
                <a:latin typeface="Arial" pitchFamily="34" charset="0"/>
              </a:rPr>
              <a:t>Mission</a:t>
            </a:r>
          </a:p>
          <a:p>
            <a:pPr marL="285750" indent="-285750" eaLnBrk="1" hangingPunct="1">
              <a:buFont typeface="Arial"/>
              <a:buChar char="•"/>
              <a:defRPr/>
            </a:pPr>
            <a:r>
              <a:rPr lang="en-US" altLang="en-US" sz="2000" dirty="0">
                <a:latin typeface="Arial" pitchFamily="34" charset="0"/>
              </a:rPr>
              <a:t>Vision</a:t>
            </a:r>
          </a:p>
          <a:p>
            <a:pPr marL="285750" indent="-285750" eaLnBrk="1" hangingPunct="1">
              <a:buFont typeface="Arial"/>
              <a:buChar char="•"/>
              <a:defRPr/>
            </a:pPr>
            <a:r>
              <a:rPr lang="en-US" altLang="en-US" sz="2000" dirty="0">
                <a:latin typeface="Arial" pitchFamily="34" charset="0"/>
              </a:rPr>
              <a:t>Staff</a:t>
            </a:r>
          </a:p>
          <a:p>
            <a:pPr marL="285750" indent="-285750" eaLnBrk="1" hangingPunct="1">
              <a:buFont typeface="Arial"/>
              <a:buChar char="•"/>
              <a:defRPr/>
            </a:pPr>
            <a:r>
              <a:rPr lang="en-US" altLang="en-US" sz="2000" dirty="0">
                <a:latin typeface="Arial" pitchFamily="34" charset="0"/>
              </a:rPr>
              <a:t>Facilities</a:t>
            </a:r>
          </a:p>
          <a:p>
            <a:pPr marL="285750" indent="-285750" eaLnBrk="1" hangingPunct="1">
              <a:buFont typeface="Arial"/>
              <a:buChar char="•"/>
              <a:defRPr/>
            </a:pPr>
            <a:r>
              <a:rPr lang="en-US" altLang="en-US" sz="2000" dirty="0">
                <a:latin typeface="Arial" pitchFamily="34" charset="0"/>
              </a:rPr>
              <a:t>Board</a:t>
            </a:r>
          </a:p>
          <a:p>
            <a:pPr marL="285750" indent="-285750" eaLnBrk="1" hangingPunct="1">
              <a:buFont typeface="Arial"/>
              <a:buChar char="•"/>
              <a:defRPr/>
            </a:pPr>
            <a:r>
              <a:rPr lang="en-US" altLang="en-US" sz="2000" dirty="0">
                <a:latin typeface="Arial" pitchFamily="34" charset="0"/>
              </a:rPr>
              <a:t>Committees</a:t>
            </a:r>
          </a:p>
          <a:p>
            <a:pPr marL="285750" indent="-285750" eaLnBrk="1" hangingPunct="1">
              <a:buFont typeface="Arial"/>
              <a:buChar char="•"/>
              <a:defRPr/>
            </a:pPr>
            <a:endParaRPr lang="en-US" altLang="en-US" sz="1900" dirty="0">
              <a:latin typeface="Arial" pitchFamily="34" charset="0"/>
            </a:endParaRPr>
          </a:p>
        </p:txBody>
      </p:sp>
      <p:sp>
        <p:nvSpPr>
          <p:cNvPr id="3" name="Slide Number Placeholder 2"/>
          <p:cNvSpPr>
            <a:spLocks noGrp="1"/>
          </p:cNvSpPr>
          <p:nvPr>
            <p:ph type="sldNum" sz="quarter" idx="7"/>
          </p:nvPr>
        </p:nvSpPr>
        <p:spPr/>
        <p:txBody>
          <a:bodyPr/>
          <a:lstStyle/>
          <a:p>
            <a:fld id="{65C3D1F8-002A-47E3-97A1-C6774553AA60}" type="slidenum">
              <a:rPr lang="en-US" smtClean="0"/>
              <a:t>11</a:t>
            </a:fld>
            <a:endParaRPr lang="en-US" dirty="0"/>
          </a:p>
        </p:txBody>
      </p:sp>
      <p:sp>
        <p:nvSpPr>
          <p:cNvPr id="10" name="Rectangle 9">
            <a:extLst>
              <a:ext uri="{FF2B5EF4-FFF2-40B4-BE49-F238E27FC236}">
                <a16:creationId xmlns:a16="http://schemas.microsoft.com/office/drawing/2014/main" id="{265F1B3D-ABF6-4BA0-84C3-4DF47B29F48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1" name="Picture 10" descr="Text&#10;&#10;Description automatically generated with medium confidence">
            <a:extLst>
              <a:ext uri="{FF2B5EF4-FFF2-40B4-BE49-F238E27FC236}">
                <a16:creationId xmlns:a16="http://schemas.microsoft.com/office/drawing/2014/main" id="{3E109707-148B-4913-995A-FFCBE479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56675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533400"/>
            <a:ext cx="7543800" cy="685800"/>
          </a:xfrm>
        </p:spPr>
        <p:txBody>
          <a:bodyPr>
            <a:noAutofit/>
          </a:bodyPr>
          <a:lstStyle/>
          <a:p>
            <a:r>
              <a:rPr lang="en-US" sz="3600" b="1" u="sng" dirty="0">
                <a:solidFill>
                  <a:srgbClr val="4A4F42"/>
                </a:solidFill>
                <a:latin typeface="Arial" panose="020B0604020202020204" pitchFamily="34" charset="0"/>
                <a:ea typeface="Helvetica Neue" panose="02000503000000020004" pitchFamily="2" charset="0"/>
                <a:cs typeface="Arial" panose="020B0604020202020204" pitchFamily="34" charset="0"/>
              </a:rPr>
              <a:t>Employee Breakdown/Benefits</a:t>
            </a:r>
          </a:p>
        </p:txBody>
      </p:sp>
      <p:sp>
        <p:nvSpPr>
          <p:cNvPr id="3" name="Subtitle 2"/>
          <p:cNvSpPr>
            <a:spLocks noGrp="1"/>
          </p:cNvSpPr>
          <p:nvPr>
            <p:ph type="subTitle" idx="1"/>
          </p:nvPr>
        </p:nvSpPr>
        <p:spPr>
          <a:xfrm>
            <a:off x="571500" y="1600200"/>
            <a:ext cx="8001000" cy="3886200"/>
          </a:xfrm>
        </p:spPr>
        <p:txBody>
          <a:bodyPr>
            <a:normAutofit/>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86 Employees</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74% FT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26% PT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Three Remote:  NC and CA</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Compensation Review Conducted in Fall 2021</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Annual Bonus Plan tied to Employee Evaluation/Goals</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Employee Handbook updated June 2021</a:t>
            </a:r>
          </a:p>
          <a:p>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16574FEA-FA5F-6E4D-8A80-4ABC486BD441}"/>
              </a:ext>
            </a:extLst>
          </p:cNvPr>
          <p:cNvSpPr>
            <a:spLocks noGrp="1"/>
          </p:cNvSpPr>
          <p:nvPr>
            <p:ph type="sldNum" sz="quarter" idx="12"/>
          </p:nvPr>
        </p:nvSpPr>
        <p:spPr/>
        <p:txBody>
          <a:bodyPr/>
          <a:lstStyle/>
          <a:p>
            <a:fld id="{65C3D1F8-002A-47E3-97A1-C6774553AA60}" type="slidenum">
              <a:rPr lang="en-US" smtClean="0"/>
              <a:t>12</a:t>
            </a:fld>
            <a:endParaRPr lang="en-US" dirty="0"/>
          </a:p>
        </p:txBody>
      </p:sp>
      <p:sp>
        <p:nvSpPr>
          <p:cNvPr id="5" name="Rectangle 4">
            <a:extLst>
              <a:ext uri="{FF2B5EF4-FFF2-40B4-BE49-F238E27FC236}">
                <a16:creationId xmlns:a16="http://schemas.microsoft.com/office/drawing/2014/main" id="{25971604-924F-4E56-AB03-9AA77F9CE7D1}"/>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8B88CF7E-5687-4F69-96A1-351C1A24A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64018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BB3F-E791-0A44-926D-BF49B59CFDD1}"/>
              </a:ext>
            </a:extLst>
          </p:cNvPr>
          <p:cNvSpPr>
            <a:spLocks noGrp="1"/>
          </p:cNvSpPr>
          <p:nvPr>
            <p:ph type="title"/>
          </p:nvPr>
        </p:nvSpPr>
        <p:spPr>
          <a:xfrm>
            <a:off x="457200" y="152400"/>
            <a:ext cx="8229600" cy="1143000"/>
          </a:xfrm>
        </p:spPr>
        <p:txBody>
          <a:bodyPr>
            <a:normAutofit/>
          </a:bodyPr>
          <a:lstStyle/>
          <a:p>
            <a:pPr algn="ctr"/>
            <a:r>
              <a:rPr lang="en-US" sz="3600" b="1" u="sng" dirty="0">
                <a:solidFill>
                  <a:srgbClr val="4A4F42"/>
                </a:solidFill>
                <a:latin typeface="Arial" panose="020B0604020202020204" pitchFamily="34" charset="0"/>
                <a:cs typeface="Arial" panose="020B0604020202020204" pitchFamily="34" charset="0"/>
              </a:rPr>
              <a:t>Employee Benefits</a:t>
            </a:r>
          </a:p>
        </p:txBody>
      </p:sp>
      <p:sp>
        <p:nvSpPr>
          <p:cNvPr id="3" name="Content Placeholder 2">
            <a:extLst>
              <a:ext uri="{FF2B5EF4-FFF2-40B4-BE49-F238E27FC236}">
                <a16:creationId xmlns:a16="http://schemas.microsoft.com/office/drawing/2014/main" id="{722305A5-22F2-954E-9B66-1BF35BF5AF2D}"/>
              </a:ext>
            </a:extLst>
          </p:cNvPr>
          <p:cNvSpPr>
            <a:spLocks noGrp="1"/>
          </p:cNvSpPr>
          <p:nvPr>
            <p:ph type="body" idx="1"/>
          </p:nvPr>
        </p:nvSpPr>
        <p:spPr>
          <a:xfrm>
            <a:off x="381000" y="1166019"/>
            <a:ext cx="8229600" cy="4015582"/>
          </a:xfrm>
        </p:spPr>
        <p:txBody>
          <a:bodyPr>
            <a:normAutofit/>
          </a:bodyPr>
          <a:lstStyle/>
          <a:p>
            <a:pPr marL="457200" indent="-457200"/>
            <a:r>
              <a:rPr lang="en-US" sz="2400" dirty="0">
                <a:latin typeface="Arial" panose="020B0604020202020204" pitchFamily="34" charset="0"/>
                <a:cs typeface="Arial" panose="020B0604020202020204" pitchFamily="34" charset="0"/>
              </a:rPr>
              <a:t>PT Benefits  </a:t>
            </a:r>
          </a:p>
          <a:p>
            <a:pPr marL="857250" lvl="1" indent="-457200"/>
            <a:r>
              <a:rPr lang="en-US" sz="1800" dirty="0">
                <a:latin typeface="Arial" panose="020B0604020202020204" pitchFamily="34" charset="0"/>
                <a:cs typeface="Arial" panose="020B0604020202020204" pitchFamily="34" charset="0"/>
              </a:rPr>
              <a:t>401k with 5% match</a:t>
            </a:r>
          </a:p>
          <a:p>
            <a:pPr marL="857250" lvl="1" indent="-457200"/>
            <a:r>
              <a:rPr lang="en-US" sz="1800" dirty="0">
                <a:latin typeface="Arial" panose="020B0604020202020204" pitchFamily="34" charset="0"/>
                <a:cs typeface="Arial" panose="020B0604020202020204" pitchFamily="34" charset="0"/>
              </a:rPr>
              <a:t>Paid Holiday (8-11 days)  </a:t>
            </a:r>
          </a:p>
          <a:p>
            <a:pPr marL="857250" lvl="1" indent="-457200"/>
            <a:r>
              <a:rPr lang="en-US" sz="1800" dirty="0">
                <a:latin typeface="Arial" panose="020B0604020202020204" pitchFamily="34" charset="0"/>
                <a:cs typeface="Arial" panose="020B0604020202020204" pitchFamily="34" charset="0"/>
              </a:rPr>
              <a:t>Birthday leave</a:t>
            </a:r>
          </a:p>
          <a:p>
            <a:pPr marL="857250" lvl="1" indent="-457200"/>
            <a:r>
              <a:rPr lang="en-US" sz="1800" dirty="0">
                <a:latin typeface="Arial" panose="020B0604020202020204" pitchFamily="34" charset="0"/>
                <a:cs typeface="Arial" panose="020B0604020202020204" pitchFamily="34" charset="0"/>
              </a:rPr>
              <a:t>Vision </a:t>
            </a:r>
          </a:p>
          <a:p>
            <a:pPr marL="857250" lvl="1" indent="-457200"/>
            <a:r>
              <a:rPr lang="en-US" sz="1800" dirty="0">
                <a:latin typeface="Arial" panose="020B0604020202020204" pitchFamily="34" charset="0"/>
                <a:cs typeface="Arial" panose="020B0604020202020204" pitchFamily="34" charset="0"/>
              </a:rPr>
              <a:t>Supplemental Insurance</a:t>
            </a:r>
          </a:p>
          <a:p>
            <a:pPr marL="457200" indent="-457200"/>
            <a:r>
              <a:rPr lang="en-US" sz="2400" dirty="0">
                <a:latin typeface="Arial" panose="020B0604020202020204" pitchFamily="34" charset="0"/>
                <a:cs typeface="Arial" panose="020B0604020202020204" pitchFamily="34" charset="0"/>
              </a:rPr>
              <a:t>FT Benefits  </a:t>
            </a:r>
          </a:p>
          <a:p>
            <a:pPr marL="857250" lvl="1" indent="-457200"/>
            <a:r>
              <a:rPr lang="en-US" sz="1800" dirty="0">
                <a:latin typeface="Arial" panose="020B0604020202020204" pitchFamily="34" charset="0"/>
                <a:cs typeface="Arial" panose="020B0604020202020204" pitchFamily="34" charset="0"/>
              </a:rPr>
              <a:t>Same as above PLUS Flexible Spending Plans </a:t>
            </a:r>
          </a:p>
          <a:p>
            <a:pPr marL="857250" lvl="1" indent="-457200"/>
            <a:r>
              <a:rPr lang="en-US" sz="1800" dirty="0">
                <a:latin typeface="Arial" panose="020B0604020202020204" pitchFamily="34" charset="0"/>
                <a:cs typeface="Arial" panose="020B0604020202020204" pitchFamily="34" charset="0"/>
              </a:rPr>
              <a:t>Employer-shared health &amp; dental </a:t>
            </a:r>
          </a:p>
          <a:p>
            <a:pPr marL="857250" lvl="1" indent="-457200"/>
            <a:r>
              <a:rPr lang="en-US" sz="1800" dirty="0">
                <a:latin typeface="Arial" panose="020B0604020202020204" pitchFamily="34" charset="0"/>
                <a:cs typeface="Arial" panose="020B0604020202020204" pitchFamily="34" charset="0"/>
              </a:rPr>
              <a:t>Employer-paid life, disability, AD&amp;D, EAP, sick, vacation, bereavement, jury duty, military leave</a:t>
            </a:r>
          </a:p>
          <a:p>
            <a:pPr marL="857250" lvl="1" indent="-457200"/>
            <a:r>
              <a:rPr lang="en-US" sz="1800" dirty="0">
                <a:latin typeface="Arial" panose="020B0604020202020204" pitchFamily="34" charset="0"/>
                <a:cs typeface="Arial" panose="020B0604020202020204" pitchFamily="34" charset="0"/>
              </a:rPr>
              <a:t>Tuition Reimbursement </a:t>
            </a:r>
          </a:p>
          <a:p>
            <a:endParaRPr lang="en-US" dirty="0"/>
          </a:p>
        </p:txBody>
      </p:sp>
      <p:sp>
        <p:nvSpPr>
          <p:cNvPr id="4" name="Slide Number Placeholder 3">
            <a:extLst>
              <a:ext uri="{FF2B5EF4-FFF2-40B4-BE49-F238E27FC236}">
                <a16:creationId xmlns:a16="http://schemas.microsoft.com/office/drawing/2014/main" id="{A4206B3D-8699-9241-9490-BB5589879BF4}"/>
              </a:ext>
            </a:extLst>
          </p:cNvPr>
          <p:cNvSpPr>
            <a:spLocks noGrp="1"/>
          </p:cNvSpPr>
          <p:nvPr>
            <p:ph type="sldNum" sz="quarter" idx="7"/>
          </p:nvPr>
        </p:nvSpPr>
        <p:spPr/>
        <p:txBody>
          <a:bodyPr/>
          <a:lstStyle/>
          <a:p>
            <a:fld id="{65C3D1F8-002A-47E3-97A1-C6774553AA60}" type="slidenum">
              <a:rPr lang="en-US" smtClean="0"/>
              <a:t>13</a:t>
            </a:fld>
            <a:endParaRPr lang="en-US" dirty="0"/>
          </a:p>
        </p:txBody>
      </p:sp>
      <p:sp>
        <p:nvSpPr>
          <p:cNvPr id="5" name="Rectangle 4">
            <a:extLst>
              <a:ext uri="{FF2B5EF4-FFF2-40B4-BE49-F238E27FC236}">
                <a16:creationId xmlns:a16="http://schemas.microsoft.com/office/drawing/2014/main" id="{F1D4F6DF-53C7-4E2E-AD2B-92F343B71D08}"/>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69E56741-3E17-4FF0-919B-7B3618126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419995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250374" y="82123"/>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graphicFrame>
        <p:nvGraphicFramePr>
          <p:cNvPr id="2" name="Table 1"/>
          <p:cNvGraphicFramePr>
            <a:graphicFrameLocks noGrp="1"/>
          </p:cNvGraphicFramePr>
          <p:nvPr/>
        </p:nvGraphicFramePr>
        <p:xfrm>
          <a:off x="609600" y="1828800"/>
          <a:ext cx="2971800" cy="2230213"/>
        </p:xfrm>
        <a:graphic>
          <a:graphicData uri="http://schemas.openxmlformats.org/drawingml/2006/table">
            <a:tbl>
              <a:tblPr firstRow="1" bandRow="1">
                <a:tableStyleId>{00A15C55-8517-42AA-B614-E9B94910E393}</a:tableStyleId>
              </a:tblPr>
              <a:tblGrid>
                <a:gridCol w="1175325">
                  <a:extLst>
                    <a:ext uri="{9D8B030D-6E8A-4147-A177-3AD203B41FA5}">
                      <a16:colId xmlns:a16="http://schemas.microsoft.com/office/drawing/2014/main" val="20000"/>
                    </a:ext>
                  </a:extLst>
                </a:gridCol>
                <a:gridCol w="1796475">
                  <a:extLst>
                    <a:ext uri="{9D8B030D-6E8A-4147-A177-3AD203B41FA5}">
                      <a16:colId xmlns:a16="http://schemas.microsoft.com/office/drawing/2014/main" val="20001"/>
                    </a:ext>
                  </a:extLst>
                </a:gridCol>
              </a:tblGrid>
              <a:tr h="485913">
                <a:tc>
                  <a:txBody>
                    <a:bodyPr/>
                    <a:lstStyle/>
                    <a:p>
                      <a:pPr algn="ctr"/>
                      <a:r>
                        <a:rPr lang="en-US" sz="2400" dirty="0"/>
                        <a:t>Year</a:t>
                      </a:r>
                    </a:p>
                  </a:txBody>
                  <a:tcPr>
                    <a:solidFill>
                      <a:srgbClr val="41453A"/>
                    </a:solidFill>
                  </a:tcPr>
                </a:tc>
                <a:tc>
                  <a:txBody>
                    <a:bodyPr/>
                    <a:lstStyle/>
                    <a:p>
                      <a:pPr algn="ctr"/>
                      <a:r>
                        <a:rPr lang="en-US" sz="2400" dirty="0"/>
                        <a:t>Total</a:t>
                      </a:r>
                    </a:p>
                  </a:txBody>
                  <a:tcPr>
                    <a:solidFill>
                      <a:srgbClr val="41453A"/>
                    </a:solidFill>
                  </a:tcPr>
                </a:tc>
                <a:extLst>
                  <a:ext uri="{0D108BD9-81ED-4DB2-BD59-A6C34878D82A}">
                    <a16:rowId xmlns:a16="http://schemas.microsoft.com/office/drawing/2014/main" val="10000"/>
                  </a:ext>
                </a:extLst>
              </a:tr>
              <a:tr h="348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a:t>2017</a:t>
                      </a:r>
                    </a:p>
                  </a:txBody>
                  <a:tcPr/>
                </a:tc>
                <a:tc>
                  <a:txBody>
                    <a:bodyPr/>
                    <a:lstStyle/>
                    <a:p>
                      <a:pPr algn="ctr"/>
                      <a:r>
                        <a:rPr lang="en-US" sz="1500" baseline="0" dirty="0"/>
                        <a:t>69,458</a:t>
                      </a:r>
                    </a:p>
                  </a:txBody>
                  <a:tcPr/>
                </a:tc>
                <a:extLst>
                  <a:ext uri="{0D108BD9-81ED-4DB2-BD59-A6C34878D82A}">
                    <a16:rowId xmlns:a16="http://schemas.microsoft.com/office/drawing/2014/main" val="10002"/>
                  </a:ext>
                </a:extLst>
              </a:tr>
              <a:tr h="348860">
                <a:tc>
                  <a:txBody>
                    <a:bodyPr/>
                    <a:lstStyle/>
                    <a:p>
                      <a:pPr algn="ctr"/>
                      <a:r>
                        <a:rPr lang="en-US" sz="1500" baseline="0" dirty="0"/>
                        <a:t>2018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a:t>67,814</a:t>
                      </a:r>
                    </a:p>
                  </a:txBody>
                  <a:tcPr/>
                </a:tc>
                <a:extLst>
                  <a:ext uri="{0D108BD9-81ED-4DB2-BD59-A6C34878D82A}">
                    <a16:rowId xmlns:a16="http://schemas.microsoft.com/office/drawing/2014/main" val="10003"/>
                  </a:ext>
                </a:extLst>
              </a:tr>
              <a:tr h="348860">
                <a:tc>
                  <a:txBody>
                    <a:bodyPr/>
                    <a:lstStyle/>
                    <a:p>
                      <a:pPr algn="ctr"/>
                      <a:r>
                        <a:rPr lang="en-US" sz="1500" baseline="0" dirty="0"/>
                        <a:t>2019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a:t>56,477</a:t>
                      </a:r>
                    </a:p>
                  </a:txBody>
                  <a:tcPr/>
                </a:tc>
                <a:extLst>
                  <a:ext uri="{0D108BD9-81ED-4DB2-BD59-A6C34878D82A}">
                    <a16:rowId xmlns:a16="http://schemas.microsoft.com/office/drawing/2014/main" val="10004"/>
                  </a:ext>
                </a:extLst>
              </a:tr>
              <a:tr h="348860">
                <a:tc>
                  <a:txBody>
                    <a:bodyPr/>
                    <a:lstStyle/>
                    <a:p>
                      <a:pPr algn="ctr"/>
                      <a:r>
                        <a:rPr lang="en-US" sz="1500" baseline="0" dirty="0"/>
                        <a:t>2020</a:t>
                      </a:r>
                    </a:p>
                  </a:txBody>
                  <a:tcPr/>
                </a:tc>
                <a:tc>
                  <a:txBody>
                    <a:bodyPr/>
                    <a:lstStyle/>
                    <a:p>
                      <a:pPr algn="ctr"/>
                      <a:r>
                        <a:rPr lang="en-US" sz="1500" baseline="0" dirty="0"/>
                        <a:t>56,481*</a:t>
                      </a:r>
                    </a:p>
                  </a:txBody>
                  <a:tcPr/>
                </a:tc>
                <a:extLst>
                  <a:ext uri="{0D108BD9-81ED-4DB2-BD59-A6C34878D82A}">
                    <a16:rowId xmlns:a16="http://schemas.microsoft.com/office/drawing/2014/main" val="10007"/>
                  </a:ext>
                </a:extLst>
              </a:tr>
              <a:tr h="348860">
                <a:tc>
                  <a:txBody>
                    <a:bodyPr/>
                    <a:lstStyle/>
                    <a:p>
                      <a:pPr algn="ctr"/>
                      <a:r>
                        <a:rPr lang="en-US" sz="1500" baseline="0" dirty="0"/>
                        <a:t>2021</a:t>
                      </a:r>
                    </a:p>
                  </a:txBody>
                  <a:tcPr/>
                </a:tc>
                <a:tc>
                  <a:txBody>
                    <a:bodyPr/>
                    <a:lstStyle/>
                    <a:p>
                      <a:pPr algn="ctr"/>
                      <a:r>
                        <a:rPr lang="en-US" sz="1500" baseline="0" dirty="0"/>
                        <a:t>46,466**</a:t>
                      </a:r>
                    </a:p>
                  </a:txBody>
                  <a:tcPr/>
                </a:tc>
                <a:extLst>
                  <a:ext uri="{0D108BD9-81ED-4DB2-BD59-A6C34878D82A}">
                    <a16:rowId xmlns:a16="http://schemas.microsoft.com/office/drawing/2014/main" val="1952280786"/>
                  </a:ext>
                </a:extLst>
              </a:tr>
            </a:tbl>
          </a:graphicData>
        </a:graphic>
      </p:graphicFrame>
      <p:sp>
        <p:nvSpPr>
          <p:cNvPr id="9" name="Text Box 4"/>
          <p:cNvSpPr txBox="1">
            <a:spLocks noChangeArrowheads="1"/>
          </p:cNvSpPr>
          <p:nvPr/>
        </p:nvSpPr>
        <p:spPr bwMode="auto">
          <a:xfrm>
            <a:off x="0" y="685800"/>
            <a:ext cx="423074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numCol="2">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800100" lvl="1" indent="-342900" eaLnBrk="1" hangingPunct="1">
              <a:buFont typeface="Arial" panose="020B0604020202020204" pitchFamily="34" charset="0"/>
              <a:buChar char="•"/>
              <a:defRPr/>
            </a:pPr>
            <a:r>
              <a:rPr lang="en-US" sz="1800" dirty="0">
                <a:latin typeface="Arial"/>
                <a:cs typeface="Arial"/>
              </a:rPr>
              <a:t>Area Reps</a:t>
            </a:r>
          </a:p>
          <a:p>
            <a:pPr marL="800100" lvl="1" indent="-342900" eaLnBrk="1" hangingPunct="1">
              <a:buFont typeface="Arial" panose="020B0604020202020204" pitchFamily="34" charset="0"/>
              <a:buChar char="•"/>
              <a:defRPr/>
            </a:pPr>
            <a:r>
              <a:rPr lang="en-US" sz="1800" dirty="0">
                <a:latin typeface="Arial"/>
                <a:cs typeface="Arial"/>
              </a:rPr>
              <a:t>Direct Mail</a:t>
            </a:r>
          </a:p>
          <a:p>
            <a:pPr marL="800100" lvl="1" indent="-342900" eaLnBrk="1" hangingPunct="1">
              <a:buFont typeface="Arial" panose="020B0604020202020204" pitchFamily="34" charset="0"/>
              <a:buChar char="•"/>
              <a:defRPr/>
            </a:pPr>
            <a:r>
              <a:rPr lang="en-US" sz="1800" dirty="0">
                <a:latin typeface="Arial"/>
                <a:cs typeface="Arial"/>
              </a:rPr>
              <a:t>Retail</a:t>
            </a:r>
          </a:p>
          <a:p>
            <a:pPr marL="800100" lvl="1" indent="-342900" eaLnBrk="1" hangingPunct="1">
              <a:buFont typeface="Arial" panose="020B0604020202020204" pitchFamily="34" charset="0"/>
              <a:buChar char="•"/>
              <a:defRPr/>
            </a:pPr>
            <a:endParaRPr lang="en-US" sz="1800" dirty="0">
              <a:latin typeface="Arial"/>
              <a:cs typeface="Arial"/>
            </a:endParaRPr>
          </a:p>
          <a:p>
            <a:pPr marL="800100" lvl="1" indent="-342900" eaLnBrk="1" hangingPunct="1">
              <a:buFont typeface="Arial" panose="020B0604020202020204" pitchFamily="34" charset="0"/>
              <a:buChar char="•"/>
              <a:defRPr/>
            </a:pPr>
            <a:r>
              <a:rPr lang="en-US" sz="1800" dirty="0">
                <a:latin typeface="Arial"/>
                <a:cs typeface="Arial"/>
              </a:rPr>
              <a:t>Promotions</a:t>
            </a:r>
          </a:p>
          <a:p>
            <a:pPr marL="800100" lvl="1" indent="-342900" eaLnBrk="1" hangingPunct="1">
              <a:buFont typeface="Arial"/>
              <a:buChar char="•"/>
              <a:defRPr/>
            </a:pPr>
            <a:r>
              <a:rPr lang="en-US" sz="1800" dirty="0">
                <a:latin typeface="Arial"/>
                <a:cs typeface="Arial"/>
              </a:rPr>
              <a:t>Digital</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14</a:t>
            </a:fld>
            <a:endParaRPr lang="en-US" dirty="0"/>
          </a:p>
        </p:txBody>
      </p:sp>
      <p:pic>
        <p:nvPicPr>
          <p:cNvPr id="10" name="Picture 9" descr="A picture containing outdoor, person, weapon, sky&#10;&#10;Description automatically generated">
            <a:extLst>
              <a:ext uri="{FF2B5EF4-FFF2-40B4-BE49-F238E27FC236}">
                <a16:creationId xmlns:a16="http://schemas.microsoft.com/office/drawing/2014/main" id="{290BF1C2-7580-2541-82AA-06362F57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085" y="152401"/>
            <a:ext cx="1977081" cy="4571999"/>
          </a:xfrm>
          <a:prstGeom prst="rect">
            <a:avLst/>
          </a:prstGeom>
          <a:effectLst>
            <a:outerShdw blurRad="444500" dist="50800" dir="5400000" algn="ctr" rotWithShape="0">
              <a:srgbClr val="000000">
                <a:alpha val="43137"/>
              </a:srgbClr>
            </a:outerShdw>
          </a:effectLst>
        </p:spPr>
      </p:pic>
      <p:pic>
        <p:nvPicPr>
          <p:cNvPr id="12" name="Picture 11" descr="A screenshot of a social media post&#10;&#10;Description automatically generated">
            <a:extLst>
              <a:ext uri="{FF2B5EF4-FFF2-40B4-BE49-F238E27FC236}">
                <a16:creationId xmlns:a16="http://schemas.microsoft.com/office/drawing/2014/main" id="{244936E2-0D42-A94F-899B-AB02B27B6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835" y="685800"/>
            <a:ext cx="1982965" cy="4572000"/>
          </a:xfrm>
          <a:prstGeom prst="rect">
            <a:avLst/>
          </a:prstGeom>
          <a:effectLst>
            <a:outerShdw blurRad="508000" dist="50800" dir="5400000" algn="ctr" rotWithShape="0">
              <a:srgbClr val="000000">
                <a:alpha val="43137"/>
              </a:srgbClr>
            </a:outerShdw>
          </a:effectLst>
        </p:spPr>
      </p:pic>
      <p:sp>
        <p:nvSpPr>
          <p:cNvPr id="4" name="TextBox 3">
            <a:extLst>
              <a:ext uri="{FF2B5EF4-FFF2-40B4-BE49-F238E27FC236}">
                <a16:creationId xmlns:a16="http://schemas.microsoft.com/office/drawing/2014/main" id="{E31B58AA-512B-6B4A-B60A-2BB2B43F95FB}"/>
              </a:ext>
            </a:extLst>
          </p:cNvPr>
          <p:cNvSpPr txBox="1"/>
          <p:nvPr/>
        </p:nvSpPr>
        <p:spPr>
          <a:xfrm>
            <a:off x="541195" y="4139625"/>
            <a:ext cx="3192605" cy="584775"/>
          </a:xfrm>
          <a:prstGeom prst="rect">
            <a:avLst/>
          </a:prstGeom>
          <a:noFill/>
        </p:spPr>
        <p:txBody>
          <a:bodyPr wrap="none" rtlCol="0">
            <a:spAutoFit/>
          </a:bodyPr>
          <a:lstStyle/>
          <a:p>
            <a:r>
              <a:rPr lang="en-US" sz="1600" dirty="0"/>
              <a:t>*Includes 8,873 Covid 19 Extensions</a:t>
            </a:r>
          </a:p>
          <a:p>
            <a:r>
              <a:rPr lang="en-US" sz="1600" dirty="0"/>
              <a:t>**Includes 7,962 PDMAP</a:t>
            </a:r>
          </a:p>
        </p:txBody>
      </p:sp>
      <p:sp>
        <p:nvSpPr>
          <p:cNvPr id="11" name="Rectangle 10">
            <a:extLst>
              <a:ext uri="{FF2B5EF4-FFF2-40B4-BE49-F238E27FC236}">
                <a16:creationId xmlns:a16="http://schemas.microsoft.com/office/drawing/2014/main" id="{725A7EBB-2E65-4E52-AB45-A412671DC2A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249A8678-F29C-4BE1-BCF2-3FC9FC5D2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79648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533400"/>
            <a:ext cx="88392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Membership Initiatives </a:t>
            </a:r>
            <a:endParaRPr lang="en-US" altLang="en-US" sz="3600" b="1" u="sng" dirty="0">
              <a:solidFill>
                <a:srgbClr val="41453A"/>
              </a:solidFill>
              <a:latin typeface="Arial" charset="0"/>
            </a:endParaRPr>
          </a:p>
        </p:txBody>
      </p:sp>
      <p:sp>
        <p:nvSpPr>
          <p:cNvPr id="2" name="Rectangle 1"/>
          <p:cNvSpPr/>
          <p:nvPr/>
        </p:nvSpPr>
        <p:spPr>
          <a:xfrm>
            <a:off x="762000" y="1143000"/>
            <a:ext cx="7543800" cy="4154984"/>
          </a:xfrm>
          <a:prstGeom prst="rect">
            <a:avLst/>
          </a:prstGeom>
        </p:spPr>
        <p:txBody>
          <a:bodyPr wrap="square">
            <a:spAutoFit/>
          </a:bodyPr>
          <a:lstStyle/>
          <a:p>
            <a:r>
              <a:rPr lang="en-US" sz="2400" dirty="0">
                <a:latin typeface="Arial"/>
                <a:cs typeface="Arial"/>
              </a:rPr>
              <a:t>Unit Subscription Program</a:t>
            </a:r>
          </a:p>
          <a:p>
            <a:pPr marL="285750" indent="-285750">
              <a:buFont typeface="Arial" panose="020B0604020202020204" pitchFamily="34" charset="0"/>
              <a:buChar char="•"/>
            </a:pPr>
            <a:r>
              <a:rPr lang="en-US" dirty="0">
                <a:latin typeface="Arial"/>
                <a:cs typeface="Arial"/>
              </a:rPr>
              <a:t>Approximately 1,500 Gazettes and Leathernecks distributed monthly</a:t>
            </a:r>
          </a:p>
          <a:p>
            <a:pPr marL="285750" indent="-285750">
              <a:buFont typeface="Arial" panose="020B0604020202020204" pitchFamily="34" charset="0"/>
              <a:buChar char="•"/>
            </a:pPr>
            <a:r>
              <a:rPr lang="en-US" dirty="0">
                <a:latin typeface="Arial"/>
                <a:cs typeface="Arial"/>
              </a:rPr>
              <a:t>All three MEFs and TECOM</a:t>
            </a:r>
          </a:p>
          <a:p>
            <a:pPr marL="285750" indent="-285750">
              <a:buFont typeface="Arial" panose="020B0604020202020204" pitchFamily="34" charset="0"/>
              <a:buChar char="•"/>
            </a:pPr>
            <a:r>
              <a:rPr lang="en-US" dirty="0">
                <a:latin typeface="Arial"/>
                <a:cs typeface="Arial"/>
              </a:rPr>
              <a:t>MEF HQs, </a:t>
            </a:r>
            <a:r>
              <a:rPr lang="en-US" dirty="0" err="1">
                <a:latin typeface="Arial"/>
                <a:cs typeface="Arial"/>
              </a:rPr>
              <a:t>Div</a:t>
            </a:r>
            <a:r>
              <a:rPr lang="en-US" dirty="0">
                <a:latin typeface="Arial"/>
                <a:cs typeface="Arial"/>
              </a:rPr>
              <a:t>/Wing/MLG level</a:t>
            </a:r>
          </a:p>
          <a:p>
            <a:pPr marL="285750" indent="-285750">
              <a:buFont typeface="Arial" panose="020B0604020202020204" pitchFamily="34" charset="0"/>
              <a:buChar char="•"/>
            </a:pPr>
            <a:r>
              <a:rPr lang="en-US" dirty="0">
                <a:latin typeface="Arial"/>
                <a:cs typeface="Arial"/>
              </a:rPr>
              <a:t>Regiments, Groups, Battalions, Squadrons</a:t>
            </a:r>
          </a:p>
          <a:p>
            <a:pPr marL="285750" indent="-285750">
              <a:buFont typeface="Arial" panose="020B0604020202020204" pitchFamily="34" charset="0"/>
              <a:buChar char="•"/>
            </a:pPr>
            <a:r>
              <a:rPr lang="en-US" dirty="0">
                <a:latin typeface="Arial"/>
                <a:cs typeface="Arial"/>
              </a:rPr>
              <a:t>~$53,000 in annual program delivery</a:t>
            </a:r>
          </a:p>
          <a:p>
            <a:pPr marL="285750" indent="-285750">
              <a:buFont typeface="Arial" panose="020B0604020202020204" pitchFamily="34" charset="0"/>
              <a:buChar char="•"/>
            </a:pPr>
            <a:endParaRPr lang="en-US" dirty="0">
              <a:latin typeface="Arial"/>
              <a:cs typeface="Arial"/>
            </a:endParaRPr>
          </a:p>
          <a:p>
            <a:r>
              <a:rPr lang="en-US" sz="2400" dirty="0">
                <a:latin typeface="Arial"/>
                <a:cs typeface="Arial"/>
              </a:rPr>
              <a:t>Partnerships for Certification Opportunities</a:t>
            </a:r>
          </a:p>
          <a:p>
            <a:pPr marL="285750" indent="-285750">
              <a:buFont typeface="Arial" panose="020B0604020202020204" pitchFamily="34" charset="0"/>
              <a:buChar char="•"/>
            </a:pPr>
            <a:r>
              <a:rPr lang="en-US" dirty="0">
                <a:latin typeface="Arial"/>
                <a:cs typeface="Arial"/>
              </a:rPr>
              <a:t>Member benefits that assist Marines both in and out of the Corps</a:t>
            </a:r>
          </a:p>
          <a:p>
            <a:pPr marL="285750" indent="-285750">
              <a:buFont typeface="Arial" panose="020B0604020202020204" pitchFamily="34" charset="0"/>
              <a:buChar char="•"/>
            </a:pPr>
            <a:r>
              <a:rPr lang="en-US" dirty="0">
                <a:latin typeface="Arial"/>
                <a:cs typeface="Arial"/>
              </a:rPr>
              <a:t>Naval Community College certifications &amp; credentials</a:t>
            </a:r>
          </a:p>
          <a:p>
            <a:pPr marL="285750" indent="-285750">
              <a:buFont typeface="Arial" panose="020B0604020202020204" pitchFamily="34" charset="0"/>
              <a:buChar char="•"/>
            </a:pPr>
            <a:r>
              <a:rPr lang="en-US" dirty="0">
                <a:latin typeface="Arial"/>
                <a:cs typeface="Arial"/>
              </a:rPr>
              <a:t>International Society of Logistics (SOLE)</a:t>
            </a:r>
          </a:p>
          <a:p>
            <a:pPr marL="742950" lvl="1" indent="-285750">
              <a:buFont typeface="Arial" panose="020B0604020202020204" pitchFamily="34" charset="0"/>
              <a:buChar char="•"/>
            </a:pPr>
            <a:r>
              <a:rPr lang="en-US" dirty="0">
                <a:latin typeface="Arial"/>
                <a:cs typeface="Arial"/>
              </a:rPr>
              <a:t>Certified Professional Logistician Program</a:t>
            </a:r>
          </a:p>
          <a:p>
            <a:pPr marL="742950" lvl="1" indent="-285750">
              <a:buFont typeface="Arial" panose="020B0604020202020204" pitchFamily="34" charset="0"/>
              <a:buChar char="•"/>
            </a:pPr>
            <a:r>
              <a:rPr lang="en-US" dirty="0">
                <a:latin typeface="Arial"/>
                <a:cs typeface="Arial"/>
              </a:rPr>
              <a:t>Certified Master Logistician Program</a:t>
            </a:r>
          </a:p>
          <a:p>
            <a:pPr marL="285750" indent="-285750">
              <a:buFont typeface="Arial" panose="020B0604020202020204" pitchFamily="34" charset="0"/>
              <a:buChar char="•"/>
            </a:pPr>
            <a:r>
              <a:rPr lang="en-US" dirty="0">
                <a:latin typeface="Arial"/>
                <a:cs typeface="Arial"/>
              </a:rPr>
              <a:t>Sig Sauer Academy Courses</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15</a:t>
            </a:fld>
            <a:endParaRPr lang="en-US" dirty="0"/>
          </a:p>
        </p:txBody>
      </p:sp>
      <p:sp>
        <p:nvSpPr>
          <p:cNvPr id="5" name="Rectangle 4">
            <a:extLst>
              <a:ext uri="{FF2B5EF4-FFF2-40B4-BE49-F238E27FC236}">
                <a16:creationId xmlns:a16="http://schemas.microsoft.com/office/drawing/2014/main" id="{5D733599-B589-4DE2-8EB9-AD2C0E5183F4}"/>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8C34357F-6B42-4F51-A297-CA276B799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14106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6781800" y="33528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Marine Corps Gazette</a:t>
            </a:r>
            <a:endParaRPr lang="en-US" altLang="en-US" sz="3600" b="1" dirty="0">
              <a:solidFill>
                <a:srgbClr val="41453A"/>
              </a:solidFill>
              <a:latin typeface="Arial" charset="0"/>
            </a:endParaRPr>
          </a:p>
        </p:txBody>
      </p:sp>
      <p:cxnSp>
        <p:nvCxnSpPr>
          <p:cNvPr id="21" name="Straight Connector 20"/>
          <p:cNvCxnSpPr/>
          <p:nvPr/>
        </p:nvCxnSpPr>
        <p:spPr>
          <a:xfrm>
            <a:off x="2425263" y="2667000"/>
            <a:ext cx="37469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52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720663" y="1981200"/>
            <a:ext cx="13137"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826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33468" y="1371600"/>
            <a:ext cx="4271271" cy="800219"/>
          </a:xfrm>
          <a:prstGeom prst="rect">
            <a:avLst/>
          </a:prstGeom>
          <a:solidFill>
            <a:srgbClr val="41453A"/>
          </a:solidFill>
          <a:ln>
            <a:solidFill>
              <a:srgbClr val="41453A"/>
            </a:solidFill>
          </a:ln>
        </p:spPr>
        <p:txBody>
          <a:bodyPr wrap="none" rtlCol="0">
            <a:spAutoFit/>
          </a:bodyPr>
          <a:lstStyle/>
          <a:p>
            <a:pPr algn="ctr"/>
            <a:r>
              <a:rPr lang="en-US" sz="2300" dirty="0">
                <a:solidFill>
                  <a:srgbClr val="FFFFFF"/>
                </a:solidFill>
                <a:latin typeface="Calibri"/>
                <a:cs typeface="Calibri"/>
              </a:rPr>
              <a:t>Editor</a:t>
            </a:r>
          </a:p>
          <a:p>
            <a:pPr algn="ctr"/>
            <a:r>
              <a:rPr lang="en-US" sz="2300" dirty="0">
                <a:solidFill>
                  <a:srgbClr val="FFFFFF"/>
                </a:solidFill>
                <a:latin typeface="Calibri"/>
                <a:cs typeface="Calibri"/>
              </a:rPr>
              <a:t>Col </a:t>
            </a:r>
            <a:r>
              <a:rPr lang="en-US" sz="2100" dirty="0">
                <a:solidFill>
                  <a:srgbClr val="FFFFFF"/>
                </a:solidFill>
                <a:latin typeface="Calibri"/>
                <a:cs typeface="Calibri"/>
              </a:rPr>
              <a:t>Chris “Woody” Woodbridge (Ret) </a:t>
            </a:r>
          </a:p>
        </p:txBody>
      </p:sp>
      <p:sp>
        <p:nvSpPr>
          <p:cNvPr id="30" name="TextBox 29"/>
          <p:cNvSpPr txBox="1"/>
          <p:nvPr/>
        </p:nvSpPr>
        <p:spPr>
          <a:xfrm>
            <a:off x="3581400" y="3733800"/>
            <a:ext cx="1778870" cy="923330"/>
          </a:xfrm>
          <a:prstGeom prst="rect">
            <a:avLst/>
          </a:prstGeom>
          <a:solidFill>
            <a:srgbClr val="41453A"/>
          </a:solidFill>
        </p:spPr>
        <p:txBody>
          <a:bodyPr wrap="square" rtlCol="0">
            <a:spAutoFit/>
          </a:bodyPr>
          <a:lstStyle/>
          <a:p>
            <a:pPr lvl="0" algn="ctr"/>
            <a:r>
              <a:rPr lang="en-US" dirty="0">
                <a:solidFill>
                  <a:srgbClr val="FFFFFF"/>
                </a:solidFill>
                <a:latin typeface="Calibri"/>
                <a:cs typeface="Calibri"/>
              </a:rPr>
              <a:t>Layout &amp; Production</a:t>
            </a:r>
          </a:p>
          <a:p>
            <a:pPr lvl="0" algn="ctr"/>
            <a:r>
              <a:rPr lang="en-US" dirty="0">
                <a:solidFill>
                  <a:srgbClr val="FFFFFF"/>
                </a:solidFill>
                <a:latin typeface="Calibri"/>
                <a:cs typeface="Calibri"/>
              </a:rPr>
              <a:t>Coordinator</a:t>
            </a:r>
          </a:p>
        </p:txBody>
      </p:sp>
      <p:sp>
        <p:nvSpPr>
          <p:cNvPr id="32" name="Rectangle 31"/>
          <p:cNvSpPr/>
          <p:nvPr/>
        </p:nvSpPr>
        <p:spPr>
          <a:xfrm>
            <a:off x="1530569" y="3697069"/>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219200" y="3733800"/>
            <a:ext cx="2196663" cy="646331"/>
          </a:xfrm>
          <a:prstGeom prst="rect">
            <a:avLst/>
          </a:prstGeom>
          <a:noFill/>
        </p:spPr>
        <p:txBody>
          <a:bodyPr wrap="square" rtlCol="0">
            <a:spAutoFit/>
          </a:bodyPr>
          <a:lstStyle/>
          <a:p>
            <a:pPr lvl="0" algn="ctr"/>
            <a:r>
              <a:rPr lang="en-US" dirty="0">
                <a:solidFill>
                  <a:srgbClr val="FFFFFF"/>
                </a:solidFill>
                <a:latin typeface="Calibri"/>
                <a:cs typeface="Calibri"/>
              </a:rPr>
              <a:t>Publishing </a:t>
            </a:r>
          </a:p>
          <a:p>
            <a:pPr lvl="0" algn="ctr"/>
            <a:r>
              <a:rPr lang="en-US" dirty="0">
                <a:solidFill>
                  <a:srgbClr val="FFFFFF"/>
                </a:solidFill>
                <a:latin typeface="Calibri"/>
                <a:cs typeface="Calibri"/>
              </a:rPr>
              <a:t>Assistant</a:t>
            </a:r>
          </a:p>
        </p:txBody>
      </p:sp>
      <p:sp>
        <p:nvSpPr>
          <p:cNvPr id="34" name="Rectangle 33"/>
          <p:cNvSpPr/>
          <p:nvPr/>
        </p:nvSpPr>
        <p:spPr>
          <a:xfrm>
            <a:off x="6019800" y="4495800"/>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Copy Editor</a:t>
            </a:r>
          </a:p>
          <a:p>
            <a:pPr algn="ctr"/>
            <a:r>
              <a:rPr lang="en-US" dirty="0">
                <a:latin typeface="Calibri"/>
                <a:cs typeface="Calibri"/>
              </a:rPr>
              <a:t>(Off site)</a:t>
            </a:r>
          </a:p>
        </p:txBody>
      </p:sp>
      <p:cxnSp>
        <p:nvCxnSpPr>
          <p:cNvPr id="35" name="Straight Connector 34"/>
          <p:cNvCxnSpPr/>
          <p:nvPr/>
        </p:nvCxnSpPr>
        <p:spPr>
          <a:xfrm>
            <a:off x="6781800" y="28194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943600" y="3449637"/>
            <a:ext cx="1778865"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Associate Editor </a:t>
            </a:r>
          </a:p>
          <a:p>
            <a:pPr algn="ctr"/>
            <a:r>
              <a:rPr lang="en-US" dirty="0">
                <a:latin typeface="Calibri"/>
                <a:cs typeface="Calibri"/>
              </a:rPr>
              <a:t>(On site)</a:t>
            </a:r>
          </a:p>
        </p:txBody>
      </p:sp>
      <p:sp>
        <p:nvSpPr>
          <p:cNvPr id="38" name="TextBox 37"/>
          <p:cNvSpPr txBox="1"/>
          <p:nvPr/>
        </p:nvSpPr>
        <p:spPr>
          <a:xfrm>
            <a:off x="5638799" y="2277070"/>
            <a:ext cx="2743187" cy="923330"/>
          </a:xfrm>
          <a:prstGeom prst="rect">
            <a:avLst/>
          </a:prstGeom>
          <a:solidFill>
            <a:srgbClr val="41453A"/>
          </a:solidFill>
          <a:ln>
            <a:solidFill>
              <a:srgbClr val="41453A"/>
            </a:solidFill>
          </a:ln>
        </p:spPr>
        <p:txBody>
          <a:bodyPr wrap="square" rtlCol="0">
            <a:spAutoFit/>
          </a:bodyPr>
          <a:lstStyle/>
          <a:p>
            <a:pPr lvl="0" algn="ctr"/>
            <a:r>
              <a:rPr lang="en-US" dirty="0">
                <a:solidFill>
                  <a:srgbClr val="FFFFFF"/>
                </a:solidFill>
                <a:latin typeface="Calibri"/>
                <a:cs typeface="Calibri"/>
              </a:rPr>
              <a:t>Deputy Editor</a:t>
            </a:r>
          </a:p>
          <a:p>
            <a:pPr lvl="0" algn="ctr"/>
            <a:r>
              <a:rPr lang="en-US" dirty="0">
                <a:solidFill>
                  <a:srgbClr val="FFFFFF"/>
                </a:solidFill>
                <a:latin typeface="Calibri"/>
                <a:cs typeface="Calibri"/>
              </a:rPr>
              <a:t>Professional Development Content Coordinator</a:t>
            </a:r>
          </a:p>
        </p:txBody>
      </p:sp>
      <p:sp>
        <p:nvSpPr>
          <p:cNvPr id="2" name="Slide Number Placeholder 1"/>
          <p:cNvSpPr>
            <a:spLocks noGrp="1"/>
          </p:cNvSpPr>
          <p:nvPr>
            <p:ph type="sldNum" sz="quarter" idx="7"/>
          </p:nvPr>
        </p:nvSpPr>
        <p:spPr/>
        <p:txBody>
          <a:bodyPr/>
          <a:lstStyle/>
          <a:p>
            <a:fld id="{65C3D1F8-002A-47E3-97A1-C6774553AA60}" type="slidenum">
              <a:rPr lang="en-US" smtClean="0"/>
              <a:t>16</a:t>
            </a:fld>
            <a:endParaRPr lang="en-US" dirty="0"/>
          </a:p>
        </p:txBody>
      </p:sp>
      <p:sp>
        <p:nvSpPr>
          <p:cNvPr id="17" name="Rectangle 16">
            <a:extLst>
              <a:ext uri="{FF2B5EF4-FFF2-40B4-BE49-F238E27FC236}">
                <a16:creationId xmlns:a16="http://schemas.microsoft.com/office/drawing/2014/main" id="{C7E633AC-F4CD-4BD7-A4A9-F76A61A1A90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A6C1C41E-5A9A-457E-B775-8BC5E283F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0208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481" y="1163883"/>
            <a:ext cx="4817397" cy="4093428"/>
          </a:xfrm>
          <a:prstGeom prst="rect">
            <a:avLst/>
          </a:prstGeom>
        </p:spPr>
        <p:txBody>
          <a:bodyPr wrap="square">
            <a:spAutoFit/>
          </a:bodyPr>
          <a:lstStyle/>
          <a:p>
            <a:pPr algn="ctr" fontAlgn="base">
              <a:spcBef>
                <a:spcPct val="0"/>
              </a:spcBef>
              <a:spcAft>
                <a:spcPct val="0"/>
              </a:spcAft>
            </a:pPr>
            <a:r>
              <a:rPr lang="en-US" sz="2200" b="1" dirty="0">
                <a:latin typeface="Arial"/>
                <a:cs typeface="Arial"/>
              </a:rPr>
              <a:t>Mission</a:t>
            </a:r>
            <a:r>
              <a:rPr lang="en-US" sz="2200" dirty="0">
                <a:latin typeface="Arial"/>
                <a:cs typeface="Arial"/>
              </a:rPr>
              <a:t>: </a:t>
            </a:r>
            <a:r>
              <a:rPr lang="en-US" sz="2000" i="1" dirty="0">
                <a:latin typeface="Arial"/>
                <a:ea typeface="MS PGothic" charset="0"/>
                <a:cs typeface="Arial"/>
              </a:rPr>
              <a:t>“…the interchange of ideas for the betterment and improvement of its officers and men…”</a:t>
            </a:r>
          </a:p>
          <a:p>
            <a:pPr algn="r" fontAlgn="base">
              <a:spcBef>
                <a:spcPct val="0"/>
              </a:spcBef>
              <a:spcAft>
                <a:spcPct val="0"/>
              </a:spcAft>
            </a:pPr>
            <a:endParaRPr lang="en-US" dirty="0"/>
          </a:p>
          <a:p>
            <a:pPr algn="ctr" fontAlgn="base">
              <a:spcBef>
                <a:spcPct val="0"/>
              </a:spcBef>
              <a:spcAft>
                <a:spcPct val="0"/>
              </a:spcAft>
            </a:pPr>
            <a:r>
              <a:rPr lang="en-US" dirty="0"/>
              <a:t>- Unchanged since the First Executive Committee (1913)</a:t>
            </a:r>
          </a:p>
          <a:p>
            <a:pPr algn="ctr" fontAlgn="base">
              <a:spcBef>
                <a:spcPct val="0"/>
              </a:spcBef>
              <a:spcAft>
                <a:spcPct val="0"/>
              </a:spcAft>
            </a:pPr>
            <a:endParaRPr lang="en-US" sz="2200" b="1" dirty="0">
              <a:latin typeface="Arial"/>
              <a:cs typeface="Arial"/>
            </a:endParaRPr>
          </a:p>
          <a:p>
            <a:r>
              <a:rPr lang="en-US" sz="2200" b="1" dirty="0">
                <a:latin typeface="Arial"/>
                <a:cs typeface="Arial"/>
              </a:rPr>
              <a:t>Goal</a:t>
            </a:r>
            <a:r>
              <a:rPr lang="en-US" sz="2200" dirty="0">
                <a:latin typeface="Arial"/>
                <a:cs typeface="Arial"/>
              </a:rPr>
              <a:t>: </a:t>
            </a:r>
            <a:r>
              <a:rPr lang="en-US" sz="2000" dirty="0">
                <a:latin typeface="Arial"/>
                <a:cs typeface="Arial"/>
              </a:rPr>
              <a:t>The Gazette recognized as the preeminent source for professional debate on the most important issues for the Corps and relevant as an integral resource for the Corps’ leader development and professional growth.</a:t>
            </a:r>
            <a:endParaRPr lang="en-US" sz="2200" dirty="0">
              <a:latin typeface="Arial"/>
              <a:cs typeface="Arial"/>
            </a:endParaRPr>
          </a:p>
        </p:txBody>
      </p:sp>
      <p:pic>
        <p:nvPicPr>
          <p:cNvPr id="9" name="Picture 8" descr="Screen Shot 2016-02-16 at 10.29.34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2197" y="1706315"/>
            <a:ext cx="2071602" cy="2819400"/>
          </a:xfrm>
          <a:prstGeom prst="rect">
            <a:avLst/>
          </a:prstGeom>
        </p:spPr>
      </p:pic>
      <p:pic>
        <p:nvPicPr>
          <p:cNvPr id="8" name="Picture 1111" descr="GAZoldestcov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39356">
            <a:off x="6768341" y="1838486"/>
            <a:ext cx="1959720" cy="2744223"/>
          </a:xfrm>
          <a:prstGeom prst="rect">
            <a:avLst/>
          </a:prstGeom>
          <a:noFill/>
          <a:ln>
            <a:noFill/>
          </a:ln>
          <a:effectLst>
            <a:outerShdw blurRad="114300" dist="25399" dir="2700000" algn="ctr" rotWithShape="0">
              <a:srgbClr val="000000">
                <a:alpha val="51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17</a:t>
            </a:fld>
            <a:endParaRPr lang="en-US" dirty="0"/>
          </a:p>
        </p:txBody>
      </p:sp>
      <p:sp>
        <p:nvSpPr>
          <p:cNvPr id="7" name="Rectangle 6">
            <a:extLst>
              <a:ext uri="{FF2B5EF4-FFF2-40B4-BE49-F238E27FC236}">
                <a16:creationId xmlns:a16="http://schemas.microsoft.com/office/drawing/2014/main" id="{2AE7B277-48BD-4A17-BCF8-9BF6675F914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0" name="Picture 9" descr="Text&#10;&#10;Description automatically generated with medium confidence">
            <a:extLst>
              <a:ext uri="{FF2B5EF4-FFF2-40B4-BE49-F238E27FC236}">
                <a16:creationId xmlns:a16="http://schemas.microsoft.com/office/drawing/2014/main" id="{33817DAF-7470-40B8-A0EC-B3A2F019A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45284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48129"/>
            <a:ext cx="8839200" cy="4585871"/>
          </a:xfrm>
          <a:prstGeom prst="rect">
            <a:avLst/>
          </a:prstGeom>
        </p:spPr>
        <p:txBody>
          <a:bodyPr wrap="square">
            <a:spAutoFit/>
          </a:bodyPr>
          <a:lstStyle/>
          <a:p>
            <a:r>
              <a:rPr lang="en-US" sz="2400" b="1" u="sng" dirty="0">
                <a:latin typeface="Arial"/>
                <a:cs typeface="Arial"/>
              </a:rPr>
              <a:t>Current Initiatives</a:t>
            </a:r>
            <a:r>
              <a:rPr lang="en-US" sz="2400" dirty="0">
                <a:latin typeface="Arial"/>
                <a:cs typeface="Arial"/>
              </a:rPr>
              <a:t>:</a:t>
            </a:r>
          </a:p>
          <a:p>
            <a:pPr marL="342900" indent="-342900">
              <a:buFont typeface="Arial" charset="0"/>
              <a:buChar char="•"/>
            </a:pPr>
            <a:r>
              <a:rPr lang="en-US" sz="2000" dirty="0">
                <a:latin typeface="Arial"/>
                <a:cs typeface="Arial"/>
              </a:rPr>
              <a:t>Future-focused to aid leadership in identifying challenges and opportunities.</a:t>
            </a:r>
          </a:p>
          <a:p>
            <a:pPr marL="342900" indent="-342900">
              <a:buFont typeface="Arial" charset="0"/>
              <a:buChar char="•"/>
            </a:pPr>
            <a:r>
              <a:rPr lang="en-US" sz="2000" dirty="0">
                <a:latin typeface="Arial"/>
                <a:cs typeface="Arial"/>
              </a:rPr>
              <a:t>Expanding professional resources for members and Marines</a:t>
            </a:r>
          </a:p>
          <a:p>
            <a:pPr marL="342900" indent="-342900">
              <a:buFont typeface="Arial" charset="0"/>
              <a:buChar char="•"/>
            </a:pPr>
            <a:r>
              <a:rPr lang="en-US" sz="2000" dirty="0">
                <a:latin typeface="Arial"/>
                <a:cs typeface="Arial"/>
              </a:rPr>
              <a:t>Aligning monthly content with Deputy Commandants and professional events</a:t>
            </a:r>
            <a:r>
              <a:rPr lang="en-US" sz="2400" dirty="0">
                <a:latin typeface="Arial"/>
                <a:cs typeface="Arial"/>
              </a:rPr>
              <a:t>.</a:t>
            </a:r>
          </a:p>
          <a:p>
            <a:pPr marL="342900" indent="-342900">
              <a:buFont typeface="Arial" charset="0"/>
              <a:buChar char="•"/>
            </a:pPr>
            <a:r>
              <a:rPr lang="en-US" sz="2000" dirty="0">
                <a:latin typeface="Arial"/>
                <a:cs typeface="Arial"/>
              </a:rPr>
              <a:t>Providing a platform for CMC and SMMC</a:t>
            </a:r>
          </a:p>
          <a:p>
            <a:r>
              <a:rPr lang="en-US" sz="2400" b="1" u="sng" dirty="0">
                <a:latin typeface="Arial"/>
                <a:cs typeface="Arial"/>
              </a:rPr>
              <a:t>Examples</a:t>
            </a:r>
            <a:r>
              <a:rPr lang="en-US" sz="2400" dirty="0">
                <a:latin typeface="Arial"/>
                <a:cs typeface="Arial"/>
              </a:rPr>
              <a:t>: </a:t>
            </a:r>
          </a:p>
          <a:p>
            <a:pPr marL="342900" indent="-342900">
              <a:buFont typeface="Arial" charset="0"/>
              <a:buChar char="•"/>
            </a:pPr>
            <a:r>
              <a:rPr lang="en-US" sz="2000" dirty="0">
                <a:latin typeface="Arial"/>
                <a:cs typeface="Arial"/>
              </a:rPr>
              <a:t>Expanding the Gazette web presence and on-line offerings using the MCA Website and mobile application</a:t>
            </a:r>
          </a:p>
          <a:p>
            <a:pPr marL="342900" indent="-342900">
              <a:buFont typeface="Arial" charset="0"/>
              <a:buChar char="•"/>
            </a:pPr>
            <a:r>
              <a:rPr lang="en-US" sz="2000" dirty="0">
                <a:latin typeface="Arial"/>
                <a:cs typeface="Arial"/>
              </a:rPr>
              <a:t>Increasing reader interaction and providing Professional Development Resources: Gazette Blog, TDG Collection, Maneuver Warfare Collection; Marine Corps Battle History Collection; Historical &amp; Decision-Forcing Case Studies; Cold War/Great Power Competition Collection</a:t>
            </a:r>
          </a:p>
        </p:txBody>
      </p:sp>
      <p:sp>
        <p:nvSpPr>
          <p:cNvPr id="8"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18</a:t>
            </a:fld>
            <a:endParaRPr lang="en-US" dirty="0"/>
          </a:p>
        </p:txBody>
      </p:sp>
      <p:sp>
        <p:nvSpPr>
          <p:cNvPr id="5" name="Rectangle 4">
            <a:extLst>
              <a:ext uri="{FF2B5EF4-FFF2-40B4-BE49-F238E27FC236}">
                <a16:creationId xmlns:a16="http://schemas.microsoft.com/office/drawing/2014/main" id="{DE7A680E-8921-48D6-9271-A91D2362EDD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7" name="Picture 6" descr="Text&#10;&#10;Description automatically generated with medium confidence">
            <a:extLst>
              <a:ext uri="{FF2B5EF4-FFF2-40B4-BE49-F238E27FC236}">
                <a16:creationId xmlns:a16="http://schemas.microsoft.com/office/drawing/2014/main" id="{A8C3BCF4-F390-4333-8C09-EADC94D9A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13494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21000" y="34813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152400" y="-381000"/>
            <a:ext cx="8915400" cy="3970318"/>
          </a:xfrm>
          <a:prstGeom prst="rect">
            <a:avLst/>
          </a:prstGeom>
          <a:ln>
            <a:noFill/>
          </a:ln>
        </p:spPr>
        <p:txBody>
          <a:bodyPr wrap="square">
            <a:spAutoFit/>
          </a:bodyPr>
          <a:lstStyle/>
          <a:p>
            <a:pPr marL="285750" indent="-285750">
              <a:buFont typeface="Arial" panose="020B0604020202020204" pitchFamily="34" charset="0"/>
              <a:buChar char="•"/>
            </a:pPr>
            <a:endParaRPr lang="en-US" b="1" dirty="0">
              <a:latin typeface="Arial"/>
              <a:cs typeface="Arial"/>
            </a:endParaRPr>
          </a:p>
          <a:p>
            <a:pPr marL="171450" indent="-171450">
              <a:buFont typeface="Arial" panose="020B0604020202020204" pitchFamily="34" charset="0"/>
              <a:buChar char="•"/>
            </a:pPr>
            <a:endParaRPr lang="en-US" b="1" dirty="0">
              <a:latin typeface="Arial"/>
              <a:cs typeface="Arial"/>
            </a:endParaRPr>
          </a:p>
          <a:p>
            <a:pPr marL="171450" indent="-171450">
              <a:buFont typeface="Arial" panose="020B0604020202020204" pitchFamily="34" charset="0"/>
              <a:buChar char="•"/>
            </a:pPr>
            <a:endParaRPr lang="en-US" b="1" dirty="0">
              <a:latin typeface="Arial"/>
              <a:cs typeface="Arial"/>
            </a:endParaRPr>
          </a:p>
          <a:p>
            <a:pPr marL="171450" indent="-171450">
              <a:buFont typeface="Arial" panose="020B0604020202020204" pitchFamily="34" charset="0"/>
              <a:buChar char="•"/>
            </a:pPr>
            <a:endParaRPr lang="en-US" b="1" dirty="0">
              <a:latin typeface="Arial"/>
              <a:cs typeface="Arial"/>
            </a:endParaRPr>
          </a:p>
          <a:p>
            <a:pPr marL="342900" indent="-342900">
              <a:buFont typeface="Arial" panose="020B0604020202020204" pitchFamily="34" charset="0"/>
              <a:buChar char="•"/>
            </a:pPr>
            <a:r>
              <a:rPr lang="en-US" dirty="0">
                <a:latin typeface="Arial"/>
                <a:cs typeface="Arial"/>
              </a:rPr>
              <a:t>As Publisher for both magazines, the Gazette Editor is responsible for coordination with our Printer/Distributor, LSC Communications.  </a:t>
            </a:r>
          </a:p>
          <a:p>
            <a:r>
              <a:rPr lang="en-US" dirty="0">
                <a:latin typeface="Arial"/>
                <a:cs typeface="Arial"/>
              </a:rPr>
              <a:t> </a:t>
            </a:r>
          </a:p>
          <a:p>
            <a:pPr marL="342900" indent="-342900">
              <a:buFont typeface="Arial" panose="020B0604020202020204" pitchFamily="34" charset="0"/>
              <a:buChar char="•"/>
            </a:pPr>
            <a:r>
              <a:rPr lang="en-US" dirty="0">
                <a:latin typeface="Arial"/>
                <a:cs typeface="Arial"/>
              </a:rPr>
              <a:t>Shortage in paper supply has been mitigated by “pre-ordering” the necessary stock used in our print magazines</a:t>
            </a:r>
          </a:p>
          <a:p>
            <a:pPr marL="342900" indent="-342900">
              <a:buFont typeface="Arial" panose="020B0604020202020204" pitchFamily="34" charset="0"/>
              <a:buChar char="•"/>
            </a:pPr>
            <a:endParaRPr lang="en-US" dirty="0">
              <a:latin typeface="Arial"/>
              <a:cs typeface="Arial"/>
            </a:endParaRPr>
          </a:p>
          <a:p>
            <a:pPr marL="342900" indent="-342900">
              <a:buFont typeface="Arial" panose="020B0604020202020204" pitchFamily="34" charset="0"/>
              <a:buChar char="•"/>
            </a:pPr>
            <a:r>
              <a:rPr lang="en-US" dirty="0">
                <a:latin typeface="Arial"/>
                <a:cs typeface="Arial"/>
              </a:rPr>
              <a:t>Supply chain disruptions, labor shortages and ongoing challenges in the USPS continue to delay delivery of print magazines for some of our members.</a:t>
            </a:r>
          </a:p>
          <a:p>
            <a:pPr marL="342900" indent="-342900">
              <a:buFont typeface="Arial" panose="020B0604020202020204" pitchFamily="34" charset="0"/>
              <a:buChar char="•"/>
            </a:pPr>
            <a:endParaRPr lang="en-US" dirty="0">
              <a:latin typeface="Arial"/>
              <a:cs typeface="Arial"/>
            </a:endParaRPr>
          </a:p>
          <a:p>
            <a:pPr marL="342900" indent="-342900">
              <a:buFont typeface="Arial" panose="020B0604020202020204" pitchFamily="34" charset="0"/>
              <a:buChar char="•"/>
            </a:pPr>
            <a:r>
              <a:rPr lang="en-US" dirty="0">
                <a:latin typeface="Arial"/>
                <a:cs typeface="Arial"/>
              </a:rPr>
              <a:t>Circulation:</a:t>
            </a:r>
          </a:p>
        </p:txBody>
      </p:sp>
      <p:sp>
        <p:nvSpPr>
          <p:cNvPr id="9" name="TextBox 1"/>
          <p:cNvSpPr txBox="1">
            <a:spLocks noChangeArrowheads="1"/>
          </p:cNvSpPr>
          <p:nvPr/>
        </p:nvSpPr>
        <p:spPr bwMode="auto">
          <a:xfrm>
            <a:off x="152400" y="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1" name="Rectangle 10"/>
          <p:cNvSpPr/>
          <p:nvPr/>
        </p:nvSpPr>
        <p:spPr>
          <a:xfrm>
            <a:off x="304800" y="4402485"/>
            <a:ext cx="8915400" cy="338554"/>
          </a:xfrm>
          <a:prstGeom prst="rect">
            <a:avLst/>
          </a:prstGeom>
        </p:spPr>
        <p:txBody>
          <a:bodyPr wrap="square">
            <a:spAutoFit/>
          </a:bodyPr>
          <a:lstStyle/>
          <a:p>
            <a:endParaRPr lang="en-US" sz="1600" b="1" dirty="0">
              <a:latin typeface="Arial"/>
              <a:cs typeface="Arial"/>
            </a:endParaRPr>
          </a:p>
        </p:txBody>
      </p:sp>
      <p:sp>
        <p:nvSpPr>
          <p:cNvPr id="4" name="Slide Number Placeholder 3"/>
          <p:cNvSpPr>
            <a:spLocks noGrp="1"/>
          </p:cNvSpPr>
          <p:nvPr>
            <p:ph type="sldNum" sz="quarter" idx="7"/>
          </p:nvPr>
        </p:nvSpPr>
        <p:spPr/>
        <p:txBody>
          <a:bodyPr/>
          <a:lstStyle/>
          <a:p>
            <a:fld id="{65C3D1F8-002A-47E3-97A1-C6774553AA60}" type="slidenum">
              <a:rPr lang="en-US" smtClean="0"/>
              <a:t>19</a:t>
            </a:fld>
            <a:endParaRPr lang="en-US" dirty="0"/>
          </a:p>
        </p:txBody>
      </p:sp>
      <p:sp>
        <p:nvSpPr>
          <p:cNvPr id="10" name="Rectangle 9">
            <a:extLst>
              <a:ext uri="{FF2B5EF4-FFF2-40B4-BE49-F238E27FC236}">
                <a16:creationId xmlns:a16="http://schemas.microsoft.com/office/drawing/2014/main" id="{4E5781E4-7A3B-4562-B2FF-D45A5D89DAC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8DB1C325-DB14-4CA1-B2CB-4BA6EF963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graphicFrame>
        <p:nvGraphicFramePr>
          <p:cNvPr id="2" name="Table 1">
            <a:extLst>
              <a:ext uri="{FF2B5EF4-FFF2-40B4-BE49-F238E27FC236}">
                <a16:creationId xmlns:a16="http://schemas.microsoft.com/office/drawing/2014/main" id="{8FD88C44-4DAF-C44D-9074-F3AFA6C690E0}"/>
              </a:ext>
            </a:extLst>
          </p:cNvPr>
          <p:cNvGraphicFramePr>
            <a:graphicFrameLocks noGrp="1"/>
          </p:cNvGraphicFramePr>
          <p:nvPr/>
        </p:nvGraphicFramePr>
        <p:xfrm>
          <a:off x="457200" y="3657600"/>
          <a:ext cx="8229600" cy="1469752"/>
        </p:xfrm>
        <a:graphic>
          <a:graphicData uri="http://schemas.openxmlformats.org/drawingml/2006/table">
            <a:tbl>
              <a:tblPr/>
              <a:tblGrid>
                <a:gridCol w="1645920">
                  <a:extLst>
                    <a:ext uri="{9D8B030D-6E8A-4147-A177-3AD203B41FA5}">
                      <a16:colId xmlns:a16="http://schemas.microsoft.com/office/drawing/2014/main" val="1588737575"/>
                    </a:ext>
                  </a:extLst>
                </a:gridCol>
                <a:gridCol w="1645920">
                  <a:extLst>
                    <a:ext uri="{9D8B030D-6E8A-4147-A177-3AD203B41FA5}">
                      <a16:colId xmlns:a16="http://schemas.microsoft.com/office/drawing/2014/main" val="3312181469"/>
                    </a:ext>
                  </a:extLst>
                </a:gridCol>
                <a:gridCol w="1645920">
                  <a:extLst>
                    <a:ext uri="{9D8B030D-6E8A-4147-A177-3AD203B41FA5}">
                      <a16:colId xmlns:a16="http://schemas.microsoft.com/office/drawing/2014/main" val="488077026"/>
                    </a:ext>
                  </a:extLst>
                </a:gridCol>
                <a:gridCol w="1645920">
                  <a:extLst>
                    <a:ext uri="{9D8B030D-6E8A-4147-A177-3AD203B41FA5}">
                      <a16:colId xmlns:a16="http://schemas.microsoft.com/office/drawing/2014/main" val="2811287571"/>
                    </a:ext>
                  </a:extLst>
                </a:gridCol>
                <a:gridCol w="1645920">
                  <a:extLst>
                    <a:ext uri="{9D8B030D-6E8A-4147-A177-3AD203B41FA5}">
                      <a16:colId xmlns:a16="http://schemas.microsoft.com/office/drawing/2014/main" val="3854892878"/>
                    </a:ext>
                  </a:extLst>
                </a:gridCol>
              </a:tblGrid>
              <a:tr h="367438">
                <a:tc>
                  <a:txBody>
                    <a:bodyPr/>
                    <a:lstStyle/>
                    <a:p>
                      <a:endParaRPr lang="en-AF" sz="1800">
                        <a:effectLst/>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C5BA"/>
                    </a:solidFill>
                  </a:tcPr>
                </a:tc>
                <a:tc>
                  <a:txBody>
                    <a:bodyPr/>
                    <a:lstStyle/>
                    <a:p>
                      <a:pPr marL="0" marR="0">
                        <a:spcBef>
                          <a:spcPts val="0"/>
                        </a:spcBef>
                        <a:spcAft>
                          <a:spcPts val="0"/>
                        </a:spcAft>
                      </a:pPr>
                      <a:r>
                        <a:rPr lang="en-US" sz="1100" b="1">
                          <a:solidFill>
                            <a:srgbClr val="000000"/>
                          </a:solidFill>
                          <a:effectLst/>
                          <a:latin typeface="Calibri" panose="020F0502020204030204" pitchFamily="34" charset="0"/>
                        </a:rPr>
                        <a:t>Jan-June 2020</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C5BA"/>
                    </a:solidFill>
                  </a:tcPr>
                </a:tc>
                <a:tc>
                  <a:txBody>
                    <a:bodyPr/>
                    <a:lstStyle/>
                    <a:p>
                      <a:pPr marL="0" marR="0">
                        <a:spcBef>
                          <a:spcPts val="0"/>
                        </a:spcBef>
                        <a:spcAft>
                          <a:spcPts val="0"/>
                        </a:spcAft>
                      </a:pPr>
                      <a:r>
                        <a:rPr lang="en-US" sz="1100" b="1">
                          <a:solidFill>
                            <a:srgbClr val="000000"/>
                          </a:solidFill>
                          <a:effectLst/>
                          <a:latin typeface="Calibri" panose="020F0502020204030204" pitchFamily="34" charset="0"/>
                        </a:rPr>
                        <a:t>July-Dec 2020</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C5BA"/>
                    </a:solidFill>
                  </a:tcPr>
                </a:tc>
                <a:tc>
                  <a:txBody>
                    <a:bodyPr/>
                    <a:lstStyle/>
                    <a:p>
                      <a:pPr marL="0" marR="0">
                        <a:spcBef>
                          <a:spcPts val="0"/>
                        </a:spcBef>
                        <a:spcAft>
                          <a:spcPts val="0"/>
                        </a:spcAft>
                      </a:pPr>
                      <a:r>
                        <a:rPr lang="en-US" sz="1100" b="1">
                          <a:solidFill>
                            <a:srgbClr val="000000"/>
                          </a:solidFill>
                          <a:effectLst/>
                          <a:latin typeface="Calibri" panose="020F0502020204030204" pitchFamily="34" charset="0"/>
                        </a:rPr>
                        <a:t>Jan-June 2021</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C5BA"/>
                    </a:solidFill>
                  </a:tcPr>
                </a:tc>
                <a:tc>
                  <a:txBody>
                    <a:bodyPr/>
                    <a:lstStyle/>
                    <a:p>
                      <a:pPr marL="0" marR="0">
                        <a:spcBef>
                          <a:spcPts val="0"/>
                        </a:spcBef>
                        <a:spcAft>
                          <a:spcPts val="0"/>
                        </a:spcAft>
                      </a:pPr>
                      <a:r>
                        <a:rPr lang="en-US" sz="1100" b="1">
                          <a:solidFill>
                            <a:srgbClr val="000000"/>
                          </a:solidFill>
                          <a:effectLst/>
                          <a:latin typeface="Calibri" panose="020F0502020204030204" pitchFamily="34" charset="0"/>
                        </a:rPr>
                        <a:t>July-Dec 2021</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C5BA"/>
                    </a:solidFill>
                  </a:tcPr>
                </a:tc>
                <a:extLst>
                  <a:ext uri="{0D108BD9-81ED-4DB2-BD59-A6C34878D82A}">
                    <a16:rowId xmlns:a16="http://schemas.microsoft.com/office/drawing/2014/main" val="2645329459"/>
                  </a:ext>
                </a:extLst>
              </a:tr>
              <a:tr h="367438">
                <a:tc>
                  <a:txBody>
                    <a:bodyPr/>
                    <a:lstStyle/>
                    <a:p>
                      <a:pPr marL="0" marR="0">
                        <a:spcBef>
                          <a:spcPts val="0"/>
                        </a:spcBef>
                        <a:spcAft>
                          <a:spcPts val="0"/>
                        </a:spcAft>
                      </a:pPr>
                      <a:r>
                        <a:rPr lang="en-US" sz="1100">
                          <a:solidFill>
                            <a:srgbClr val="000000"/>
                          </a:solidFill>
                          <a:effectLst/>
                          <a:latin typeface="Calibri" panose="020F0502020204030204" pitchFamily="34" charset="0"/>
                        </a:rPr>
                        <a:t>GZ Print</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34,154</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36,970</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31,343</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000">
                          <a:solidFill>
                            <a:srgbClr val="000000"/>
                          </a:solidFill>
                          <a:effectLst/>
                          <a:latin typeface="Times New Roman" panose="02020603050405020304" pitchFamily="18" charset="0"/>
                        </a:rPr>
                        <a:t>30,321</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extLst>
                  <a:ext uri="{0D108BD9-81ED-4DB2-BD59-A6C34878D82A}">
                    <a16:rowId xmlns:a16="http://schemas.microsoft.com/office/drawing/2014/main" val="3234177472"/>
                  </a:ext>
                </a:extLst>
              </a:tr>
              <a:tr h="367438">
                <a:tc>
                  <a:txBody>
                    <a:bodyPr/>
                    <a:lstStyle/>
                    <a:p>
                      <a:pPr marL="0" marR="0">
                        <a:spcBef>
                          <a:spcPts val="0"/>
                        </a:spcBef>
                        <a:spcAft>
                          <a:spcPts val="0"/>
                        </a:spcAft>
                      </a:pPr>
                      <a:r>
                        <a:rPr lang="en-US" sz="1100">
                          <a:solidFill>
                            <a:srgbClr val="000000"/>
                          </a:solidFill>
                          <a:effectLst/>
                          <a:latin typeface="Calibri" panose="020F0502020204030204" pitchFamily="34" charset="0"/>
                        </a:rPr>
                        <a:t>LN Print</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78,610</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73,221</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67,221</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000">
                          <a:solidFill>
                            <a:srgbClr val="000000"/>
                          </a:solidFill>
                          <a:effectLst/>
                          <a:latin typeface="Times New Roman" panose="02020603050405020304" pitchFamily="18" charset="0"/>
                        </a:rPr>
                        <a:t>53,655</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extLst>
                  <a:ext uri="{0D108BD9-81ED-4DB2-BD59-A6C34878D82A}">
                    <a16:rowId xmlns:a16="http://schemas.microsoft.com/office/drawing/2014/main" val="640246277"/>
                  </a:ext>
                </a:extLst>
              </a:tr>
              <a:tr h="367438">
                <a:tc>
                  <a:txBody>
                    <a:bodyPr/>
                    <a:lstStyle/>
                    <a:p>
                      <a:pPr marL="0" marR="0">
                        <a:spcBef>
                          <a:spcPts val="0"/>
                        </a:spcBef>
                        <a:spcAft>
                          <a:spcPts val="0"/>
                        </a:spcAft>
                      </a:pPr>
                      <a:r>
                        <a:rPr lang="en-US" sz="1100">
                          <a:solidFill>
                            <a:srgbClr val="000000"/>
                          </a:solidFill>
                          <a:effectLst/>
                          <a:latin typeface="Calibri" panose="020F0502020204030204" pitchFamily="34" charset="0"/>
                        </a:rPr>
                        <a:t>Digitial GZ &amp; LN</a:t>
                      </a:r>
                      <a:endParaRPr lang="en-US"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22,088</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28,013</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100">
                          <a:solidFill>
                            <a:srgbClr val="000000"/>
                          </a:solidFill>
                          <a:effectLst/>
                          <a:latin typeface="Calibri" panose="020F0502020204030204" pitchFamily="34" charset="0"/>
                        </a:rPr>
                        <a:t>21,186</a:t>
                      </a:r>
                      <a:endParaRPr lang="en-AF" sz="110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tc>
                  <a:txBody>
                    <a:bodyPr/>
                    <a:lstStyle/>
                    <a:p>
                      <a:pPr marL="0" marR="0">
                        <a:spcBef>
                          <a:spcPts val="0"/>
                        </a:spcBef>
                        <a:spcAft>
                          <a:spcPts val="0"/>
                        </a:spcAft>
                      </a:pPr>
                      <a:r>
                        <a:rPr lang="en-AF" sz="1000" dirty="0">
                          <a:solidFill>
                            <a:srgbClr val="000000"/>
                          </a:solidFill>
                          <a:effectLst/>
                          <a:latin typeface="Times New Roman" panose="02020603050405020304" pitchFamily="18" charset="0"/>
                        </a:rPr>
                        <a:t>20,986</a:t>
                      </a:r>
                      <a:endParaRPr lang="en-AF" sz="1100" dirty="0">
                        <a:effectLst/>
                        <a:latin typeface="Calibri" panose="020F0502020204030204" pitchFamily="34" charset="0"/>
                      </a:endParaRPr>
                    </a:p>
                  </a:txBody>
                  <a:tcPr marL="90601" marR="90601" marT="45301" marB="453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BB7B"/>
                    </a:solidFill>
                  </a:tcPr>
                </a:tc>
                <a:extLst>
                  <a:ext uri="{0D108BD9-81ED-4DB2-BD59-A6C34878D82A}">
                    <a16:rowId xmlns:a16="http://schemas.microsoft.com/office/drawing/2014/main" val="2415793462"/>
                  </a:ext>
                </a:extLst>
              </a:tr>
            </a:tbl>
          </a:graphicData>
        </a:graphic>
      </p:graphicFrame>
      <p:sp>
        <p:nvSpPr>
          <p:cNvPr id="5" name="Rectangle 1">
            <a:extLst>
              <a:ext uri="{FF2B5EF4-FFF2-40B4-BE49-F238E27FC236}">
                <a16:creationId xmlns:a16="http://schemas.microsoft.com/office/drawing/2014/main" id="{086DBB58-D9E1-C348-A391-95FE162A59C1}"/>
              </a:ext>
            </a:extLst>
          </p:cNvPr>
          <p:cNvSpPr>
            <a:spLocks noChangeArrowheads="1"/>
          </p:cNvSpPr>
          <p:nvPr/>
        </p:nvSpPr>
        <p:spPr bwMode="auto">
          <a:xfrm>
            <a:off x="457200" y="4093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F" altLang="en-AF" sz="1100" b="0" i="0" u="none" strike="noStrike" cap="none" normalizeH="0" baseline="0">
                <a:ln>
                  <a:noFill/>
                </a:ln>
                <a:solidFill>
                  <a:srgbClr val="000000"/>
                </a:solidFill>
                <a:effectLst/>
                <a:latin typeface="Calibri" panose="020F0502020204030204" pitchFamily="34" charset="0"/>
              </a:rPr>
              <a:t> </a:t>
            </a:r>
            <a:endParaRPr kumimoji="0" lang="en-AF" altLang="en-AF"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F" altLang="en-AF" sz="1100" b="0" i="0" u="none" strike="noStrike" cap="none" normalizeH="0" baseline="0">
                <a:ln>
                  <a:noFill/>
                </a:ln>
                <a:solidFill>
                  <a:srgbClr val="000000"/>
                </a:solidFill>
                <a:effectLst/>
                <a:latin typeface="Calibri" panose="020F0502020204030204" pitchFamily="34" charset="0"/>
              </a:rPr>
              <a:t> </a:t>
            </a:r>
            <a:endParaRPr kumimoji="0" lang="en-AF" altLang="en-AF"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608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28600" y="17439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a:p>
            <a:pPr algn="ctr">
              <a:lnSpc>
                <a:spcPct val="90000"/>
              </a:lnSpc>
              <a:spcBef>
                <a:spcPct val="0"/>
              </a:spcBef>
              <a:buFontTx/>
              <a:buNone/>
            </a:pPr>
            <a:r>
              <a:rPr lang="en-US" altLang="en-US" sz="3600" b="1" dirty="0">
                <a:solidFill>
                  <a:srgbClr val="3F3F3F"/>
                </a:solidFill>
                <a:latin typeface="Arial" charset="0"/>
              </a:rPr>
              <a:t>History</a:t>
            </a:r>
          </a:p>
        </p:txBody>
      </p:sp>
      <p:sp>
        <p:nvSpPr>
          <p:cNvPr id="13316" name="Text Box 4"/>
          <p:cNvSpPr txBox="1">
            <a:spLocks noChangeArrowheads="1"/>
          </p:cNvSpPr>
          <p:nvPr/>
        </p:nvSpPr>
        <p:spPr bwMode="auto">
          <a:xfrm>
            <a:off x="381000" y="990600"/>
            <a:ext cx="6400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dirty="0">
              <a:latin typeface="Arial" pitchFamily="34" charset="0"/>
            </a:endParaRPr>
          </a:p>
          <a:p>
            <a:pPr eaLnBrk="1" hangingPunct="1">
              <a:defRPr/>
            </a:pPr>
            <a:r>
              <a:rPr lang="en-US" altLang="en-US" dirty="0">
                <a:latin typeface="Arial"/>
                <a:cs typeface="Arial"/>
              </a:rPr>
              <a:t>The Marine Corps Association would </a:t>
            </a:r>
            <a:r>
              <a:rPr lang="ja-JP" altLang="en-US" dirty="0">
                <a:latin typeface="Arial"/>
                <a:cs typeface="Arial"/>
              </a:rPr>
              <a:t>“</a:t>
            </a:r>
            <a:r>
              <a:rPr lang="en-US" altLang="ja-JP" dirty="0">
                <a:latin typeface="Arial"/>
                <a:cs typeface="Arial"/>
              </a:rPr>
              <a:t>publish the history of the Marine Corps and disseminate information concerning the aims, purposes and deeds of the Corps, and the interchange of ideas for the betterment and improvement of its officers and men…</a:t>
            </a:r>
            <a:r>
              <a:rPr lang="ja-JP" altLang="en-US" dirty="0">
                <a:latin typeface="Arial"/>
                <a:cs typeface="Arial"/>
              </a:rPr>
              <a:t>” </a:t>
            </a:r>
            <a:endParaRPr lang="en-US" altLang="ja-JP" dirty="0">
              <a:latin typeface="Arial"/>
              <a:cs typeface="Arial"/>
            </a:endParaRPr>
          </a:p>
          <a:p>
            <a:pPr eaLnBrk="1" hangingPunct="1">
              <a:defRPr/>
            </a:pPr>
            <a:endParaRPr lang="en-US" altLang="ja-JP" dirty="0">
              <a:latin typeface="Arial"/>
              <a:cs typeface="Arial"/>
            </a:endParaRPr>
          </a:p>
          <a:p>
            <a:pPr eaLnBrk="1" hangingPunct="1">
              <a:defRPr/>
            </a:pPr>
            <a:r>
              <a:rPr lang="en-US" altLang="ja-JP" dirty="0">
                <a:latin typeface="Arial" pitchFamily="34" charset="0"/>
              </a:rPr>
              <a:t>		John A. Lejeune</a:t>
            </a:r>
          </a:p>
          <a:p>
            <a:pPr eaLnBrk="1" hangingPunct="1">
              <a:defRPr/>
            </a:pPr>
            <a:r>
              <a:rPr lang="en-US" altLang="ja-JP" dirty="0">
                <a:latin typeface="Arial" pitchFamily="34" charset="0"/>
              </a:rPr>
              <a:t>		Guantanamo Bay, Cuba</a:t>
            </a:r>
          </a:p>
          <a:p>
            <a:pPr eaLnBrk="1" hangingPunct="1">
              <a:defRPr/>
            </a:pPr>
            <a:r>
              <a:rPr lang="en-US" altLang="ja-JP" dirty="0">
                <a:latin typeface="Arial" pitchFamily="34" charset="0"/>
              </a:rPr>
              <a:t>		25 April 1913 </a:t>
            </a:r>
          </a:p>
          <a:p>
            <a:pPr eaLnBrk="1" hangingPunct="1">
              <a:defRPr/>
            </a:pPr>
            <a:r>
              <a:rPr lang="en-US" altLang="ja-JP" dirty="0">
                <a:latin typeface="Arial" pitchFamily="34" charset="0"/>
              </a:rPr>
              <a:t>		</a:t>
            </a:r>
          </a:p>
          <a:p>
            <a:pPr eaLnBrk="1" hangingPunct="1">
              <a:defRPr/>
            </a:pPr>
            <a:r>
              <a:rPr lang="en-US" altLang="ja-JP" sz="2000" dirty="0">
                <a:latin typeface="Arial" pitchFamily="34" charset="0"/>
              </a:rPr>
              <a:t>		</a:t>
            </a:r>
            <a:endParaRPr lang="en-US" altLang="en-US" sz="2000" dirty="0">
              <a:latin typeface="Arial" pitchFamily="34" charset="0"/>
            </a:endParaRPr>
          </a:p>
        </p:txBody>
      </p:sp>
      <p:pic>
        <p:nvPicPr>
          <p:cNvPr id="7" name="Picture 6" descr="Butlerveracruz.jpg"/>
          <p:cNvPicPr>
            <a:picLocks noChangeAspect="1"/>
          </p:cNvPicPr>
          <p:nvPr/>
        </p:nvPicPr>
        <p:blipFill rotWithShape="1">
          <a:blip r:embed="rId3">
            <a:extLst>
              <a:ext uri="{28A0092B-C50C-407E-A947-70E740481C1C}">
                <a14:useLocalDpi xmlns:a14="http://schemas.microsoft.com/office/drawing/2010/main" val="0"/>
              </a:ext>
            </a:extLst>
          </a:blip>
          <a:srcRect l="12136" t="8648" r="62610" b="10938"/>
          <a:stretch/>
        </p:blipFill>
        <p:spPr>
          <a:xfrm>
            <a:off x="6934200" y="1295400"/>
            <a:ext cx="1779021" cy="386036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7"/>
          </p:nvPr>
        </p:nvSpPr>
        <p:spPr/>
        <p:txBody>
          <a:bodyPr/>
          <a:lstStyle/>
          <a:p>
            <a:fld id="{65C3D1F8-002A-47E3-97A1-C6774553AA60}" type="slidenum">
              <a:rPr lang="en-US" smtClean="0"/>
              <a:t>2</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21697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9144000" cy="477054"/>
          </a:xfrm>
          <a:prstGeom prst="rect">
            <a:avLst/>
          </a:prstGeom>
        </p:spPr>
        <p:txBody>
          <a:bodyPr wrap="square">
            <a:spAutoFit/>
          </a:bodyPr>
          <a:lstStyle/>
          <a:p>
            <a:pPr algn="ctr"/>
            <a:r>
              <a:rPr lang="en-US" sz="2500" b="1" dirty="0">
                <a:solidFill>
                  <a:srgbClr val="41453A"/>
                </a:solidFill>
                <a:latin typeface="Arial"/>
                <a:cs typeface="Arial"/>
              </a:rPr>
              <a:t>Advertising</a:t>
            </a:r>
            <a:endParaRPr lang="en-US" sz="2500" dirty="0">
              <a:solidFill>
                <a:srgbClr val="41453A"/>
              </a:solidFill>
              <a:latin typeface="Arial"/>
              <a:cs typeface="Arial"/>
            </a:endParaRPr>
          </a:p>
        </p:txBody>
      </p:sp>
      <p:sp>
        <p:nvSpPr>
          <p:cNvPr id="13" name="TextBox 1"/>
          <p:cNvSpPr txBox="1">
            <a:spLocks noChangeArrowheads="1"/>
          </p:cNvSpPr>
          <p:nvPr/>
        </p:nvSpPr>
        <p:spPr bwMode="auto">
          <a:xfrm>
            <a:off x="175945" y="163646"/>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4" name="Content Placeholder 2"/>
          <p:cNvSpPr txBox="1">
            <a:spLocks/>
          </p:cNvSpPr>
          <p:nvPr/>
        </p:nvSpPr>
        <p:spPr>
          <a:xfrm>
            <a:off x="76200" y="1447800"/>
            <a:ext cx="85344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p:cNvSpPr>
            <a:spLocks noGrp="1"/>
          </p:cNvSpPr>
          <p:nvPr>
            <p:ph type="sldNum" sz="quarter" idx="7"/>
          </p:nvPr>
        </p:nvSpPr>
        <p:spPr/>
        <p:txBody>
          <a:bodyPr/>
          <a:lstStyle/>
          <a:p>
            <a:fld id="{65C3D1F8-002A-47E3-97A1-C6774553AA60}" type="slidenum">
              <a:rPr lang="en-US" smtClean="0"/>
              <a:t>20</a:t>
            </a:fld>
            <a:endParaRPr lang="en-US" dirty="0"/>
          </a:p>
        </p:txBody>
      </p:sp>
      <p:sp>
        <p:nvSpPr>
          <p:cNvPr id="5" name="TextBox 4">
            <a:extLst>
              <a:ext uri="{FF2B5EF4-FFF2-40B4-BE49-F238E27FC236}">
                <a16:creationId xmlns:a16="http://schemas.microsoft.com/office/drawing/2014/main" id="{A54E11DE-E02D-D94B-871C-0C1A453DA137}"/>
              </a:ext>
            </a:extLst>
          </p:cNvPr>
          <p:cNvSpPr txBox="1"/>
          <p:nvPr/>
        </p:nvSpPr>
        <p:spPr>
          <a:xfrm>
            <a:off x="46954" y="1412828"/>
            <a:ext cx="9020846"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James G Elliot Co is no longer representing us as of Feb 2022.  “Non-event.” No impact on advertising sales. </a:t>
            </a:r>
          </a:p>
          <a:p>
            <a:endParaRPr lang="en-US" sz="2000" dirty="0"/>
          </a:p>
          <a:p>
            <a:pPr marL="285750" indent="-285750">
              <a:buFont typeface="Arial" panose="020B0604020202020204" pitchFamily="34" charset="0"/>
              <a:buChar char="•"/>
            </a:pPr>
            <a:r>
              <a:rPr lang="en-US" sz="2000" dirty="0"/>
              <a:t>All other advertising is responsibility of VP Corporate Sponsorship, Advertising and Events and this revenue source continues to increase.</a:t>
            </a:r>
          </a:p>
          <a:p>
            <a:endParaRPr lang="en-US" sz="2000" dirty="0"/>
          </a:p>
          <a:p>
            <a:pPr marL="285750" indent="-285750">
              <a:buFont typeface="Arial" panose="020B0604020202020204" pitchFamily="34" charset="0"/>
              <a:buChar char="•"/>
            </a:pPr>
            <a:r>
              <a:rPr lang="en-US" sz="2000" dirty="0"/>
              <a:t>Recent initiatives including improved website ads, thank you ads in publications and combined ads for sponsors.</a:t>
            </a:r>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r>
              <a:rPr lang="en-US" sz="2000" dirty="0"/>
              <a:t>	</a:t>
            </a:r>
          </a:p>
          <a:p>
            <a:r>
              <a:rPr lang="en-US" sz="2000" dirty="0"/>
              <a:t>	</a:t>
            </a:r>
          </a:p>
        </p:txBody>
      </p:sp>
      <p:sp>
        <p:nvSpPr>
          <p:cNvPr id="9" name="Rectangle 8">
            <a:extLst>
              <a:ext uri="{FF2B5EF4-FFF2-40B4-BE49-F238E27FC236}">
                <a16:creationId xmlns:a16="http://schemas.microsoft.com/office/drawing/2014/main" id="{E6CD3DD9-DB19-8742-BBBC-4166FE688B1B}"/>
              </a:ext>
            </a:extLst>
          </p:cNvPr>
          <p:cNvSpPr/>
          <p:nvPr/>
        </p:nvSpPr>
        <p:spPr>
          <a:xfrm>
            <a:off x="2057400" y="4195583"/>
            <a:ext cx="5257800" cy="707886"/>
          </a:xfrm>
          <a:prstGeom prst="rect">
            <a:avLst/>
          </a:prstGeom>
          <a:solidFill>
            <a:schemeClr val="bg1"/>
          </a:solidFill>
          <a:ln w="28575">
            <a:solidFill>
              <a:schemeClr val="bg2">
                <a:lumMod val="25000"/>
              </a:schemeClr>
            </a:solidFill>
          </a:ln>
        </p:spPr>
        <p:txBody>
          <a:bodyPr wrap="square">
            <a:spAutoFit/>
          </a:bodyPr>
          <a:lstStyle/>
          <a:p>
            <a:r>
              <a:rPr lang="en-US" sz="2000" dirty="0"/>
              <a:t>Total Print Ad Revenue 2021:   $456,083.84</a:t>
            </a:r>
          </a:p>
          <a:p>
            <a:r>
              <a:rPr lang="en-US" sz="2000" dirty="0"/>
              <a:t>Online Ads 2021:    $8,380</a:t>
            </a:r>
          </a:p>
        </p:txBody>
      </p:sp>
      <p:sp>
        <p:nvSpPr>
          <p:cNvPr id="15" name="Rectangle 14">
            <a:extLst>
              <a:ext uri="{FF2B5EF4-FFF2-40B4-BE49-F238E27FC236}">
                <a16:creationId xmlns:a16="http://schemas.microsoft.com/office/drawing/2014/main" id="{4488DEA3-52C2-4560-B407-57523A52E9BC}"/>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6" name="Picture 15" descr="Text&#10;&#10;Description automatically generated with medium confidence">
            <a:extLst>
              <a:ext uri="{FF2B5EF4-FFF2-40B4-BE49-F238E27FC236}">
                <a16:creationId xmlns:a16="http://schemas.microsoft.com/office/drawing/2014/main" id="{03769240-5A42-491D-81B4-4E48225E2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6600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762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Modern Day Marine</a:t>
            </a:r>
          </a:p>
        </p:txBody>
      </p:sp>
      <p:sp>
        <p:nvSpPr>
          <p:cNvPr id="10" name="Text Box 4"/>
          <p:cNvSpPr txBox="1">
            <a:spLocks noChangeArrowheads="1"/>
          </p:cNvSpPr>
          <p:nvPr/>
        </p:nvSpPr>
        <p:spPr bwMode="auto">
          <a:xfrm>
            <a:off x="114300" y="838200"/>
            <a:ext cx="5525318" cy="4985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2000" dirty="0">
                <a:latin typeface="Arial"/>
                <a:cs typeface="Arial"/>
              </a:rPr>
              <a:t> Service level event to support CMC’s vision for key-leader engagement, strategic communications and to showcase equipment and technology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Presentations of emerging concepts and strategic level issues of interest to Marines and industry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An opportunity for HQMC to deliver CMC message to Marines, Congress, DoD/DON, the joint force, allies and industry partners</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MCA and Marine Corps League are co-hosts</a:t>
            </a:r>
          </a:p>
          <a:p>
            <a:pPr eaLnBrk="1" hangingPunct="1">
              <a:buFontTx/>
              <a:buChar char="•"/>
              <a:defRPr/>
            </a:pPr>
            <a:endParaRPr lang="en-US" sz="1800" dirty="0">
              <a:latin typeface="Arial"/>
              <a:cs typeface="Arial"/>
            </a:endParaRPr>
          </a:p>
          <a:p>
            <a:pPr eaLnBrk="1" hangingPunct="1">
              <a:buFontTx/>
              <a:buChar char="•"/>
              <a:defRPr/>
            </a:pPr>
            <a:endParaRPr lang="en-US" sz="2000" dirty="0">
              <a:latin typeface="Arial"/>
              <a:cs typeface="Arial"/>
            </a:endParaRPr>
          </a:p>
        </p:txBody>
      </p:sp>
      <p:sp>
        <p:nvSpPr>
          <p:cNvPr id="4" name="Slide Number Placeholder 3"/>
          <p:cNvSpPr>
            <a:spLocks noGrp="1"/>
          </p:cNvSpPr>
          <p:nvPr>
            <p:ph type="sldNum" sz="quarter" idx="7"/>
          </p:nvPr>
        </p:nvSpPr>
        <p:spPr/>
        <p:txBody>
          <a:bodyPr/>
          <a:lstStyle/>
          <a:p>
            <a:fld id="{65C3D1F8-002A-47E3-97A1-C6774553AA60}" type="slidenum">
              <a:rPr lang="en-US" smtClean="0"/>
              <a:t>21</a:t>
            </a:fld>
            <a:endParaRPr lang="en-US" dirty="0"/>
          </a:p>
        </p:txBody>
      </p:sp>
      <p:pic>
        <p:nvPicPr>
          <p:cNvPr id="7" name="Picture 6" descr="A soldier holding a gun&#10;&#10;Description automatically generated with low confidence">
            <a:extLst>
              <a:ext uri="{FF2B5EF4-FFF2-40B4-BE49-F238E27FC236}">
                <a16:creationId xmlns:a16="http://schemas.microsoft.com/office/drawing/2014/main" id="{D1A0FF67-AE3B-9E4D-B17E-5B0C69EC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439" y="1082954"/>
            <a:ext cx="3133213" cy="3133213"/>
          </a:xfrm>
          <a:prstGeom prst="rect">
            <a:avLst/>
          </a:prstGeom>
        </p:spPr>
      </p:pic>
      <p:sp>
        <p:nvSpPr>
          <p:cNvPr id="9" name="TextBox 8">
            <a:extLst>
              <a:ext uri="{FF2B5EF4-FFF2-40B4-BE49-F238E27FC236}">
                <a16:creationId xmlns:a16="http://schemas.microsoft.com/office/drawing/2014/main" id="{B9B3F482-8999-6B4E-AF54-767115F49C02}"/>
              </a:ext>
            </a:extLst>
          </p:cNvPr>
          <p:cNvSpPr txBox="1"/>
          <p:nvPr/>
        </p:nvSpPr>
        <p:spPr>
          <a:xfrm>
            <a:off x="5388928" y="4455261"/>
            <a:ext cx="389023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May 10-12, 2022, Washington DC Convention Center</a:t>
            </a:r>
          </a:p>
        </p:txBody>
      </p:sp>
      <p:sp>
        <p:nvSpPr>
          <p:cNvPr id="8" name="Rectangle 7">
            <a:extLst>
              <a:ext uri="{FF2B5EF4-FFF2-40B4-BE49-F238E27FC236}">
                <a16:creationId xmlns:a16="http://schemas.microsoft.com/office/drawing/2014/main" id="{E4CEC748-6469-4A1F-95B8-22A3161D447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1" name="Picture 10" descr="Text&#10;&#10;Description automatically generated with medium confidence">
            <a:extLst>
              <a:ext uri="{FF2B5EF4-FFF2-40B4-BE49-F238E27FC236}">
                <a16:creationId xmlns:a16="http://schemas.microsoft.com/office/drawing/2014/main" id="{FF3EC44D-31B4-4135-908A-C9B0C9AD0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55203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7010400" y="1905000"/>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05400" y="1905000"/>
            <a:ext cx="1905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72000" y="1905000"/>
            <a:ext cx="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p:cNvCxnSpPr>
          <p:nvPr/>
        </p:nvCxnSpPr>
        <p:spPr>
          <a:xfrm>
            <a:off x="2819400" y="3486011"/>
            <a:ext cx="0" cy="552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5720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2819400" y="3486011"/>
            <a:ext cx="3397131" cy="191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6209410" y="3505200"/>
            <a:ext cx="7121" cy="6220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51023" y="1363414"/>
            <a:ext cx="3158387" cy="846386"/>
          </a:xfrm>
          <a:prstGeom prst="rect">
            <a:avLst/>
          </a:prstGeom>
          <a:solidFill>
            <a:srgbClr val="41453A"/>
          </a:solidFill>
          <a:ln>
            <a:solidFill>
              <a:srgbClr val="41453A"/>
            </a:solidFill>
          </a:ln>
        </p:spPr>
        <p:txBody>
          <a:bodyPr wrap="none" rtlCol="0">
            <a:spAutoFit/>
          </a:bodyPr>
          <a:lstStyle/>
          <a:p>
            <a:pPr algn="ctr"/>
            <a:r>
              <a:rPr lang="en-US" sz="2600" dirty="0">
                <a:solidFill>
                  <a:srgbClr val="FFFFFF"/>
                </a:solidFill>
              </a:rPr>
              <a:t>Editor </a:t>
            </a:r>
          </a:p>
          <a:p>
            <a:pPr algn="ctr"/>
            <a:r>
              <a:rPr lang="en-US" sz="2300" dirty="0">
                <a:solidFill>
                  <a:srgbClr val="FFFFFF"/>
                </a:solidFill>
              </a:rPr>
              <a:t>Col Mary Reinwald (Ret)</a:t>
            </a:r>
          </a:p>
        </p:txBody>
      </p:sp>
      <p:sp>
        <p:nvSpPr>
          <p:cNvPr id="17" name="TextBox 16"/>
          <p:cNvSpPr txBox="1"/>
          <p:nvPr/>
        </p:nvSpPr>
        <p:spPr>
          <a:xfrm>
            <a:off x="5478914" y="4035896"/>
            <a:ext cx="1600201"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Production</a:t>
            </a:r>
          </a:p>
          <a:p>
            <a:pPr lvl="0" algn="ctr"/>
            <a:r>
              <a:rPr lang="en-US" sz="2000" dirty="0">
                <a:solidFill>
                  <a:srgbClr val="FFFFFF"/>
                </a:solidFill>
              </a:rPr>
              <a:t>Coordinator</a:t>
            </a:r>
          </a:p>
        </p:txBody>
      </p:sp>
      <p:sp>
        <p:nvSpPr>
          <p:cNvPr id="18" name="TextBox 17"/>
          <p:cNvSpPr txBox="1"/>
          <p:nvPr/>
        </p:nvSpPr>
        <p:spPr>
          <a:xfrm>
            <a:off x="6096000" y="2323981"/>
            <a:ext cx="1752600" cy="800219"/>
          </a:xfrm>
          <a:prstGeom prst="rect">
            <a:avLst/>
          </a:prstGeom>
          <a:solidFill>
            <a:srgbClr val="41453A"/>
          </a:solidFill>
          <a:ln>
            <a:solidFill>
              <a:srgbClr val="41453A"/>
            </a:solidFill>
          </a:ln>
        </p:spPr>
        <p:txBody>
          <a:bodyPr wrap="square" rtlCol="0">
            <a:spAutoFit/>
          </a:bodyPr>
          <a:lstStyle/>
          <a:p>
            <a:pPr lvl="0" algn="ctr"/>
            <a:r>
              <a:rPr lang="en-US" sz="2300" dirty="0">
                <a:solidFill>
                  <a:srgbClr val="FFFFFF"/>
                </a:solidFill>
              </a:rPr>
              <a:t>Deputy</a:t>
            </a:r>
          </a:p>
          <a:p>
            <a:pPr lvl="0" algn="ctr"/>
            <a:r>
              <a:rPr lang="en-US" sz="2300" dirty="0">
                <a:solidFill>
                  <a:srgbClr val="FFFFFF"/>
                </a:solidFill>
              </a:rPr>
              <a:t>Editor</a:t>
            </a:r>
          </a:p>
        </p:txBody>
      </p:sp>
      <p:sp>
        <p:nvSpPr>
          <p:cNvPr id="21" name="TextBox 20"/>
          <p:cNvSpPr txBox="1"/>
          <p:nvPr/>
        </p:nvSpPr>
        <p:spPr>
          <a:xfrm>
            <a:off x="3863407" y="4034365"/>
            <a:ext cx="1371602"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Graphic</a:t>
            </a:r>
          </a:p>
          <a:p>
            <a:pPr lvl="0" algn="ctr"/>
            <a:r>
              <a:rPr lang="en-US" sz="2000" dirty="0">
                <a:solidFill>
                  <a:srgbClr val="FFFFFF"/>
                </a:solidFill>
              </a:rPr>
              <a:t>Designer</a:t>
            </a:r>
          </a:p>
        </p:txBody>
      </p:sp>
      <p:sp>
        <p:nvSpPr>
          <p:cNvPr id="31" name="TextBox 30"/>
          <p:cNvSpPr txBox="1"/>
          <p:nvPr/>
        </p:nvSpPr>
        <p:spPr>
          <a:xfrm>
            <a:off x="2186299" y="4034365"/>
            <a:ext cx="1214216"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Staff</a:t>
            </a:r>
          </a:p>
          <a:p>
            <a:pPr lvl="0" algn="ctr"/>
            <a:r>
              <a:rPr lang="en-US" sz="2000" dirty="0">
                <a:solidFill>
                  <a:srgbClr val="FFFFFF"/>
                </a:solidFill>
              </a:rPr>
              <a:t>Writer</a:t>
            </a: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Leatherneck</a:t>
            </a:r>
          </a:p>
        </p:txBody>
      </p:sp>
      <p:sp>
        <p:nvSpPr>
          <p:cNvPr id="2" name="Slide Number Placeholder 1"/>
          <p:cNvSpPr>
            <a:spLocks noGrp="1"/>
          </p:cNvSpPr>
          <p:nvPr>
            <p:ph type="sldNum" sz="quarter" idx="7"/>
          </p:nvPr>
        </p:nvSpPr>
        <p:spPr/>
        <p:txBody>
          <a:bodyPr/>
          <a:lstStyle/>
          <a:p>
            <a:fld id="{65C3D1F8-002A-47E3-97A1-C6774553AA60}" type="slidenum">
              <a:rPr lang="en-US" smtClean="0"/>
              <a:t>22</a:t>
            </a:fld>
            <a:endParaRPr lang="en-US" dirty="0"/>
          </a:p>
        </p:txBody>
      </p:sp>
      <p:sp>
        <p:nvSpPr>
          <p:cNvPr id="19" name="Rectangle 18">
            <a:extLst>
              <a:ext uri="{FF2B5EF4-FFF2-40B4-BE49-F238E27FC236}">
                <a16:creationId xmlns:a16="http://schemas.microsoft.com/office/drawing/2014/main" id="{103A8A99-54D1-46FD-908F-65D805486AF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20" name="Picture 19" descr="Text&#10;&#10;Description automatically generated with medium confidence">
            <a:extLst>
              <a:ext uri="{FF2B5EF4-FFF2-40B4-BE49-F238E27FC236}">
                <a16:creationId xmlns:a16="http://schemas.microsoft.com/office/drawing/2014/main" id="{10EA3439-B365-4FEB-990D-5922F8490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24454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90800" y="1807165"/>
            <a:ext cx="5029200"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b="1" dirty="0">
              <a:latin typeface="Arial"/>
              <a:cs typeface="Arial"/>
            </a:endParaRPr>
          </a:p>
          <a:p>
            <a:pPr marL="342900" lvl="0" indent="-342900" eaLnBrk="1" hangingPunct="1">
              <a:buFont typeface="Arial"/>
              <a:buChar char="•"/>
              <a:defRPr/>
            </a:pPr>
            <a:r>
              <a:rPr lang="en-US" altLang="en-US" dirty="0">
                <a:solidFill>
                  <a:prstClr val="black"/>
                </a:solidFill>
                <a:latin typeface="Arial"/>
                <a:ea typeface="+mn-ea"/>
                <a:cs typeface="Arial"/>
              </a:rPr>
              <a:t>Published since 1917</a:t>
            </a:r>
            <a:endParaRPr lang="en-US" altLang="en-US" sz="3200" b="1" dirty="0">
              <a:latin typeface="Arial"/>
              <a:cs typeface="Arial"/>
            </a:endParaRPr>
          </a:p>
          <a:p>
            <a:pPr lvl="1" eaLnBrk="1" hangingPunct="1">
              <a:defRPr/>
            </a:pPr>
            <a:endParaRPr lang="en-US" altLang="en-US" sz="500" dirty="0">
              <a:latin typeface="Arial"/>
              <a:cs typeface="Arial"/>
            </a:endParaRPr>
          </a:p>
          <a:p>
            <a:pPr marL="342900" indent="-342900" eaLnBrk="1" hangingPunct="1">
              <a:buFont typeface="Arial"/>
              <a:buChar char="•"/>
              <a:defRPr/>
            </a:pPr>
            <a:r>
              <a:rPr lang="en-US" altLang="en-US" dirty="0">
                <a:latin typeface="Arial"/>
                <a:cs typeface="Arial"/>
              </a:rPr>
              <a:t>Writers</a:t>
            </a:r>
          </a:p>
          <a:p>
            <a:pPr lvl="1" eaLnBrk="1" hangingPunct="1">
              <a:defRPr/>
            </a:pPr>
            <a:r>
              <a:rPr lang="en-US" altLang="en-US" sz="2000" dirty="0">
                <a:latin typeface="Arial"/>
                <a:cs typeface="Arial"/>
              </a:rPr>
              <a:t>Staff</a:t>
            </a:r>
          </a:p>
          <a:p>
            <a:pPr lvl="1" eaLnBrk="1" hangingPunct="1">
              <a:defRPr/>
            </a:pPr>
            <a:r>
              <a:rPr lang="en-US" altLang="en-US" sz="2000" dirty="0">
                <a:latin typeface="Arial"/>
                <a:cs typeface="Arial"/>
              </a:rPr>
              <a:t>Independent Authors</a:t>
            </a:r>
          </a:p>
          <a:p>
            <a:pPr lvl="1" eaLnBrk="1" hangingPunct="1">
              <a:defRPr/>
            </a:pPr>
            <a:r>
              <a:rPr lang="en-US" altLang="en-US" sz="2000" dirty="0">
                <a:latin typeface="Arial"/>
                <a:cs typeface="Arial"/>
              </a:rPr>
              <a:t>Active Duty Marines</a:t>
            </a:r>
          </a:p>
          <a:p>
            <a:pPr lvl="1" eaLnBrk="1" hangingPunct="1">
              <a:defRPr/>
            </a:pPr>
            <a:endParaRPr lang="en-US" altLang="en-US" sz="500" dirty="0">
              <a:latin typeface="Arial"/>
              <a:cs typeface="Arial"/>
            </a:endParaRPr>
          </a:p>
        </p:txBody>
      </p:sp>
      <p:sp>
        <p:nvSpPr>
          <p:cNvPr id="10" name="TextBox 1"/>
          <p:cNvSpPr txBox="1">
            <a:spLocks noChangeArrowheads="1"/>
          </p:cNvSpPr>
          <p:nvPr/>
        </p:nvSpPr>
        <p:spPr bwMode="auto">
          <a:xfrm>
            <a:off x="114300" y="282785"/>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Introduction</a:t>
            </a:r>
            <a:r>
              <a:rPr lang="en-US" altLang="en-US" sz="4400" b="1" i="1" dirty="0">
                <a:solidFill>
                  <a:srgbClr val="41453A"/>
                </a:solidFill>
                <a:latin typeface="Arial" charset="0"/>
              </a:rPr>
              <a:t> </a:t>
            </a:r>
          </a:p>
        </p:txBody>
      </p:sp>
      <p:pic>
        <p:nvPicPr>
          <p:cNvPr id="4" name="Picture 3" descr="LNECKCOVOct15Plain_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205" y="889636"/>
            <a:ext cx="1676400" cy="2278742"/>
          </a:xfrm>
          <a:prstGeom prst="rect">
            <a:avLst/>
          </a:prstGeom>
          <a:ln>
            <a:noFill/>
          </a:ln>
          <a:effectLst>
            <a:outerShdw blurRad="292100" dist="139700" dir="2700000" algn="tl" rotWithShape="0">
              <a:srgbClr val="333333">
                <a:alpha val="65000"/>
              </a:srgbClr>
            </a:outerShdw>
          </a:effectLst>
        </p:spPr>
      </p:pic>
      <p:pic>
        <p:nvPicPr>
          <p:cNvPr id="11" name="Picture 10" descr="9_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9200"/>
            <a:ext cx="1728195" cy="2304260"/>
          </a:xfrm>
          <a:prstGeom prst="rect">
            <a:avLst/>
          </a:prstGeom>
          <a:ln>
            <a:noFill/>
          </a:ln>
          <a:effectLst>
            <a:outerShdw blurRad="292100" dist="139700" dir="2700000" algn="tl" rotWithShape="0">
              <a:srgbClr val="333333">
                <a:alpha val="65000"/>
              </a:srgbClr>
            </a:outerShdw>
          </a:effectLst>
        </p:spPr>
      </p:pic>
      <p:pic>
        <p:nvPicPr>
          <p:cNvPr id="2" name="Picture 1" descr="LeatherneckJuly58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831460"/>
            <a:ext cx="1731427" cy="22739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638300" y="1263334"/>
            <a:ext cx="5791200" cy="1169551"/>
          </a:xfrm>
          <a:prstGeom prst="rect">
            <a:avLst/>
          </a:prstGeom>
          <a:noFill/>
        </p:spPr>
        <p:txBody>
          <a:bodyPr wrap="square" rtlCol="0">
            <a:spAutoFit/>
          </a:bodyPr>
          <a:lstStyle/>
          <a:p>
            <a:pPr algn="ctr"/>
            <a:r>
              <a:rPr lang="en-US" altLang="en-US" sz="2800" b="1" i="1" dirty="0">
                <a:latin typeface="Arial"/>
                <a:cs typeface="Arial"/>
              </a:rPr>
              <a:t>Magazine of the Marines </a:t>
            </a:r>
          </a:p>
          <a:p>
            <a:pPr algn="ctr"/>
            <a:r>
              <a:rPr lang="en-US" altLang="en-US" sz="2400" b="1" dirty="0">
                <a:latin typeface="Arial"/>
                <a:cs typeface="Arial"/>
              </a:rPr>
              <a:t>Yesterday, Today, and Tomorrow</a:t>
            </a:r>
          </a:p>
          <a:p>
            <a:pPr algn="ctr"/>
            <a:endParaRPr lang="en-US" dirty="0"/>
          </a:p>
        </p:txBody>
      </p:sp>
      <p:sp>
        <p:nvSpPr>
          <p:cNvPr id="5" name="Slide Number Placeholder 4"/>
          <p:cNvSpPr>
            <a:spLocks noGrp="1"/>
          </p:cNvSpPr>
          <p:nvPr>
            <p:ph type="sldNum" sz="quarter" idx="7"/>
          </p:nvPr>
        </p:nvSpPr>
        <p:spPr/>
        <p:txBody>
          <a:bodyPr/>
          <a:lstStyle/>
          <a:p>
            <a:fld id="{65C3D1F8-002A-47E3-97A1-C6774553AA60}" type="slidenum">
              <a:rPr lang="en-US" smtClean="0"/>
              <a:t>23</a:t>
            </a:fld>
            <a:endParaRPr lang="en-US" dirty="0"/>
          </a:p>
        </p:txBody>
      </p:sp>
      <p:pic>
        <p:nvPicPr>
          <p:cNvPr id="7" name="Picture 6" descr="A picture containing indoor&#10;&#10;Description automatically generated">
            <a:extLst>
              <a:ext uri="{FF2B5EF4-FFF2-40B4-BE49-F238E27FC236}">
                <a16:creationId xmlns:a16="http://schemas.microsoft.com/office/drawing/2014/main" id="{10B657A3-1EAE-754E-A09A-AF8C5DAD9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073" y="2676445"/>
            <a:ext cx="1717054" cy="2291432"/>
          </a:xfrm>
          <a:prstGeom prst="rect">
            <a:avLst/>
          </a:prstGeom>
          <a:effectLst>
            <a:outerShdw blurRad="393700" dist="76200" dir="5400000" sx="101000" sy="101000" algn="ctr" rotWithShape="0">
              <a:srgbClr val="000000">
                <a:alpha val="43137"/>
              </a:srgbClr>
            </a:outerShdw>
          </a:effectLst>
        </p:spPr>
      </p:pic>
      <p:sp>
        <p:nvSpPr>
          <p:cNvPr id="12" name="Rectangle 11">
            <a:extLst>
              <a:ext uri="{FF2B5EF4-FFF2-40B4-BE49-F238E27FC236}">
                <a16:creationId xmlns:a16="http://schemas.microsoft.com/office/drawing/2014/main" id="{FB0E44C5-A3A9-41DA-BB54-D563B995E674}"/>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B0019BD5-8535-4E56-95FD-E0E06B7B30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45780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81000" y="1295400"/>
            <a:ext cx="4038600"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800100" lvl="1" indent="-342900" eaLnBrk="1" hangingPunct="1">
              <a:buFont typeface="Arial" panose="020B0604020202020204" pitchFamily="34" charset="0"/>
              <a:buChar char="•"/>
              <a:defRPr/>
            </a:pPr>
            <a:r>
              <a:rPr lang="en-US" dirty="0">
                <a:latin typeface="Arial"/>
                <a:cs typeface="Arial"/>
              </a:rPr>
              <a:t>Sponsored by MCAF</a:t>
            </a:r>
          </a:p>
          <a:p>
            <a:pPr marL="800100" lvl="1" indent="-342900" eaLnBrk="1" hangingPunct="1">
              <a:buFont typeface="Arial" panose="020B0604020202020204" pitchFamily="34" charset="0"/>
              <a:buChar char="•"/>
              <a:defRPr/>
            </a:pPr>
            <a:r>
              <a:rPr lang="en-US" dirty="0">
                <a:latin typeface="Arial"/>
                <a:cs typeface="Arial"/>
              </a:rPr>
              <a:t>+50 entries annually</a:t>
            </a:r>
          </a:p>
          <a:p>
            <a:pPr marL="800100" lvl="1" indent="-342900" eaLnBrk="1" hangingPunct="1">
              <a:buFont typeface="Arial" panose="020B0604020202020204" pitchFamily="34" charset="0"/>
              <a:buChar char="•"/>
              <a:defRPr/>
            </a:pPr>
            <a:r>
              <a:rPr lang="en-US" dirty="0">
                <a:latin typeface="Arial"/>
                <a:cs typeface="Arial"/>
              </a:rPr>
              <a:t>+10 published </a:t>
            </a:r>
          </a:p>
          <a:p>
            <a:pPr marL="800100" lvl="1" indent="-342900" eaLnBrk="1" hangingPunct="1">
              <a:buFont typeface="Arial" panose="020B0604020202020204" pitchFamily="34" charset="0"/>
              <a:buChar char="•"/>
              <a:defRPr/>
            </a:pPr>
            <a:r>
              <a:rPr lang="en-US" dirty="0">
                <a:latin typeface="Arial"/>
                <a:cs typeface="Arial"/>
              </a:rPr>
              <a:t>LCpls and </a:t>
            </a:r>
            <a:r>
              <a:rPr lang="en-US" dirty="0" err="1">
                <a:latin typeface="Arial"/>
                <a:cs typeface="Arial"/>
              </a:rPr>
              <a:t>Cpls</a:t>
            </a:r>
            <a:r>
              <a:rPr lang="en-US" dirty="0">
                <a:latin typeface="Arial"/>
                <a:cs typeface="Arial"/>
              </a:rPr>
              <a:t> usually win</a:t>
            </a:r>
          </a:p>
          <a:p>
            <a:pPr lvl="1" eaLnBrk="1" hangingPunct="1">
              <a:defRPr/>
            </a:pPr>
            <a:endParaRPr lang="en-US" sz="2200" dirty="0">
              <a:latin typeface="Arial"/>
              <a:cs typeface="Arial"/>
            </a:endParaRPr>
          </a:p>
          <a:p>
            <a:pPr lvl="2" indent="0" eaLnBrk="1" hangingPunct="1">
              <a:defRPr/>
            </a:pPr>
            <a:endParaRPr lang="en-US" sz="2200" dirty="0">
              <a:latin typeface="Arial"/>
              <a:cs typeface="Arial"/>
            </a:endParaRPr>
          </a:p>
        </p:txBody>
      </p:sp>
      <p:sp>
        <p:nvSpPr>
          <p:cNvPr id="12" name="TextBox 1"/>
          <p:cNvSpPr txBox="1">
            <a:spLocks noChangeArrowheads="1"/>
          </p:cNvSpPr>
          <p:nvPr/>
        </p:nvSpPr>
        <p:spPr bwMode="auto">
          <a:xfrm>
            <a:off x="114300" y="304800"/>
            <a:ext cx="8915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Leatherneck Writing Contest</a:t>
            </a:r>
            <a:endParaRPr lang="en-US" altLang="en-US" b="1" i="1" u="sng" dirty="0">
              <a:solidFill>
                <a:srgbClr val="41453A"/>
              </a:solidFill>
              <a:latin typeface="Arial" charset="0"/>
            </a:endParaRPr>
          </a:p>
        </p:txBody>
      </p:sp>
      <p:sp>
        <p:nvSpPr>
          <p:cNvPr id="3" name="Slide Number Placeholder 2"/>
          <p:cNvSpPr>
            <a:spLocks noGrp="1"/>
          </p:cNvSpPr>
          <p:nvPr>
            <p:ph type="sldNum" sz="quarter" idx="7"/>
          </p:nvPr>
        </p:nvSpPr>
        <p:spPr/>
        <p:txBody>
          <a:bodyPr/>
          <a:lstStyle/>
          <a:p>
            <a:fld id="{65C3D1F8-002A-47E3-97A1-C6774553AA60}" type="slidenum">
              <a:rPr lang="en-US" smtClean="0"/>
              <a:t>24</a:t>
            </a:fld>
            <a:endParaRPr lang="en-US" dirty="0"/>
          </a:p>
        </p:txBody>
      </p:sp>
      <p:pic>
        <p:nvPicPr>
          <p:cNvPr id="6" name="Picture 5" descr="Text&#10;&#10;Description automatically generated">
            <a:extLst>
              <a:ext uri="{FF2B5EF4-FFF2-40B4-BE49-F238E27FC236}">
                <a16:creationId xmlns:a16="http://schemas.microsoft.com/office/drawing/2014/main" id="{1DBE7F07-3362-334C-B4B3-2AA05A74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143000"/>
            <a:ext cx="2971800" cy="4021683"/>
          </a:xfrm>
          <a:prstGeom prst="rect">
            <a:avLst/>
          </a:prstGeom>
        </p:spPr>
      </p:pic>
      <p:sp>
        <p:nvSpPr>
          <p:cNvPr id="7" name="Rectangle 6">
            <a:extLst>
              <a:ext uri="{FF2B5EF4-FFF2-40B4-BE49-F238E27FC236}">
                <a16:creationId xmlns:a16="http://schemas.microsoft.com/office/drawing/2014/main" id="{6127835F-290C-42E6-822D-155684D214C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9A1CA9C8-AF33-4870-9435-095F2E450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15647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403765" y="21336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429010" y="1612570"/>
            <a:ext cx="1981190" cy="682612"/>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454403" y="1676400"/>
            <a:ext cx="1898725" cy="446276"/>
          </a:xfrm>
          <a:prstGeom prst="rect">
            <a:avLst/>
          </a:prstGeom>
          <a:noFill/>
        </p:spPr>
        <p:txBody>
          <a:bodyPr wrap="none" rtlCol="0">
            <a:spAutoFit/>
          </a:bodyPr>
          <a:lstStyle/>
          <a:p>
            <a:pPr algn="ctr"/>
            <a:r>
              <a:rPr lang="en-US" sz="2300" dirty="0">
                <a:solidFill>
                  <a:srgbClr val="FFFFFF"/>
                </a:solidFill>
              </a:rPr>
              <a:t>Retail Director</a:t>
            </a: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dirty="0">
                <a:solidFill>
                  <a:srgbClr val="41453A"/>
                </a:solidFill>
                <a:latin typeface="Arial" charset="0"/>
              </a:rPr>
              <a:t>Retail Operations</a:t>
            </a:r>
          </a:p>
        </p:txBody>
      </p:sp>
      <p:sp>
        <p:nvSpPr>
          <p:cNvPr id="2" name="Slide Number Placeholder 1"/>
          <p:cNvSpPr>
            <a:spLocks noGrp="1"/>
          </p:cNvSpPr>
          <p:nvPr>
            <p:ph type="sldNum" sz="quarter" idx="7"/>
          </p:nvPr>
        </p:nvSpPr>
        <p:spPr/>
        <p:txBody>
          <a:bodyPr/>
          <a:lstStyle/>
          <a:p>
            <a:fld id="{65C3D1F8-002A-47E3-97A1-C6774553AA60}" type="slidenum">
              <a:rPr lang="en-US" smtClean="0"/>
              <a:t>25</a:t>
            </a:fld>
            <a:endParaRPr lang="en-US" dirty="0"/>
          </a:p>
        </p:txBody>
      </p:sp>
      <p:cxnSp>
        <p:nvCxnSpPr>
          <p:cNvPr id="26" name="Straight Connector 25">
            <a:extLst>
              <a:ext uri="{FF2B5EF4-FFF2-40B4-BE49-F238E27FC236}">
                <a16:creationId xmlns:a16="http://schemas.microsoft.com/office/drawing/2014/main" id="{AF9C317E-ABBD-6949-813C-AD3F950FA866}"/>
              </a:ext>
            </a:extLst>
          </p:cNvPr>
          <p:cNvCxnSpPr>
            <a:cxnSpLocks/>
          </p:cNvCxnSpPr>
          <p:nvPr/>
        </p:nvCxnSpPr>
        <p:spPr>
          <a:xfrm>
            <a:off x="1524000" y="3034431"/>
            <a:ext cx="5829300" cy="142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65A5B10-92F9-0E44-B071-A32D5A356261}"/>
              </a:ext>
            </a:extLst>
          </p:cNvPr>
          <p:cNvCxnSpPr>
            <a:cxnSpLocks/>
          </p:cNvCxnSpPr>
          <p:nvPr/>
        </p:nvCxnSpPr>
        <p:spPr>
          <a:xfrm>
            <a:off x="1513318" y="30099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5AD538F-749F-A745-967D-B6983CA1D33F}"/>
              </a:ext>
            </a:extLst>
          </p:cNvPr>
          <p:cNvCxnSpPr/>
          <p:nvPr/>
        </p:nvCxnSpPr>
        <p:spPr>
          <a:xfrm>
            <a:off x="3657600" y="303838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F9B9E8C-C72C-8748-9009-59E2F02FDE90}"/>
              </a:ext>
            </a:extLst>
          </p:cNvPr>
          <p:cNvCxnSpPr/>
          <p:nvPr/>
        </p:nvCxnSpPr>
        <p:spPr>
          <a:xfrm>
            <a:off x="5562600" y="3061569"/>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3FA122-401B-C545-A913-1B0CFDD0A731}"/>
              </a:ext>
            </a:extLst>
          </p:cNvPr>
          <p:cNvCxnSpPr/>
          <p:nvPr/>
        </p:nvCxnSpPr>
        <p:spPr>
          <a:xfrm>
            <a:off x="7353300" y="3048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A707BC4-591B-D04B-B203-D2B14CE0090A}"/>
              </a:ext>
            </a:extLst>
          </p:cNvPr>
          <p:cNvSpPr txBox="1"/>
          <p:nvPr/>
        </p:nvSpPr>
        <p:spPr>
          <a:xfrm>
            <a:off x="6629400" y="3518769"/>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Systems</a:t>
            </a:r>
          </a:p>
        </p:txBody>
      </p:sp>
      <p:sp>
        <p:nvSpPr>
          <p:cNvPr id="35" name="TextBox 34">
            <a:extLst>
              <a:ext uri="{FF2B5EF4-FFF2-40B4-BE49-F238E27FC236}">
                <a16:creationId xmlns:a16="http://schemas.microsoft.com/office/drawing/2014/main" id="{0D7895F1-DC92-6148-9768-F4DF7861598E}"/>
              </a:ext>
            </a:extLst>
          </p:cNvPr>
          <p:cNvSpPr txBox="1"/>
          <p:nvPr/>
        </p:nvSpPr>
        <p:spPr>
          <a:xfrm>
            <a:off x="4838700" y="3538456"/>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Operations</a:t>
            </a:r>
          </a:p>
        </p:txBody>
      </p:sp>
      <p:sp>
        <p:nvSpPr>
          <p:cNvPr id="36" name="TextBox 35">
            <a:extLst>
              <a:ext uri="{FF2B5EF4-FFF2-40B4-BE49-F238E27FC236}">
                <a16:creationId xmlns:a16="http://schemas.microsoft.com/office/drawing/2014/main" id="{ACFF71FA-4D66-9648-B803-30DCDF145CB3}"/>
              </a:ext>
            </a:extLst>
          </p:cNvPr>
          <p:cNvSpPr txBox="1"/>
          <p:nvPr/>
        </p:nvSpPr>
        <p:spPr>
          <a:xfrm>
            <a:off x="2933700" y="3518769"/>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Purchasing</a:t>
            </a:r>
          </a:p>
        </p:txBody>
      </p:sp>
      <p:sp>
        <p:nvSpPr>
          <p:cNvPr id="37" name="TextBox 36">
            <a:extLst>
              <a:ext uri="{FF2B5EF4-FFF2-40B4-BE49-F238E27FC236}">
                <a16:creationId xmlns:a16="http://schemas.microsoft.com/office/drawing/2014/main" id="{FD2386D8-733C-CA48-8809-2B44C7D59E60}"/>
              </a:ext>
            </a:extLst>
          </p:cNvPr>
          <p:cNvSpPr txBox="1"/>
          <p:nvPr/>
        </p:nvSpPr>
        <p:spPr>
          <a:xfrm>
            <a:off x="484618" y="3538456"/>
            <a:ext cx="2057399"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The MARINE Shop</a:t>
            </a:r>
          </a:p>
        </p:txBody>
      </p:sp>
      <p:sp>
        <p:nvSpPr>
          <p:cNvPr id="24" name="Rectangle 23">
            <a:extLst>
              <a:ext uri="{FF2B5EF4-FFF2-40B4-BE49-F238E27FC236}">
                <a16:creationId xmlns:a16="http://schemas.microsoft.com/office/drawing/2014/main" id="{4D7D5585-0F34-48D3-AFCE-633757FB5D31}"/>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25" name="Picture 24" descr="Text&#10;&#10;Description automatically generated with medium confidence">
            <a:extLst>
              <a:ext uri="{FF2B5EF4-FFF2-40B4-BE49-F238E27FC236}">
                <a16:creationId xmlns:a16="http://schemas.microsoft.com/office/drawing/2014/main" id="{FFBE021C-ED30-4083-B92E-3CDAD2FA5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97293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 y="277584"/>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The MARINE Shop</a:t>
            </a:r>
          </a:p>
        </p:txBody>
      </p:sp>
      <p:sp>
        <p:nvSpPr>
          <p:cNvPr id="5" name="Text Box 4"/>
          <p:cNvSpPr txBox="1">
            <a:spLocks noChangeArrowheads="1"/>
          </p:cNvSpPr>
          <p:nvPr/>
        </p:nvSpPr>
        <p:spPr bwMode="auto">
          <a:xfrm>
            <a:off x="228600" y="1143000"/>
            <a:ext cx="5334000" cy="3277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Founded in 1962</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Acquired by MCA in 2007</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Began Online Operations in 2009</a:t>
            </a:r>
          </a:p>
          <a:p>
            <a:pPr marL="342900" indent="-342900" eaLnBrk="1" hangingPunct="1">
              <a:buFont typeface="Arial"/>
              <a:buChar char="•"/>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Works with USMC Licensing Trademark Office</a:t>
            </a:r>
          </a:p>
          <a:p>
            <a:pPr marL="342900" indent="-342900" eaLnBrk="1" hangingPunct="1">
              <a:buFont typeface="Arial"/>
              <a:buChar char="•"/>
              <a:defRPr/>
            </a:pPr>
            <a:r>
              <a:rPr lang="en-US" altLang="en-US" dirty="0">
                <a:latin typeface="Arial" pitchFamily="34" charset="0"/>
              </a:rPr>
              <a:t>Marine Corps Systems Command certifies every uniform item</a:t>
            </a:r>
          </a:p>
          <a:p>
            <a:pPr marL="342900" indent="-342900" eaLnBrk="1" hangingPunct="1">
              <a:buFont typeface="Arial"/>
              <a:buChar char="•"/>
              <a:defRPr/>
            </a:pPr>
            <a:r>
              <a:rPr lang="en-US" altLang="en-US" dirty="0">
                <a:latin typeface="Arial" pitchFamily="34" charset="0"/>
              </a:rPr>
              <a:t>Uniform financing since 2018</a:t>
            </a:r>
          </a:p>
        </p:txBody>
      </p:sp>
      <p:pic>
        <p:nvPicPr>
          <p:cNvPr id="6" name="Picture 5" descr="marine-shop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82" y="1143000"/>
            <a:ext cx="3181684" cy="1905000"/>
          </a:xfrm>
          <a:prstGeom prst="rect">
            <a:avLst/>
          </a:prstGeom>
          <a:ln>
            <a:noFill/>
          </a:ln>
          <a:effectLst>
            <a:outerShdw blurRad="292100" dist="139700" dir="2700000" algn="tl" rotWithShape="0">
              <a:srgbClr val="333333">
                <a:alpha val="65000"/>
              </a:srgbClr>
            </a:outerShdw>
          </a:effectLst>
        </p:spPr>
      </p:pic>
      <p:pic>
        <p:nvPicPr>
          <p:cNvPr id="7" name="Picture 6" descr="MarineShop_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337860"/>
            <a:ext cx="3175415" cy="1899026"/>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7"/>
          </p:nvPr>
        </p:nvSpPr>
        <p:spPr/>
        <p:txBody>
          <a:bodyPr/>
          <a:lstStyle/>
          <a:p>
            <a:fld id="{65C3D1F8-002A-47E3-97A1-C6774553AA60}" type="slidenum">
              <a:rPr lang="en-US" smtClean="0"/>
              <a:t>26</a:t>
            </a:fld>
            <a:endParaRPr lang="en-US" dirty="0"/>
          </a:p>
        </p:txBody>
      </p:sp>
      <p:sp>
        <p:nvSpPr>
          <p:cNvPr id="8" name="Rectangle 7">
            <a:extLst>
              <a:ext uri="{FF2B5EF4-FFF2-40B4-BE49-F238E27FC236}">
                <a16:creationId xmlns:a16="http://schemas.microsoft.com/office/drawing/2014/main" id="{CF58DD32-4B9E-4975-AA51-547BB400D199}"/>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0F79AF23-44A9-484F-BCD7-1CD6605D9A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960641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3C576247-B956-ED46-9BC5-E68B546E4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334" y="406312"/>
            <a:ext cx="1752666" cy="2336888"/>
          </a:xfrm>
          <a:prstGeom prst="rect">
            <a:avLst/>
          </a:prstGeom>
          <a:ln>
            <a:noFill/>
          </a:ln>
          <a:effectLst>
            <a:outerShdw blurRad="546100" dist="279400" dir="2700000" algn="tl" rotWithShape="0">
              <a:prstClr val="black">
                <a:alpha val="40000"/>
              </a:prstClr>
            </a:outerShdw>
          </a:effectLst>
          <a:scene3d>
            <a:camera prst="orthographicFront">
              <a:rot lat="0" lon="0" rev="20999999"/>
            </a:camera>
            <a:lightRig rig="threePt" dir="t"/>
          </a:scene3d>
        </p:spPr>
      </p:pic>
      <p:sp>
        <p:nvSpPr>
          <p:cNvPr id="2" name="TextBox 1"/>
          <p:cNvSpPr txBox="1">
            <a:spLocks noChangeArrowheads="1"/>
          </p:cNvSpPr>
          <p:nvPr/>
        </p:nvSpPr>
        <p:spPr bwMode="auto">
          <a:xfrm>
            <a:off x="114300" y="345229"/>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Retail Facts</a:t>
            </a:r>
          </a:p>
        </p:txBody>
      </p:sp>
      <p:sp>
        <p:nvSpPr>
          <p:cNvPr id="5" name="Text Box 4"/>
          <p:cNvSpPr txBox="1">
            <a:spLocks noChangeArrowheads="1"/>
          </p:cNvSpPr>
          <p:nvPr/>
        </p:nvSpPr>
        <p:spPr bwMode="auto">
          <a:xfrm>
            <a:off x="228600" y="1188908"/>
            <a:ext cx="6440742" cy="3877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en-US" sz="2300" dirty="0">
                <a:latin typeface="Arial" pitchFamily="34" charset="0"/>
              </a:rPr>
              <a:t>2021 Retail Revenue - </a:t>
            </a:r>
            <a:r>
              <a:rPr lang="en-US" altLang="en-US" sz="2200" dirty="0">
                <a:latin typeface="Arial" pitchFamily="34" charset="0"/>
              </a:rPr>
              <a:t>$6.08 million</a:t>
            </a:r>
            <a:endParaRPr lang="en-US" altLang="en-US" sz="2300" dirty="0">
              <a:latin typeface="Arial" pitchFamily="34" charset="0"/>
            </a:endParaRPr>
          </a:p>
          <a:p>
            <a:pPr marL="342900" indent="-342900" eaLnBrk="1" hangingPunct="1">
              <a:buFont typeface="Arial"/>
              <a:buChar char="•"/>
              <a:defRPr/>
            </a:pPr>
            <a:r>
              <a:rPr lang="en-US" altLang="en-US" sz="2300" dirty="0">
                <a:latin typeface="Arial" pitchFamily="34" charset="0"/>
              </a:rPr>
              <a:t>Uniform Sales primary focus</a:t>
            </a:r>
          </a:p>
          <a:p>
            <a:pPr marL="800100" lvl="1" indent="-342900" eaLnBrk="1" hangingPunct="1">
              <a:buFont typeface="Arial"/>
              <a:buChar char="•"/>
              <a:defRPr/>
            </a:pPr>
            <a:r>
              <a:rPr lang="en-US" altLang="en-US" sz="2300" dirty="0">
                <a:latin typeface="Arial" pitchFamily="34" charset="0"/>
              </a:rPr>
              <a:t>Commissioning packages </a:t>
            </a:r>
          </a:p>
          <a:p>
            <a:pPr marL="800100" lvl="1" indent="-342900" eaLnBrk="1" hangingPunct="1">
              <a:buFont typeface="Courier New" panose="02070309020205020404" pitchFamily="49" charset="0"/>
              <a:buChar char="o"/>
              <a:defRPr/>
            </a:pPr>
            <a:r>
              <a:rPr lang="en-US" sz="2300" b="1" dirty="0">
                <a:solidFill>
                  <a:srgbClr val="FF0000"/>
                </a:solidFill>
                <a:latin typeface="Arial" pitchFamily="34" charset="0"/>
              </a:rPr>
              <a:t>	</a:t>
            </a:r>
            <a:r>
              <a:rPr lang="en-US" b="1" dirty="0"/>
              <a:t>≈ </a:t>
            </a:r>
            <a:r>
              <a:rPr lang="en-US" altLang="en-US" sz="2100" dirty="0">
                <a:latin typeface="Arial" pitchFamily="34" charset="0"/>
              </a:rPr>
              <a:t>75% of newly commissioned Lieutenants</a:t>
            </a:r>
          </a:p>
          <a:p>
            <a:pPr marL="800100" lvl="1" indent="-342900" eaLnBrk="1" hangingPunct="1">
              <a:buFont typeface="Courier New" panose="02070309020205020404" pitchFamily="49" charset="0"/>
              <a:buChar char="o"/>
              <a:defRPr/>
            </a:pPr>
            <a:r>
              <a:rPr lang="en-US" altLang="en-US" sz="2100" dirty="0">
                <a:latin typeface="Arial" pitchFamily="34" charset="0"/>
              </a:rPr>
              <a:t>	Evening dress</a:t>
            </a:r>
          </a:p>
          <a:p>
            <a:pPr marL="800100" lvl="1" indent="-342900" eaLnBrk="1" hangingPunct="1">
              <a:buFont typeface="Courier New" panose="02070309020205020404" pitchFamily="49" charset="0"/>
              <a:buChar char="o"/>
              <a:defRPr/>
            </a:pPr>
            <a:r>
              <a:rPr lang="en-US" altLang="en-US" sz="2100" dirty="0">
                <a:latin typeface="Arial" pitchFamily="34" charset="0"/>
              </a:rPr>
              <a:t>	Boat Cloaks</a:t>
            </a:r>
          </a:p>
          <a:p>
            <a:pPr marL="800100" lvl="1" indent="-342900" eaLnBrk="1" hangingPunct="1">
              <a:buFont typeface="Courier New" panose="02070309020205020404" pitchFamily="49" charset="0"/>
              <a:buChar char="o"/>
              <a:defRPr/>
            </a:pPr>
            <a:r>
              <a:rPr lang="en-US" altLang="en-US" sz="2100" dirty="0">
                <a:latin typeface="Arial" pitchFamily="34" charset="0"/>
              </a:rPr>
              <a:t>	Other recurring uniform purchases</a:t>
            </a:r>
          </a:p>
          <a:p>
            <a:pPr marL="342900" indent="-342900" eaLnBrk="1" hangingPunct="1">
              <a:buFont typeface="Arial" panose="020B0604020202020204" pitchFamily="34" charset="0"/>
              <a:buChar char="•"/>
              <a:defRPr/>
            </a:pPr>
            <a:r>
              <a:rPr lang="en-US" altLang="en-US" sz="2300" dirty="0">
                <a:latin typeface="Arial" pitchFamily="34" charset="0"/>
              </a:rPr>
              <a:t>Business-to-Business</a:t>
            </a:r>
          </a:p>
          <a:p>
            <a:pPr marL="800100" lvl="1" indent="-342900" eaLnBrk="1" hangingPunct="1">
              <a:buFont typeface="Courier New" panose="02070309020205020404" pitchFamily="49" charset="0"/>
              <a:buChar char="o"/>
              <a:defRPr/>
            </a:pPr>
            <a:r>
              <a:rPr lang="en-US" altLang="en-US" sz="2100" dirty="0">
                <a:latin typeface="Arial" pitchFamily="34" charset="0"/>
              </a:rPr>
              <a:t>MCCS: 40,199 Guidebooks</a:t>
            </a:r>
          </a:p>
          <a:p>
            <a:pPr marL="342900" indent="-342900" eaLnBrk="1" hangingPunct="1">
              <a:buFont typeface="Arial" panose="020B0604020202020204" pitchFamily="34" charset="0"/>
              <a:buChar char="•"/>
              <a:defRPr/>
            </a:pPr>
            <a:r>
              <a:rPr lang="en-US" altLang="en-US" sz="2300" dirty="0">
                <a:latin typeface="Arial" pitchFamily="34" charset="0"/>
              </a:rPr>
              <a:t>Available worldwide with the best service and quality</a:t>
            </a:r>
            <a:r>
              <a:rPr lang="en-US" altLang="en-US" sz="2200" dirty="0">
                <a:latin typeface="Arial" pitchFamily="34" charset="0"/>
              </a:rPr>
              <a:t> </a:t>
            </a:r>
          </a:p>
        </p:txBody>
      </p:sp>
      <p:pic>
        <p:nvPicPr>
          <p:cNvPr id="10" name="Picture 9" descr="501718.vers-d11d68e6a8ac5cadc12a4dd3150f3c63d592005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73863"/>
            <a:ext cx="3505200" cy="3505200"/>
          </a:xfrm>
          <a:prstGeom prst="rect">
            <a:avLst/>
          </a:prstGeom>
        </p:spPr>
      </p:pic>
      <p:sp>
        <p:nvSpPr>
          <p:cNvPr id="3" name="Slide Number Placeholder 2"/>
          <p:cNvSpPr>
            <a:spLocks noGrp="1"/>
          </p:cNvSpPr>
          <p:nvPr>
            <p:ph type="sldNum" sz="quarter" idx="7"/>
          </p:nvPr>
        </p:nvSpPr>
        <p:spPr/>
        <p:txBody>
          <a:bodyPr/>
          <a:lstStyle/>
          <a:p>
            <a:fld id="{65C3D1F8-002A-47E3-97A1-C6774553AA60}" type="slidenum">
              <a:rPr lang="en-US" smtClean="0"/>
              <a:t>27</a:t>
            </a:fld>
            <a:endParaRPr lang="en-US" dirty="0"/>
          </a:p>
        </p:txBody>
      </p:sp>
      <p:sp>
        <p:nvSpPr>
          <p:cNvPr id="8" name="Rectangle 7">
            <a:extLst>
              <a:ext uri="{FF2B5EF4-FFF2-40B4-BE49-F238E27FC236}">
                <a16:creationId xmlns:a16="http://schemas.microsoft.com/office/drawing/2014/main" id="{FA1DCCDF-C119-4C05-AD49-4FF39D6B57B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D097E919-BDA5-4F11-8E92-84523A1A07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44445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48200"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004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198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657600" y="2133600"/>
            <a:ext cx="2057400" cy="7620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27347" y="2095381"/>
            <a:ext cx="2045364" cy="784830"/>
          </a:xfrm>
          <a:prstGeom prst="rect">
            <a:avLst/>
          </a:prstGeom>
          <a:noFill/>
          <a:ln>
            <a:noFill/>
          </a:ln>
        </p:spPr>
        <p:txBody>
          <a:bodyPr wrap="none" rtlCol="0">
            <a:spAutoFit/>
          </a:bodyPr>
          <a:lstStyle/>
          <a:p>
            <a:pPr algn="ctr"/>
            <a:r>
              <a:rPr lang="en-US" sz="2300" dirty="0">
                <a:solidFill>
                  <a:srgbClr val="FFFFFF"/>
                </a:solidFill>
              </a:rPr>
              <a:t>Vice President</a:t>
            </a:r>
          </a:p>
          <a:p>
            <a:pPr algn="ctr"/>
            <a:r>
              <a:rPr lang="en-US" sz="2200" dirty="0" err="1">
                <a:solidFill>
                  <a:srgbClr val="FFFFFF"/>
                </a:solidFill>
              </a:rPr>
              <a:t>LeeAnn</a:t>
            </a:r>
            <a:r>
              <a:rPr lang="en-US" sz="2200" dirty="0">
                <a:solidFill>
                  <a:srgbClr val="FFFFFF"/>
                </a:solidFill>
              </a:rPr>
              <a:t> Mitchell</a:t>
            </a:r>
          </a:p>
        </p:txBody>
      </p:sp>
      <p:sp>
        <p:nvSpPr>
          <p:cNvPr id="26" name="TextBox 25"/>
          <p:cNvSpPr txBox="1"/>
          <p:nvPr/>
        </p:nvSpPr>
        <p:spPr>
          <a:xfrm>
            <a:off x="2362215" y="3657599"/>
            <a:ext cx="1752554" cy="707886"/>
          </a:xfrm>
          <a:prstGeom prst="rect">
            <a:avLst/>
          </a:prstGeom>
          <a:solidFill>
            <a:srgbClr val="41453A"/>
          </a:solidFill>
          <a:ln>
            <a:solidFill>
              <a:srgbClr val="41453A"/>
            </a:solidFill>
          </a:ln>
        </p:spPr>
        <p:txBody>
          <a:bodyPr wrap="square" rtlCol="0">
            <a:spAutoFit/>
          </a:bodyPr>
          <a:lstStyle/>
          <a:p>
            <a:pPr algn="ctr"/>
            <a:r>
              <a:rPr lang="en-US" sz="2000" dirty="0">
                <a:solidFill>
                  <a:srgbClr val="FFFFFF"/>
                </a:solidFill>
              </a:rPr>
              <a:t>Events</a:t>
            </a:r>
          </a:p>
          <a:p>
            <a:pPr algn="ctr"/>
            <a:r>
              <a:rPr lang="en-US" sz="2000" dirty="0">
                <a:solidFill>
                  <a:srgbClr val="FFFFFF"/>
                </a:solidFill>
              </a:rPr>
              <a:t>Coordinator</a:t>
            </a:r>
          </a:p>
        </p:txBody>
      </p:sp>
      <p:sp>
        <p:nvSpPr>
          <p:cNvPr id="27" name="Rectangle 26"/>
          <p:cNvSpPr/>
          <p:nvPr/>
        </p:nvSpPr>
        <p:spPr>
          <a:xfrm>
            <a:off x="5105400" y="3657600"/>
            <a:ext cx="1904999" cy="707884"/>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257801" y="3657600"/>
            <a:ext cx="1600199" cy="738664"/>
          </a:xfrm>
          <a:prstGeom prst="rect">
            <a:avLst/>
          </a:prstGeom>
          <a:noFill/>
        </p:spPr>
        <p:txBody>
          <a:bodyPr wrap="square" rtlCol="0">
            <a:spAutoFit/>
          </a:bodyPr>
          <a:lstStyle/>
          <a:p>
            <a:pPr algn="ctr"/>
            <a:r>
              <a:rPr lang="en-US" sz="1400" dirty="0">
                <a:solidFill>
                  <a:srgbClr val="FFFFFF"/>
                </a:solidFill>
              </a:rPr>
              <a:t>Events Assistant/</a:t>
            </a:r>
          </a:p>
          <a:p>
            <a:pPr algn="ctr"/>
            <a:r>
              <a:rPr lang="en-US" sz="1400" dirty="0">
                <a:solidFill>
                  <a:srgbClr val="FFFFFF"/>
                </a:solidFill>
              </a:rPr>
              <a:t>Advertising Coordinator</a:t>
            </a:r>
          </a:p>
        </p:txBody>
      </p:sp>
      <p:cxnSp>
        <p:nvCxnSpPr>
          <p:cNvPr id="29" name="Straight Connector 28"/>
          <p:cNvCxnSpPr/>
          <p:nvPr/>
        </p:nvCxnSpPr>
        <p:spPr>
          <a:xfrm>
            <a:off x="3200400" y="3276600"/>
            <a:ext cx="2819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
          <p:cNvSpPr txBox="1">
            <a:spLocks noChangeArrowheads="1"/>
          </p:cNvSpPr>
          <p:nvPr/>
        </p:nvSpPr>
        <p:spPr bwMode="auto">
          <a:xfrm>
            <a:off x="152400" y="381000"/>
            <a:ext cx="89154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Events and Corporate Sponsorship</a:t>
            </a:r>
          </a:p>
        </p:txBody>
      </p:sp>
      <p:sp>
        <p:nvSpPr>
          <p:cNvPr id="2" name="Slide Number Placeholder 1"/>
          <p:cNvSpPr>
            <a:spLocks noGrp="1"/>
          </p:cNvSpPr>
          <p:nvPr>
            <p:ph type="sldNum" sz="quarter" idx="7"/>
          </p:nvPr>
        </p:nvSpPr>
        <p:spPr/>
        <p:txBody>
          <a:bodyPr/>
          <a:lstStyle/>
          <a:p>
            <a:fld id="{65C3D1F8-002A-47E3-97A1-C6774553AA60}" type="slidenum">
              <a:rPr lang="en-US" smtClean="0"/>
              <a:t>28</a:t>
            </a:fld>
            <a:endParaRPr lang="en-US" dirty="0"/>
          </a:p>
        </p:txBody>
      </p:sp>
      <p:sp>
        <p:nvSpPr>
          <p:cNvPr id="13" name="Rectangle 12">
            <a:extLst>
              <a:ext uri="{FF2B5EF4-FFF2-40B4-BE49-F238E27FC236}">
                <a16:creationId xmlns:a16="http://schemas.microsoft.com/office/drawing/2014/main" id="{C07A3737-4E13-49BE-A8E3-65884E4978F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4" name="Picture 13" descr="Text&#10;&#10;Description automatically generated with medium confidence">
            <a:extLst>
              <a:ext uri="{FF2B5EF4-FFF2-40B4-BE49-F238E27FC236}">
                <a16:creationId xmlns:a16="http://schemas.microsoft.com/office/drawing/2014/main" id="{1C7ABFCB-975A-48BD-8CA3-7358CB2C8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37390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0" y="723624"/>
            <a:ext cx="63246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300" b="1" dirty="0">
                <a:latin typeface="Arial" pitchFamily="34" charset="0"/>
              </a:rPr>
              <a:t>Professional Events Program Began in 2004</a:t>
            </a:r>
          </a:p>
          <a:p>
            <a:pPr marL="800100" lvl="1" indent="-342900" eaLnBrk="1" hangingPunct="1">
              <a:buFont typeface="Arial"/>
              <a:buChar char="•"/>
              <a:defRPr/>
            </a:pPr>
            <a:r>
              <a:rPr lang="en-US" altLang="en-US" sz="1800" dirty="0">
                <a:latin typeface="Arial" pitchFamily="34" charset="0"/>
              </a:rPr>
              <a:t>Ground Awards Dinner</a:t>
            </a:r>
          </a:p>
          <a:p>
            <a:pPr marL="800100" lvl="1" indent="-342900" eaLnBrk="1" hangingPunct="1">
              <a:buFont typeface="Arial"/>
              <a:buChar char="•"/>
              <a:defRPr/>
            </a:pPr>
            <a:r>
              <a:rPr lang="en-US" altLang="en-US" sz="1800" dirty="0">
                <a:latin typeface="Arial" pitchFamily="34" charset="0"/>
              </a:rPr>
              <a:t>Two Ground Dinners Without Awards</a:t>
            </a:r>
          </a:p>
          <a:p>
            <a:pPr marL="800100" lvl="1" indent="-342900" eaLnBrk="1" hangingPunct="1">
              <a:buFont typeface="Arial"/>
              <a:buChar char="•"/>
              <a:defRPr/>
            </a:pPr>
            <a:r>
              <a:rPr lang="en-US" altLang="en-US" sz="1800" dirty="0">
                <a:latin typeface="Arial" pitchFamily="34" charset="0"/>
              </a:rPr>
              <a:t>Ground Logistics Awards Dinner</a:t>
            </a:r>
          </a:p>
          <a:p>
            <a:pPr marL="800100" lvl="1" indent="-342900" eaLnBrk="1" hangingPunct="1">
              <a:buFont typeface="Arial"/>
              <a:buChar char="•"/>
              <a:defRPr/>
            </a:pPr>
            <a:r>
              <a:rPr lang="en-US" altLang="en-US" sz="1800" dirty="0">
                <a:latin typeface="Arial" pitchFamily="34" charset="0"/>
              </a:rPr>
              <a:t>C4 Awards Dinner</a:t>
            </a:r>
          </a:p>
          <a:p>
            <a:pPr marL="800100" lvl="1" indent="-342900" eaLnBrk="1" hangingPunct="1">
              <a:buFont typeface="Arial"/>
              <a:buChar char="•"/>
              <a:defRPr/>
            </a:pPr>
            <a:r>
              <a:rPr lang="en-US" altLang="en-US" sz="1800" dirty="0">
                <a:latin typeface="Arial" pitchFamily="34" charset="0"/>
              </a:rPr>
              <a:t>16 Awards Presented</a:t>
            </a:r>
          </a:p>
          <a:p>
            <a:pPr eaLnBrk="1" hangingPunct="1">
              <a:defRPr/>
            </a:pPr>
            <a:r>
              <a:rPr lang="en-US" altLang="en-US" sz="2300" b="1" dirty="0">
                <a:latin typeface="Arial" pitchFamily="34" charset="0"/>
              </a:rPr>
              <a:t>2021 Continued to Challenge Us</a:t>
            </a:r>
          </a:p>
          <a:p>
            <a:pPr marL="800100" lvl="1" indent="-342900" eaLnBrk="1" hangingPunct="1">
              <a:buFont typeface="Arial"/>
              <a:buChar char="•"/>
              <a:defRPr/>
            </a:pPr>
            <a:r>
              <a:rPr lang="en-US" altLang="en-US" sz="1800" dirty="0">
                <a:latin typeface="Arial" pitchFamily="34" charset="0"/>
              </a:rPr>
              <a:t>Over a dozen events during a typical year </a:t>
            </a:r>
          </a:p>
          <a:p>
            <a:pPr marL="1485900" lvl="2" indent="-342900" eaLnBrk="1" hangingPunct="1">
              <a:buFont typeface="Arial"/>
              <a:buChar char="•"/>
              <a:defRPr/>
            </a:pPr>
            <a:r>
              <a:rPr lang="en-US" altLang="en-US" sz="1800" dirty="0">
                <a:latin typeface="Arial" pitchFamily="34" charset="0"/>
              </a:rPr>
              <a:t>9 in-person in 2021 due despite the</a:t>
            </a:r>
          </a:p>
          <a:p>
            <a:pPr lvl="2" indent="0" eaLnBrk="1" hangingPunct="1">
              <a:defRPr/>
            </a:pPr>
            <a:r>
              <a:rPr lang="en-US" altLang="en-US" sz="1800" dirty="0">
                <a:latin typeface="Arial" pitchFamily="34" charset="0"/>
              </a:rPr>
              <a:t>     coronavirus &amp; reduced gatherings at the</a:t>
            </a:r>
          </a:p>
          <a:p>
            <a:pPr lvl="2" indent="0" eaLnBrk="1" hangingPunct="1">
              <a:defRPr/>
            </a:pPr>
            <a:r>
              <a:rPr lang="en-US" altLang="en-US" sz="1800" dirty="0">
                <a:latin typeface="Arial" pitchFamily="34" charset="0"/>
              </a:rPr>
              <a:t>      beginning of the events cycle</a:t>
            </a:r>
          </a:p>
          <a:p>
            <a:pPr marL="800100" lvl="1" indent="-342900" eaLnBrk="1" hangingPunct="1">
              <a:buFont typeface="Arial"/>
              <a:buChar char="•"/>
              <a:defRPr/>
            </a:pPr>
            <a:r>
              <a:rPr lang="en-US" altLang="en-US" sz="1800" dirty="0">
                <a:latin typeface="Arial" pitchFamily="34" charset="0"/>
              </a:rPr>
              <a:t>6 Awards Dinners </a:t>
            </a:r>
          </a:p>
          <a:p>
            <a:pPr marL="800100" lvl="1" indent="-342900" eaLnBrk="1" hangingPunct="1">
              <a:buFont typeface="Arial"/>
              <a:buChar char="•"/>
              <a:defRPr/>
            </a:pPr>
            <a:r>
              <a:rPr lang="en-US" altLang="en-US" sz="1800" dirty="0">
                <a:latin typeface="Arial" pitchFamily="34" charset="0"/>
              </a:rPr>
              <a:t>1 Awards Ceremonies</a:t>
            </a:r>
          </a:p>
          <a:p>
            <a:pPr marL="800100" lvl="1" indent="-342900" eaLnBrk="1" hangingPunct="1">
              <a:buFont typeface="Arial"/>
              <a:buChar char="•"/>
              <a:defRPr/>
            </a:pPr>
            <a:r>
              <a:rPr lang="en-US" altLang="en-US" sz="1800" dirty="0">
                <a:latin typeface="Arial" pitchFamily="34" charset="0"/>
              </a:rPr>
              <a:t>51 Premier Awards Presented </a:t>
            </a:r>
          </a:p>
          <a:p>
            <a:pPr marL="800100" lvl="1" indent="-342900" eaLnBrk="1" hangingPunct="1">
              <a:buFont typeface="Arial"/>
              <a:buChar char="•"/>
              <a:defRPr/>
            </a:pPr>
            <a:r>
              <a:rPr lang="en-US" altLang="en-US" sz="1800" dirty="0">
                <a:latin typeface="Arial" pitchFamily="34" charset="0"/>
              </a:rPr>
              <a:t>Hosted events only in the NCR due to Covid</a:t>
            </a:r>
          </a:p>
          <a:p>
            <a:pPr lvl="1" eaLnBrk="1" hangingPunct="1">
              <a:defRPr/>
            </a:pPr>
            <a:endParaRPr lang="en-US" altLang="en-US" sz="2000" dirty="0">
              <a:latin typeface="Arial" pitchFamily="34" charset="0"/>
            </a:endParaRPr>
          </a:p>
        </p:txBody>
      </p:sp>
      <p:pic>
        <p:nvPicPr>
          <p:cNvPr id="5" name="Picture 4" descr="17060414524_f60c0e9d97_o (1).jpg"/>
          <p:cNvPicPr>
            <a:picLocks noChangeAspect="1"/>
          </p:cNvPicPr>
          <p:nvPr/>
        </p:nvPicPr>
        <p:blipFill rotWithShape="1">
          <a:blip r:embed="rId3" cstate="print">
            <a:extLst>
              <a:ext uri="{28A0092B-C50C-407E-A947-70E740481C1C}">
                <a14:useLocalDpi xmlns:a14="http://schemas.microsoft.com/office/drawing/2010/main" val="0"/>
              </a:ext>
            </a:extLst>
          </a:blip>
          <a:srcRect l="37826" t="9692" r="6624"/>
          <a:stretch/>
        </p:blipFill>
        <p:spPr>
          <a:xfrm>
            <a:off x="5715000" y="1258040"/>
            <a:ext cx="3084209" cy="3581400"/>
          </a:xfrm>
          <a:prstGeom prst="rect">
            <a:avLst/>
          </a:prstGeom>
          <a:ln>
            <a:noFill/>
          </a:ln>
          <a:effectLst>
            <a:outerShdw blurRad="292100" dist="139700" dir="2700000" algn="tl" rotWithShape="0">
              <a:srgbClr val="333333">
                <a:alpha val="65000"/>
              </a:srgbClr>
            </a:outerShdw>
          </a:effectLst>
        </p:spPr>
      </p:pic>
      <p:sp>
        <p:nvSpPr>
          <p:cNvPr id="7"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Events</a:t>
            </a:r>
          </a:p>
        </p:txBody>
      </p:sp>
      <p:sp>
        <p:nvSpPr>
          <p:cNvPr id="2" name="Slide Number Placeholder 1"/>
          <p:cNvSpPr>
            <a:spLocks noGrp="1"/>
          </p:cNvSpPr>
          <p:nvPr>
            <p:ph type="sldNum" sz="quarter" idx="7"/>
          </p:nvPr>
        </p:nvSpPr>
        <p:spPr/>
        <p:txBody>
          <a:bodyPr/>
          <a:lstStyle/>
          <a:p>
            <a:fld id="{65C3D1F8-002A-47E3-97A1-C6774553AA60}" type="slidenum">
              <a:rPr lang="en-US" smtClean="0"/>
              <a:t>29</a:t>
            </a:fld>
            <a:endParaRPr lang="en-US" dirty="0"/>
          </a:p>
        </p:txBody>
      </p:sp>
      <p:sp>
        <p:nvSpPr>
          <p:cNvPr id="6" name="Rectangle 5">
            <a:extLst>
              <a:ext uri="{FF2B5EF4-FFF2-40B4-BE49-F238E27FC236}">
                <a16:creationId xmlns:a16="http://schemas.microsoft.com/office/drawing/2014/main" id="{5C74F948-2894-472D-A3C4-DFD1D991A3C2}"/>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8D114BF1-3E37-45A0-829F-0692A81AD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63938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2286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endParaRPr lang="en-US" altLang="en-US" sz="3600" b="1" u="sng" dirty="0">
              <a:solidFill>
                <a:srgbClr val="E51B24"/>
              </a:solidFill>
              <a:latin typeface="Arial" charset="0"/>
            </a:endParaRPr>
          </a:p>
          <a:p>
            <a:pPr algn="ctr">
              <a:lnSpc>
                <a:spcPct val="90000"/>
              </a:lnSpc>
              <a:spcBef>
                <a:spcPct val="0"/>
              </a:spcBef>
              <a:buFontTx/>
              <a:buNone/>
            </a:pPr>
            <a:r>
              <a:rPr lang="en-US" altLang="en-US" sz="3600" b="1" u="sng" dirty="0">
                <a:solidFill>
                  <a:srgbClr val="3F3F3F"/>
                </a:solidFill>
                <a:latin typeface="Arial" charset="0"/>
              </a:rPr>
              <a:t>Vision</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609600" y="1600200"/>
            <a:ext cx="8001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universally recognized as The Professional Organization for the United States Marine Corps.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3</a:t>
            </a:fld>
            <a:endParaRPr lang="en-US" dirty="0"/>
          </a:p>
        </p:txBody>
      </p:sp>
      <p:sp>
        <p:nvSpPr>
          <p:cNvPr id="5" name="Rectangle 4">
            <a:extLst>
              <a:ext uri="{FF2B5EF4-FFF2-40B4-BE49-F238E27FC236}">
                <a16:creationId xmlns:a16="http://schemas.microsoft.com/office/drawing/2014/main" id="{C5B370DD-5DE7-4B3A-B3E2-E2DEC37904A3}"/>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FCFF3018-DB12-42D2-91C7-9A0898047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410644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71718" y="861769"/>
            <a:ext cx="6049383"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defRPr/>
            </a:pPr>
            <a:endParaRPr lang="en-US" altLang="en-US" sz="1000" dirty="0">
              <a:latin typeface="Arial" pitchFamily="34" charset="0"/>
            </a:endParaRPr>
          </a:p>
          <a:p>
            <a:pPr eaLnBrk="1" hangingPunct="1">
              <a:buFontTx/>
              <a:buChar char="•"/>
              <a:defRPr/>
            </a:pPr>
            <a:r>
              <a:rPr lang="en-US" altLang="en-US" sz="1600" dirty="0">
                <a:latin typeface="Arial" pitchFamily="34" charset="0"/>
              </a:rPr>
              <a:t>    Hosted 9 Events in 2021 including the following speakers:</a:t>
            </a:r>
          </a:p>
          <a:p>
            <a:pPr marL="742950" lvl="1" indent="-285750" eaLnBrk="1" hangingPunct="1">
              <a:buFont typeface="Arial" panose="020B0604020202020204" pitchFamily="34" charset="0"/>
              <a:buChar char="•"/>
              <a:defRPr/>
            </a:pPr>
            <a:r>
              <a:rPr lang="en-US" altLang="en-US" sz="1600" dirty="0">
                <a:latin typeface="Arial" pitchFamily="34" charset="0"/>
              </a:rPr>
              <a:t>Gen David Berger, USMC</a:t>
            </a:r>
          </a:p>
          <a:p>
            <a:pPr marL="742950" lvl="1" indent="-285750" eaLnBrk="1" hangingPunct="1">
              <a:buFont typeface="Arial" panose="020B0604020202020204" pitchFamily="34" charset="0"/>
              <a:buChar char="•"/>
              <a:defRPr/>
            </a:pPr>
            <a:r>
              <a:rPr lang="en-US" altLang="en-US" sz="1600" dirty="0">
                <a:latin typeface="Arial" pitchFamily="34" charset="0"/>
              </a:rPr>
              <a:t>Gen Eric Smith, USMC</a:t>
            </a:r>
          </a:p>
          <a:p>
            <a:pPr marL="742950" lvl="1" indent="-285750" eaLnBrk="1" hangingPunct="1">
              <a:buFont typeface="Arial" panose="020B0604020202020204" pitchFamily="34" charset="0"/>
              <a:buChar char="•"/>
              <a:defRPr/>
            </a:pPr>
            <a:r>
              <a:rPr lang="en-US" altLang="en-US" sz="1600" dirty="0">
                <a:latin typeface="Arial" pitchFamily="34" charset="0"/>
              </a:rPr>
              <a:t>Gen Gary Thomas, USMC</a:t>
            </a:r>
          </a:p>
          <a:p>
            <a:pPr marL="742950" lvl="1" indent="-285750" eaLnBrk="1" hangingPunct="1">
              <a:buFont typeface="Arial" panose="020B0604020202020204" pitchFamily="34" charset="0"/>
              <a:buChar char="•"/>
              <a:defRPr/>
            </a:pPr>
            <a:r>
              <a:rPr lang="en-US" altLang="en-US" sz="1600" dirty="0">
                <a:latin typeface="Arial" pitchFamily="34" charset="0"/>
              </a:rPr>
              <a:t>Gen Paul Nakasone, USA</a:t>
            </a:r>
          </a:p>
          <a:p>
            <a:pPr marL="742950" lvl="1" indent="-285750" eaLnBrk="1" hangingPunct="1">
              <a:buFont typeface="Arial" panose="020B0604020202020204" pitchFamily="34" charset="0"/>
              <a:buChar char="•"/>
              <a:defRPr/>
            </a:pPr>
            <a:r>
              <a:rPr lang="en-US" altLang="en-US" sz="1600" dirty="0">
                <a:latin typeface="Arial" pitchFamily="34" charset="0"/>
              </a:rPr>
              <a:t>VADM Scott Conn, USN</a:t>
            </a:r>
          </a:p>
          <a:p>
            <a:pPr marL="742950" lvl="1" indent="-285750" eaLnBrk="1" hangingPunct="1">
              <a:buFont typeface="Arial" panose="020B0604020202020204" pitchFamily="34" charset="0"/>
              <a:buChar char="•"/>
              <a:defRPr/>
            </a:pPr>
            <a:r>
              <a:rPr lang="en-US" altLang="en-US" sz="1600" dirty="0">
                <a:latin typeface="Arial" pitchFamily="34" charset="0"/>
              </a:rPr>
              <a:t>LtGen David Furness, USMC</a:t>
            </a:r>
          </a:p>
          <a:p>
            <a:pPr lvl="1" eaLnBrk="1" hangingPunct="1">
              <a:defRPr/>
            </a:pPr>
            <a:endParaRPr lang="en-US" altLang="en-US" sz="1600" dirty="0">
              <a:latin typeface="Arial" pitchFamily="34" charset="0"/>
            </a:endParaRPr>
          </a:p>
          <a:p>
            <a:pPr marL="285750" indent="-285750" eaLnBrk="1" hangingPunct="1">
              <a:buFont typeface="Arial" panose="020B0604020202020204" pitchFamily="34" charset="0"/>
              <a:buChar char="•"/>
              <a:defRPr/>
            </a:pPr>
            <a:r>
              <a:rPr lang="en-US" altLang="en-US" sz="1600" dirty="0">
                <a:latin typeface="Arial" pitchFamily="34" charset="0"/>
              </a:rPr>
              <a:t>Other Notable Speakers Over The Years</a:t>
            </a:r>
          </a:p>
          <a:p>
            <a:pPr marL="742950" lvl="1" indent="-285750" eaLnBrk="1" hangingPunct="1">
              <a:buFont typeface="Arial" panose="020B0604020202020204" pitchFamily="34" charset="0"/>
              <a:buChar char="•"/>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James Mattis</a:t>
            </a:r>
          </a:p>
          <a:p>
            <a:pPr marL="742950" lvl="1" indent="-285750" eaLnBrk="1" hangingPunct="1">
              <a:buFont typeface="Arial" panose="020B0604020202020204" pitchFamily="34" charset="0"/>
              <a:buChar char="•"/>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Robert Gates</a:t>
            </a:r>
          </a:p>
          <a:p>
            <a:pPr marL="742950" lvl="1" indent="-285750" eaLnBrk="1" hangingPunct="1">
              <a:buFont typeface="Arial" panose="020B0604020202020204" pitchFamily="34" charset="0"/>
              <a:buChar char="•"/>
              <a:defRPr/>
            </a:pPr>
            <a:r>
              <a:rPr lang="en-US" altLang="en-US" sz="1600" dirty="0">
                <a:latin typeface="Arial" pitchFamily="34" charset="0"/>
              </a:rPr>
              <a:t>Gen Joseph Dunford</a:t>
            </a:r>
          </a:p>
          <a:p>
            <a:pPr marL="742950" lvl="1" indent="-285750" eaLnBrk="1" hangingPunct="1">
              <a:buFont typeface="Arial" panose="020B0604020202020204" pitchFamily="34" charset="0"/>
              <a:buChar char="•"/>
              <a:defRPr/>
            </a:pPr>
            <a:r>
              <a:rPr lang="en-US" altLang="en-US" sz="1600" dirty="0">
                <a:latin typeface="Arial" pitchFamily="34" charset="0"/>
              </a:rPr>
              <a:t>US Congressman Rob Wittman</a:t>
            </a:r>
          </a:p>
          <a:p>
            <a:pPr lvl="1" eaLnBrk="1" hangingPunct="1">
              <a:defRPr/>
            </a:pPr>
            <a:endParaRPr lang="en-US" altLang="en-US" sz="1800" dirty="0">
              <a:latin typeface="Arial" pitchFamily="34" charset="0"/>
            </a:endParaRPr>
          </a:p>
          <a:p>
            <a:pPr lvl="1" eaLnBrk="1" hangingPunct="1">
              <a:defRPr/>
            </a:pPr>
            <a:endParaRPr lang="en-US" altLang="en-US" sz="2000" dirty="0">
              <a:latin typeface="Arial" pitchFamily="34" charset="0"/>
            </a:endParaRPr>
          </a:p>
          <a:p>
            <a:pPr lvl="1" eaLnBrk="1" hangingPunct="1">
              <a:defRPr/>
            </a:pPr>
            <a:endParaRPr lang="en-US" altLang="en-US" sz="2000" dirty="0">
              <a:latin typeface="Arial" pitchFamily="34" charset="0"/>
            </a:endParaRPr>
          </a:p>
        </p:txBody>
      </p:sp>
      <p:sp>
        <p:nvSpPr>
          <p:cNvPr id="7" name="TextBox 1"/>
          <p:cNvSpPr txBox="1">
            <a:spLocks noChangeArrowheads="1"/>
          </p:cNvSpPr>
          <p:nvPr/>
        </p:nvSpPr>
        <p:spPr bwMode="auto">
          <a:xfrm>
            <a:off x="114300" y="249668"/>
            <a:ext cx="89154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Speaker</a:t>
            </a:r>
          </a:p>
        </p:txBody>
      </p:sp>
      <p:sp>
        <p:nvSpPr>
          <p:cNvPr id="2" name="TextBox 1"/>
          <p:cNvSpPr txBox="1"/>
          <p:nvPr/>
        </p:nvSpPr>
        <p:spPr>
          <a:xfrm>
            <a:off x="5269750" y="3962400"/>
            <a:ext cx="3581400" cy="830997"/>
          </a:xfrm>
          <a:prstGeom prst="rect">
            <a:avLst/>
          </a:prstGeom>
          <a:noFill/>
        </p:spPr>
        <p:txBody>
          <a:bodyPr wrap="square" rtlCol="0">
            <a:spAutoFit/>
          </a:bodyPr>
          <a:lstStyle/>
          <a:p>
            <a:pPr algn="ctr"/>
            <a:r>
              <a:rPr lang="en-US" sz="1200" b="1" dirty="0">
                <a:solidFill>
                  <a:srgbClr val="41453A"/>
                </a:solidFill>
                <a:latin typeface="Arial"/>
                <a:cs typeface="Arial"/>
              </a:rPr>
              <a:t>Gen David Berger, </a:t>
            </a:r>
          </a:p>
          <a:p>
            <a:pPr algn="ctr"/>
            <a:r>
              <a:rPr lang="en-US" sz="1200" b="1" dirty="0">
                <a:solidFill>
                  <a:srgbClr val="41453A"/>
                </a:solidFill>
                <a:latin typeface="Arial"/>
                <a:cs typeface="Arial"/>
              </a:rPr>
              <a:t>Commandant of the Marine Corps</a:t>
            </a:r>
          </a:p>
          <a:p>
            <a:pPr algn="ctr"/>
            <a:r>
              <a:rPr lang="en-US" sz="1200" b="1" dirty="0">
                <a:solidFill>
                  <a:srgbClr val="41453A"/>
                </a:solidFill>
                <a:latin typeface="Arial"/>
                <a:cs typeface="Arial"/>
              </a:rPr>
              <a:t>2021 Second Annual National Meeting of the Marine Corps Association</a:t>
            </a:r>
          </a:p>
        </p:txBody>
      </p:sp>
      <p:sp>
        <p:nvSpPr>
          <p:cNvPr id="4" name="Slide Number Placeholder 3"/>
          <p:cNvSpPr>
            <a:spLocks noGrp="1"/>
          </p:cNvSpPr>
          <p:nvPr>
            <p:ph type="sldNum" sz="quarter" idx="7"/>
          </p:nvPr>
        </p:nvSpPr>
        <p:spPr/>
        <p:txBody>
          <a:bodyPr/>
          <a:lstStyle/>
          <a:p>
            <a:fld id="{65C3D1F8-002A-47E3-97A1-C6774553AA60}" type="slidenum">
              <a:rPr lang="en-US" smtClean="0"/>
              <a:t>30</a:t>
            </a:fld>
            <a:endParaRPr lang="en-US" dirty="0"/>
          </a:p>
        </p:txBody>
      </p:sp>
      <p:pic>
        <p:nvPicPr>
          <p:cNvPr id="6" name="Picture 5">
            <a:extLst>
              <a:ext uri="{FF2B5EF4-FFF2-40B4-BE49-F238E27FC236}">
                <a16:creationId xmlns:a16="http://schemas.microsoft.com/office/drawing/2014/main" id="{7DD2ADF0-C527-4D66-879C-968928429D9B}"/>
              </a:ext>
            </a:extLst>
          </p:cNvPr>
          <p:cNvPicPr>
            <a:picLocks noChangeAspect="1"/>
          </p:cNvPicPr>
          <p:nvPr/>
        </p:nvPicPr>
        <p:blipFill>
          <a:blip r:embed="rId3"/>
          <a:stretch>
            <a:fillRect/>
          </a:stretch>
        </p:blipFill>
        <p:spPr>
          <a:xfrm>
            <a:off x="5867400" y="1410360"/>
            <a:ext cx="2386101" cy="2165387"/>
          </a:xfrm>
          <a:prstGeom prst="rect">
            <a:avLst/>
          </a:prstGeom>
        </p:spPr>
      </p:pic>
      <p:sp>
        <p:nvSpPr>
          <p:cNvPr id="8" name="Rectangle 7">
            <a:extLst>
              <a:ext uri="{FF2B5EF4-FFF2-40B4-BE49-F238E27FC236}">
                <a16:creationId xmlns:a16="http://schemas.microsoft.com/office/drawing/2014/main" id="{C551E703-5504-4E7E-9531-0687DB50125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663B7895-F497-423F-AF8C-A3C52FF93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37512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92479" y="865416"/>
            <a:ext cx="4932546"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1800" dirty="0">
                <a:latin typeface="Arial" pitchFamily="34" charset="0"/>
              </a:rPr>
              <a:t>Corporate Support funds MCA Professional Dinner events.</a:t>
            </a:r>
          </a:p>
          <a:p>
            <a:pPr marL="342900" indent="-342900" eaLnBrk="1" hangingPunct="1">
              <a:buFont typeface="Arial"/>
              <a:buChar char="•"/>
              <a:defRPr/>
            </a:pPr>
            <a:r>
              <a:rPr lang="en-US" altLang="en-US" sz="1800" dirty="0">
                <a:latin typeface="Arial" pitchFamily="34" charset="0"/>
              </a:rPr>
              <a:t>Some corporate support along with donations support Foundation Awards and Active-Duty Marine attendance</a:t>
            </a:r>
          </a:p>
          <a:p>
            <a:pPr marL="342900" indent="-342900" eaLnBrk="1" hangingPunct="1">
              <a:buFont typeface="Arial"/>
              <a:buChar char="•"/>
              <a:defRPr/>
            </a:pPr>
            <a:r>
              <a:rPr lang="en-US" altLang="en-US" sz="1800" dirty="0">
                <a:latin typeface="Arial" pitchFamily="34" charset="0"/>
              </a:rPr>
              <a:t>Primary sponsors are from industry with USMC interests</a:t>
            </a:r>
          </a:p>
          <a:p>
            <a:pPr marL="342900" indent="-342900" eaLnBrk="1" hangingPunct="1">
              <a:buFont typeface="Arial"/>
              <a:buChar char="•"/>
              <a:defRPr/>
            </a:pPr>
            <a:r>
              <a:rPr lang="en-US" altLang="en-US" sz="1800" dirty="0">
                <a:latin typeface="Arial" pitchFamily="34" charset="0"/>
              </a:rPr>
              <a:t>Sponsors attend the dinners to network, present awards, maintain their connection to the USMC and for recognition</a:t>
            </a:r>
          </a:p>
          <a:p>
            <a:pPr marL="342900" indent="-342900" eaLnBrk="1" hangingPunct="1">
              <a:buFont typeface="Arial"/>
              <a:buChar char="•"/>
              <a:defRPr/>
            </a:pPr>
            <a:r>
              <a:rPr lang="en-US" altLang="en-US" sz="1800" dirty="0">
                <a:latin typeface="Arial" pitchFamily="34" charset="0"/>
              </a:rPr>
              <a:t>Sponsorship levels - $500 - $75,000</a:t>
            </a:r>
          </a:p>
          <a:p>
            <a:pPr marL="800100" lvl="1" indent="-342900" eaLnBrk="1" hangingPunct="1">
              <a:buFont typeface="Arial"/>
              <a:buChar char="•"/>
              <a:defRPr/>
            </a:pPr>
            <a:r>
              <a:rPr lang="en-US" altLang="en-US" sz="1800" dirty="0">
                <a:latin typeface="Arial" pitchFamily="34" charset="0"/>
              </a:rPr>
              <a:t>(USAA is the Semper Fidelis sponsor)</a:t>
            </a:r>
          </a:p>
          <a:p>
            <a:pPr marL="800100" lvl="1" indent="-342900" eaLnBrk="1" hangingPunct="1">
              <a:buFont typeface="Arial"/>
              <a:buChar char="•"/>
              <a:defRPr/>
            </a:pPr>
            <a:r>
              <a:rPr lang="en-US" altLang="en-US" sz="1800" dirty="0">
                <a:latin typeface="Arial" pitchFamily="34" charset="0"/>
              </a:rPr>
              <a:t>Most average $2,000 each</a:t>
            </a:r>
          </a:p>
          <a:p>
            <a:pPr marL="800100" lvl="1" indent="-342900" eaLnBrk="1" hangingPunct="1">
              <a:buFont typeface="Arial"/>
              <a:buChar char="•"/>
              <a:defRPr/>
            </a:pPr>
            <a:r>
              <a:rPr lang="en-US" altLang="en-US" sz="1800" dirty="0">
                <a:latin typeface="Arial" pitchFamily="34" charset="0"/>
              </a:rPr>
              <a:t>Packages and Individual Dinner Sponsorships Offered</a:t>
            </a:r>
          </a:p>
          <a:p>
            <a:pPr lvl="1" eaLnBrk="1" hangingPunct="1">
              <a:defRPr/>
            </a:pPr>
            <a:r>
              <a:rPr lang="en-US" altLang="en-US" sz="2000" dirty="0">
                <a:latin typeface="Arial" pitchFamily="34" charset="0"/>
              </a:rPr>
              <a:t>	</a:t>
            </a:r>
            <a:endParaRPr lang="en-US" altLang="en-US" sz="1400" dirty="0">
              <a:latin typeface="Arial" pitchFamily="34" charset="0"/>
            </a:endParaRPr>
          </a:p>
        </p:txBody>
      </p:sp>
      <p:sp>
        <p:nvSpPr>
          <p:cNvPr id="11" name="TextBox 1"/>
          <p:cNvSpPr txBox="1">
            <a:spLocks noChangeArrowheads="1"/>
          </p:cNvSpPr>
          <p:nvPr/>
        </p:nvSpPr>
        <p:spPr bwMode="auto">
          <a:xfrm>
            <a:off x="152400" y="152400"/>
            <a:ext cx="891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Sponsorships</a:t>
            </a:r>
          </a:p>
        </p:txBody>
      </p:sp>
      <p:sp>
        <p:nvSpPr>
          <p:cNvPr id="2" name="Slide Number Placeholder 1"/>
          <p:cNvSpPr>
            <a:spLocks noGrp="1"/>
          </p:cNvSpPr>
          <p:nvPr>
            <p:ph type="sldNum" sz="quarter" idx="7"/>
          </p:nvPr>
        </p:nvSpPr>
        <p:spPr/>
        <p:txBody>
          <a:bodyPr/>
          <a:lstStyle/>
          <a:p>
            <a:fld id="{65C3D1F8-002A-47E3-97A1-C6774553AA60}" type="slidenum">
              <a:rPr lang="en-US" smtClean="0"/>
              <a:t>31</a:t>
            </a:fld>
            <a:endParaRPr lang="en-US" dirty="0"/>
          </a:p>
        </p:txBody>
      </p:sp>
      <p:graphicFrame>
        <p:nvGraphicFramePr>
          <p:cNvPr id="3" name="Table 2">
            <a:extLst>
              <a:ext uri="{FF2B5EF4-FFF2-40B4-BE49-F238E27FC236}">
                <a16:creationId xmlns:a16="http://schemas.microsoft.com/office/drawing/2014/main" id="{3C1AF695-534E-5147-9B36-7B1B3C92A96D}"/>
              </a:ext>
            </a:extLst>
          </p:cNvPr>
          <p:cNvGraphicFramePr>
            <a:graphicFrameLocks noGrp="1"/>
          </p:cNvGraphicFramePr>
          <p:nvPr/>
        </p:nvGraphicFramePr>
        <p:xfrm>
          <a:off x="5777303" y="3040085"/>
          <a:ext cx="3200400" cy="1841382"/>
        </p:xfrm>
        <a:graphic>
          <a:graphicData uri="http://schemas.openxmlformats.org/drawingml/2006/table">
            <a:tbl>
              <a:tblPr firstRow="1" bandRow="1">
                <a:tableStyleId>{85BE263C-DBD7-4A20-BB59-AAB30ACAA65A}</a:tableStyleId>
              </a:tblPr>
              <a:tblGrid>
                <a:gridCol w="766090">
                  <a:extLst>
                    <a:ext uri="{9D8B030D-6E8A-4147-A177-3AD203B41FA5}">
                      <a16:colId xmlns:a16="http://schemas.microsoft.com/office/drawing/2014/main" val="3613554598"/>
                    </a:ext>
                  </a:extLst>
                </a:gridCol>
                <a:gridCol w="2434310">
                  <a:extLst>
                    <a:ext uri="{9D8B030D-6E8A-4147-A177-3AD203B41FA5}">
                      <a16:colId xmlns:a16="http://schemas.microsoft.com/office/drawing/2014/main" val="4025709814"/>
                    </a:ext>
                  </a:extLst>
                </a:gridCol>
              </a:tblGrid>
              <a:tr h="861735">
                <a:tc gridSpan="2">
                  <a:txBody>
                    <a:bodyPr/>
                    <a:lstStyle/>
                    <a:p>
                      <a:pPr algn="ctr"/>
                      <a:r>
                        <a:rPr lang="en-US" sz="2400" dirty="0">
                          <a:solidFill>
                            <a:srgbClr val="41453A"/>
                          </a:solidFill>
                        </a:rPr>
                        <a:t>Sponsorships 2020/2021*</a:t>
                      </a:r>
                    </a:p>
                  </a:txBody>
                  <a:tcPr/>
                </a:tc>
                <a:tc hMerge="1">
                  <a:txBody>
                    <a:bodyPr/>
                    <a:lstStyle/>
                    <a:p>
                      <a:endParaRPr lang="en-US" dirty="0"/>
                    </a:p>
                  </a:txBody>
                  <a:tcPr/>
                </a:tc>
                <a:extLst>
                  <a:ext uri="{0D108BD9-81ED-4DB2-BD59-A6C34878D82A}">
                    <a16:rowId xmlns:a16="http://schemas.microsoft.com/office/drawing/2014/main" val="2524709036"/>
                  </a:ext>
                </a:extLst>
              </a:tr>
              <a:tr h="409742">
                <a:tc>
                  <a:txBody>
                    <a:bodyPr/>
                    <a:lstStyle/>
                    <a:p>
                      <a:r>
                        <a:rPr lang="en-US" b="1" dirty="0">
                          <a:solidFill>
                            <a:srgbClr val="41453A"/>
                          </a:solidFill>
                        </a:rPr>
                        <a:t>MCAF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41453A"/>
                          </a:solidFill>
                          <a:latin typeface="Arial" pitchFamily="34" charset="0"/>
                          <a:ea typeface="+mn-ea"/>
                        </a:rPr>
                        <a:t>$171,537*/$232,014</a:t>
                      </a:r>
                      <a:endParaRPr lang="en-US" dirty="0">
                        <a:solidFill>
                          <a:srgbClr val="41453A"/>
                        </a:solidFill>
                      </a:endParaRPr>
                    </a:p>
                  </a:txBody>
                  <a:tcPr/>
                </a:tc>
                <a:extLst>
                  <a:ext uri="{0D108BD9-81ED-4DB2-BD59-A6C34878D82A}">
                    <a16:rowId xmlns:a16="http://schemas.microsoft.com/office/drawing/2014/main" val="890238910"/>
                  </a:ext>
                </a:extLst>
              </a:tr>
              <a:tr h="569905">
                <a:tc>
                  <a:txBody>
                    <a:bodyPr/>
                    <a:lstStyle/>
                    <a:p>
                      <a:r>
                        <a:rPr lang="en-US" b="1" dirty="0">
                          <a:solidFill>
                            <a:srgbClr val="41453A"/>
                          </a:solidFill>
                        </a:rPr>
                        <a:t>MCA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41453A"/>
                          </a:solidFill>
                          <a:latin typeface="Arial" pitchFamily="34" charset="0"/>
                          <a:ea typeface="+mn-ea"/>
                        </a:rPr>
                        <a:t>$$760,000*/$824,646</a:t>
                      </a:r>
                    </a:p>
                  </a:txBody>
                  <a:tcPr/>
                </a:tc>
                <a:extLst>
                  <a:ext uri="{0D108BD9-81ED-4DB2-BD59-A6C34878D82A}">
                    <a16:rowId xmlns:a16="http://schemas.microsoft.com/office/drawing/2014/main" val="1703528570"/>
                  </a:ext>
                </a:extLst>
              </a:tr>
            </a:tbl>
          </a:graphicData>
        </a:graphic>
      </p:graphicFrame>
      <p:pic>
        <p:nvPicPr>
          <p:cNvPr id="12" name="Picture 11" descr="A picture containing indoor&#10;&#10;Description automatically generated">
            <a:extLst>
              <a:ext uri="{FF2B5EF4-FFF2-40B4-BE49-F238E27FC236}">
                <a16:creationId xmlns:a16="http://schemas.microsoft.com/office/drawing/2014/main" id="{63BE8340-FEDA-0849-86FC-8A68BD716B7D}"/>
              </a:ext>
            </a:extLst>
          </p:cNvPr>
          <p:cNvPicPr>
            <a:picLocks noChangeAspect="1"/>
          </p:cNvPicPr>
          <p:nvPr/>
        </p:nvPicPr>
        <p:blipFill rotWithShape="1">
          <a:blip r:embed="rId3">
            <a:extLst>
              <a:ext uri="{28A0092B-C50C-407E-A947-70E740481C1C}">
                <a14:useLocalDpi xmlns:a14="http://schemas.microsoft.com/office/drawing/2010/main" val="0"/>
              </a:ext>
            </a:extLst>
          </a:blip>
          <a:srcRect t="8720" b="16630"/>
          <a:stretch/>
        </p:blipFill>
        <p:spPr>
          <a:xfrm>
            <a:off x="6781800" y="572967"/>
            <a:ext cx="2037565" cy="2278727"/>
          </a:xfrm>
          <a:prstGeom prst="rect">
            <a:avLst/>
          </a:prstGeom>
        </p:spPr>
      </p:pic>
      <p:sp>
        <p:nvSpPr>
          <p:cNvPr id="4" name="Rectangle 3">
            <a:extLst>
              <a:ext uri="{FF2B5EF4-FFF2-40B4-BE49-F238E27FC236}">
                <a16:creationId xmlns:a16="http://schemas.microsoft.com/office/drawing/2014/main" id="{0C6E1BF5-7B5B-8542-B6A1-9BC09A5880FD}"/>
              </a:ext>
            </a:extLst>
          </p:cNvPr>
          <p:cNvSpPr/>
          <p:nvPr/>
        </p:nvSpPr>
        <p:spPr>
          <a:xfrm>
            <a:off x="5574489" y="4904658"/>
            <a:ext cx="3419526" cy="400110"/>
          </a:xfrm>
          <a:prstGeom prst="rect">
            <a:avLst/>
          </a:prstGeom>
        </p:spPr>
        <p:txBody>
          <a:bodyPr wrap="none">
            <a:spAutoFit/>
          </a:bodyPr>
          <a:lstStyle/>
          <a:p>
            <a:r>
              <a:rPr lang="en-US" altLang="en-US" sz="2000" dirty="0">
                <a:latin typeface="Arial" pitchFamily="34" charset="0"/>
              </a:rPr>
              <a:t> *</a:t>
            </a:r>
            <a:r>
              <a:rPr lang="en-US" altLang="en-US" sz="1400" dirty="0">
                <a:latin typeface="Arial" pitchFamily="34" charset="0"/>
              </a:rPr>
              <a:t>Results impacted by limited gatherings</a:t>
            </a:r>
            <a:endParaRPr lang="en-US" sz="1400" dirty="0"/>
          </a:p>
        </p:txBody>
      </p:sp>
      <p:sp>
        <p:nvSpPr>
          <p:cNvPr id="8" name="Rectangle 7">
            <a:extLst>
              <a:ext uri="{FF2B5EF4-FFF2-40B4-BE49-F238E27FC236}">
                <a16:creationId xmlns:a16="http://schemas.microsoft.com/office/drawing/2014/main" id="{D05F04C0-CC14-4A79-808C-B36246DB6EEE}"/>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DAAF7B65-886C-4632-B127-8DD6BEC1B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52964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5521975" y="25216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78575" y="25216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257300" y="685800"/>
            <a:ext cx="6686550" cy="46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700" b="1" u="sng" dirty="0">
                <a:solidFill>
                  <a:srgbClr val="41453A"/>
                </a:solidFill>
                <a:latin typeface="Arial" charset="0"/>
              </a:rPr>
              <a:t>Marine Corps Association Foundation</a:t>
            </a:r>
          </a:p>
        </p:txBody>
      </p:sp>
      <p:cxnSp>
        <p:nvCxnSpPr>
          <p:cNvPr id="9" name="Straight Connector 8"/>
          <p:cNvCxnSpPr>
            <a:cxnSpLocks/>
          </p:cNvCxnSpPr>
          <p:nvPr/>
        </p:nvCxnSpPr>
        <p:spPr>
          <a:xfrm>
            <a:off x="4636665" y="21787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98626" y="25216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159275" y="25216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45605" y="1601697"/>
            <a:ext cx="2341796" cy="600164"/>
          </a:xfrm>
          <a:prstGeom prst="rect">
            <a:avLst/>
          </a:prstGeom>
          <a:solidFill>
            <a:srgbClr val="41453A"/>
          </a:solidFill>
        </p:spPr>
        <p:txBody>
          <a:bodyPr wrap="none" rtlCol="0">
            <a:spAutoFit/>
          </a:bodyPr>
          <a:lstStyle/>
          <a:p>
            <a:pPr algn="ctr"/>
            <a:r>
              <a:rPr lang="en-US" dirty="0">
                <a:solidFill>
                  <a:srgbClr val="FFFFFF"/>
                </a:solidFill>
              </a:rPr>
              <a:t>Vice President</a:t>
            </a:r>
          </a:p>
          <a:p>
            <a:pPr algn="ctr"/>
            <a:r>
              <a:rPr lang="en-US" sz="1500" dirty="0">
                <a:solidFill>
                  <a:srgbClr val="FFFFFF"/>
                </a:solidFill>
              </a:rPr>
              <a:t>Col Tim Mundy, USMC (Ret)</a:t>
            </a:r>
          </a:p>
        </p:txBody>
      </p:sp>
      <p:sp>
        <p:nvSpPr>
          <p:cNvPr id="15" name="TextBox 14"/>
          <p:cNvSpPr txBox="1"/>
          <p:nvPr/>
        </p:nvSpPr>
        <p:spPr>
          <a:xfrm>
            <a:off x="187975" y="2795228"/>
            <a:ext cx="1902572" cy="761747"/>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 Coordinator</a:t>
            </a:r>
          </a:p>
          <a:p>
            <a:pPr algn="ctr"/>
            <a:r>
              <a:rPr lang="en-US" sz="1350" dirty="0">
                <a:solidFill>
                  <a:srgbClr val="FFFFFF"/>
                </a:solidFill>
              </a:rPr>
              <a:t>(Area Rep, NCR)</a:t>
            </a:r>
          </a:p>
        </p:txBody>
      </p:sp>
      <p:sp>
        <p:nvSpPr>
          <p:cNvPr id="17" name="TextBox 16"/>
          <p:cNvSpPr txBox="1"/>
          <p:nvPr/>
        </p:nvSpPr>
        <p:spPr>
          <a:xfrm>
            <a:off x="7594396" y="2822900"/>
            <a:ext cx="1321004" cy="553998"/>
          </a:xfrm>
          <a:prstGeom prst="rect">
            <a:avLst/>
          </a:prstGeom>
          <a:solidFill>
            <a:srgbClr val="41453A"/>
          </a:solidFill>
        </p:spPr>
        <p:txBody>
          <a:bodyPr wrap="none" rtlCol="0">
            <a:spAutoFit/>
          </a:bodyPr>
          <a:lstStyle/>
          <a:p>
            <a:pPr algn="ctr"/>
            <a:r>
              <a:rPr lang="en-US" sz="1500" dirty="0">
                <a:solidFill>
                  <a:srgbClr val="FFFFFF"/>
                </a:solidFill>
              </a:rPr>
              <a:t>Administrative</a:t>
            </a:r>
          </a:p>
          <a:p>
            <a:pPr algn="ctr"/>
            <a:r>
              <a:rPr lang="en-US" sz="1500" dirty="0">
                <a:solidFill>
                  <a:srgbClr val="FFFFFF"/>
                </a:solidFill>
              </a:rPr>
              <a:t>Assistant (PT)</a:t>
            </a:r>
          </a:p>
        </p:txBody>
      </p:sp>
      <p:cxnSp>
        <p:nvCxnSpPr>
          <p:cNvPr id="18" name="Straight Connector 17"/>
          <p:cNvCxnSpPr>
            <a:cxnSpLocks/>
          </p:cNvCxnSpPr>
          <p:nvPr/>
        </p:nvCxnSpPr>
        <p:spPr>
          <a:xfrm>
            <a:off x="1178575" y="2521677"/>
            <a:ext cx="7010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83975" y="2835444"/>
            <a:ext cx="1239635" cy="784830"/>
          </a:xfrm>
          <a:prstGeom prst="rect">
            <a:avLst/>
          </a:prstGeom>
          <a:solidFill>
            <a:srgbClr val="41453A"/>
          </a:solidFill>
          <a:ln>
            <a:solidFill>
              <a:srgbClr val="41453A"/>
            </a:solidFill>
          </a:ln>
        </p:spPr>
        <p:txBody>
          <a:bodyPr wrap="none" rtlCol="0">
            <a:spAutoFit/>
          </a:bodyPr>
          <a:lstStyle/>
          <a:p>
            <a:pPr algn="ctr"/>
            <a:r>
              <a:rPr lang="en-US" sz="1500" dirty="0">
                <a:solidFill>
                  <a:srgbClr val="FFFFFF"/>
                </a:solidFill>
              </a:rPr>
              <a:t>Donor</a:t>
            </a:r>
          </a:p>
          <a:p>
            <a:pPr algn="ctr"/>
            <a:r>
              <a:rPr lang="en-US" sz="1500" dirty="0">
                <a:solidFill>
                  <a:srgbClr val="FFFFFF"/>
                </a:solidFill>
              </a:rPr>
              <a:t>Development</a:t>
            </a:r>
          </a:p>
          <a:p>
            <a:pPr algn="ctr"/>
            <a:r>
              <a:rPr lang="en-US" sz="1500" dirty="0">
                <a:solidFill>
                  <a:srgbClr val="FFFFFF"/>
                </a:solidFill>
              </a:rPr>
              <a:t>Officer</a:t>
            </a:r>
          </a:p>
        </p:txBody>
      </p:sp>
      <p:sp>
        <p:nvSpPr>
          <p:cNvPr id="22" name="TextBox 21"/>
          <p:cNvSpPr txBox="1"/>
          <p:nvPr/>
        </p:nvSpPr>
        <p:spPr>
          <a:xfrm>
            <a:off x="2169175" y="2795227"/>
            <a:ext cx="1261692" cy="784830"/>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a:t>
            </a:r>
          </a:p>
          <a:p>
            <a:pPr algn="ctr"/>
            <a:r>
              <a:rPr lang="en-US" sz="1500" dirty="0">
                <a:solidFill>
                  <a:srgbClr val="FFFFFF"/>
                </a:solidFill>
              </a:rPr>
              <a:t>Administrator</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32</a:t>
            </a:fld>
            <a:endParaRPr lang="en-US" dirty="0"/>
          </a:p>
        </p:txBody>
      </p:sp>
      <p:sp>
        <p:nvSpPr>
          <p:cNvPr id="19" name="TextBox 18">
            <a:extLst>
              <a:ext uri="{FF2B5EF4-FFF2-40B4-BE49-F238E27FC236}">
                <a16:creationId xmlns:a16="http://schemas.microsoft.com/office/drawing/2014/main" id="{FBA485B5-2E62-A34A-8311-A4884DC11AC0}"/>
              </a:ext>
            </a:extLst>
          </p:cNvPr>
          <p:cNvSpPr txBox="1"/>
          <p:nvPr/>
        </p:nvSpPr>
        <p:spPr>
          <a:xfrm>
            <a:off x="3525753" y="2826477"/>
            <a:ext cx="1310422" cy="553998"/>
          </a:xfrm>
          <a:prstGeom prst="rect">
            <a:avLst/>
          </a:prstGeom>
          <a:solidFill>
            <a:srgbClr val="41453A"/>
          </a:solidFill>
        </p:spPr>
        <p:txBody>
          <a:bodyPr wrap="none" rtlCol="0">
            <a:spAutoFit/>
          </a:bodyPr>
          <a:lstStyle/>
          <a:p>
            <a:pPr algn="ctr"/>
            <a:r>
              <a:rPr lang="en-US" sz="1500" dirty="0">
                <a:solidFill>
                  <a:srgbClr val="FFFFFF"/>
                </a:solidFill>
              </a:rPr>
              <a:t>MCA Area Rep</a:t>
            </a:r>
          </a:p>
          <a:p>
            <a:pPr algn="ctr"/>
            <a:r>
              <a:rPr lang="en-US" sz="1500" dirty="0">
                <a:solidFill>
                  <a:srgbClr val="FFFFFF"/>
                </a:solidFill>
              </a:rPr>
              <a:t>East </a:t>
            </a:r>
          </a:p>
        </p:txBody>
      </p:sp>
      <p:sp>
        <p:nvSpPr>
          <p:cNvPr id="21" name="TextBox 20">
            <a:extLst>
              <a:ext uri="{FF2B5EF4-FFF2-40B4-BE49-F238E27FC236}">
                <a16:creationId xmlns:a16="http://schemas.microsoft.com/office/drawing/2014/main" id="{A83B828C-6555-E046-B9F2-6F280E1A363D}"/>
              </a:ext>
            </a:extLst>
          </p:cNvPr>
          <p:cNvSpPr txBox="1"/>
          <p:nvPr/>
        </p:nvSpPr>
        <p:spPr>
          <a:xfrm>
            <a:off x="4912375" y="2826477"/>
            <a:ext cx="1310422" cy="553998"/>
          </a:xfrm>
          <a:prstGeom prst="rect">
            <a:avLst/>
          </a:prstGeom>
          <a:solidFill>
            <a:srgbClr val="41453A"/>
          </a:solidFill>
        </p:spPr>
        <p:txBody>
          <a:bodyPr wrap="none" rtlCol="0">
            <a:spAutoFit/>
          </a:bodyPr>
          <a:lstStyle/>
          <a:p>
            <a:pPr algn="ctr"/>
            <a:r>
              <a:rPr lang="en-US" sz="1500" dirty="0">
                <a:solidFill>
                  <a:srgbClr val="FFFFFF"/>
                </a:solidFill>
              </a:rPr>
              <a:t>MCA Area Rep</a:t>
            </a:r>
          </a:p>
          <a:p>
            <a:pPr algn="ctr"/>
            <a:r>
              <a:rPr lang="en-US" sz="1500" dirty="0">
                <a:solidFill>
                  <a:srgbClr val="FFFFFF"/>
                </a:solidFill>
              </a:rPr>
              <a:t>West </a:t>
            </a:r>
          </a:p>
        </p:txBody>
      </p:sp>
      <p:cxnSp>
        <p:nvCxnSpPr>
          <p:cNvPr id="25" name="Straight Connector 24">
            <a:extLst>
              <a:ext uri="{FF2B5EF4-FFF2-40B4-BE49-F238E27FC236}">
                <a16:creationId xmlns:a16="http://schemas.microsoft.com/office/drawing/2014/main" id="{5F3AF40C-7669-B34A-936E-0410E444BC06}"/>
              </a:ext>
            </a:extLst>
          </p:cNvPr>
          <p:cNvCxnSpPr/>
          <p:nvPr/>
        </p:nvCxnSpPr>
        <p:spPr>
          <a:xfrm>
            <a:off x="6893575" y="2521677"/>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149B759-2F2C-834E-AF9B-E45F1C23B756}"/>
              </a:ext>
            </a:extLst>
          </p:cNvPr>
          <p:cNvCxnSpPr/>
          <p:nvPr/>
        </p:nvCxnSpPr>
        <p:spPr>
          <a:xfrm>
            <a:off x="8188975" y="2526573"/>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0D02CD74-8D3E-6946-A5B1-0C91583179FD}"/>
              </a:ext>
            </a:extLst>
          </p:cNvPr>
          <p:cNvSpPr/>
          <p:nvPr/>
        </p:nvSpPr>
        <p:spPr>
          <a:xfrm>
            <a:off x="187976" y="3657600"/>
            <a:ext cx="3248772" cy="838200"/>
          </a:xfrm>
          <a:prstGeom prst="ellipse">
            <a:avLst/>
          </a:prstGeom>
          <a:noFill/>
          <a:ln>
            <a:solidFill>
              <a:srgbClr val="005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Program Delivery</a:t>
            </a:r>
          </a:p>
        </p:txBody>
      </p:sp>
      <p:sp>
        <p:nvSpPr>
          <p:cNvPr id="27" name="Oval 26">
            <a:extLst>
              <a:ext uri="{FF2B5EF4-FFF2-40B4-BE49-F238E27FC236}">
                <a16:creationId xmlns:a16="http://schemas.microsoft.com/office/drawing/2014/main" id="{F8B242DA-2A1D-7E46-9E19-5A30D2CCCA9E}"/>
              </a:ext>
            </a:extLst>
          </p:cNvPr>
          <p:cNvSpPr/>
          <p:nvPr/>
        </p:nvSpPr>
        <p:spPr>
          <a:xfrm>
            <a:off x="3261757" y="3657600"/>
            <a:ext cx="2961040" cy="838200"/>
          </a:xfrm>
          <a:prstGeom prst="ellipse">
            <a:avLst/>
          </a:prstGeom>
          <a:noFill/>
          <a:ln>
            <a:solidFill>
              <a:srgbClr val="005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USMC Member Acquisition</a:t>
            </a:r>
          </a:p>
        </p:txBody>
      </p:sp>
      <p:sp>
        <p:nvSpPr>
          <p:cNvPr id="28" name="Oval 27">
            <a:extLst>
              <a:ext uri="{FF2B5EF4-FFF2-40B4-BE49-F238E27FC236}">
                <a16:creationId xmlns:a16="http://schemas.microsoft.com/office/drawing/2014/main" id="{18AC7B35-5284-3E4E-BD58-41A8338D5CBA}"/>
              </a:ext>
            </a:extLst>
          </p:cNvPr>
          <p:cNvSpPr/>
          <p:nvPr/>
        </p:nvSpPr>
        <p:spPr>
          <a:xfrm>
            <a:off x="6283974" y="3657600"/>
            <a:ext cx="2783825" cy="838200"/>
          </a:xfrm>
          <a:prstGeom prst="ellipse">
            <a:avLst/>
          </a:prstGeom>
          <a:noFill/>
          <a:ln>
            <a:solidFill>
              <a:srgbClr val="005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Fundraising</a:t>
            </a:r>
          </a:p>
        </p:txBody>
      </p:sp>
      <p:sp>
        <p:nvSpPr>
          <p:cNvPr id="3" name="Curved Up Arrow 2">
            <a:extLst>
              <a:ext uri="{FF2B5EF4-FFF2-40B4-BE49-F238E27FC236}">
                <a16:creationId xmlns:a16="http://schemas.microsoft.com/office/drawing/2014/main" id="{71CBD311-0F81-FB4C-986E-D7F76A0CA334}"/>
              </a:ext>
            </a:extLst>
          </p:cNvPr>
          <p:cNvSpPr/>
          <p:nvPr/>
        </p:nvSpPr>
        <p:spPr>
          <a:xfrm rot="10800000" flipV="1">
            <a:off x="4636665" y="4522643"/>
            <a:ext cx="3147270" cy="599086"/>
          </a:xfrm>
          <a:prstGeom prst="curvedUpArrow">
            <a:avLst>
              <a:gd name="adj1" fmla="val 25000"/>
              <a:gd name="adj2" fmla="val 64461"/>
              <a:gd name="adj3" fmla="val 22605"/>
            </a:avLst>
          </a:prstGeom>
          <a:solidFill>
            <a:srgbClr val="005300"/>
          </a:solidFill>
          <a:ln>
            <a:solidFill>
              <a:srgbClr val="005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a:extLst>
              <a:ext uri="{FF2B5EF4-FFF2-40B4-BE49-F238E27FC236}">
                <a16:creationId xmlns:a16="http://schemas.microsoft.com/office/drawing/2014/main" id="{6C16E85C-3008-D84B-A1B2-F783EB60232C}"/>
              </a:ext>
            </a:extLst>
          </p:cNvPr>
          <p:cNvSpPr/>
          <p:nvPr/>
        </p:nvSpPr>
        <p:spPr>
          <a:xfrm rot="10800000" flipV="1">
            <a:off x="1676401" y="4512819"/>
            <a:ext cx="6120032" cy="784826"/>
          </a:xfrm>
          <a:prstGeom prst="curvedUpArrow">
            <a:avLst>
              <a:gd name="adj1" fmla="val 25000"/>
              <a:gd name="adj2" fmla="val 64461"/>
              <a:gd name="adj3" fmla="val 22605"/>
            </a:avLst>
          </a:prstGeom>
          <a:solidFill>
            <a:srgbClr val="005300"/>
          </a:solidFill>
          <a:ln>
            <a:solidFill>
              <a:srgbClr val="005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5300"/>
                </a:solidFill>
              </a:ln>
              <a:solidFill>
                <a:schemeClr val="tx1"/>
              </a:solidFill>
            </a:endParaRPr>
          </a:p>
        </p:txBody>
      </p:sp>
      <p:sp>
        <p:nvSpPr>
          <p:cNvPr id="30" name="Rectangle 29">
            <a:extLst>
              <a:ext uri="{FF2B5EF4-FFF2-40B4-BE49-F238E27FC236}">
                <a16:creationId xmlns:a16="http://schemas.microsoft.com/office/drawing/2014/main" id="{0F35D531-CC11-47D5-891F-E8329C1D6E21}"/>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31" name="Picture 30" descr="Text&#10;&#10;Description automatically generated with medium confidence">
            <a:extLst>
              <a:ext uri="{FF2B5EF4-FFF2-40B4-BE49-F238E27FC236}">
                <a16:creationId xmlns:a16="http://schemas.microsoft.com/office/drawing/2014/main" id="{DAA48576-374E-46BD-876E-310BD2722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20142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18" y="1145630"/>
            <a:ext cx="7848600"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leaders by providing forums for professional education, exchanging ideas, and preserving the traditions of the Corps.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Provide Marines with valuable resources to assist in their professional development.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Recognize their excellent achievements.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Encourage participation of active-duty Marines as members of their professional association.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*The 501(c)(3) nonprofit arm of MCA founded in 2009</a:t>
            </a:r>
          </a:p>
        </p:txBody>
      </p:sp>
      <p:sp>
        <p:nvSpPr>
          <p:cNvPr id="6" name="TextBox 1"/>
          <p:cNvSpPr txBox="1">
            <a:spLocks noChangeArrowheads="1"/>
          </p:cNvSpPr>
          <p:nvPr/>
        </p:nvSpPr>
        <p:spPr bwMode="auto">
          <a:xfrm>
            <a:off x="1112743" y="313226"/>
            <a:ext cx="6686550" cy="549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300" b="1" u="sng" dirty="0">
                <a:solidFill>
                  <a:srgbClr val="41453A"/>
                </a:solidFill>
                <a:latin typeface="Arial" charset="0"/>
              </a:rPr>
              <a:t>Purpose</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33</a:t>
            </a:fld>
            <a:endParaRPr lang="en-US" dirty="0"/>
          </a:p>
        </p:txBody>
      </p:sp>
      <p:sp>
        <p:nvSpPr>
          <p:cNvPr id="5" name="Rectangle 4">
            <a:extLst>
              <a:ext uri="{FF2B5EF4-FFF2-40B4-BE49-F238E27FC236}">
                <a16:creationId xmlns:a16="http://schemas.microsoft.com/office/drawing/2014/main" id="{6C6A460B-8D36-440B-B05B-951920A8FA11}"/>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7" name="Picture 6" descr="Text&#10;&#10;Description automatically generated with medium confidence">
            <a:extLst>
              <a:ext uri="{FF2B5EF4-FFF2-40B4-BE49-F238E27FC236}">
                <a16:creationId xmlns:a16="http://schemas.microsoft.com/office/drawing/2014/main" id="{A5CE555B-FB34-4F57-BA39-CE613D80E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5353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9008" y="1692839"/>
            <a:ext cx="3842846" cy="1708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Unit Libraries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Commanders’ Forums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(battlefield studies)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Marine Excellence Awards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Writing Awards</a:t>
            </a:r>
          </a:p>
        </p:txBody>
      </p:sp>
      <p:sp>
        <p:nvSpPr>
          <p:cNvPr id="8" name="TextBox 1"/>
          <p:cNvSpPr txBox="1">
            <a:spLocks noChangeArrowheads="1"/>
          </p:cNvSpPr>
          <p:nvPr/>
        </p:nvSpPr>
        <p:spPr bwMode="auto">
          <a:xfrm>
            <a:off x="1188579" y="536292"/>
            <a:ext cx="6686550" cy="867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None/>
            </a:pPr>
            <a:r>
              <a:rPr lang="en-US" altLang="en-US" sz="2800" b="1" u="sng" dirty="0">
                <a:solidFill>
                  <a:srgbClr val="41453A"/>
                </a:solidFill>
                <a:latin typeface="Arial" charset="0"/>
              </a:rPr>
              <a:t>Marine Corps Association Foundation</a:t>
            </a:r>
          </a:p>
          <a:p>
            <a:pPr algn="ctr">
              <a:lnSpc>
                <a:spcPct val="90000"/>
              </a:lnSpc>
              <a:spcBef>
                <a:spcPct val="0"/>
              </a:spcBef>
              <a:buNone/>
            </a:pPr>
            <a:r>
              <a:rPr lang="en-US" altLang="en-US" sz="2800" b="1" u="sng" dirty="0">
                <a:solidFill>
                  <a:srgbClr val="41453A"/>
                </a:solidFill>
                <a:latin typeface="Arial" charset="0"/>
              </a:rPr>
              <a:t>Programs and Support</a:t>
            </a:r>
          </a:p>
        </p:txBody>
      </p:sp>
      <p:sp>
        <p:nvSpPr>
          <p:cNvPr id="3" name="TextBox 2"/>
          <p:cNvSpPr txBox="1"/>
          <p:nvPr/>
        </p:nvSpPr>
        <p:spPr>
          <a:xfrm>
            <a:off x="4221218" y="3839473"/>
            <a:ext cx="4427946" cy="738664"/>
          </a:xfrm>
          <a:prstGeom prst="rect">
            <a:avLst/>
          </a:prstGeom>
          <a:solidFill>
            <a:srgbClr val="3F3F3F"/>
          </a:solidFill>
          <a:ln>
            <a:solidFill>
              <a:srgbClr val="3F3F3F"/>
            </a:solidFill>
          </a:ln>
          <a:effectLst>
            <a:outerShdw blurRad="50800" dist="38100" dir="2700000" algn="tl" rotWithShape="0">
              <a:prstClr val="black">
                <a:alpha val="40000"/>
              </a:prstClr>
            </a:outerShdw>
          </a:effectLst>
        </p:spPr>
        <p:txBody>
          <a:bodyPr wrap="square" rtlCol="0">
            <a:spAutoFit/>
          </a:bodyPr>
          <a:lstStyle/>
          <a:p>
            <a:pPr algn="ctr"/>
            <a:r>
              <a:rPr lang="en-US" altLang="en-US" sz="2100" b="1" dirty="0">
                <a:solidFill>
                  <a:prstClr val="white"/>
                </a:solidFill>
                <a:latin typeface="Arial" pitchFamily="34" charset="0"/>
              </a:rPr>
              <a:t>2021 — $9</a:t>
            </a:r>
            <a:r>
              <a:rPr lang="en-US" altLang="en-US" sz="2100" b="1" i="1" u="sng" dirty="0">
                <a:solidFill>
                  <a:prstClr val="white"/>
                </a:solidFill>
                <a:latin typeface="Arial" pitchFamily="34" charset="0"/>
              </a:rPr>
              <a:t>00,000</a:t>
            </a:r>
            <a:r>
              <a:rPr lang="en-US" altLang="en-US" sz="2100" b="1" dirty="0">
                <a:solidFill>
                  <a:prstClr val="white"/>
                </a:solidFill>
                <a:latin typeface="Arial" pitchFamily="34" charset="0"/>
              </a:rPr>
              <a:t> spent in </a:t>
            </a:r>
            <a:br>
              <a:rPr lang="en-US" altLang="en-US" sz="2100" b="1" dirty="0">
                <a:solidFill>
                  <a:prstClr val="white"/>
                </a:solidFill>
                <a:latin typeface="Arial" pitchFamily="34" charset="0"/>
              </a:rPr>
            </a:br>
            <a:r>
              <a:rPr lang="en-US" altLang="en-US" sz="2100" b="1" dirty="0">
                <a:solidFill>
                  <a:prstClr val="white"/>
                </a:solidFill>
                <a:latin typeface="Arial" pitchFamily="34" charset="0"/>
              </a:rPr>
              <a:t>Support of </a:t>
            </a:r>
            <a:r>
              <a:rPr lang="en-US" altLang="en-US" sz="2100" b="1" i="1" u="sng" dirty="0">
                <a:solidFill>
                  <a:prstClr val="white"/>
                </a:solidFill>
                <a:latin typeface="Arial" pitchFamily="34" charset="0"/>
              </a:rPr>
              <a:t>~55,000 </a:t>
            </a:r>
            <a:r>
              <a:rPr lang="en-US" altLang="en-US" sz="2100" b="1" dirty="0">
                <a:solidFill>
                  <a:prstClr val="white"/>
                </a:solidFill>
                <a:latin typeface="Arial" pitchFamily="34" charset="0"/>
              </a:rPr>
              <a:t>Marines!</a:t>
            </a:r>
          </a:p>
        </p:txBody>
      </p:sp>
      <p:sp>
        <p:nvSpPr>
          <p:cNvPr id="5" name="TextBox 4">
            <a:extLst>
              <a:ext uri="{FF2B5EF4-FFF2-40B4-BE49-F238E27FC236}">
                <a16:creationId xmlns:a16="http://schemas.microsoft.com/office/drawing/2014/main" id="{2317171A-C062-5A47-AD93-F10E72433011}"/>
              </a:ext>
            </a:extLst>
          </p:cNvPr>
          <p:cNvSpPr txBox="1"/>
          <p:nvPr/>
        </p:nvSpPr>
        <p:spPr>
          <a:xfrm>
            <a:off x="7515055" y="5609452"/>
            <a:ext cx="325730" cy="230832"/>
          </a:xfrm>
          <a:prstGeom prst="rect">
            <a:avLst/>
          </a:prstGeom>
          <a:noFill/>
        </p:spPr>
        <p:txBody>
          <a:bodyPr wrap="none" rtlCol="0">
            <a:spAutoFit/>
          </a:bodyPr>
          <a:lstStyle/>
          <a:p>
            <a:r>
              <a:rPr lang="en-US" sz="900" dirty="0">
                <a:solidFill>
                  <a:prstClr val="black">
                    <a:tint val="75000"/>
                  </a:prstClr>
                </a:solidFill>
                <a:latin typeface="Calibri"/>
              </a:rPr>
              <a:t>45 </a:t>
            </a:r>
            <a:endParaRPr lang="en-US" sz="1350" dirty="0">
              <a:solidFill>
                <a:prstClr val="black"/>
              </a:solidFill>
              <a:latin typeface="Calibri"/>
            </a:endParaRPr>
          </a:p>
        </p:txBody>
      </p:sp>
      <p:pic>
        <p:nvPicPr>
          <p:cNvPr id="9" name="Picture 8" descr="A person holding a kite&#10;&#10;Description automatically generated">
            <a:extLst>
              <a:ext uri="{FF2B5EF4-FFF2-40B4-BE49-F238E27FC236}">
                <a16:creationId xmlns:a16="http://schemas.microsoft.com/office/drawing/2014/main" id="{734A6630-C93D-8E4F-A391-F65B2A657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11" y="3328368"/>
            <a:ext cx="2171700" cy="1855055"/>
          </a:xfrm>
          <a:prstGeom prst="rect">
            <a:avLst/>
          </a:prstGeom>
        </p:spPr>
      </p:pic>
      <p:sp>
        <p:nvSpPr>
          <p:cNvPr id="7" name="Text Box 4">
            <a:extLst>
              <a:ext uri="{FF2B5EF4-FFF2-40B4-BE49-F238E27FC236}">
                <a16:creationId xmlns:a16="http://schemas.microsoft.com/office/drawing/2014/main" id="{692F9637-6B0F-1441-81AD-5C2BAFEA6E0D}"/>
              </a:ext>
            </a:extLst>
          </p:cNvPr>
          <p:cNvSpPr txBox="1">
            <a:spLocks noChangeArrowheads="1"/>
          </p:cNvSpPr>
          <p:nvPr/>
        </p:nvSpPr>
        <p:spPr bwMode="auto">
          <a:xfrm>
            <a:off x="4572000" y="1692839"/>
            <a:ext cx="4024139"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Professional Development Membership Awards </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Unit Subscription Program</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Wargaming support</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MCRD 4</a:t>
            </a:r>
            <a:r>
              <a:rPr lang="en-US" altLang="en-US" sz="2100" baseline="30000" dirty="0">
                <a:solidFill>
                  <a:prstClr val="black"/>
                </a:solidFill>
                <a:latin typeface="Arial" pitchFamily="34" charset="0"/>
              </a:rPr>
              <a:t>th</a:t>
            </a:r>
            <a:r>
              <a:rPr lang="en-US" altLang="en-US" sz="2100" dirty="0">
                <a:solidFill>
                  <a:prstClr val="black"/>
                </a:solidFill>
                <a:latin typeface="Arial" pitchFamily="34" charset="0"/>
              </a:rPr>
              <a:t> Phase introduction to PME &amp; self study</a:t>
            </a:r>
          </a:p>
        </p:txBody>
      </p:sp>
      <p:sp>
        <p:nvSpPr>
          <p:cNvPr id="2" name="Slide Number Placeholder 1">
            <a:extLst>
              <a:ext uri="{FF2B5EF4-FFF2-40B4-BE49-F238E27FC236}">
                <a16:creationId xmlns:a16="http://schemas.microsoft.com/office/drawing/2014/main" id="{B3DD8727-D9A5-0F47-9412-A64BBBEB2BD8}"/>
              </a:ext>
            </a:extLst>
          </p:cNvPr>
          <p:cNvSpPr>
            <a:spLocks noGrp="1"/>
          </p:cNvSpPr>
          <p:nvPr>
            <p:ph type="sldNum" sz="quarter" idx="7"/>
          </p:nvPr>
        </p:nvSpPr>
        <p:spPr/>
        <p:txBody>
          <a:bodyPr/>
          <a:lstStyle/>
          <a:p>
            <a:fld id="{65C3D1F8-002A-47E3-97A1-C6774553AA60}" type="slidenum">
              <a:rPr lang="en-US" smtClean="0"/>
              <a:t>34</a:t>
            </a:fld>
            <a:endParaRPr lang="en-US" dirty="0"/>
          </a:p>
        </p:txBody>
      </p:sp>
      <p:sp>
        <p:nvSpPr>
          <p:cNvPr id="10" name="Rectangle 9">
            <a:extLst>
              <a:ext uri="{FF2B5EF4-FFF2-40B4-BE49-F238E27FC236}">
                <a16:creationId xmlns:a16="http://schemas.microsoft.com/office/drawing/2014/main" id="{51F4F75C-C309-4E1C-8113-9CF4B3F58413}"/>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1" name="Picture 10" descr="Text&#10;&#10;Description automatically generated with medium confidence">
            <a:extLst>
              <a:ext uri="{FF2B5EF4-FFF2-40B4-BE49-F238E27FC236}">
                <a16:creationId xmlns:a16="http://schemas.microsoft.com/office/drawing/2014/main" id="{F4F04D6E-BD56-41E8-8F8A-364B7D96C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1608525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533400"/>
            <a:ext cx="8915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USAA Contract Renewal</a:t>
            </a:r>
          </a:p>
        </p:txBody>
      </p:sp>
      <p:sp>
        <p:nvSpPr>
          <p:cNvPr id="6" name="Text Box 4"/>
          <p:cNvSpPr txBox="1">
            <a:spLocks noChangeArrowheads="1"/>
          </p:cNvSpPr>
          <p:nvPr/>
        </p:nvSpPr>
        <p:spPr bwMode="auto">
          <a:xfrm>
            <a:off x="381000" y="1742750"/>
            <a:ext cx="55626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Contract agreement with USAA provides $755K in sponsorship, advertising and credit card fees</a:t>
            </a:r>
          </a:p>
          <a:p>
            <a:pPr marL="342900" indent="-342900" eaLnBrk="1" hangingPunct="1">
              <a:buFont typeface="Arial"/>
              <a:buChar char="•"/>
              <a:defRPr/>
            </a:pPr>
            <a:r>
              <a:rPr lang="en-US" altLang="en-US" dirty="0">
                <a:latin typeface="Arial" pitchFamily="34" charset="0"/>
              </a:rPr>
              <a:t>Recent contract renegotiation has opened up other opportunities</a:t>
            </a:r>
          </a:p>
        </p:txBody>
      </p:sp>
      <p:sp>
        <p:nvSpPr>
          <p:cNvPr id="2" name="Slide Number Placeholder 1"/>
          <p:cNvSpPr>
            <a:spLocks noGrp="1"/>
          </p:cNvSpPr>
          <p:nvPr>
            <p:ph type="sldNum" sz="quarter" idx="7"/>
          </p:nvPr>
        </p:nvSpPr>
        <p:spPr/>
        <p:txBody>
          <a:bodyPr/>
          <a:lstStyle/>
          <a:p>
            <a:fld id="{65C3D1F8-002A-47E3-97A1-C6774553AA60}" type="slidenum">
              <a:rPr lang="en-US" smtClean="0"/>
              <a:t>35</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C85DD1EC-DA18-AD45-BDD0-260FF253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58297"/>
            <a:ext cx="2362200" cy="2446563"/>
          </a:xfrm>
          <a:prstGeom prst="rect">
            <a:avLst/>
          </a:prstGeom>
        </p:spPr>
      </p:pic>
      <p:sp>
        <p:nvSpPr>
          <p:cNvPr id="7" name="Rectangle 6">
            <a:extLst>
              <a:ext uri="{FF2B5EF4-FFF2-40B4-BE49-F238E27FC236}">
                <a16:creationId xmlns:a16="http://schemas.microsoft.com/office/drawing/2014/main" id="{9C5D84CA-CCCF-4128-B6A3-B32FE3D7FC7B}"/>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172191A7-0563-42BB-99D5-552FFA9AF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321531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
          <p:cNvSpPr txBox="1">
            <a:spLocks noChangeArrowheads="1"/>
          </p:cNvSpPr>
          <p:nvPr/>
        </p:nvSpPr>
        <p:spPr bwMode="auto">
          <a:xfrm>
            <a:off x="114300" y="3048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Summary</a:t>
            </a:r>
          </a:p>
        </p:txBody>
      </p:sp>
      <p:sp>
        <p:nvSpPr>
          <p:cNvPr id="2" name="Slide Number Placeholder 1"/>
          <p:cNvSpPr>
            <a:spLocks noGrp="1"/>
          </p:cNvSpPr>
          <p:nvPr>
            <p:ph type="sldNum" sz="quarter" idx="7"/>
          </p:nvPr>
        </p:nvSpPr>
        <p:spPr/>
        <p:txBody>
          <a:bodyPr/>
          <a:lstStyle/>
          <a:p>
            <a:fld id="{65C3D1F8-002A-47E3-97A1-C6774553AA60}" type="slidenum">
              <a:rPr lang="en-US" smtClean="0"/>
              <a:t>36</a:t>
            </a:fld>
            <a:endParaRPr lang="en-US" dirty="0"/>
          </a:p>
        </p:txBody>
      </p:sp>
      <p:sp>
        <p:nvSpPr>
          <p:cNvPr id="3" name="Rectangle 2"/>
          <p:cNvSpPr/>
          <p:nvPr/>
        </p:nvSpPr>
        <p:spPr>
          <a:xfrm>
            <a:off x="457200" y="1143000"/>
            <a:ext cx="8229600" cy="3970318"/>
          </a:xfrm>
          <a:prstGeom prst="rect">
            <a:avLst/>
          </a:prstGeom>
        </p:spPr>
        <p:txBody>
          <a:bodyPr wrap="square">
            <a:spAutoFit/>
          </a:bodyPr>
          <a:lstStyle/>
          <a:p>
            <a:pPr marL="285750" indent="-285750">
              <a:buFont typeface="Arial" charset="0"/>
              <a:buChar char="•"/>
            </a:pPr>
            <a:r>
              <a:rPr lang="en-US" sz="2800" dirty="0">
                <a:latin typeface="Arial"/>
                <a:cs typeface="Arial"/>
              </a:rPr>
              <a:t>Broad Engagement </a:t>
            </a:r>
            <a:r>
              <a:rPr lang="mr-IN" sz="2800" dirty="0">
                <a:latin typeface="Arial"/>
                <a:cs typeface="Arial"/>
              </a:rPr>
              <a:t>–</a:t>
            </a:r>
            <a:r>
              <a:rPr lang="en-US" sz="2800" dirty="0">
                <a:latin typeface="Arial"/>
                <a:cs typeface="Arial"/>
              </a:rPr>
              <a:t> Marines, veterans, friends of the Corps, sponsors, donors, shoppers, etc..</a:t>
            </a:r>
          </a:p>
          <a:p>
            <a:pPr marL="285750" indent="-285750">
              <a:buFont typeface="Arial" charset="0"/>
              <a:buChar char="•"/>
            </a:pPr>
            <a:r>
              <a:rPr lang="en-US" sz="2800" dirty="0">
                <a:latin typeface="Arial"/>
                <a:cs typeface="Arial"/>
              </a:rPr>
              <a:t>Period of dynamic change </a:t>
            </a:r>
          </a:p>
          <a:p>
            <a:pPr marL="285750" indent="-285750">
              <a:buFont typeface="Arial" charset="0"/>
              <a:buChar char="•"/>
            </a:pPr>
            <a:r>
              <a:rPr lang="en-US" sz="2800" dirty="0">
                <a:latin typeface="Arial"/>
                <a:cs typeface="Arial"/>
              </a:rPr>
              <a:t>Enhanced Partnerships </a:t>
            </a:r>
          </a:p>
          <a:p>
            <a:pPr marL="285750" indent="-285750">
              <a:buFont typeface="Arial" charset="0"/>
              <a:buChar char="•"/>
            </a:pPr>
            <a:r>
              <a:rPr lang="en-US" sz="2800" dirty="0">
                <a:latin typeface="Arial"/>
                <a:cs typeface="Arial"/>
              </a:rPr>
              <a:t>Constantly looking to expand the reach and value of our programs, content and services for the active Marine Corps and veterans </a:t>
            </a:r>
          </a:p>
          <a:p>
            <a:pPr marL="285750" indent="-285750">
              <a:buFont typeface="Arial" charset="0"/>
              <a:buChar char="•"/>
            </a:pPr>
            <a:r>
              <a:rPr lang="en-US" sz="2800" dirty="0">
                <a:latin typeface="Arial"/>
                <a:cs typeface="Arial"/>
              </a:rPr>
              <a:t>Guided by our Strategic Plan</a:t>
            </a:r>
          </a:p>
          <a:p>
            <a:pPr marL="285750" indent="-285750">
              <a:buFont typeface="Arial" charset="0"/>
              <a:buChar char="•"/>
            </a:pPr>
            <a:r>
              <a:rPr lang="en-US" sz="2800" dirty="0">
                <a:latin typeface="Arial"/>
                <a:cs typeface="Arial"/>
              </a:rPr>
              <a:t>Remaining true to our mission</a:t>
            </a:r>
            <a:endParaRPr lang="en-US" sz="2800" dirty="0"/>
          </a:p>
        </p:txBody>
      </p:sp>
      <p:sp>
        <p:nvSpPr>
          <p:cNvPr id="5" name="Rectangle 4">
            <a:extLst>
              <a:ext uri="{FF2B5EF4-FFF2-40B4-BE49-F238E27FC236}">
                <a16:creationId xmlns:a16="http://schemas.microsoft.com/office/drawing/2014/main" id="{C8274EEA-13F8-4360-AEBF-8F5F76C0DBA8}"/>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0FFB69D1-2F0A-4687-83E3-1E196372B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9881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Mission Statement</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495300" y="1600200"/>
            <a:ext cx="81534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the preeminent association for all Marines and Friends of the Corps dedicated to leader development, recognition of professional excellence and expanding awareness of the rich tradition, history and spirit of the United States Marines.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4</a:t>
            </a:fld>
            <a:endParaRPr lang="en-US" dirty="0"/>
          </a:p>
        </p:txBody>
      </p:sp>
      <p:sp>
        <p:nvSpPr>
          <p:cNvPr id="5" name="Rectangle 4">
            <a:extLst>
              <a:ext uri="{FF2B5EF4-FFF2-40B4-BE49-F238E27FC236}">
                <a16:creationId xmlns:a16="http://schemas.microsoft.com/office/drawing/2014/main" id="{372475F1-7E11-443B-AB9F-C410FF46B2D5}"/>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E84960F0-EC36-4432-A17C-9D2A45900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95976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1597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Why the Marine Corps Association Does What it Does:</a:t>
            </a:r>
          </a:p>
          <a:p>
            <a:pPr algn="ctr">
              <a:lnSpc>
                <a:spcPct val="90000"/>
              </a:lnSpc>
              <a:spcBef>
                <a:spcPct val="0"/>
              </a:spcBef>
              <a:buFontTx/>
              <a:buNone/>
            </a:pPr>
            <a:r>
              <a:rPr lang="en-US" altLang="en-US" sz="3600" b="1" u="sng" dirty="0">
                <a:solidFill>
                  <a:srgbClr val="3F3F3F"/>
                </a:solidFill>
                <a:latin typeface="Arial" charset="0"/>
              </a:rPr>
              <a:t>Our Values</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990600" y="1905000"/>
            <a:ext cx="7239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800" dirty="0">
                <a:latin typeface="Arial" pitchFamily="34" charset="0"/>
              </a:rPr>
              <a:t>We believe in advancing the values of the Marine Corps and are dedicated to building an adaptive, engaged, and informed community that is focused on the development of Marine leaders for our Corps and Nation.</a:t>
            </a:r>
            <a:endParaRPr lang="en-US" altLang="en-US" sz="2800" b="1" i="1" dirty="0">
              <a:latin typeface="Arial"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5</a:t>
            </a:fld>
            <a:endParaRPr lang="en-US" dirty="0"/>
          </a:p>
        </p:txBody>
      </p:sp>
      <p:sp>
        <p:nvSpPr>
          <p:cNvPr id="5" name="Rectangle 4">
            <a:extLst>
              <a:ext uri="{FF2B5EF4-FFF2-40B4-BE49-F238E27FC236}">
                <a16:creationId xmlns:a16="http://schemas.microsoft.com/office/drawing/2014/main" id="{50ADB3C5-2BF6-4100-8B10-1C8C9436DA48}"/>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7B1F92DB-477E-4D3E-8F95-371EFAC05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363023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45761" y="290912"/>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MCA&amp;F Becoming MCA</a:t>
            </a:r>
          </a:p>
        </p:txBody>
      </p:sp>
      <p:sp>
        <p:nvSpPr>
          <p:cNvPr id="6" name="Text Box 4"/>
          <p:cNvSpPr txBox="1">
            <a:spLocks noChangeArrowheads="1"/>
          </p:cNvSpPr>
          <p:nvPr/>
        </p:nvSpPr>
        <p:spPr bwMode="auto">
          <a:xfrm>
            <a:off x="356114" y="1045835"/>
            <a:ext cx="5716073"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Historically known as the “Marine Corps Association”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Name changed to “MCA&amp;F” in 2011 in order to give more visibility to our new Foundation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“Foundation” created confusion in the Marine community (MCHF, MCUF, MCSF, etc.)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Many Marines still know us as “the Association”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 impact to the Foundation status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Change effective 1 April 2021</a:t>
            </a:r>
          </a:p>
          <a:p>
            <a:pPr marL="342900" indent="-342900" eaLnBrk="1" hangingPunct="1">
              <a:buFont typeface="Arial"/>
              <a:buChar char="•"/>
              <a:defRPr/>
            </a:pPr>
            <a:endParaRPr lang="en-US" altLang="en-US" dirty="0">
              <a:latin typeface="Arial"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6</a:t>
            </a:fld>
            <a:endParaRPr lang="en-US" dirty="0"/>
          </a:p>
        </p:txBody>
      </p:sp>
      <p:pic>
        <p:nvPicPr>
          <p:cNvPr id="4" name="Picture 3" descr="Logo&#10;&#10;Description automatically generated">
            <a:extLst>
              <a:ext uri="{FF2B5EF4-FFF2-40B4-BE49-F238E27FC236}">
                <a16:creationId xmlns:a16="http://schemas.microsoft.com/office/drawing/2014/main" id="{8F2BB15D-6F05-A34D-BEAF-FDD61EBAA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944" y="2743200"/>
            <a:ext cx="2895600" cy="28956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C9016C0-DC16-134F-B751-B39FDD190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2931" y="1405149"/>
            <a:ext cx="2333625" cy="1241002"/>
          </a:xfrm>
          <a:prstGeom prst="rect">
            <a:avLst/>
          </a:prstGeom>
        </p:spPr>
      </p:pic>
      <p:sp>
        <p:nvSpPr>
          <p:cNvPr id="7" name="Rectangle 6">
            <a:extLst>
              <a:ext uri="{FF2B5EF4-FFF2-40B4-BE49-F238E27FC236}">
                <a16:creationId xmlns:a16="http://schemas.microsoft.com/office/drawing/2014/main" id="{4C2DBAEE-62F4-495C-86F6-8BB89DA046CD}"/>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188EF4E2-F6CA-40EF-81BB-846761B623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228252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p:txBody>
      </p:sp>
      <p:sp>
        <p:nvSpPr>
          <p:cNvPr id="4" name="Rectangle 3"/>
          <p:cNvSpPr/>
          <p:nvPr/>
        </p:nvSpPr>
        <p:spPr>
          <a:xfrm>
            <a:off x="2286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en-US" sz="2400" b="1" i="1" dirty="0">
                <a:solidFill>
                  <a:srgbClr val="FFFFFF"/>
                </a:solidFill>
                <a:latin typeface="Arial" pitchFamily="34" charset="0"/>
              </a:rPr>
              <a:t>Two Not-for-Profit</a:t>
            </a:r>
          </a:p>
          <a:p>
            <a:pPr algn="ctr">
              <a:defRPr/>
            </a:pPr>
            <a:r>
              <a:rPr lang="en-US" altLang="en-US" sz="2400" b="1" i="1" dirty="0">
                <a:solidFill>
                  <a:srgbClr val="FFFFFF"/>
                </a:solidFill>
                <a:latin typeface="Arial" pitchFamily="34" charset="0"/>
              </a:rPr>
              <a:t>Organizations</a:t>
            </a:r>
          </a:p>
        </p:txBody>
      </p:sp>
      <p:sp>
        <p:nvSpPr>
          <p:cNvPr id="9" name="Text Box 4"/>
          <p:cNvSpPr txBox="1">
            <a:spLocks noChangeArrowheads="1"/>
          </p:cNvSpPr>
          <p:nvPr/>
        </p:nvSpPr>
        <p:spPr bwMode="auto">
          <a:xfrm>
            <a:off x="228600" y="2002303"/>
            <a:ext cx="5181600" cy="3524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 - 501c19</a:t>
            </a:r>
          </a:p>
          <a:p>
            <a:pPr algn="ctr" eaLnBrk="1" hangingPunct="1">
              <a:defRPr/>
            </a:pPr>
            <a:r>
              <a:rPr lang="en-US" altLang="en-US" sz="2000" b="1" dirty="0">
                <a:latin typeface="Arial" pitchFamily="34" charset="0"/>
              </a:rPr>
              <a:t>Veterans Membership Association</a:t>
            </a:r>
          </a:p>
          <a:p>
            <a:pPr algn="ctr" eaLnBrk="1" hangingPunct="1">
              <a:defRPr/>
            </a:pPr>
            <a:endParaRPr lang="en-US" altLang="en-US" sz="500" b="1" dirty="0">
              <a:latin typeface="Arial" pitchFamily="34" charset="0"/>
            </a:endParaRPr>
          </a:p>
          <a:p>
            <a:pPr eaLnBrk="1" hangingPunct="1">
              <a:buFontTx/>
              <a:buChar char="•"/>
              <a:defRPr/>
            </a:pPr>
            <a:r>
              <a:rPr lang="en-US" altLang="en-US" sz="1800" dirty="0">
                <a:latin typeface="Arial" pitchFamily="34" charset="0"/>
              </a:rPr>
              <a:t>Publications</a:t>
            </a:r>
          </a:p>
          <a:p>
            <a:pPr eaLnBrk="1" hangingPunct="1">
              <a:buFontTx/>
              <a:buChar char="•"/>
              <a:defRPr/>
            </a:pPr>
            <a:r>
              <a:rPr lang="en-US" altLang="en-US" sz="1800" dirty="0">
                <a:latin typeface="Arial" pitchFamily="34" charset="0"/>
              </a:rPr>
              <a:t>Member Benefits - insurance, discounts</a:t>
            </a:r>
          </a:p>
          <a:p>
            <a:pPr eaLnBrk="1" hangingPunct="1">
              <a:buFontTx/>
              <a:buChar char="•"/>
              <a:defRPr/>
            </a:pPr>
            <a:r>
              <a:rPr lang="en-US" altLang="en-US" sz="1800" dirty="0">
                <a:latin typeface="Arial" pitchFamily="34" charset="0"/>
              </a:rPr>
              <a:t>Retail Goods</a:t>
            </a:r>
          </a:p>
          <a:p>
            <a:pPr lvl="1" eaLnBrk="1" hangingPunct="1">
              <a:buFontTx/>
              <a:buChar char="•"/>
              <a:defRPr/>
            </a:pPr>
            <a:r>
              <a:rPr lang="en-US" altLang="en-US" sz="1600" b="1" i="1" dirty="0">
                <a:latin typeface="Arial" pitchFamily="34" charset="0"/>
              </a:rPr>
              <a:t> </a:t>
            </a:r>
            <a:r>
              <a:rPr lang="en-US" altLang="en-US" sz="1600" dirty="0">
                <a:latin typeface="Arial" pitchFamily="34" charset="0"/>
              </a:rPr>
              <a:t>Uniforms</a:t>
            </a:r>
          </a:p>
          <a:p>
            <a:pPr lvl="1" eaLnBrk="1" hangingPunct="1">
              <a:buFontTx/>
              <a:buChar char="•"/>
              <a:defRPr/>
            </a:pPr>
            <a:r>
              <a:rPr lang="en-US" altLang="en-US" sz="1600" dirty="0">
                <a:latin typeface="Arial" pitchFamily="34" charset="0"/>
              </a:rPr>
              <a:t> Marine Birthday Ball Supplies</a:t>
            </a:r>
          </a:p>
          <a:p>
            <a:pPr lvl="1" eaLnBrk="1" hangingPunct="1">
              <a:buFontTx/>
              <a:buChar char="•"/>
              <a:defRPr/>
            </a:pPr>
            <a:r>
              <a:rPr lang="en-US" altLang="en-US" sz="1600" dirty="0">
                <a:latin typeface="Arial" pitchFamily="34" charset="0"/>
              </a:rPr>
              <a:t> Marine Clothing, Glassware,</a:t>
            </a:r>
          </a:p>
          <a:p>
            <a:pPr lvl="1" eaLnBrk="1" hangingPunct="1">
              <a:buFontTx/>
              <a:buChar char="•"/>
              <a:defRPr/>
            </a:pPr>
            <a:r>
              <a:rPr lang="en-US" altLang="en-US" sz="1600" dirty="0">
                <a:latin typeface="Arial" pitchFamily="34" charset="0"/>
              </a:rPr>
              <a:t> Professional items</a:t>
            </a:r>
          </a:p>
          <a:p>
            <a:pPr eaLnBrk="1" hangingPunct="1">
              <a:buFontTx/>
              <a:buChar char="•"/>
              <a:defRPr/>
            </a:pPr>
            <a:r>
              <a:rPr lang="en-US" altLang="en-US" sz="1800" dirty="0">
                <a:latin typeface="Arial" pitchFamily="34" charset="0"/>
              </a:rPr>
              <a:t>Professional and Awards Dinners</a:t>
            </a:r>
          </a:p>
          <a:p>
            <a:pPr eaLnBrk="1" hangingPunct="1">
              <a:buFontTx/>
              <a:buChar char="•"/>
              <a:defRPr/>
            </a:pPr>
            <a:endParaRPr lang="en-US" altLang="en-US" sz="1800" dirty="0">
              <a:latin typeface="Arial" pitchFamily="34" charset="0"/>
            </a:endParaRPr>
          </a:p>
          <a:p>
            <a:pPr lvl="1" eaLnBrk="1" hangingPunct="1">
              <a:buFontTx/>
              <a:buChar char="•"/>
              <a:defRPr/>
            </a:pPr>
            <a:endParaRPr lang="en-US" altLang="en-US" dirty="0">
              <a:latin typeface="Arial" pitchFamily="34" charset="0"/>
            </a:endParaRPr>
          </a:p>
        </p:txBody>
      </p:sp>
      <p:sp>
        <p:nvSpPr>
          <p:cNvPr id="10" name="Text Box 4"/>
          <p:cNvSpPr txBox="1">
            <a:spLocks noChangeArrowheads="1"/>
          </p:cNvSpPr>
          <p:nvPr/>
        </p:nvSpPr>
        <p:spPr bwMode="auto">
          <a:xfrm>
            <a:off x="5402826" y="1948849"/>
            <a:ext cx="4191000" cy="3370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MCAF - 501c3</a:t>
            </a:r>
          </a:p>
          <a:p>
            <a:pPr algn="ctr" eaLnBrk="1" hangingPunct="1">
              <a:defRPr/>
            </a:pPr>
            <a:r>
              <a:rPr lang="en-US" altLang="en-US" sz="2000" b="1" dirty="0">
                <a:latin typeface="Arial" pitchFamily="34" charset="0"/>
              </a:rPr>
              <a:t>Public Charity</a:t>
            </a:r>
          </a:p>
          <a:p>
            <a:pPr algn="ctr" eaLnBrk="1" hangingPunct="1">
              <a:defRPr/>
            </a:pPr>
            <a:endParaRPr lang="en-US" altLang="en-US" sz="500" dirty="0">
              <a:latin typeface="Arial" pitchFamily="34" charset="0"/>
            </a:endParaRPr>
          </a:p>
          <a:p>
            <a:pPr eaLnBrk="1" hangingPunct="1">
              <a:buFontTx/>
              <a:buChar char="•"/>
              <a:defRPr/>
            </a:pPr>
            <a:r>
              <a:rPr lang="en-US" altLang="en-US" sz="2000" dirty="0">
                <a:latin typeface="Arial" pitchFamily="34" charset="0"/>
              </a:rPr>
              <a:t>Program delivery to advance        leadership and recognize    excellence</a:t>
            </a:r>
          </a:p>
          <a:p>
            <a:pPr lvl="1" eaLnBrk="1" hangingPunct="1">
              <a:buFontTx/>
              <a:buChar char="•"/>
              <a:defRPr/>
            </a:pPr>
            <a:r>
              <a:rPr lang="en-US" altLang="en-US" sz="1600" dirty="0">
                <a:latin typeface="Arial" pitchFamily="34" charset="0"/>
              </a:rPr>
              <a:t> </a:t>
            </a:r>
            <a:r>
              <a:rPr lang="en-US" altLang="en-US" sz="1800" dirty="0">
                <a:latin typeface="Arial" pitchFamily="34" charset="0"/>
              </a:rPr>
              <a:t>Libraries</a:t>
            </a:r>
          </a:p>
          <a:p>
            <a:pPr lvl="1" eaLnBrk="1" hangingPunct="1">
              <a:buFontTx/>
              <a:buChar char="•"/>
              <a:defRPr/>
            </a:pPr>
            <a:r>
              <a:rPr lang="en-US" altLang="en-US" sz="1800" dirty="0">
                <a:latin typeface="Arial" pitchFamily="34" charset="0"/>
              </a:rPr>
              <a:t> Forums</a:t>
            </a:r>
          </a:p>
          <a:p>
            <a:pPr lvl="1" eaLnBrk="1" hangingPunct="1">
              <a:buFontTx/>
              <a:buChar char="•"/>
              <a:defRPr/>
            </a:pPr>
            <a:r>
              <a:rPr lang="en-US" altLang="en-US" sz="1800" dirty="0">
                <a:latin typeface="Arial" pitchFamily="34" charset="0"/>
              </a:rPr>
              <a:t> Writing Awards</a:t>
            </a:r>
          </a:p>
          <a:p>
            <a:pPr lvl="1" eaLnBrk="1" hangingPunct="1">
              <a:buFontTx/>
              <a:buChar char="•"/>
              <a:defRPr/>
            </a:pPr>
            <a:r>
              <a:rPr lang="en-US" altLang="en-US" sz="1800" dirty="0">
                <a:latin typeface="Arial" pitchFamily="34" charset="0"/>
              </a:rPr>
              <a:t> Excellence Awards</a:t>
            </a:r>
          </a:p>
          <a:p>
            <a:pPr lvl="1" eaLnBrk="1" hangingPunct="1">
              <a:buFontTx/>
              <a:buChar char="•"/>
              <a:defRPr/>
            </a:pPr>
            <a:r>
              <a:rPr lang="en-US" altLang="en-US" sz="1800" dirty="0">
                <a:latin typeface="Arial" pitchFamily="34" charset="0"/>
              </a:rPr>
              <a:t> Professional Development Memberships</a:t>
            </a:r>
          </a:p>
        </p:txBody>
      </p:sp>
      <p:sp>
        <p:nvSpPr>
          <p:cNvPr id="15" name="Rectangle 14"/>
          <p:cNvSpPr/>
          <p:nvPr/>
        </p:nvSpPr>
        <p:spPr>
          <a:xfrm>
            <a:off x="3200400" y="986999"/>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53A"/>
              </a:solidFill>
            </a:endParaRPr>
          </a:p>
        </p:txBody>
      </p:sp>
      <p:sp>
        <p:nvSpPr>
          <p:cNvPr id="14" name="Rectangle 13"/>
          <p:cNvSpPr/>
          <p:nvPr/>
        </p:nvSpPr>
        <p:spPr>
          <a:xfrm>
            <a:off x="61722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3009900" y="1146601"/>
            <a:ext cx="3124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i="1" dirty="0">
                <a:solidFill>
                  <a:srgbClr val="FFFFFF"/>
                </a:solidFill>
                <a:latin typeface="Arial" pitchFamily="34" charset="0"/>
              </a:rPr>
              <a:t>One Mission</a:t>
            </a:r>
          </a:p>
        </p:txBody>
      </p:sp>
      <p:sp>
        <p:nvSpPr>
          <p:cNvPr id="6" name="Text Box 4"/>
          <p:cNvSpPr txBox="1">
            <a:spLocks noChangeArrowheads="1"/>
          </p:cNvSpPr>
          <p:nvPr/>
        </p:nvSpPr>
        <p:spPr bwMode="auto">
          <a:xfrm>
            <a:off x="5818031" y="1146600"/>
            <a:ext cx="2895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b="1" i="1" dirty="0">
                <a:solidFill>
                  <a:srgbClr val="FFFFFF"/>
                </a:solidFill>
                <a:latin typeface="Arial" pitchFamily="34" charset="0"/>
              </a:rPr>
              <a:t>Shared Vision</a:t>
            </a:r>
          </a:p>
        </p:txBody>
      </p:sp>
      <p:sp>
        <p:nvSpPr>
          <p:cNvPr id="2" name="Slide Number Placeholder 1"/>
          <p:cNvSpPr>
            <a:spLocks noGrp="1"/>
          </p:cNvSpPr>
          <p:nvPr>
            <p:ph type="sldNum" sz="quarter" idx="7"/>
          </p:nvPr>
        </p:nvSpPr>
        <p:spPr/>
        <p:txBody>
          <a:bodyPr/>
          <a:lstStyle/>
          <a:p>
            <a:fld id="{65C3D1F8-002A-47E3-97A1-C6774553AA60}" type="slidenum">
              <a:rPr lang="en-US" smtClean="0"/>
              <a:t>7</a:t>
            </a:fld>
            <a:endParaRPr lang="en-US" dirty="0"/>
          </a:p>
        </p:txBody>
      </p:sp>
      <p:sp>
        <p:nvSpPr>
          <p:cNvPr id="11" name="Rectangle 10">
            <a:extLst>
              <a:ext uri="{FF2B5EF4-FFF2-40B4-BE49-F238E27FC236}">
                <a16:creationId xmlns:a16="http://schemas.microsoft.com/office/drawing/2014/main" id="{A78D81B1-58A2-428F-85E0-BD16CA80D75B}"/>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2" name="Picture 11" descr="Text&#10;&#10;Description automatically generated with medium confidence">
            <a:extLst>
              <a:ext uri="{FF2B5EF4-FFF2-40B4-BE49-F238E27FC236}">
                <a16:creationId xmlns:a16="http://schemas.microsoft.com/office/drawing/2014/main" id="{95B4167D-922D-4DAA-9E52-4C03F8AB8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92118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a:off x="4584338" y="2438400"/>
            <a:ext cx="0" cy="685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14300" y="168968"/>
            <a:ext cx="8915400" cy="114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800" b="1" u="sng" dirty="0">
                <a:solidFill>
                  <a:srgbClr val="41453A"/>
                </a:solidFill>
                <a:latin typeface="Arial" charset="0"/>
              </a:rPr>
              <a:t>Marine Corps Association</a:t>
            </a:r>
          </a:p>
          <a:p>
            <a:pPr algn="ctr">
              <a:lnSpc>
                <a:spcPct val="90000"/>
              </a:lnSpc>
              <a:spcBef>
                <a:spcPct val="0"/>
              </a:spcBef>
              <a:buFontTx/>
              <a:buNone/>
            </a:pPr>
            <a:r>
              <a:rPr lang="en-US" altLang="en-US" sz="2400" b="1" dirty="0">
                <a:solidFill>
                  <a:srgbClr val="41453A"/>
                </a:solidFill>
                <a:latin typeface="Arial" charset="0"/>
              </a:rPr>
              <a:t>Board of Directors  -  Board of Governors</a:t>
            </a:r>
          </a:p>
          <a:p>
            <a:pPr algn="ctr">
              <a:lnSpc>
                <a:spcPct val="90000"/>
              </a:lnSpc>
              <a:spcBef>
                <a:spcPct val="0"/>
              </a:spcBef>
              <a:buFontTx/>
              <a:buNone/>
            </a:pPr>
            <a:r>
              <a:rPr lang="en-US" altLang="en-US" sz="2400" b="1" dirty="0">
                <a:solidFill>
                  <a:srgbClr val="41453A"/>
                </a:solidFill>
                <a:latin typeface="Arial" charset="0"/>
              </a:rPr>
              <a:t>“Shared Governance” </a:t>
            </a:r>
          </a:p>
        </p:txBody>
      </p:sp>
      <p:cxnSp>
        <p:nvCxnSpPr>
          <p:cNvPr id="9" name="Straight Connector 8"/>
          <p:cNvCxnSpPr>
            <a:cxnSpLocks/>
            <a:endCxn id="17" idx="0"/>
          </p:cNvCxnSpPr>
          <p:nvPr/>
        </p:nvCxnSpPr>
        <p:spPr>
          <a:xfrm flipH="1">
            <a:off x="1499075" y="3150225"/>
            <a:ext cx="4554" cy="3889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7889193" y="3156087"/>
            <a:ext cx="0" cy="397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1499075" y="3150225"/>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0876" y="3539184"/>
            <a:ext cx="1676398" cy="646331"/>
          </a:xfrm>
          <a:prstGeom prst="rect">
            <a:avLst/>
          </a:prstGeom>
          <a:solidFill>
            <a:srgbClr val="41453A"/>
          </a:solidFill>
        </p:spPr>
        <p:txBody>
          <a:bodyPr wrap="square" rtlCol="0">
            <a:spAutoFit/>
          </a:bodyPr>
          <a:lstStyle/>
          <a:p>
            <a:pPr lvl="0" algn="ctr"/>
            <a:r>
              <a:rPr lang="en-US" dirty="0">
                <a:solidFill>
                  <a:srgbClr val="FFFFFF"/>
                </a:solidFill>
              </a:rPr>
              <a:t>Governance</a:t>
            </a:r>
          </a:p>
          <a:p>
            <a:pPr lvl="0" algn="ctr"/>
            <a:r>
              <a:rPr lang="en-US" dirty="0">
                <a:solidFill>
                  <a:srgbClr val="FFFFFF"/>
                </a:solidFill>
              </a:rPr>
              <a:t>Committee</a:t>
            </a:r>
          </a:p>
        </p:txBody>
      </p:sp>
      <p:sp>
        <p:nvSpPr>
          <p:cNvPr id="4" name="TextBox 3"/>
          <p:cNvSpPr txBox="1"/>
          <p:nvPr/>
        </p:nvSpPr>
        <p:spPr>
          <a:xfrm>
            <a:off x="1295400" y="4953000"/>
            <a:ext cx="2441694" cy="369332"/>
          </a:xfrm>
          <a:prstGeom prst="rect">
            <a:avLst/>
          </a:prstGeom>
          <a:noFill/>
        </p:spPr>
        <p:txBody>
          <a:bodyPr wrap="none" rtlCol="0">
            <a:spAutoFit/>
          </a:bodyPr>
          <a:lstStyle/>
          <a:p>
            <a:r>
              <a:rPr lang="en-US" dirty="0"/>
              <a:t>*MCAF Committee Only</a:t>
            </a:r>
          </a:p>
        </p:txBody>
      </p:sp>
      <p:grpSp>
        <p:nvGrpSpPr>
          <p:cNvPr id="27" name="Group 26"/>
          <p:cNvGrpSpPr/>
          <p:nvPr/>
        </p:nvGrpSpPr>
        <p:grpSpPr>
          <a:xfrm>
            <a:off x="-170625" y="703333"/>
            <a:ext cx="7504053" cy="1700636"/>
            <a:chOff x="-1522353" y="2411801"/>
            <a:chExt cx="7504053" cy="4842472"/>
          </a:xfrm>
        </p:grpSpPr>
        <p:sp>
          <p:nvSpPr>
            <p:cNvPr id="28" name="Rectangle 27"/>
            <p:cNvSpPr/>
            <p:nvPr/>
          </p:nvSpPr>
          <p:spPr>
            <a:xfrm>
              <a:off x="571500" y="4818213"/>
              <a:ext cx="5410200" cy="243606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29" name="Rectangle 28"/>
            <p:cNvSpPr/>
            <p:nvPr/>
          </p:nvSpPr>
          <p:spPr>
            <a:xfrm>
              <a:off x="-1522353" y="2411801"/>
              <a:ext cx="5410200" cy="323165"/>
            </a:xfrm>
            <a:prstGeom prst="rect">
              <a:avLst/>
            </a:prstGeom>
          </p:spPr>
          <p:txBody>
            <a:bodyPr wrap="square">
              <a:spAutoFit/>
            </a:bodyPr>
            <a:lstStyle/>
            <a:p>
              <a:pPr algn="ctr"/>
              <a:endParaRPr lang="en-US" sz="1500" dirty="0">
                <a:solidFill>
                  <a:schemeClr val="bg1"/>
                </a:solidFill>
                <a:latin typeface="Calibri"/>
                <a:cs typeface="Calibri"/>
              </a:endParaRPr>
            </a:p>
          </p:txBody>
        </p:sp>
        <p:sp>
          <p:nvSpPr>
            <p:cNvPr id="30" name="TextBox 29"/>
            <p:cNvSpPr txBox="1"/>
            <p:nvPr/>
          </p:nvSpPr>
          <p:spPr>
            <a:xfrm>
              <a:off x="527511" y="5321474"/>
              <a:ext cx="5410200" cy="492443"/>
            </a:xfrm>
            <a:prstGeom prst="rect">
              <a:avLst/>
            </a:prstGeom>
            <a:noFill/>
          </p:spPr>
          <p:txBody>
            <a:bodyPr wrap="square" rtlCol="0">
              <a:spAutoFit/>
            </a:bodyPr>
            <a:lstStyle/>
            <a:p>
              <a:pPr algn="ctr"/>
              <a:r>
                <a:rPr lang="en-US" sz="2600" dirty="0">
                  <a:solidFill>
                    <a:srgbClr val="FFFFFF"/>
                  </a:solidFill>
                </a:rPr>
                <a:t>Executive Committee</a:t>
              </a:r>
            </a:p>
          </p:txBody>
        </p:sp>
      </p:grpSp>
      <p:sp>
        <p:nvSpPr>
          <p:cNvPr id="2" name="Slide Number Placeholder 1"/>
          <p:cNvSpPr>
            <a:spLocks noGrp="1"/>
          </p:cNvSpPr>
          <p:nvPr>
            <p:ph type="sldNum" sz="quarter" idx="7"/>
          </p:nvPr>
        </p:nvSpPr>
        <p:spPr/>
        <p:txBody>
          <a:bodyPr/>
          <a:lstStyle/>
          <a:p>
            <a:fld id="{65C3D1F8-002A-47E3-97A1-C6774553AA60}" type="slidenum">
              <a:rPr lang="en-US" smtClean="0"/>
              <a:t>8</a:t>
            </a:fld>
            <a:endParaRPr lang="en-US" dirty="0"/>
          </a:p>
        </p:txBody>
      </p:sp>
      <p:cxnSp>
        <p:nvCxnSpPr>
          <p:cNvPr id="20" name="Straight Connector 19">
            <a:extLst>
              <a:ext uri="{FF2B5EF4-FFF2-40B4-BE49-F238E27FC236}">
                <a16:creationId xmlns:a16="http://schemas.microsoft.com/office/drawing/2014/main" id="{0F2AE5A7-1AA5-E446-9565-C0728D50A877}"/>
              </a:ext>
            </a:extLst>
          </p:cNvPr>
          <p:cNvCxnSpPr/>
          <p:nvPr/>
        </p:nvCxnSpPr>
        <p:spPr>
          <a:xfrm>
            <a:off x="3581400" y="3166223"/>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DBAD161-0191-3C4E-A384-9389E6168B9F}"/>
              </a:ext>
            </a:extLst>
          </p:cNvPr>
          <p:cNvSpPr txBox="1"/>
          <p:nvPr/>
        </p:nvSpPr>
        <p:spPr>
          <a:xfrm>
            <a:off x="7127525" y="3573316"/>
            <a:ext cx="1440415" cy="646331"/>
          </a:xfrm>
          <a:prstGeom prst="rect">
            <a:avLst/>
          </a:prstGeom>
          <a:solidFill>
            <a:srgbClr val="41453A"/>
          </a:solidFill>
          <a:ln>
            <a:noFill/>
          </a:ln>
        </p:spPr>
        <p:txBody>
          <a:bodyPr wrap="square" rtlCol="0">
            <a:spAutoFit/>
          </a:bodyPr>
          <a:lstStyle/>
          <a:p>
            <a:pPr lvl="0" algn="ctr"/>
            <a:r>
              <a:rPr lang="en-US" dirty="0">
                <a:solidFill>
                  <a:srgbClr val="FFFFFF"/>
                </a:solidFill>
              </a:rPr>
              <a:t>Futures</a:t>
            </a:r>
          </a:p>
          <a:p>
            <a:pPr lvl="0" algn="ctr"/>
            <a:r>
              <a:rPr lang="en-US" dirty="0">
                <a:solidFill>
                  <a:srgbClr val="FFFFFF"/>
                </a:solidFill>
              </a:rPr>
              <a:t>Committee</a:t>
            </a:r>
          </a:p>
        </p:txBody>
      </p:sp>
      <p:cxnSp>
        <p:nvCxnSpPr>
          <p:cNvPr id="24" name="Straight Connector 23">
            <a:extLst>
              <a:ext uri="{FF2B5EF4-FFF2-40B4-BE49-F238E27FC236}">
                <a16:creationId xmlns:a16="http://schemas.microsoft.com/office/drawing/2014/main" id="{6D82EC67-843F-B44C-9098-A18B27701F8B}"/>
              </a:ext>
            </a:extLst>
          </p:cNvPr>
          <p:cNvCxnSpPr/>
          <p:nvPr/>
        </p:nvCxnSpPr>
        <p:spPr>
          <a:xfrm>
            <a:off x="5715000" y="3172762"/>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22639" y="3553762"/>
            <a:ext cx="1752598" cy="646331"/>
          </a:xfrm>
          <a:prstGeom prst="rect">
            <a:avLst/>
          </a:prstGeom>
          <a:solidFill>
            <a:srgbClr val="41453A"/>
          </a:solidFill>
          <a:ln>
            <a:noFill/>
          </a:ln>
        </p:spPr>
        <p:txBody>
          <a:bodyPr wrap="square" rtlCol="0">
            <a:spAutoFit/>
          </a:bodyPr>
          <a:lstStyle/>
          <a:p>
            <a:pPr lvl="0" algn="ctr"/>
            <a:r>
              <a:rPr lang="en-US" dirty="0">
                <a:solidFill>
                  <a:srgbClr val="FFFFFF"/>
                </a:solidFill>
              </a:rPr>
              <a:t>Development</a:t>
            </a:r>
          </a:p>
          <a:p>
            <a:pPr lvl="0" algn="ctr"/>
            <a:r>
              <a:rPr lang="en-US" dirty="0">
                <a:solidFill>
                  <a:srgbClr val="FFFFFF"/>
                </a:solidFill>
              </a:rPr>
              <a:t>Committee*</a:t>
            </a:r>
          </a:p>
        </p:txBody>
      </p:sp>
      <p:sp>
        <p:nvSpPr>
          <p:cNvPr id="37" name="TextBox 36"/>
          <p:cNvSpPr txBox="1"/>
          <p:nvPr/>
        </p:nvSpPr>
        <p:spPr>
          <a:xfrm>
            <a:off x="4651619" y="3555345"/>
            <a:ext cx="2133587" cy="646331"/>
          </a:xfrm>
          <a:prstGeom prst="rect">
            <a:avLst/>
          </a:prstGeom>
          <a:solidFill>
            <a:srgbClr val="41453A"/>
          </a:solidFill>
        </p:spPr>
        <p:txBody>
          <a:bodyPr wrap="square" rtlCol="0">
            <a:spAutoFit/>
          </a:bodyPr>
          <a:lstStyle/>
          <a:p>
            <a:pPr lvl="0" algn="ctr"/>
            <a:r>
              <a:rPr lang="en-US" dirty="0">
                <a:solidFill>
                  <a:srgbClr val="FFFFFF"/>
                </a:solidFill>
              </a:rPr>
              <a:t>Investment &amp; </a:t>
            </a:r>
          </a:p>
          <a:p>
            <a:pPr lvl="0" algn="ctr"/>
            <a:r>
              <a:rPr lang="en-US" dirty="0">
                <a:solidFill>
                  <a:srgbClr val="FFFFFF"/>
                </a:solidFill>
              </a:rPr>
              <a:t>Finance Committee</a:t>
            </a:r>
          </a:p>
        </p:txBody>
      </p:sp>
      <p:sp>
        <p:nvSpPr>
          <p:cNvPr id="22" name="Rectangle 21">
            <a:extLst>
              <a:ext uri="{FF2B5EF4-FFF2-40B4-BE49-F238E27FC236}">
                <a16:creationId xmlns:a16="http://schemas.microsoft.com/office/drawing/2014/main" id="{AA523423-E833-4E2B-B642-E5F1D7628C0D}"/>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23" name="Picture 22" descr="Text&#10;&#10;Description automatically generated with medium confidence">
            <a:extLst>
              <a:ext uri="{FF2B5EF4-FFF2-40B4-BE49-F238E27FC236}">
                <a16:creationId xmlns:a16="http://schemas.microsoft.com/office/drawing/2014/main" id="{63DDE074-9221-4E8C-9F6A-7BB07BEA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Tree>
    <p:extLst>
      <p:ext uri="{BB962C8B-B14F-4D97-AF65-F5344CB8AC3E}">
        <p14:creationId xmlns:p14="http://schemas.microsoft.com/office/powerpoint/2010/main" val="426543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301AA8-96AC-40F0-A152-ECD69DEF96DA}"/>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535A17F8-2622-4060-8A14-5EC33326C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7" name="TextBox 1">
            <a:extLst>
              <a:ext uri="{FF2B5EF4-FFF2-40B4-BE49-F238E27FC236}">
                <a16:creationId xmlns:a16="http://schemas.microsoft.com/office/drawing/2014/main" id="{0282D4D6-BA5B-4798-BD27-B7AB7093843B}"/>
              </a:ext>
            </a:extLst>
          </p:cNvPr>
          <p:cNvSpPr txBox="1">
            <a:spLocks noChangeArrowheads="1"/>
          </p:cNvSpPr>
          <p:nvPr/>
        </p:nvSpPr>
        <p:spPr bwMode="auto">
          <a:xfrm>
            <a:off x="-4175" y="-51317"/>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a:solidFill>
                  <a:srgbClr val="41453A"/>
                </a:solidFill>
                <a:latin typeface="Arial" charset="0"/>
              </a:rPr>
              <a:t>MCA Organization</a:t>
            </a:r>
            <a:endParaRPr lang="en-US" altLang="en-US" b="1" dirty="0">
              <a:solidFill>
                <a:srgbClr val="41453A"/>
              </a:solidFill>
              <a:latin typeface="Arial" charset="0"/>
            </a:endParaRPr>
          </a:p>
        </p:txBody>
      </p:sp>
      <p:sp>
        <p:nvSpPr>
          <p:cNvPr id="10" name="Rectangle 9">
            <a:extLst>
              <a:ext uri="{FF2B5EF4-FFF2-40B4-BE49-F238E27FC236}">
                <a16:creationId xmlns:a16="http://schemas.microsoft.com/office/drawing/2014/main" id="{7757431D-7829-471B-B0D2-9E6F044CAD1D}"/>
              </a:ext>
            </a:extLst>
          </p:cNvPr>
          <p:cNvSpPr/>
          <p:nvPr/>
        </p:nvSpPr>
        <p:spPr>
          <a:xfrm>
            <a:off x="3124200" y="585127"/>
            <a:ext cx="1524248" cy="48997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FFFFF"/>
                </a:solidFill>
              </a:rPr>
              <a:t>President &amp; CEO</a:t>
            </a:r>
          </a:p>
        </p:txBody>
      </p:sp>
      <p:sp>
        <p:nvSpPr>
          <p:cNvPr id="13" name="Rectangle 12">
            <a:extLst>
              <a:ext uri="{FF2B5EF4-FFF2-40B4-BE49-F238E27FC236}">
                <a16:creationId xmlns:a16="http://schemas.microsoft.com/office/drawing/2014/main" id="{AFFBFEE1-FE1A-4104-BBC5-97DED04264C3}"/>
              </a:ext>
            </a:extLst>
          </p:cNvPr>
          <p:cNvSpPr/>
          <p:nvPr/>
        </p:nvSpPr>
        <p:spPr>
          <a:xfrm>
            <a:off x="228600" y="1892675"/>
            <a:ext cx="1509889" cy="2161923"/>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VP  PROFESSIONAL DEVELOPMENT &amp; Editor of the Gazette</a:t>
            </a:r>
          </a:p>
          <a:p>
            <a:pPr algn="ctr"/>
            <a:r>
              <a:rPr lang="en-US" sz="1400" i="1" dirty="0">
                <a:solidFill>
                  <a:schemeClr val="bg1"/>
                </a:solidFill>
              </a:rPr>
              <a:t>Annual Mtg/Expo Dir</a:t>
            </a:r>
          </a:p>
          <a:p>
            <a:pPr algn="ctr"/>
            <a:r>
              <a:rPr lang="en-US" sz="1400" i="1" dirty="0">
                <a:solidFill>
                  <a:schemeClr val="bg1"/>
                </a:solidFill>
              </a:rPr>
              <a:t>Publisher Expos &amp; NMA</a:t>
            </a:r>
            <a:r>
              <a:rPr lang="en-US" sz="1400" i="1" dirty="0"/>
              <a:t>  </a:t>
            </a:r>
          </a:p>
          <a:p>
            <a:pPr algn="ctr"/>
            <a:endParaRPr lang="en-US" sz="1400" i="1" dirty="0"/>
          </a:p>
        </p:txBody>
      </p:sp>
      <p:sp>
        <p:nvSpPr>
          <p:cNvPr id="14" name="Rectangle 13">
            <a:extLst>
              <a:ext uri="{FF2B5EF4-FFF2-40B4-BE49-F238E27FC236}">
                <a16:creationId xmlns:a16="http://schemas.microsoft.com/office/drawing/2014/main" id="{95A51AE7-2D77-4713-B302-1AEE98528D49}"/>
              </a:ext>
            </a:extLst>
          </p:cNvPr>
          <p:cNvSpPr/>
          <p:nvPr/>
        </p:nvSpPr>
        <p:spPr>
          <a:xfrm>
            <a:off x="2071511" y="1904998"/>
            <a:ext cx="1645969" cy="2728405"/>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VP COMMUNICATIONS &amp; RETAIL OPERATIONS </a:t>
            </a:r>
          </a:p>
          <a:p>
            <a:pPr algn="ctr"/>
            <a:r>
              <a:rPr lang="en-US" sz="1400" dirty="0">
                <a:solidFill>
                  <a:srgbClr val="FF0000"/>
                </a:solidFill>
              </a:rPr>
              <a:t> Editor of Leatherneck</a:t>
            </a:r>
          </a:p>
          <a:p>
            <a:pPr algn="ctr"/>
            <a:r>
              <a:rPr lang="en-US" sz="1400" dirty="0"/>
              <a:t>E-Commerce</a:t>
            </a:r>
          </a:p>
          <a:p>
            <a:pPr algn="ctr"/>
            <a:r>
              <a:rPr lang="en-US" sz="1400" dirty="0"/>
              <a:t>TMS</a:t>
            </a:r>
          </a:p>
          <a:p>
            <a:pPr algn="ctr"/>
            <a:r>
              <a:rPr lang="en-US" sz="1400" dirty="0"/>
              <a:t>Retail Support</a:t>
            </a:r>
          </a:p>
          <a:p>
            <a:pPr algn="ctr"/>
            <a:r>
              <a:rPr lang="en-US" sz="1400" dirty="0"/>
              <a:t>Marketing</a:t>
            </a:r>
          </a:p>
          <a:p>
            <a:pPr algn="ctr"/>
            <a:r>
              <a:rPr lang="en-US" sz="1400" dirty="0"/>
              <a:t>Website Management</a:t>
            </a:r>
          </a:p>
        </p:txBody>
      </p:sp>
      <p:sp>
        <p:nvSpPr>
          <p:cNvPr id="16" name="Rectangle 15">
            <a:extLst>
              <a:ext uri="{FF2B5EF4-FFF2-40B4-BE49-F238E27FC236}">
                <a16:creationId xmlns:a16="http://schemas.microsoft.com/office/drawing/2014/main" id="{181112FD-4702-493B-8688-594F04C4280C}"/>
              </a:ext>
            </a:extLst>
          </p:cNvPr>
          <p:cNvSpPr/>
          <p:nvPr/>
        </p:nvSpPr>
        <p:spPr>
          <a:xfrm>
            <a:off x="5943600" y="1883321"/>
            <a:ext cx="1702513" cy="1828347"/>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VP FOUNDATION OPERATIONS</a:t>
            </a:r>
          </a:p>
          <a:p>
            <a:pPr algn="ctr"/>
            <a:r>
              <a:rPr lang="en-US" sz="1400" dirty="0">
                <a:solidFill>
                  <a:schemeClr val="bg1"/>
                </a:solidFill>
              </a:rPr>
              <a:t>Program Delivery</a:t>
            </a:r>
          </a:p>
          <a:p>
            <a:pPr algn="ctr"/>
            <a:r>
              <a:rPr lang="en-US" sz="1400" dirty="0"/>
              <a:t>Active-Duty Member Acquisition </a:t>
            </a:r>
          </a:p>
        </p:txBody>
      </p:sp>
      <p:cxnSp>
        <p:nvCxnSpPr>
          <p:cNvPr id="17" name="Straight Connector 16">
            <a:extLst>
              <a:ext uri="{FF2B5EF4-FFF2-40B4-BE49-F238E27FC236}">
                <a16:creationId xmlns:a16="http://schemas.microsoft.com/office/drawing/2014/main" id="{E1E4BC32-E0E1-43D7-9F43-88F1695E7A7D}"/>
              </a:ext>
            </a:extLst>
          </p:cNvPr>
          <p:cNvCxnSpPr>
            <a:cxnSpLocks/>
          </p:cNvCxnSpPr>
          <p:nvPr/>
        </p:nvCxnSpPr>
        <p:spPr>
          <a:xfrm flipH="1">
            <a:off x="3886200" y="1028288"/>
            <a:ext cx="124" cy="525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716268A-C047-4182-8CA2-CAC96618AFAA}"/>
              </a:ext>
            </a:extLst>
          </p:cNvPr>
          <p:cNvCxnSpPr>
            <a:cxnSpLocks/>
          </p:cNvCxnSpPr>
          <p:nvPr/>
        </p:nvCxnSpPr>
        <p:spPr>
          <a:xfrm flipV="1">
            <a:off x="990600" y="1600200"/>
            <a:ext cx="0" cy="3402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959D0BA-30CB-42BA-940A-C17CDD7AE074}"/>
              </a:ext>
            </a:extLst>
          </p:cNvPr>
          <p:cNvCxnSpPr>
            <a:cxnSpLocks/>
          </p:cNvCxnSpPr>
          <p:nvPr/>
        </p:nvCxnSpPr>
        <p:spPr>
          <a:xfrm>
            <a:off x="6934200" y="1653889"/>
            <a:ext cx="0" cy="2294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739DC47-282B-402B-A9A0-5DEA8EBBC9BC}"/>
              </a:ext>
            </a:extLst>
          </p:cNvPr>
          <p:cNvCxnSpPr>
            <a:cxnSpLocks/>
          </p:cNvCxnSpPr>
          <p:nvPr/>
        </p:nvCxnSpPr>
        <p:spPr>
          <a:xfrm>
            <a:off x="990600" y="1600200"/>
            <a:ext cx="7543800" cy="536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A7198DA-9F98-3F49-8ABD-4C3DFBDC22BA}"/>
              </a:ext>
            </a:extLst>
          </p:cNvPr>
          <p:cNvSpPr txBox="1"/>
          <p:nvPr/>
        </p:nvSpPr>
        <p:spPr>
          <a:xfrm>
            <a:off x="4114800" y="1883322"/>
            <a:ext cx="1663313" cy="1600438"/>
          </a:xfrm>
          <a:prstGeom prst="rect">
            <a:avLst/>
          </a:prstGeom>
          <a:solidFill>
            <a:srgbClr val="41453A"/>
          </a:solidFill>
          <a:ln>
            <a:noFill/>
          </a:ln>
        </p:spPr>
        <p:txBody>
          <a:bodyPr wrap="square" rtlCol="0">
            <a:spAutoFit/>
          </a:bodyPr>
          <a:lstStyle/>
          <a:p>
            <a:pPr algn="ctr"/>
            <a:endParaRPr lang="en-US" sz="1400" dirty="0">
              <a:solidFill>
                <a:srgbClr val="FF0000"/>
              </a:solidFill>
            </a:endParaRPr>
          </a:p>
          <a:p>
            <a:pPr algn="ctr"/>
            <a:r>
              <a:rPr lang="en-US" sz="1400" dirty="0">
                <a:solidFill>
                  <a:srgbClr val="FF0000"/>
                </a:solidFill>
              </a:rPr>
              <a:t>VP  CORPORATE SPONSORSHIP &amp; EVENTS</a:t>
            </a:r>
          </a:p>
          <a:p>
            <a:pPr algn="ctr"/>
            <a:r>
              <a:rPr lang="en-US" sz="1400" dirty="0">
                <a:solidFill>
                  <a:srgbClr val="FFFFFF"/>
                </a:solidFill>
              </a:rPr>
              <a:t>Advertising Sales</a:t>
            </a:r>
          </a:p>
          <a:p>
            <a:pPr algn="ctr"/>
            <a:r>
              <a:rPr lang="en-US" sz="1400" dirty="0">
                <a:solidFill>
                  <a:srgbClr val="FFFFFF"/>
                </a:solidFill>
              </a:rPr>
              <a:t>Veteran Member Acquisition/Sales</a:t>
            </a:r>
          </a:p>
        </p:txBody>
      </p:sp>
      <p:cxnSp>
        <p:nvCxnSpPr>
          <p:cNvPr id="53" name="Straight Connector 52">
            <a:extLst>
              <a:ext uri="{FF2B5EF4-FFF2-40B4-BE49-F238E27FC236}">
                <a16:creationId xmlns:a16="http://schemas.microsoft.com/office/drawing/2014/main" id="{7A8C2277-1435-2E4B-8B81-A0017C43EF52}"/>
              </a:ext>
            </a:extLst>
          </p:cNvPr>
          <p:cNvCxnSpPr>
            <a:cxnSpLocks/>
          </p:cNvCxnSpPr>
          <p:nvPr/>
        </p:nvCxnSpPr>
        <p:spPr>
          <a:xfrm flipV="1">
            <a:off x="4953000" y="1625302"/>
            <a:ext cx="0" cy="286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77C8078-8268-BC46-92C3-BA802969FE89}"/>
              </a:ext>
            </a:extLst>
          </p:cNvPr>
          <p:cNvCxnSpPr>
            <a:cxnSpLocks/>
          </p:cNvCxnSpPr>
          <p:nvPr/>
        </p:nvCxnSpPr>
        <p:spPr>
          <a:xfrm flipV="1">
            <a:off x="3124200" y="1653889"/>
            <a:ext cx="0" cy="286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4D24541-6D34-094E-8BBF-36BE7964254F}"/>
              </a:ext>
            </a:extLst>
          </p:cNvPr>
          <p:cNvCxnSpPr>
            <a:cxnSpLocks/>
          </p:cNvCxnSpPr>
          <p:nvPr/>
        </p:nvCxnSpPr>
        <p:spPr>
          <a:xfrm flipV="1">
            <a:off x="3886200" y="1653889"/>
            <a:ext cx="0" cy="3185325"/>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384511F-7ADB-479C-986A-AAECF36E808C}"/>
              </a:ext>
            </a:extLst>
          </p:cNvPr>
          <p:cNvSpPr txBox="1"/>
          <p:nvPr/>
        </p:nvSpPr>
        <p:spPr>
          <a:xfrm>
            <a:off x="3116530" y="4839214"/>
            <a:ext cx="1645970" cy="307729"/>
          </a:xfrm>
          <a:prstGeom prst="rect">
            <a:avLst/>
          </a:prstGeom>
          <a:solidFill>
            <a:schemeClr val="bg1"/>
          </a:solidFill>
          <a:ln>
            <a:solidFill>
              <a:schemeClr val="bg2">
                <a:lumMod val="50000"/>
              </a:schemeClr>
            </a:solidFill>
          </a:ln>
        </p:spPr>
        <p:txBody>
          <a:bodyPr wrap="square" rtlCol="0">
            <a:spAutoFit/>
          </a:bodyPr>
          <a:lstStyle/>
          <a:p>
            <a:pPr algn="ctr"/>
            <a:r>
              <a:rPr lang="en-US" sz="1400" b="1" dirty="0">
                <a:solidFill>
                  <a:srgbClr val="435B3F"/>
                </a:solidFill>
              </a:rPr>
              <a:t>Executive Assistant</a:t>
            </a:r>
          </a:p>
        </p:txBody>
      </p:sp>
      <p:sp>
        <p:nvSpPr>
          <p:cNvPr id="23" name="Rectangle 22">
            <a:extLst>
              <a:ext uri="{FF2B5EF4-FFF2-40B4-BE49-F238E27FC236}">
                <a16:creationId xmlns:a16="http://schemas.microsoft.com/office/drawing/2014/main" id="{9865ED0A-B4B6-A34A-AF72-FA5DF15269B4}"/>
              </a:ext>
            </a:extLst>
          </p:cNvPr>
          <p:cNvSpPr/>
          <p:nvPr/>
        </p:nvSpPr>
        <p:spPr>
          <a:xfrm>
            <a:off x="7811600" y="1904999"/>
            <a:ext cx="1256196" cy="2514601"/>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VP BUSINESS </a:t>
            </a:r>
            <a:r>
              <a:rPr lang="en-US" sz="1400" dirty="0"/>
              <a:t>Finance</a:t>
            </a:r>
          </a:p>
          <a:p>
            <a:pPr algn="ctr"/>
            <a:r>
              <a:rPr lang="en-US" sz="1400" dirty="0"/>
              <a:t>HR</a:t>
            </a:r>
          </a:p>
          <a:p>
            <a:pPr algn="ctr"/>
            <a:r>
              <a:rPr lang="en-US" sz="1400" dirty="0"/>
              <a:t>Compliance</a:t>
            </a:r>
          </a:p>
          <a:p>
            <a:pPr algn="ctr"/>
            <a:r>
              <a:rPr lang="en-US" sz="1400" dirty="0"/>
              <a:t>IT</a:t>
            </a:r>
          </a:p>
          <a:p>
            <a:pPr algn="ctr"/>
            <a:r>
              <a:rPr lang="en-US" sz="1400" dirty="0"/>
              <a:t>Facilities</a:t>
            </a:r>
          </a:p>
          <a:p>
            <a:pPr algn="ctr"/>
            <a:r>
              <a:rPr lang="en-US" sz="1400" dirty="0"/>
              <a:t>Contract Management</a:t>
            </a:r>
          </a:p>
        </p:txBody>
      </p:sp>
      <p:cxnSp>
        <p:nvCxnSpPr>
          <p:cNvPr id="26" name="Straight Connector 25">
            <a:extLst>
              <a:ext uri="{FF2B5EF4-FFF2-40B4-BE49-F238E27FC236}">
                <a16:creationId xmlns:a16="http://schemas.microsoft.com/office/drawing/2014/main" id="{E080FA4C-C2B7-014E-B58E-20BC95151F6A}"/>
              </a:ext>
            </a:extLst>
          </p:cNvPr>
          <p:cNvCxnSpPr>
            <a:cxnSpLocks/>
          </p:cNvCxnSpPr>
          <p:nvPr/>
        </p:nvCxnSpPr>
        <p:spPr>
          <a:xfrm>
            <a:off x="8534400" y="1676400"/>
            <a:ext cx="0" cy="2294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744039"/>
      </p:ext>
    </p:extLst>
  </p:cSld>
  <p:clrMapOvr>
    <a:masterClrMapping/>
  </p:clrMapOvr>
</p:sld>
</file>

<file path=ppt/theme/theme1.xml><?xml version="1.0" encoding="utf-8"?>
<a:theme xmlns:a="http://schemas.openxmlformats.org/drawingml/2006/main" name="2022 MCA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MCA PowerPoint Theme" id="{E0DF555E-61E4-4604-93A5-81030BF5B33F}" vid="{E58DA306-6850-480D-B959-4EDA00879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2852</Words>
  <Application>Microsoft Office PowerPoint</Application>
  <PresentationFormat>On-screen Show (4:3)</PresentationFormat>
  <Paragraphs>572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Helvetica Neue</vt:lpstr>
      <vt:lpstr>Times New Roman</vt:lpstr>
      <vt:lpstr>2022 MCA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Breakdown/Benefits</vt:lpstr>
      <vt:lpstr>Employee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OBrien</dc:creator>
  <cp:lastModifiedBy>Mary Reinwald</cp:lastModifiedBy>
  <cp:revision>16</cp:revision>
  <cp:lastPrinted>2022-01-24T20:19:56Z</cp:lastPrinted>
  <dcterms:created xsi:type="dcterms:W3CDTF">2021-02-05T19:07:45Z</dcterms:created>
  <dcterms:modified xsi:type="dcterms:W3CDTF">2022-02-01T01:34:26Z</dcterms:modified>
</cp:coreProperties>
</file>