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1" r:id="rId2"/>
    <p:sldId id="272" r:id="rId3"/>
    <p:sldId id="274" r:id="rId4"/>
    <p:sldId id="273" r:id="rId5"/>
    <p:sldId id="275" r:id="rId6"/>
    <p:sldId id="294" r:id="rId7"/>
    <p:sldId id="279" r:id="rId8"/>
    <p:sldId id="281" r:id="rId9"/>
    <p:sldId id="282" r:id="rId10"/>
    <p:sldId id="284" r:id="rId11"/>
    <p:sldId id="283" r:id="rId12"/>
    <p:sldId id="268" r:id="rId13"/>
    <p:sldId id="291" r:id="rId14"/>
    <p:sldId id="285" r:id="rId15"/>
    <p:sldId id="293" r:id="rId16"/>
    <p:sldId id="295" r:id="rId17"/>
    <p:sldId id="298" r:id="rId18"/>
    <p:sldId id="296" r:id="rId19"/>
    <p:sldId id="297" r:id="rId20"/>
    <p:sldId id="300" r:id="rId21"/>
    <p:sldId id="301" r:id="rId22"/>
    <p:sldId id="299" r:id="rId23"/>
    <p:sldId id="307" r:id="rId2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02C"/>
    <a:srgbClr val="E5DBCD"/>
    <a:srgbClr val="E6DDD0"/>
    <a:srgbClr val="E1D6C5"/>
    <a:srgbClr val="E1D6BF"/>
    <a:srgbClr val="DFD3C1"/>
    <a:srgbClr val="DED1C2"/>
    <a:srgbClr val="EBE2D5"/>
    <a:srgbClr val="E1D3C1"/>
    <a:srgbClr val="435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80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linhares\Desktop\BACK%20UP%20SLIDES%20JAY\%231%20Retail%20and%20other%20Analysis%202009-2021-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linhares\Desktop\BACK%20UP%20SLIDES%20JAY\%231%20Retail%20and%20other%20Analysis%202009-2021-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Retail</a:t>
            </a:r>
            <a:r>
              <a:rPr lang="en-US" sz="2000" b="1" baseline="0" dirty="0"/>
              <a:t> Revenue and Net Result by Year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861446415386251E-2"/>
          <c:y val="8.2113368472356757E-2"/>
          <c:w val="0.92454884350393696"/>
          <c:h val="0.81530309945231916"/>
        </c:manualLayout>
      </c:layout>
      <c:lineChart>
        <c:grouping val="standard"/>
        <c:varyColors val="0"/>
        <c:ser>
          <c:idx val="0"/>
          <c:order val="0"/>
          <c:tx>
            <c:strRef>
              <c:f>Sheet1!$B$2</c:f>
              <c:strCache>
                <c:ptCount val="1"/>
                <c:pt idx="0">
                  <c:v>Net Result</c:v>
                </c:pt>
              </c:strCache>
            </c:strRef>
          </c:tx>
          <c:spPr>
            <a:ln w="28575" cap="rnd">
              <a:solidFill>
                <a:schemeClr val="accent1"/>
              </a:solidFill>
              <a:round/>
            </a:ln>
            <a:effectLst/>
          </c:spPr>
          <c:marker>
            <c:symbol val="none"/>
          </c:marker>
          <c:dLbls>
            <c:dLbl>
              <c:idx val="0"/>
              <c:layout>
                <c:manualLayout>
                  <c:x val="-8.1256388143703714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B5F-47EF-8FEC-DF6543F0CD0B}"/>
                </c:ext>
              </c:extLst>
            </c:dLbl>
            <c:dLbl>
              <c:idx val="1"/>
              <c:layout>
                <c:manualLayout>
                  <c:x val="-9.6882616632877519E-2"/>
                  <c:y val="-7.2656245530496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B5F-47EF-8FEC-DF6543F0CD0B}"/>
                </c:ext>
              </c:extLst>
            </c:dLbl>
            <c:dLbl>
              <c:idx val="2"/>
              <c:layout>
                <c:manualLayout>
                  <c:x val="-5.9379668258860437E-2"/>
                  <c:y val="-5.8593746395561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B5F-47EF-8FEC-DF6543F0CD0B}"/>
                </c:ext>
              </c:extLst>
            </c:dLbl>
            <c:dLbl>
              <c:idx val="3"/>
              <c:layout>
                <c:manualLayout>
                  <c:x val="-4.5316062618604026E-2"/>
                  <c:y val="-6.7968745818851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B5F-47EF-8FEC-DF6543F0CD0B}"/>
                </c:ext>
              </c:extLst>
            </c:dLbl>
            <c:dLbl>
              <c:idx val="4"/>
              <c:layout>
                <c:manualLayout>
                  <c:x val="-4.2190816920769238E-2"/>
                  <c:y val="-8.320302760808155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5130906575947592E-2"/>
                      <c:h val="4.3617184816856246E-2"/>
                    </c:manualLayout>
                  </c15:layout>
                </c:ext>
                <c:ext xmlns:c16="http://schemas.microsoft.com/office/drawing/2014/chart" uri="{C3380CC4-5D6E-409C-BE32-E72D297353CC}">
                  <c16:uniqueId val="{0000000F-0B5F-47EF-8FEC-DF6543F0CD0B}"/>
                </c:ext>
              </c:extLst>
            </c:dLbl>
            <c:dLbl>
              <c:idx val="5"/>
              <c:layout>
                <c:manualLayout>
                  <c:x val="-4.6878685467521435E-2"/>
                  <c:y val="-7.2656245530496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B5F-47EF-8FEC-DF6543F0CD0B}"/>
                </c:ext>
              </c:extLst>
            </c:dLbl>
            <c:dLbl>
              <c:idx val="6"/>
              <c:layout>
                <c:manualLayout>
                  <c:x val="-4.5315816536265645E-2"/>
                  <c:y val="-0.105468743512011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B5F-47EF-8FEC-DF6543F0CD0B}"/>
                </c:ext>
              </c:extLst>
            </c:dLbl>
            <c:dLbl>
              <c:idx val="7"/>
              <c:layout>
                <c:manualLayout>
                  <c:x val="-5.781710693052769E-2"/>
                  <c:y val="-4.804696431797701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0903950249041461E-2"/>
                      <c:h val="4.3617184816856246E-2"/>
                    </c:manualLayout>
                  </c15:layout>
                </c:ext>
                <c:ext xmlns:c16="http://schemas.microsoft.com/office/drawing/2014/chart" uri="{C3380CC4-5D6E-409C-BE32-E72D297353CC}">
                  <c16:uniqueId val="{00000012-0B5F-47EF-8FEC-DF6543F0CD0B}"/>
                </c:ext>
              </c:extLst>
            </c:dLbl>
            <c:dLbl>
              <c:idx val="8"/>
              <c:layout>
                <c:manualLayout>
                  <c:x val="-4.3753439769686618E-2"/>
                  <c:y val="-6.328124610720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B5F-47EF-8FEC-DF6543F0CD0B}"/>
                </c:ext>
              </c:extLst>
            </c:dLbl>
            <c:dLbl>
              <c:idx val="9"/>
              <c:layout>
                <c:manualLayout>
                  <c:x val="-4.5316062618604054E-2"/>
                  <c:y val="-3.5156247837337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AC-0A41-9658-99F0EBBA5CCC}"/>
                </c:ext>
              </c:extLst>
            </c:dLbl>
            <c:dLbl>
              <c:idx val="10"/>
              <c:layout>
                <c:manualLayout>
                  <c:x val="-4.6878685467521379E-2"/>
                  <c:y val="-8.2031244953786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AC-0A41-9658-99F0EBBA5CCC}"/>
                </c:ext>
              </c:extLst>
            </c:dLbl>
            <c:dLbl>
              <c:idx val="11"/>
              <c:layout>
                <c:manualLayout>
                  <c:x val="-6.2505036997864485E-2"/>
                  <c:y val="-7.7343745242141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AC-0A41-9658-99F0EBBA5CCC}"/>
                </c:ext>
              </c:extLst>
            </c:dLbl>
            <c:dLbl>
              <c:idx val="12"/>
              <c:layout>
                <c:manualLayout>
                  <c:x val="-5.4368008770027815E-2"/>
                  <c:y val="-6.328124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AC-0A41-9658-99F0EBBA5CCC}"/>
                </c:ext>
              </c:extLst>
            </c:dLbl>
            <c:dLbl>
              <c:idx val="13"/>
              <c:layout>
                <c:manualLayout>
                  <c:x val="-9.3720212501942624E-2"/>
                  <c:y val="-0.11953124264694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AC-0A41-9658-99F0EBBA5CCC}"/>
                </c:ext>
              </c:extLst>
            </c:dLbl>
            <c:dLbl>
              <c:idx val="14"/>
              <c:layout>
                <c:manualLayout>
                  <c:x val="-1.0896689005708292E-16"/>
                  <c:y val="-1.8749998846579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AC-0A41-9658-99F0EBBA5C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Sheet1!$A$3:$A$17</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YTD</c:v>
                </c:pt>
                <c:pt idx="14">
                  <c:v>2022 Projection</c:v>
                </c:pt>
              </c:strCache>
            </c:strRef>
          </c:cat>
          <c:val>
            <c:numRef>
              <c:f>Sheet1!$B$3:$B$17</c:f>
              <c:numCache>
                <c:formatCode>_(* #,##0_);_(* \(#,##0\);_(* "-"_);_(@_)</c:formatCode>
                <c:ptCount val="15"/>
                <c:pt idx="0">
                  <c:v>222335</c:v>
                </c:pt>
                <c:pt idx="1">
                  <c:v>452850</c:v>
                </c:pt>
                <c:pt idx="2">
                  <c:v>598071</c:v>
                </c:pt>
                <c:pt idx="3">
                  <c:v>501074</c:v>
                </c:pt>
                <c:pt idx="4">
                  <c:v>684651</c:v>
                </c:pt>
                <c:pt idx="5">
                  <c:v>446035</c:v>
                </c:pt>
                <c:pt idx="6" formatCode="#,##0_);\(#,##0\)">
                  <c:v>555949.78</c:v>
                </c:pt>
                <c:pt idx="7" formatCode="#,##0_);\(#,##0\)">
                  <c:v>492156.44</c:v>
                </c:pt>
                <c:pt idx="8" formatCode="#,##0_);\(#,##0\)">
                  <c:v>655187.49</c:v>
                </c:pt>
                <c:pt idx="9" formatCode="#,##0_);\(#,##0\)">
                  <c:v>633063.16</c:v>
                </c:pt>
                <c:pt idx="10" formatCode="#,##0_);\(#,##0\)">
                  <c:v>526636.43999999994</c:v>
                </c:pt>
                <c:pt idx="11" formatCode="#,##0_);\(#,##0\)">
                  <c:v>185251.17</c:v>
                </c:pt>
                <c:pt idx="12" formatCode="#,##0_);\(#,##0\)">
                  <c:v>-43478.74</c:v>
                </c:pt>
                <c:pt idx="13" formatCode="#,##0_);\(#,##0\)">
                  <c:v>190659.04</c:v>
                </c:pt>
              </c:numCache>
            </c:numRef>
          </c:val>
          <c:smooth val="0"/>
          <c:extLst>
            <c:ext xmlns:c16="http://schemas.microsoft.com/office/drawing/2014/chart" uri="{C3380CC4-5D6E-409C-BE32-E72D297353CC}">
              <c16:uniqueId val="{00000000-0B5F-47EF-8FEC-DF6543F0CD0B}"/>
            </c:ext>
          </c:extLst>
        </c:ser>
        <c:ser>
          <c:idx val="1"/>
          <c:order val="1"/>
          <c:tx>
            <c:strRef>
              <c:f>Sheet1!$C$2</c:f>
              <c:strCache>
                <c:ptCount val="1"/>
                <c:pt idx="0">
                  <c:v>Revenue</c:v>
                </c:pt>
              </c:strCache>
            </c:strRef>
          </c:tx>
          <c:spPr>
            <a:ln w="28575" cap="rnd">
              <a:solidFill>
                <a:schemeClr val="accent2"/>
              </a:solidFill>
              <a:round/>
            </a:ln>
            <a:effectLst/>
          </c:spPr>
          <c:marker>
            <c:symbol val="none"/>
          </c:marker>
          <c:dLbls>
            <c:dLbl>
              <c:idx val="0"/>
              <c:layout>
                <c:manualLayout>
                  <c:x val="-9.68826166328775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5F-47EF-8FEC-DF6543F0CD0B}"/>
                </c:ext>
              </c:extLst>
            </c:dLbl>
            <c:dLbl>
              <c:idx val="1"/>
              <c:layout>
                <c:manualLayout>
                  <c:x val="-0.11719671366880345"/>
                  <c:y val="-9.37499942328991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5F-47EF-8FEC-DF6543F0CD0B}"/>
                </c:ext>
              </c:extLst>
            </c:dLbl>
            <c:dLbl>
              <c:idx val="2"/>
              <c:layout>
                <c:manualLayout>
                  <c:x val="-0.10313310802854703"/>
                  <c:y val="-2.34374985582247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5F-47EF-8FEC-DF6543F0CD0B}"/>
                </c:ext>
              </c:extLst>
            </c:dLbl>
            <c:dLbl>
              <c:idx val="3"/>
              <c:layout>
                <c:manualLayout>
                  <c:x val="-0.10000786233071229"/>
                  <c:y val="3.5156247837337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5F-47EF-8FEC-DF6543F0CD0B}"/>
                </c:ext>
              </c:extLst>
            </c:dLbl>
            <c:dLbl>
              <c:idx val="4"/>
              <c:layout>
                <c:manualLayout>
                  <c:x val="-5.1566554014273569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5F-47EF-8FEC-DF6543F0CD0B}"/>
                </c:ext>
              </c:extLst>
            </c:dLbl>
            <c:dLbl>
              <c:idx val="5"/>
              <c:layout>
                <c:manualLayout>
                  <c:x val="-5.9379668258860464E-2"/>
                  <c:y val="4.21874974048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5F-47EF-8FEC-DF6543F0CD0B}"/>
                </c:ext>
              </c:extLst>
            </c:dLbl>
            <c:dLbl>
              <c:idx val="6"/>
              <c:layout>
                <c:manualLayout>
                  <c:x val="-3.1251472648993937E-2"/>
                  <c:y val="3.9843747548982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B5F-47EF-8FEC-DF6543F0CD0B}"/>
                </c:ext>
              </c:extLst>
            </c:dLbl>
            <c:dLbl>
              <c:idx val="7"/>
              <c:layout>
                <c:manualLayout>
                  <c:x val="-8.125638814370377E-2"/>
                  <c:y val="-3.9843747548982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B5F-47EF-8FEC-DF6543F0CD0B}"/>
                </c:ext>
              </c:extLst>
            </c:dLbl>
            <c:dLbl>
              <c:idx val="8"/>
              <c:layout>
                <c:manualLayout>
                  <c:x val="-4.6878685467521379E-2"/>
                  <c:y val="-4.6874997116449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B5F-47EF-8FEC-DF6543F0CD0B}"/>
                </c:ext>
              </c:extLst>
            </c:dLbl>
            <c:dLbl>
              <c:idx val="9"/>
              <c:layout>
                <c:manualLayout>
                  <c:x val="-1.5625736324496969E-2"/>
                  <c:y val="-3.7499997693159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AC-0A41-9658-99F0EBBA5CCC}"/>
                </c:ext>
              </c:extLst>
            </c:dLbl>
            <c:dLbl>
              <c:idx val="10"/>
              <c:layout>
                <c:manualLayout>
                  <c:x val="-0.10625946109690464"/>
                  <c:y val="3.5156247837337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AC-0A41-9658-99F0EBBA5CCC}"/>
                </c:ext>
              </c:extLst>
            </c:dLbl>
            <c:dLbl>
              <c:idx val="11"/>
              <c:layout>
                <c:manualLayout>
                  <c:x val="-0.12073680120719961"/>
                  <c:y val="2.81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AC-0A41-9658-99F0EBBA5CCC}"/>
                </c:ext>
              </c:extLst>
            </c:dLbl>
            <c:dLbl>
              <c:idx val="12"/>
              <c:layout>
                <c:manualLayout>
                  <c:x val="-0.10469573087746441"/>
                  <c:y val="-5.156249682809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AC-0A41-9658-99F0EBBA5CCC}"/>
                </c:ext>
              </c:extLst>
            </c:dLbl>
            <c:dLbl>
              <c:idx val="13"/>
              <c:layout>
                <c:manualLayout>
                  <c:x val="-0.10269581971318857"/>
                  <c:y val="-2.34374985582247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AC-0A41-9658-99F0EBBA5CCC}"/>
                </c:ext>
              </c:extLst>
            </c:dLbl>
            <c:dLbl>
              <c:idx val="14"/>
              <c:layout>
                <c:manualLayout>
                  <c:x val="-1.1826262843152082E-16"/>
                  <c:y val="-2.3437498558224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AC-0A41-9658-99F0EBBA5C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Sheet1!$A$3:$A$17</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YTD</c:v>
                </c:pt>
                <c:pt idx="14">
                  <c:v>2022 Projection</c:v>
                </c:pt>
              </c:strCache>
            </c:strRef>
          </c:cat>
          <c:val>
            <c:numRef>
              <c:f>Sheet1!$C$3:$C$17</c:f>
              <c:numCache>
                <c:formatCode>_(* #,##0_);_(* \(#,##0\);_(* "-"_);_(@_)</c:formatCode>
                <c:ptCount val="15"/>
                <c:pt idx="0">
                  <c:v>6311544</c:v>
                </c:pt>
                <c:pt idx="1">
                  <c:v>7054124</c:v>
                </c:pt>
                <c:pt idx="2">
                  <c:v>7525513</c:v>
                </c:pt>
                <c:pt idx="3">
                  <c:v>7009519</c:v>
                </c:pt>
                <c:pt idx="4">
                  <c:v>7092089</c:v>
                </c:pt>
                <c:pt idx="5">
                  <c:v>7096987</c:v>
                </c:pt>
                <c:pt idx="6" formatCode="#,##0_);\(#,##0\)">
                  <c:v>6696607.75</c:v>
                </c:pt>
                <c:pt idx="7" formatCode="#,##0_);\(#,##0\)">
                  <c:v>6939454.9800000004</c:v>
                </c:pt>
                <c:pt idx="8" formatCode="#,##0_);\(#,##0\)">
                  <c:v>7116679.21</c:v>
                </c:pt>
                <c:pt idx="9" formatCode="#,##0_);\(#,##0\)">
                  <c:v>7131135.96</c:v>
                </c:pt>
                <c:pt idx="10" formatCode="#,##0_);\(#,##0\)">
                  <c:v>6835747.6600000001</c:v>
                </c:pt>
                <c:pt idx="11" formatCode="#,##0_);\(#,##0\)">
                  <c:v>5734134.9699999997</c:v>
                </c:pt>
                <c:pt idx="12" formatCode="#,##0_);\(#,##0\)">
                  <c:v>6027378.6699999999</c:v>
                </c:pt>
                <c:pt idx="13" formatCode="#,##0_);\(#,##0\)">
                  <c:v>3180141.67</c:v>
                </c:pt>
              </c:numCache>
            </c:numRef>
          </c:val>
          <c:smooth val="0"/>
          <c:extLst>
            <c:ext xmlns:c16="http://schemas.microsoft.com/office/drawing/2014/chart" uri="{C3380CC4-5D6E-409C-BE32-E72D297353CC}">
              <c16:uniqueId val="{00000001-0B5F-47EF-8FEC-DF6543F0CD0B}"/>
            </c:ext>
          </c:extLst>
        </c:ser>
        <c:dLbls>
          <c:showLegendKey val="0"/>
          <c:showVal val="0"/>
          <c:showCatName val="0"/>
          <c:showSerName val="0"/>
          <c:showPercent val="0"/>
          <c:showBubbleSize val="0"/>
        </c:dLbls>
        <c:smooth val="0"/>
        <c:axId val="473254224"/>
        <c:axId val="473266288"/>
      </c:lineChart>
      <c:catAx>
        <c:axId val="47325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266288"/>
        <c:crosses val="autoZero"/>
        <c:auto val="1"/>
        <c:lblAlgn val="ctr"/>
        <c:lblOffset val="100"/>
        <c:noMultiLvlLbl val="0"/>
      </c:catAx>
      <c:valAx>
        <c:axId val="473266288"/>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47325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Retail Revenue and Expenses</a:t>
            </a:r>
          </a:p>
          <a:p>
            <a:pPr>
              <a:defRPr/>
            </a:pPr>
            <a:r>
              <a:rPr lang="en-US"/>
              <a:t>2009-2021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Data!$C$66</c:f>
              <c:strCache>
                <c:ptCount val="1"/>
                <c:pt idx="0">
                  <c:v>Revenue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Data!$A$67:$B$80</c:f>
              <c:strCache>
                <c:ptCount val="14"/>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Data!$C$67:$C$80</c:f>
              <c:numCache>
                <c:formatCode>#,##0_);[Red]\(#,##0\)</c:formatCode>
                <c:ptCount val="14"/>
                <c:pt idx="1">
                  <c:v>6311544</c:v>
                </c:pt>
                <c:pt idx="2">
                  <c:v>7054124</c:v>
                </c:pt>
                <c:pt idx="3">
                  <c:v>7525513</c:v>
                </c:pt>
                <c:pt idx="4">
                  <c:v>7009519</c:v>
                </c:pt>
                <c:pt idx="5">
                  <c:v>7092089</c:v>
                </c:pt>
                <c:pt idx="6">
                  <c:v>7096987</c:v>
                </c:pt>
                <c:pt idx="7">
                  <c:v>7163702</c:v>
                </c:pt>
                <c:pt idx="8">
                  <c:v>7429276</c:v>
                </c:pt>
                <c:pt idx="9">
                  <c:v>7564168</c:v>
                </c:pt>
                <c:pt idx="10">
                  <c:v>7527179</c:v>
                </c:pt>
                <c:pt idx="11">
                  <c:v>7005397</c:v>
                </c:pt>
                <c:pt idx="12">
                  <c:v>5734134</c:v>
                </c:pt>
                <c:pt idx="13" formatCode="#,##0">
                  <c:v>6027941</c:v>
                </c:pt>
              </c:numCache>
            </c:numRef>
          </c:val>
          <c:smooth val="0"/>
          <c:extLst>
            <c:ext xmlns:c16="http://schemas.microsoft.com/office/drawing/2014/chart" uri="{C3380CC4-5D6E-409C-BE32-E72D297353CC}">
              <c16:uniqueId val="{00000000-62A9-4002-AC2B-70314FDE4B13}"/>
            </c:ext>
          </c:extLst>
        </c:ser>
        <c:ser>
          <c:idx val="1"/>
          <c:order val="1"/>
          <c:tx>
            <c:strRef>
              <c:f>Data!$D$66</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Data!$A$67:$B$80</c:f>
              <c:strCache>
                <c:ptCount val="14"/>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Data!$D$67:$D$80</c:f>
              <c:numCache>
                <c:formatCode>General</c:formatCode>
                <c:ptCount val="14"/>
              </c:numCache>
            </c:numRef>
          </c:val>
          <c:smooth val="0"/>
          <c:extLst>
            <c:ext xmlns:c16="http://schemas.microsoft.com/office/drawing/2014/chart" uri="{C3380CC4-5D6E-409C-BE32-E72D297353CC}">
              <c16:uniqueId val="{00000001-62A9-4002-AC2B-70314FDE4B13}"/>
            </c:ext>
          </c:extLst>
        </c:ser>
        <c:ser>
          <c:idx val="2"/>
          <c:order val="2"/>
          <c:tx>
            <c:strRef>
              <c:f>Data!$E$66</c:f>
              <c:strCache>
                <c:ptCount val="1"/>
                <c:pt idx="0">
                  <c:v>Expenses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Data!$A$67:$B$80</c:f>
              <c:strCache>
                <c:ptCount val="14"/>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Data!$E$67:$E$80</c:f>
              <c:numCache>
                <c:formatCode>#,##0_);[Red]\(#,##0\)</c:formatCode>
                <c:ptCount val="14"/>
                <c:pt idx="1">
                  <c:v>6089209</c:v>
                </c:pt>
                <c:pt idx="2">
                  <c:v>6601274</c:v>
                </c:pt>
                <c:pt idx="3">
                  <c:v>6927442</c:v>
                </c:pt>
                <c:pt idx="4">
                  <c:v>6508445</c:v>
                </c:pt>
                <c:pt idx="5">
                  <c:v>6407438</c:v>
                </c:pt>
                <c:pt idx="6">
                  <c:v>6650952</c:v>
                </c:pt>
                <c:pt idx="7">
                  <c:v>6569963</c:v>
                </c:pt>
                <c:pt idx="8">
                  <c:v>6822576</c:v>
                </c:pt>
                <c:pt idx="9">
                  <c:v>6873158</c:v>
                </c:pt>
                <c:pt idx="10">
                  <c:v>6895633</c:v>
                </c:pt>
                <c:pt idx="11">
                  <c:v>6501201</c:v>
                </c:pt>
                <c:pt idx="12">
                  <c:v>5549451</c:v>
                </c:pt>
                <c:pt idx="13" formatCode="#,##0">
                  <c:v>6070857</c:v>
                </c:pt>
              </c:numCache>
            </c:numRef>
          </c:val>
          <c:smooth val="0"/>
          <c:extLst>
            <c:ext xmlns:c16="http://schemas.microsoft.com/office/drawing/2014/chart" uri="{C3380CC4-5D6E-409C-BE32-E72D297353CC}">
              <c16:uniqueId val="{00000002-62A9-4002-AC2B-70314FDE4B13}"/>
            </c:ext>
          </c:extLst>
        </c:ser>
        <c:dLbls>
          <c:showLegendKey val="0"/>
          <c:showVal val="0"/>
          <c:showCatName val="0"/>
          <c:showSerName val="0"/>
          <c:showPercent val="0"/>
          <c:showBubbleSize val="0"/>
        </c:dLbls>
        <c:marker val="1"/>
        <c:smooth val="0"/>
        <c:axId val="689871167"/>
        <c:axId val="689872831"/>
      </c:lineChart>
      <c:catAx>
        <c:axId val="68987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872831"/>
        <c:crosses val="autoZero"/>
        <c:auto val="1"/>
        <c:lblAlgn val="ctr"/>
        <c:lblOffset val="100"/>
        <c:noMultiLvlLbl val="0"/>
      </c:catAx>
      <c:valAx>
        <c:axId val="689872831"/>
        <c:scaling>
          <c:orientation val="minMax"/>
          <c:min val="50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871167"/>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Net Cash Deficit after</a:t>
            </a:r>
            <a:r>
              <a:rPr lang="en-US" baseline="0"/>
              <a:t> </a:t>
            </a:r>
            <a:r>
              <a:rPr lang="en-US"/>
              <a:t>M&amp;G</a:t>
            </a:r>
            <a:r>
              <a:rPr lang="en-US" baseline="0"/>
              <a:t> Expenses Allocation</a:t>
            </a:r>
          </a:p>
          <a:p>
            <a:pPr>
              <a:defRPr/>
            </a:pPr>
            <a:r>
              <a:rPr lang="en-US" baseline="0"/>
              <a:t>2009 - 2020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Data!$G$68:$G$79</c:f>
              <c:numCache>
                <c:formatCode>#,##0_);[Red]\(#,##0\)</c:formatCode>
                <c:ptCount val="12"/>
                <c:pt idx="0">
                  <c:v>-796041.34371263848</c:v>
                </c:pt>
                <c:pt idx="1">
                  <c:v>-617760.7228378579</c:v>
                </c:pt>
                <c:pt idx="2">
                  <c:v>-569226.94728839025</c:v>
                </c:pt>
                <c:pt idx="3">
                  <c:v>-690736.83684545709</c:v>
                </c:pt>
                <c:pt idx="4">
                  <c:v>-536702.83378675231</c:v>
                </c:pt>
                <c:pt idx="5">
                  <c:v>-808767.17128409911</c:v>
                </c:pt>
                <c:pt idx="6">
                  <c:v>-613884.0540728115</c:v>
                </c:pt>
                <c:pt idx="7">
                  <c:v>-630660.10024324898</c:v>
                </c:pt>
                <c:pt idx="8">
                  <c:v>-513744.63913009851</c:v>
                </c:pt>
                <c:pt idx="9">
                  <c:v>-540547</c:v>
                </c:pt>
                <c:pt idx="10">
                  <c:v>-616384</c:v>
                </c:pt>
                <c:pt idx="11">
                  <c:v>-698292</c:v>
                </c:pt>
              </c:numCache>
            </c:numRef>
          </c:val>
          <c:smooth val="0"/>
          <c:extLst>
            <c:ext xmlns:c16="http://schemas.microsoft.com/office/drawing/2014/chart" uri="{C3380CC4-5D6E-409C-BE32-E72D297353CC}">
              <c16:uniqueId val="{00000000-DC18-44AA-8098-27C5E2EA187C}"/>
            </c:ext>
          </c:extLst>
        </c:ser>
        <c:dLbls>
          <c:showLegendKey val="0"/>
          <c:showVal val="0"/>
          <c:showCatName val="0"/>
          <c:showSerName val="0"/>
          <c:showPercent val="0"/>
          <c:showBubbleSize val="0"/>
        </c:dLbls>
        <c:marker val="1"/>
        <c:smooth val="0"/>
        <c:axId val="460092383"/>
        <c:axId val="460091135"/>
      </c:lineChart>
      <c:catAx>
        <c:axId val="46009238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091135"/>
        <c:crosses val="autoZero"/>
        <c:auto val="1"/>
        <c:lblAlgn val="ctr"/>
        <c:lblOffset val="100"/>
        <c:noMultiLvlLbl val="0"/>
      </c:catAx>
      <c:valAx>
        <c:axId val="460091135"/>
        <c:scaling>
          <c:orientation val="minMax"/>
          <c:max val="-400000"/>
          <c:min val="-8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09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C15A2-0FD8-4A4D-B1D3-128BF94A618E}" type="doc">
      <dgm:prSet loTypeId="urn:microsoft.com/office/officeart/2005/8/layout/chevron1" loCatId="process" qsTypeId="urn:microsoft.com/office/officeart/2005/8/quickstyle/simple1" qsCatId="simple" csTypeId="urn:microsoft.com/office/officeart/2005/8/colors/colorful1" csCatId="colorful" phldr="1"/>
      <dgm:spPr/>
    </dgm:pt>
    <dgm:pt modelId="{30A4EC9C-4835-49F2-8281-34853821800E}">
      <dgm:prSet phldrT="[Text]" custT="1"/>
      <dgm:spPr/>
      <dgm:t>
        <a:bodyPr/>
        <a:lstStyle/>
        <a:p>
          <a:r>
            <a:rPr lang="en-US" sz="800" baseline="0" dirty="0"/>
            <a:t>Manufacturing of  Raw Material</a:t>
          </a:r>
        </a:p>
      </dgm:t>
    </dgm:pt>
    <dgm:pt modelId="{D358FCD6-300D-445A-99B9-6CC4AA12AFE6}" type="parTrans" cxnId="{44F9DEBE-98A2-41F0-B3FD-265B682BB112}">
      <dgm:prSet/>
      <dgm:spPr/>
      <dgm:t>
        <a:bodyPr/>
        <a:lstStyle/>
        <a:p>
          <a:endParaRPr lang="en-US"/>
        </a:p>
      </dgm:t>
    </dgm:pt>
    <dgm:pt modelId="{32CBB917-0C68-4498-A4A6-22B1B0E16EE7}" type="sibTrans" cxnId="{44F9DEBE-98A2-41F0-B3FD-265B682BB112}">
      <dgm:prSet/>
      <dgm:spPr/>
      <dgm:t>
        <a:bodyPr/>
        <a:lstStyle/>
        <a:p>
          <a:endParaRPr lang="en-US"/>
        </a:p>
      </dgm:t>
    </dgm:pt>
    <dgm:pt modelId="{CEAAE247-F656-489B-B53D-F2BB96CEC1E8}">
      <dgm:prSet phldrT="[Text]" custT="1"/>
      <dgm:spPr/>
      <dgm:t>
        <a:bodyPr/>
        <a:lstStyle/>
        <a:p>
          <a:endParaRPr lang="en-US" sz="300" dirty="0"/>
        </a:p>
        <a:p>
          <a:r>
            <a:rPr lang="en-US" sz="1000" dirty="0"/>
            <a:t>Uniform Installment Repayment</a:t>
          </a:r>
        </a:p>
      </dgm:t>
    </dgm:pt>
    <dgm:pt modelId="{756816CA-4EA5-405E-861A-9C3D0237F214}" type="parTrans" cxnId="{8E05EBC8-68AD-4CCA-9863-6B469A91A9C2}">
      <dgm:prSet/>
      <dgm:spPr/>
      <dgm:t>
        <a:bodyPr/>
        <a:lstStyle/>
        <a:p>
          <a:endParaRPr lang="en-US"/>
        </a:p>
      </dgm:t>
    </dgm:pt>
    <dgm:pt modelId="{C6599E4E-5E0B-4B06-82DA-9158B028778B}" type="sibTrans" cxnId="{8E05EBC8-68AD-4CCA-9863-6B469A91A9C2}">
      <dgm:prSet/>
      <dgm:spPr/>
      <dgm:t>
        <a:bodyPr/>
        <a:lstStyle/>
        <a:p>
          <a:endParaRPr lang="en-US"/>
        </a:p>
      </dgm:t>
    </dgm:pt>
    <dgm:pt modelId="{D5A5B6F9-1815-4B15-B216-FA7B887BDC12}">
      <dgm:prSet phldrT="[Text]" custT="1"/>
      <dgm:spPr/>
      <dgm:t>
        <a:bodyPr/>
        <a:lstStyle/>
        <a:p>
          <a:r>
            <a:rPr lang="en-US" sz="1000" dirty="0"/>
            <a:t>Completed Sale</a:t>
          </a:r>
        </a:p>
      </dgm:t>
    </dgm:pt>
    <dgm:pt modelId="{439DAC0D-0B1B-45AD-91AA-7933ED964A59}" type="parTrans" cxnId="{CAABC21E-7CD7-4B1C-A784-214CC57BE2AB}">
      <dgm:prSet/>
      <dgm:spPr/>
      <dgm:t>
        <a:bodyPr/>
        <a:lstStyle/>
        <a:p>
          <a:endParaRPr lang="en-US"/>
        </a:p>
      </dgm:t>
    </dgm:pt>
    <dgm:pt modelId="{2B0B3EAC-BFDD-47DB-933C-7BC89D15F2A5}" type="sibTrans" cxnId="{CAABC21E-7CD7-4B1C-A784-214CC57BE2AB}">
      <dgm:prSet/>
      <dgm:spPr/>
      <dgm:t>
        <a:bodyPr/>
        <a:lstStyle/>
        <a:p>
          <a:endParaRPr lang="en-US"/>
        </a:p>
      </dgm:t>
    </dgm:pt>
    <dgm:pt modelId="{A674F872-2F4F-4995-AD29-E338F7247B3C}">
      <dgm:prSet phldrT="[Text]" custT="1"/>
      <dgm:spPr/>
      <dgm:t>
        <a:bodyPr/>
        <a:lstStyle/>
        <a:p>
          <a:r>
            <a:rPr lang="en-US" sz="900" dirty="0"/>
            <a:t>9 – 12 Months</a:t>
          </a:r>
        </a:p>
      </dgm:t>
    </dgm:pt>
    <dgm:pt modelId="{5FAEDCB6-5E52-4319-B52A-D0B85FFA4240}" type="parTrans" cxnId="{D02EC8E4-AB05-40F9-BDCA-2D9E800D135B}">
      <dgm:prSet/>
      <dgm:spPr/>
      <dgm:t>
        <a:bodyPr/>
        <a:lstStyle/>
        <a:p>
          <a:endParaRPr lang="en-US"/>
        </a:p>
      </dgm:t>
    </dgm:pt>
    <dgm:pt modelId="{FE248EFB-0F2C-421F-81E1-ED82C2D65F55}" type="sibTrans" cxnId="{D02EC8E4-AB05-40F9-BDCA-2D9E800D135B}">
      <dgm:prSet/>
      <dgm:spPr/>
      <dgm:t>
        <a:bodyPr/>
        <a:lstStyle/>
        <a:p>
          <a:endParaRPr lang="en-US"/>
        </a:p>
      </dgm:t>
    </dgm:pt>
    <dgm:pt modelId="{E76244DD-1A26-4E23-BC9F-08303B1DF463}">
      <dgm:prSet phldrT="[Text]" custT="1"/>
      <dgm:spPr/>
      <dgm:t>
        <a:bodyPr/>
        <a:lstStyle/>
        <a:p>
          <a:r>
            <a:rPr lang="en-US" sz="1000" dirty="0"/>
            <a:t>Uniform Shell Assembly</a:t>
          </a:r>
        </a:p>
      </dgm:t>
    </dgm:pt>
    <dgm:pt modelId="{068AE552-F84F-46AC-AAA8-5655EEF1C81F}" type="parTrans" cxnId="{B22AF76C-B40C-4656-A4C4-D6AB73C908B1}">
      <dgm:prSet/>
      <dgm:spPr/>
      <dgm:t>
        <a:bodyPr/>
        <a:lstStyle/>
        <a:p>
          <a:endParaRPr lang="en-US"/>
        </a:p>
      </dgm:t>
    </dgm:pt>
    <dgm:pt modelId="{7E976782-9FEF-48AE-93E6-FD869877A5EE}" type="sibTrans" cxnId="{B22AF76C-B40C-4656-A4C4-D6AB73C908B1}">
      <dgm:prSet/>
      <dgm:spPr/>
      <dgm:t>
        <a:bodyPr/>
        <a:lstStyle/>
        <a:p>
          <a:endParaRPr lang="en-US"/>
        </a:p>
      </dgm:t>
    </dgm:pt>
    <dgm:pt modelId="{CF100D54-E94D-4D97-A70F-F17B17097F9A}">
      <dgm:prSet phldrT="[Text]" custT="1"/>
      <dgm:spPr/>
      <dgm:t>
        <a:bodyPr/>
        <a:lstStyle/>
        <a:p>
          <a:r>
            <a:rPr lang="en-US" sz="1000" dirty="0"/>
            <a:t>Received into TMS Inventory</a:t>
          </a:r>
        </a:p>
      </dgm:t>
    </dgm:pt>
    <dgm:pt modelId="{312D14CD-03BF-4423-91FE-80530ABBF1EB}" type="parTrans" cxnId="{B354D3A5-BBD5-47EE-B1FD-F7D9D3663D1C}">
      <dgm:prSet/>
      <dgm:spPr/>
      <dgm:t>
        <a:bodyPr/>
        <a:lstStyle/>
        <a:p>
          <a:endParaRPr lang="en-US"/>
        </a:p>
      </dgm:t>
    </dgm:pt>
    <dgm:pt modelId="{06BF715D-9BF0-45FC-A333-C3A582AEDF9C}" type="sibTrans" cxnId="{B354D3A5-BBD5-47EE-B1FD-F7D9D3663D1C}">
      <dgm:prSet/>
      <dgm:spPr/>
      <dgm:t>
        <a:bodyPr/>
        <a:lstStyle/>
        <a:p>
          <a:endParaRPr lang="en-US"/>
        </a:p>
      </dgm:t>
    </dgm:pt>
    <dgm:pt modelId="{17281E18-DE35-4059-A4C3-7ADDAE00CB79}">
      <dgm:prSet phldrT="[Text]" custT="1"/>
      <dgm:spPr/>
      <dgm:t>
        <a:bodyPr/>
        <a:lstStyle/>
        <a:p>
          <a:r>
            <a:rPr lang="en-US" sz="900" dirty="0"/>
            <a:t>4  - 6 Months</a:t>
          </a:r>
        </a:p>
      </dgm:t>
    </dgm:pt>
    <dgm:pt modelId="{9CAF9198-DD45-4F5C-99E7-845BAFA0075E}" type="parTrans" cxnId="{7CC394EF-FDC6-48FB-95FE-0894DA1D0B36}">
      <dgm:prSet/>
      <dgm:spPr/>
      <dgm:t>
        <a:bodyPr/>
        <a:lstStyle/>
        <a:p>
          <a:endParaRPr lang="en-US"/>
        </a:p>
      </dgm:t>
    </dgm:pt>
    <dgm:pt modelId="{41E4AB70-AD77-48F4-98EC-A7BD799D870B}" type="sibTrans" cxnId="{7CC394EF-FDC6-48FB-95FE-0894DA1D0B36}">
      <dgm:prSet/>
      <dgm:spPr/>
      <dgm:t>
        <a:bodyPr/>
        <a:lstStyle/>
        <a:p>
          <a:endParaRPr lang="en-US"/>
        </a:p>
      </dgm:t>
    </dgm:pt>
    <dgm:pt modelId="{3ECDDFBF-BD5E-4366-A9EE-F05B90483DF1}">
      <dgm:prSet phldrT="[Text]" custT="1"/>
      <dgm:spPr/>
      <dgm:t>
        <a:bodyPr/>
        <a:lstStyle/>
        <a:p>
          <a:r>
            <a:rPr lang="en-US" sz="1000" dirty="0"/>
            <a:t>Tailoring at TMS</a:t>
          </a:r>
        </a:p>
      </dgm:t>
    </dgm:pt>
    <dgm:pt modelId="{E9EE51C5-30EF-4765-B9C9-10DBE5F3FCCE}" type="parTrans" cxnId="{15DF26D7-C37D-4A77-AFCE-01E0F42F7D72}">
      <dgm:prSet/>
      <dgm:spPr/>
      <dgm:t>
        <a:bodyPr/>
        <a:lstStyle/>
        <a:p>
          <a:endParaRPr lang="en-US"/>
        </a:p>
      </dgm:t>
    </dgm:pt>
    <dgm:pt modelId="{130CFD82-61F2-436A-8F5E-CE093D2BE6CC}" type="sibTrans" cxnId="{15DF26D7-C37D-4A77-AFCE-01E0F42F7D72}">
      <dgm:prSet/>
      <dgm:spPr/>
      <dgm:t>
        <a:bodyPr/>
        <a:lstStyle/>
        <a:p>
          <a:endParaRPr lang="en-US"/>
        </a:p>
      </dgm:t>
    </dgm:pt>
    <dgm:pt modelId="{0DCE8C8F-1C98-4B83-B6FA-AA2BC6D894B3}">
      <dgm:prSet phldrT="[Text]" custT="1"/>
      <dgm:spPr/>
      <dgm:t>
        <a:bodyPr/>
        <a:lstStyle/>
        <a:p>
          <a:r>
            <a:rPr lang="en-US" sz="800" dirty="0"/>
            <a:t> </a:t>
          </a:r>
          <a:r>
            <a:rPr lang="en-US" sz="900" dirty="0"/>
            <a:t>2 - 4 Months</a:t>
          </a:r>
        </a:p>
      </dgm:t>
    </dgm:pt>
    <dgm:pt modelId="{FC2788A1-D1B6-4B1D-9E06-91AF29E8FCA6}" type="parTrans" cxnId="{C4B9BB23-A0EB-426C-9144-44401B31AED9}">
      <dgm:prSet/>
      <dgm:spPr/>
      <dgm:t>
        <a:bodyPr/>
        <a:lstStyle/>
        <a:p>
          <a:endParaRPr lang="en-US"/>
        </a:p>
      </dgm:t>
    </dgm:pt>
    <dgm:pt modelId="{B8320C07-4773-46F5-8ECA-47DDD60F7274}" type="sibTrans" cxnId="{C4B9BB23-A0EB-426C-9144-44401B31AED9}">
      <dgm:prSet/>
      <dgm:spPr/>
      <dgm:t>
        <a:bodyPr/>
        <a:lstStyle/>
        <a:p>
          <a:endParaRPr lang="en-US"/>
        </a:p>
      </dgm:t>
    </dgm:pt>
    <dgm:pt modelId="{6015607A-D357-4ABE-9880-5C51F99C3DAF}">
      <dgm:prSet phldrT="[Text]" custT="1"/>
      <dgm:spPr/>
      <dgm:t>
        <a:bodyPr/>
        <a:lstStyle/>
        <a:p>
          <a:r>
            <a:rPr lang="en-US" sz="800" dirty="0"/>
            <a:t> </a:t>
          </a:r>
          <a:r>
            <a:rPr lang="en-US" sz="900" dirty="0"/>
            <a:t>4-6 weeks (Committed Inventory)</a:t>
          </a:r>
        </a:p>
      </dgm:t>
    </dgm:pt>
    <dgm:pt modelId="{77D3CCBA-9F1C-452C-AC2D-139EC691F7CE}" type="parTrans" cxnId="{79E6A39E-73A0-476D-807B-A5AE3AB9A49F}">
      <dgm:prSet/>
      <dgm:spPr/>
      <dgm:t>
        <a:bodyPr/>
        <a:lstStyle/>
        <a:p>
          <a:endParaRPr lang="en-US"/>
        </a:p>
      </dgm:t>
    </dgm:pt>
    <dgm:pt modelId="{52BA3C51-BD98-47E9-BB2A-B064B51A186F}" type="sibTrans" cxnId="{79E6A39E-73A0-476D-807B-A5AE3AB9A49F}">
      <dgm:prSet/>
      <dgm:spPr/>
      <dgm:t>
        <a:bodyPr/>
        <a:lstStyle/>
        <a:p>
          <a:endParaRPr lang="en-US"/>
        </a:p>
      </dgm:t>
    </dgm:pt>
    <dgm:pt modelId="{22D4528A-6F5D-41C6-88CC-59D715E5249B}">
      <dgm:prSet phldrT="[Text]" custT="1"/>
      <dgm:spPr/>
      <dgm:t>
        <a:bodyPr/>
        <a:lstStyle/>
        <a:p>
          <a:r>
            <a:rPr lang="en-US" sz="900" dirty="0"/>
            <a:t>(Removal from Inventory)</a:t>
          </a:r>
        </a:p>
      </dgm:t>
    </dgm:pt>
    <dgm:pt modelId="{AED529C9-87D9-4A62-9DBA-D405728E6FF0}" type="parTrans" cxnId="{785C0D63-8B86-4337-806A-E04BFF2C02CC}">
      <dgm:prSet/>
      <dgm:spPr/>
      <dgm:t>
        <a:bodyPr/>
        <a:lstStyle/>
        <a:p>
          <a:endParaRPr lang="en-US"/>
        </a:p>
      </dgm:t>
    </dgm:pt>
    <dgm:pt modelId="{984B05F4-0EFA-470D-90CF-01C591CF5430}" type="sibTrans" cxnId="{785C0D63-8B86-4337-806A-E04BFF2C02CC}">
      <dgm:prSet/>
      <dgm:spPr/>
      <dgm:t>
        <a:bodyPr/>
        <a:lstStyle/>
        <a:p>
          <a:endParaRPr lang="en-US"/>
        </a:p>
      </dgm:t>
    </dgm:pt>
    <dgm:pt modelId="{533EE9C7-DF01-4018-8EC1-2F502A15B7A4}">
      <dgm:prSet phldrT="[Text]" custT="1"/>
      <dgm:spPr/>
      <dgm:t>
        <a:bodyPr/>
        <a:lstStyle/>
        <a:p>
          <a:r>
            <a:rPr lang="en-US" sz="900" dirty="0"/>
            <a:t>5 – 6 Months</a:t>
          </a:r>
        </a:p>
      </dgm:t>
    </dgm:pt>
    <dgm:pt modelId="{12D98B05-2535-4298-9BD6-DA52DA98B01F}" type="parTrans" cxnId="{EF915899-F16B-4E51-8037-80839436CFF4}">
      <dgm:prSet/>
      <dgm:spPr/>
      <dgm:t>
        <a:bodyPr/>
        <a:lstStyle/>
        <a:p>
          <a:endParaRPr lang="en-US"/>
        </a:p>
      </dgm:t>
    </dgm:pt>
    <dgm:pt modelId="{1D634787-E64E-4091-AC6E-714C4BEC538B}" type="sibTrans" cxnId="{EF915899-F16B-4E51-8037-80839436CFF4}">
      <dgm:prSet/>
      <dgm:spPr/>
      <dgm:t>
        <a:bodyPr/>
        <a:lstStyle/>
        <a:p>
          <a:endParaRPr lang="en-US"/>
        </a:p>
      </dgm:t>
    </dgm:pt>
    <dgm:pt modelId="{837C2B67-E532-4190-9663-E2500BCB3027}">
      <dgm:prSet phldrT="[Text]" custT="1"/>
      <dgm:spPr/>
      <dgm:t>
        <a:bodyPr/>
        <a:lstStyle/>
        <a:p>
          <a:endParaRPr lang="en-US" sz="300" dirty="0"/>
        </a:p>
      </dgm:t>
    </dgm:pt>
    <dgm:pt modelId="{7D118C09-D862-4096-92D7-FC6FD3EA5E34}" type="parTrans" cxnId="{41745269-BBF9-4D65-A0C5-FD5D94E05454}">
      <dgm:prSet/>
      <dgm:spPr/>
      <dgm:t>
        <a:bodyPr/>
        <a:lstStyle/>
        <a:p>
          <a:endParaRPr lang="en-US"/>
        </a:p>
      </dgm:t>
    </dgm:pt>
    <dgm:pt modelId="{43199E32-173E-479E-86E4-98C42BE487F0}" type="sibTrans" cxnId="{41745269-BBF9-4D65-A0C5-FD5D94E05454}">
      <dgm:prSet/>
      <dgm:spPr/>
      <dgm:t>
        <a:bodyPr/>
        <a:lstStyle/>
        <a:p>
          <a:endParaRPr lang="en-US"/>
        </a:p>
      </dgm:t>
    </dgm:pt>
    <dgm:pt modelId="{B8A3714D-50AA-4308-86A7-F64527AE78CF}" type="pres">
      <dgm:prSet presAssocID="{E3EC15A2-0FD8-4A4D-B1D3-128BF94A618E}" presName="Name0" presStyleCnt="0">
        <dgm:presLayoutVars>
          <dgm:dir/>
          <dgm:animLvl val="lvl"/>
          <dgm:resizeHandles val="exact"/>
        </dgm:presLayoutVars>
      </dgm:prSet>
      <dgm:spPr/>
    </dgm:pt>
    <dgm:pt modelId="{AEC425DC-FDF7-4759-B4A7-E518E34F78D5}" type="pres">
      <dgm:prSet presAssocID="{30A4EC9C-4835-49F2-8281-34853821800E}" presName="composite" presStyleCnt="0"/>
      <dgm:spPr/>
    </dgm:pt>
    <dgm:pt modelId="{E6AD995E-C9A2-473B-8045-AF8B4C6833CF}" type="pres">
      <dgm:prSet presAssocID="{30A4EC9C-4835-49F2-8281-34853821800E}" presName="parTx" presStyleLbl="node1" presStyleIdx="0" presStyleCnt="6" custScaleX="197411" custScaleY="216949" custLinFactNeighborX="-941" custLinFactNeighborY="-56269">
        <dgm:presLayoutVars>
          <dgm:chMax val="0"/>
          <dgm:chPref val="0"/>
          <dgm:bulletEnabled val="1"/>
        </dgm:presLayoutVars>
      </dgm:prSet>
      <dgm:spPr/>
    </dgm:pt>
    <dgm:pt modelId="{7773D261-24D5-46A6-A1F1-A40CA1B4FEA2}" type="pres">
      <dgm:prSet presAssocID="{30A4EC9C-4835-49F2-8281-34853821800E}" presName="desTx" presStyleLbl="revTx" presStyleIdx="0" presStyleCnt="6" custScaleX="144524" custLinFactNeighborX="-3498" custLinFactNeighborY="35580">
        <dgm:presLayoutVars>
          <dgm:bulletEnabled val="1"/>
        </dgm:presLayoutVars>
      </dgm:prSet>
      <dgm:spPr/>
    </dgm:pt>
    <dgm:pt modelId="{C149AEB1-65C6-41EA-B387-16814444E210}" type="pres">
      <dgm:prSet presAssocID="{32CBB917-0C68-4498-A4A6-22B1B0E16EE7}" presName="space" presStyleCnt="0"/>
      <dgm:spPr/>
    </dgm:pt>
    <dgm:pt modelId="{0EE02C0E-AD79-4433-8A9D-F7ACF7FBFFC9}" type="pres">
      <dgm:prSet presAssocID="{E76244DD-1A26-4E23-BC9F-08303B1DF463}" presName="composite" presStyleCnt="0"/>
      <dgm:spPr/>
    </dgm:pt>
    <dgm:pt modelId="{283AF8A0-4ADF-4715-A56E-5DBEEA0DA57D}" type="pres">
      <dgm:prSet presAssocID="{E76244DD-1A26-4E23-BC9F-08303B1DF463}" presName="parTx" presStyleLbl="node1" presStyleIdx="1" presStyleCnt="6" custScaleX="171301" custScaleY="206452" custLinFactNeighborX="417" custLinFactNeighborY="-54046">
        <dgm:presLayoutVars>
          <dgm:chMax val="0"/>
          <dgm:chPref val="0"/>
          <dgm:bulletEnabled val="1"/>
        </dgm:presLayoutVars>
      </dgm:prSet>
      <dgm:spPr/>
    </dgm:pt>
    <dgm:pt modelId="{3C94F826-5CD0-4A8F-A320-694DF70DEF20}" type="pres">
      <dgm:prSet presAssocID="{E76244DD-1A26-4E23-BC9F-08303B1DF463}" presName="desTx" presStyleLbl="revTx" presStyleIdx="1" presStyleCnt="6" custScaleX="144395" custLinFactNeighborX="4868" custLinFactNeighborY="38642">
        <dgm:presLayoutVars>
          <dgm:bulletEnabled val="1"/>
        </dgm:presLayoutVars>
      </dgm:prSet>
      <dgm:spPr/>
    </dgm:pt>
    <dgm:pt modelId="{20CB238E-9C3F-4667-986E-1EBDA3471E99}" type="pres">
      <dgm:prSet presAssocID="{7E976782-9FEF-48AE-93E6-FD869877A5EE}" presName="space" presStyleCnt="0"/>
      <dgm:spPr/>
    </dgm:pt>
    <dgm:pt modelId="{C0684662-FA72-46B6-A38E-938382DEBBCE}" type="pres">
      <dgm:prSet presAssocID="{CF100D54-E94D-4D97-A70F-F17B17097F9A}" presName="composite" presStyleCnt="0"/>
      <dgm:spPr/>
    </dgm:pt>
    <dgm:pt modelId="{8A91E881-D484-495E-8279-D119336A1848}" type="pres">
      <dgm:prSet presAssocID="{CF100D54-E94D-4D97-A70F-F17B17097F9A}" presName="parTx" presStyleLbl="node1" presStyleIdx="2" presStyleCnt="6" custScaleX="164899" custScaleY="200154" custLinFactNeighborX="187" custLinFactNeighborY="-52171">
        <dgm:presLayoutVars>
          <dgm:chMax val="0"/>
          <dgm:chPref val="0"/>
          <dgm:bulletEnabled val="1"/>
        </dgm:presLayoutVars>
      </dgm:prSet>
      <dgm:spPr/>
    </dgm:pt>
    <dgm:pt modelId="{5496B8CF-B670-449F-AC0E-2EE810343ABF}" type="pres">
      <dgm:prSet presAssocID="{CF100D54-E94D-4D97-A70F-F17B17097F9A}" presName="desTx" presStyleLbl="revTx" presStyleIdx="2" presStyleCnt="6" custScaleX="182612" custLinFactNeighborX="6903" custLinFactNeighborY="38247">
        <dgm:presLayoutVars>
          <dgm:bulletEnabled val="1"/>
        </dgm:presLayoutVars>
      </dgm:prSet>
      <dgm:spPr/>
    </dgm:pt>
    <dgm:pt modelId="{1C902FCE-8702-4F4E-AF00-05C4362E3070}" type="pres">
      <dgm:prSet presAssocID="{06BF715D-9BF0-45FC-A333-C3A582AEDF9C}" presName="space" presStyleCnt="0"/>
      <dgm:spPr/>
    </dgm:pt>
    <dgm:pt modelId="{F837DF00-E2E8-4CD3-97FF-C014C54F2C96}" type="pres">
      <dgm:prSet presAssocID="{3ECDDFBF-BD5E-4366-A9EE-F05B90483DF1}" presName="composite" presStyleCnt="0"/>
      <dgm:spPr/>
    </dgm:pt>
    <dgm:pt modelId="{FDBAAEA9-9F02-42EB-A5D7-7F8E1BE897DF}" type="pres">
      <dgm:prSet presAssocID="{3ECDDFBF-BD5E-4366-A9EE-F05B90483DF1}" presName="parTx" presStyleLbl="node1" presStyleIdx="3" presStyleCnt="6" custScaleX="168929" custScaleY="206534" custLinFactNeighborX="-2852" custLinFactNeighborY="-74638">
        <dgm:presLayoutVars>
          <dgm:chMax val="0"/>
          <dgm:chPref val="0"/>
          <dgm:bulletEnabled val="1"/>
        </dgm:presLayoutVars>
      </dgm:prSet>
      <dgm:spPr/>
    </dgm:pt>
    <dgm:pt modelId="{94972672-6066-44D2-915D-14B7C414D2D0}" type="pres">
      <dgm:prSet presAssocID="{3ECDDFBF-BD5E-4366-A9EE-F05B90483DF1}" presName="desTx" presStyleLbl="revTx" presStyleIdx="3" presStyleCnt="6" custScaleX="137209" custScaleY="81010" custLinFactNeighborX="-4335" custLinFactNeighborY="23028">
        <dgm:presLayoutVars>
          <dgm:bulletEnabled val="1"/>
        </dgm:presLayoutVars>
      </dgm:prSet>
      <dgm:spPr/>
    </dgm:pt>
    <dgm:pt modelId="{E41D72BD-2CA4-4334-AD12-6941C2CD86A0}" type="pres">
      <dgm:prSet presAssocID="{130CFD82-61F2-436A-8F5E-CE093D2BE6CC}" presName="space" presStyleCnt="0"/>
      <dgm:spPr/>
    </dgm:pt>
    <dgm:pt modelId="{59BF4550-962B-4134-8D05-69B585CA4007}" type="pres">
      <dgm:prSet presAssocID="{D5A5B6F9-1815-4B15-B216-FA7B887BDC12}" presName="composite" presStyleCnt="0"/>
      <dgm:spPr/>
    </dgm:pt>
    <dgm:pt modelId="{DC829F4E-48B5-4C9E-8966-FEB5EC82E804}" type="pres">
      <dgm:prSet presAssocID="{D5A5B6F9-1815-4B15-B216-FA7B887BDC12}" presName="parTx" presStyleLbl="node1" presStyleIdx="4" presStyleCnt="6" custScaleX="179259" custScaleY="210892" custLinFactNeighborX="-7299" custLinFactNeighborY="-58956">
        <dgm:presLayoutVars>
          <dgm:chMax val="0"/>
          <dgm:chPref val="0"/>
          <dgm:bulletEnabled val="1"/>
        </dgm:presLayoutVars>
      </dgm:prSet>
      <dgm:spPr/>
    </dgm:pt>
    <dgm:pt modelId="{567B69D8-85DA-49BA-A9A3-72E9A9145AAF}" type="pres">
      <dgm:prSet presAssocID="{D5A5B6F9-1815-4B15-B216-FA7B887BDC12}" presName="desTx" presStyleLbl="revTx" presStyleIdx="4" presStyleCnt="6" custScaleX="204573" custLinFactNeighborY="37599">
        <dgm:presLayoutVars>
          <dgm:bulletEnabled val="1"/>
        </dgm:presLayoutVars>
      </dgm:prSet>
      <dgm:spPr/>
    </dgm:pt>
    <dgm:pt modelId="{AB8625BA-301B-41E6-A53D-A0AB76729682}" type="pres">
      <dgm:prSet presAssocID="{2B0B3EAC-BFDD-47DB-933C-7BC89D15F2A5}" presName="space" presStyleCnt="0"/>
      <dgm:spPr/>
    </dgm:pt>
    <dgm:pt modelId="{DC69552E-BA90-47AB-9D77-18517EA1D941}" type="pres">
      <dgm:prSet presAssocID="{CEAAE247-F656-489B-B53D-F2BB96CEC1E8}" presName="composite" presStyleCnt="0"/>
      <dgm:spPr/>
    </dgm:pt>
    <dgm:pt modelId="{8E45CCDE-985B-473D-87D0-DED925D15285}" type="pres">
      <dgm:prSet presAssocID="{CEAAE247-F656-489B-B53D-F2BB96CEC1E8}" presName="parTx" presStyleLbl="node1" presStyleIdx="5" presStyleCnt="6" custScaleX="189154" custScaleY="210171" custLinFactNeighborX="-22341" custLinFactNeighborY="-60826">
        <dgm:presLayoutVars>
          <dgm:chMax val="0"/>
          <dgm:chPref val="0"/>
          <dgm:bulletEnabled val="1"/>
        </dgm:presLayoutVars>
      </dgm:prSet>
      <dgm:spPr/>
    </dgm:pt>
    <dgm:pt modelId="{086DDADA-435E-4176-8D52-C90856D3AE11}" type="pres">
      <dgm:prSet presAssocID="{CEAAE247-F656-489B-B53D-F2BB96CEC1E8}" presName="desTx" presStyleLbl="revTx" presStyleIdx="5" presStyleCnt="6" custScaleX="231978" custLinFactNeighborX="15508" custLinFactNeighborY="32505">
        <dgm:presLayoutVars>
          <dgm:bulletEnabled val="1"/>
        </dgm:presLayoutVars>
      </dgm:prSet>
      <dgm:spPr/>
    </dgm:pt>
  </dgm:ptLst>
  <dgm:cxnLst>
    <dgm:cxn modelId="{6C295507-C738-470A-877E-18D6326D2A55}" type="presOf" srcId="{837C2B67-E532-4190-9663-E2500BCB3027}" destId="{086DDADA-435E-4176-8D52-C90856D3AE11}" srcOrd="0" destOrd="0" presId="urn:microsoft.com/office/officeart/2005/8/layout/chevron1"/>
    <dgm:cxn modelId="{9F2A2608-B754-4EA2-8108-ACAFD599AD05}" type="presOf" srcId="{533EE9C7-DF01-4018-8EC1-2F502A15B7A4}" destId="{086DDADA-435E-4176-8D52-C90856D3AE11}" srcOrd="0" destOrd="1" presId="urn:microsoft.com/office/officeart/2005/8/layout/chevron1"/>
    <dgm:cxn modelId="{CAABC21E-7CD7-4B1C-A784-214CC57BE2AB}" srcId="{E3EC15A2-0FD8-4A4D-B1D3-128BF94A618E}" destId="{D5A5B6F9-1815-4B15-B216-FA7B887BDC12}" srcOrd="4" destOrd="0" parTransId="{439DAC0D-0B1B-45AD-91AA-7933ED964A59}" sibTransId="{2B0B3EAC-BFDD-47DB-933C-7BC89D15F2A5}"/>
    <dgm:cxn modelId="{C4B9BB23-A0EB-426C-9144-44401B31AED9}" srcId="{CF100D54-E94D-4D97-A70F-F17B17097F9A}" destId="{0DCE8C8F-1C98-4B83-B6FA-AA2BC6D894B3}" srcOrd="0" destOrd="0" parTransId="{FC2788A1-D1B6-4B1D-9E06-91AF29E8FCA6}" sibTransId="{B8320C07-4773-46F5-8ECA-47DDD60F7274}"/>
    <dgm:cxn modelId="{785C0D63-8B86-4337-806A-E04BFF2C02CC}" srcId="{D5A5B6F9-1815-4B15-B216-FA7B887BDC12}" destId="{22D4528A-6F5D-41C6-88CC-59D715E5249B}" srcOrd="0" destOrd="0" parTransId="{AED529C9-87D9-4A62-9DBA-D405728E6FF0}" sibTransId="{984B05F4-0EFA-470D-90CF-01C591CF5430}"/>
    <dgm:cxn modelId="{06978064-6651-4585-BC85-9BB33FBB0DCB}" type="presOf" srcId="{E76244DD-1A26-4E23-BC9F-08303B1DF463}" destId="{283AF8A0-4ADF-4715-A56E-5DBEEA0DA57D}" srcOrd="0" destOrd="0" presId="urn:microsoft.com/office/officeart/2005/8/layout/chevron1"/>
    <dgm:cxn modelId="{41745269-BBF9-4D65-A0C5-FD5D94E05454}" srcId="{CEAAE247-F656-489B-B53D-F2BB96CEC1E8}" destId="{837C2B67-E532-4190-9663-E2500BCB3027}" srcOrd="0" destOrd="0" parTransId="{7D118C09-D862-4096-92D7-FC6FD3EA5E34}" sibTransId="{43199E32-173E-479E-86E4-98C42BE487F0}"/>
    <dgm:cxn modelId="{B22AF76C-B40C-4656-A4C4-D6AB73C908B1}" srcId="{E3EC15A2-0FD8-4A4D-B1D3-128BF94A618E}" destId="{E76244DD-1A26-4E23-BC9F-08303B1DF463}" srcOrd="1" destOrd="0" parTransId="{068AE552-F84F-46AC-AAA8-5655EEF1C81F}" sibTransId="{7E976782-9FEF-48AE-93E6-FD869877A5EE}"/>
    <dgm:cxn modelId="{0CEA9D86-AA48-4EC9-8FE4-BF0AF34FB7F9}" type="presOf" srcId="{17281E18-DE35-4059-A4C3-7ADDAE00CB79}" destId="{3C94F826-5CD0-4A8F-A320-694DF70DEF20}" srcOrd="0" destOrd="0" presId="urn:microsoft.com/office/officeart/2005/8/layout/chevron1"/>
    <dgm:cxn modelId="{3D91A38B-78E3-481C-9682-35C41503088E}" type="presOf" srcId="{0DCE8C8F-1C98-4B83-B6FA-AA2BC6D894B3}" destId="{5496B8CF-B670-449F-AC0E-2EE810343ABF}" srcOrd="0" destOrd="0" presId="urn:microsoft.com/office/officeart/2005/8/layout/chevron1"/>
    <dgm:cxn modelId="{EA7BE396-F078-4F85-9B81-797EED08D03E}" type="presOf" srcId="{CF100D54-E94D-4D97-A70F-F17B17097F9A}" destId="{8A91E881-D484-495E-8279-D119336A1848}" srcOrd="0" destOrd="0" presId="urn:microsoft.com/office/officeart/2005/8/layout/chevron1"/>
    <dgm:cxn modelId="{EF915899-F16B-4E51-8037-80839436CFF4}" srcId="{CEAAE247-F656-489B-B53D-F2BB96CEC1E8}" destId="{533EE9C7-DF01-4018-8EC1-2F502A15B7A4}" srcOrd="1" destOrd="0" parTransId="{12D98B05-2535-4298-9BD6-DA52DA98B01F}" sibTransId="{1D634787-E64E-4091-AC6E-714C4BEC538B}"/>
    <dgm:cxn modelId="{0455209A-FC8D-4D9D-9861-5A0DDCB1FCBC}" type="presOf" srcId="{E3EC15A2-0FD8-4A4D-B1D3-128BF94A618E}" destId="{B8A3714D-50AA-4308-86A7-F64527AE78CF}" srcOrd="0" destOrd="0" presId="urn:microsoft.com/office/officeart/2005/8/layout/chevron1"/>
    <dgm:cxn modelId="{CDF3809E-6030-4213-A263-740BB491C2C1}" type="presOf" srcId="{3ECDDFBF-BD5E-4366-A9EE-F05B90483DF1}" destId="{FDBAAEA9-9F02-42EB-A5D7-7F8E1BE897DF}" srcOrd="0" destOrd="0" presId="urn:microsoft.com/office/officeart/2005/8/layout/chevron1"/>
    <dgm:cxn modelId="{79E6A39E-73A0-476D-807B-A5AE3AB9A49F}" srcId="{3ECDDFBF-BD5E-4366-A9EE-F05B90483DF1}" destId="{6015607A-D357-4ABE-9880-5C51F99C3DAF}" srcOrd="0" destOrd="0" parTransId="{77D3CCBA-9F1C-452C-AC2D-139EC691F7CE}" sibTransId="{52BA3C51-BD98-47E9-BB2A-B064B51A186F}"/>
    <dgm:cxn modelId="{B354D3A5-BBD5-47EE-B1FD-F7D9D3663D1C}" srcId="{E3EC15A2-0FD8-4A4D-B1D3-128BF94A618E}" destId="{CF100D54-E94D-4D97-A70F-F17B17097F9A}" srcOrd="2" destOrd="0" parTransId="{312D14CD-03BF-4423-91FE-80530ABBF1EB}" sibTransId="{06BF715D-9BF0-45FC-A333-C3A582AEDF9C}"/>
    <dgm:cxn modelId="{44F9DEBE-98A2-41F0-B3FD-265B682BB112}" srcId="{E3EC15A2-0FD8-4A4D-B1D3-128BF94A618E}" destId="{30A4EC9C-4835-49F2-8281-34853821800E}" srcOrd="0" destOrd="0" parTransId="{D358FCD6-300D-445A-99B9-6CC4AA12AFE6}" sibTransId="{32CBB917-0C68-4498-A4A6-22B1B0E16EE7}"/>
    <dgm:cxn modelId="{DE1219C6-6D8E-4E24-8836-A709A988AA6C}" type="presOf" srcId="{A674F872-2F4F-4995-AD29-E338F7247B3C}" destId="{7773D261-24D5-46A6-A1F1-A40CA1B4FEA2}" srcOrd="0" destOrd="0" presId="urn:microsoft.com/office/officeart/2005/8/layout/chevron1"/>
    <dgm:cxn modelId="{8E05EBC8-68AD-4CCA-9863-6B469A91A9C2}" srcId="{E3EC15A2-0FD8-4A4D-B1D3-128BF94A618E}" destId="{CEAAE247-F656-489B-B53D-F2BB96CEC1E8}" srcOrd="5" destOrd="0" parTransId="{756816CA-4EA5-405E-861A-9C3D0237F214}" sibTransId="{C6599E4E-5E0B-4B06-82DA-9158B028778B}"/>
    <dgm:cxn modelId="{0C126AD5-67F2-45A1-B3CF-6B4CDF9263EB}" type="presOf" srcId="{D5A5B6F9-1815-4B15-B216-FA7B887BDC12}" destId="{DC829F4E-48B5-4C9E-8966-FEB5EC82E804}" srcOrd="0" destOrd="0" presId="urn:microsoft.com/office/officeart/2005/8/layout/chevron1"/>
    <dgm:cxn modelId="{15DF26D7-C37D-4A77-AFCE-01E0F42F7D72}" srcId="{E3EC15A2-0FD8-4A4D-B1D3-128BF94A618E}" destId="{3ECDDFBF-BD5E-4366-A9EE-F05B90483DF1}" srcOrd="3" destOrd="0" parTransId="{E9EE51C5-30EF-4765-B9C9-10DBE5F3FCCE}" sibTransId="{130CFD82-61F2-436A-8F5E-CE093D2BE6CC}"/>
    <dgm:cxn modelId="{D63936D7-3E5A-4F5D-B4DC-F23C831B84B5}" type="presOf" srcId="{30A4EC9C-4835-49F2-8281-34853821800E}" destId="{E6AD995E-C9A2-473B-8045-AF8B4C6833CF}" srcOrd="0" destOrd="0" presId="urn:microsoft.com/office/officeart/2005/8/layout/chevron1"/>
    <dgm:cxn modelId="{0C553CDD-EF64-4B99-9DF5-2A6FAA2E3EC0}" type="presOf" srcId="{CEAAE247-F656-489B-B53D-F2BB96CEC1E8}" destId="{8E45CCDE-985B-473D-87D0-DED925D15285}" srcOrd="0" destOrd="0" presId="urn:microsoft.com/office/officeart/2005/8/layout/chevron1"/>
    <dgm:cxn modelId="{D02EC8E4-AB05-40F9-BDCA-2D9E800D135B}" srcId="{30A4EC9C-4835-49F2-8281-34853821800E}" destId="{A674F872-2F4F-4995-AD29-E338F7247B3C}" srcOrd="0" destOrd="0" parTransId="{5FAEDCB6-5E52-4319-B52A-D0B85FFA4240}" sibTransId="{FE248EFB-0F2C-421F-81E1-ED82C2D65F55}"/>
    <dgm:cxn modelId="{7CC394EF-FDC6-48FB-95FE-0894DA1D0B36}" srcId="{E76244DD-1A26-4E23-BC9F-08303B1DF463}" destId="{17281E18-DE35-4059-A4C3-7ADDAE00CB79}" srcOrd="0" destOrd="0" parTransId="{9CAF9198-DD45-4F5C-99E7-845BAFA0075E}" sibTransId="{41E4AB70-AD77-48F4-98EC-A7BD799D870B}"/>
    <dgm:cxn modelId="{DA2500FC-CE57-4F72-8BEA-850E0F1E9780}" type="presOf" srcId="{6015607A-D357-4ABE-9880-5C51F99C3DAF}" destId="{94972672-6066-44D2-915D-14B7C414D2D0}" srcOrd="0" destOrd="0" presId="urn:microsoft.com/office/officeart/2005/8/layout/chevron1"/>
    <dgm:cxn modelId="{C1D0EFFC-E422-445B-830D-9C8AF282F62C}" type="presOf" srcId="{22D4528A-6F5D-41C6-88CC-59D715E5249B}" destId="{567B69D8-85DA-49BA-A9A3-72E9A9145AAF}" srcOrd="0" destOrd="0" presId="urn:microsoft.com/office/officeart/2005/8/layout/chevron1"/>
    <dgm:cxn modelId="{32271DA1-1023-4FA5-8903-89FEA45A301A}" type="presParOf" srcId="{B8A3714D-50AA-4308-86A7-F64527AE78CF}" destId="{AEC425DC-FDF7-4759-B4A7-E518E34F78D5}" srcOrd="0" destOrd="0" presId="urn:microsoft.com/office/officeart/2005/8/layout/chevron1"/>
    <dgm:cxn modelId="{C94E8C0E-2CA6-4A4A-A0C2-127297D5EDC6}" type="presParOf" srcId="{AEC425DC-FDF7-4759-B4A7-E518E34F78D5}" destId="{E6AD995E-C9A2-473B-8045-AF8B4C6833CF}" srcOrd="0" destOrd="0" presId="urn:microsoft.com/office/officeart/2005/8/layout/chevron1"/>
    <dgm:cxn modelId="{C76B0BF3-7C1F-4596-8B3C-D3019B86F7C4}" type="presParOf" srcId="{AEC425DC-FDF7-4759-B4A7-E518E34F78D5}" destId="{7773D261-24D5-46A6-A1F1-A40CA1B4FEA2}" srcOrd="1" destOrd="0" presId="urn:microsoft.com/office/officeart/2005/8/layout/chevron1"/>
    <dgm:cxn modelId="{BEF659D5-F726-4E2F-9E4D-E8CAC575805D}" type="presParOf" srcId="{B8A3714D-50AA-4308-86A7-F64527AE78CF}" destId="{C149AEB1-65C6-41EA-B387-16814444E210}" srcOrd="1" destOrd="0" presId="urn:microsoft.com/office/officeart/2005/8/layout/chevron1"/>
    <dgm:cxn modelId="{EF34C515-252C-41C6-964D-DC88FB03FC8C}" type="presParOf" srcId="{B8A3714D-50AA-4308-86A7-F64527AE78CF}" destId="{0EE02C0E-AD79-4433-8A9D-F7ACF7FBFFC9}" srcOrd="2" destOrd="0" presId="urn:microsoft.com/office/officeart/2005/8/layout/chevron1"/>
    <dgm:cxn modelId="{55F36538-A8AC-4003-BF32-4482ACA7FB51}" type="presParOf" srcId="{0EE02C0E-AD79-4433-8A9D-F7ACF7FBFFC9}" destId="{283AF8A0-4ADF-4715-A56E-5DBEEA0DA57D}" srcOrd="0" destOrd="0" presId="urn:microsoft.com/office/officeart/2005/8/layout/chevron1"/>
    <dgm:cxn modelId="{E438320B-0088-41B6-BBC5-F71EEDF18D56}" type="presParOf" srcId="{0EE02C0E-AD79-4433-8A9D-F7ACF7FBFFC9}" destId="{3C94F826-5CD0-4A8F-A320-694DF70DEF20}" srcOrd="1" destOrd="0" presId="urn:microsoft.com/office/officeart/2005/8/layout/chevron1"/>
    <dgm:cxn modelId="{58D39818-A5F0-4531-9FAB-216AA37ACFFD}" type="presParOf" srcId="{B8A3714D-50AA-4308-86A7-F64527AE78CF}" destId="{20CB238E-9C3F-4667-986E-1EBDA3471E99}" srcOrd="3" destOrd="0" presId="urn:microsoft.com/office/officeart/2005/8/layout/chevron1"/>
    <dgm:cxn modelId="{638BAA84-55EE-40E1-B1EA-3C8E5B96ED33}" type="presParOf" srcId="{B8A3714D-50AA-4308-86A7-F64527AE78CF}" destId="{C0684662-FA72-46B6-A38E-938382DEBBCE}" srcOrd="4" destOrd="0" presId="urn:microsoft.com/office/officeart/2005/8/layout/chevron1"/>
    <dgm:cxn modelId="{E87C970C-5D7D-49E7-BB41-0057B59207D2}" type="presParOf" srcId="{C0684662-FA72-46B6-A38E-938382DEBBCE}" destId="{8A91E881-D484-495E-8279-D119336A1848}" srcOrd="0" destOrd="0" presId="urn:microsoft.com/office/officeart/2005/8/layout/chevron1"/>
    <dgm:cxn modelId="{233C6BBC-B71B-48DD-AD62-A84E6B9F9F2B}" type="presParOf" srcId="{C0684662-FA72-46B6-A38E-938382DEBBCE}" destId="{5496B8CF-B670-449F-AC0E-2EE810343ABF}" srcOrd="1" destOrd="0" presId="urn:microsoft.com/office/officeart/2005/8/layout/chevron1"/>
    <dgm:cxn modelId="{2841B1B5-B13D-492F-A13C-798069A697C7}" type="presParOf" srcId="{B8A3714D-50AA-4308-86A7-F64527AE78CF}" destId="{1C902FCE-8702-4F4E-AF00-05C4362E3070}" srcOrd="5" destOrd="0" presId="urn:microsoft.com/office/officeart/2005/8/layout/chevron1"/>
    <dgm:cxn modelId="{1C1DCD64-E2AA-44E7-89BF-CC00062E5C02}" type="presParOf" srcId="{B8A3714D-50AA-4308-86A7-F64527AE78CF}" destId="{F837DF00-E2E8-4CD3-97FF-C014C54F2C96}" srcOrd="6" destOrd="0" presId="urn:microsoft.com/office/officeart/2005/8/layout/chevron1"/>
    <dgm:cxn modelId="{E7155D29-DA5B-45F3-BB5F-E7E6A404D9A1}" type="presParOf" srcId="{F837DF00-E2E8-4CD3-97FF-C014C54F2C96}" destId="{FDBAAEA9-9F02-42EB-A5D7-7F8E1BE897DF}" srcOrd="0" destOrd="0" presId="urn:microsoft.com/office/officeart/2005/8/layout/chevron1"/>
    <dgm:cxn modelId="{C0CEF831-D037-4990-A5BA-F244DDC1C52F}" type="presParOf" srcId="{F837DF00-E2E8-4CD3-97FF-C014C54F2C96}" destId="{94972672-6066-44D2-915D-14B7C414D2D0}" srcOrd="1" destOrd="0" presId="urn:microsoft.com/office/officeart/2005/8/layout/chevron1"/>
    <dgm:cxn modelId="{4752674C-7520-4F34-8715-2E5E95DB77B3}" type="presParOf" srcId="{B8A3714D-50AA-4308-86A7-F64527AE78CF}" destId="{E41D72BD-2CA4-4334-AD12-6941C2CD86A0}" srcOrd="7" destOrd="0" presId="urn:microsoft.com/office/officeart/2005/8/layout/chevron1"/>
    <dgm:cxn modelId="{BC4FF22C-DA46-4B4C-8A01-C24EB5EFA057}" type="presParOf" srcId="{B8A3714D-50AA-4308-86A7-F64527AE78CF}" destId="{59BF4550-962B-4134-8D05-69B585CA4007}" srcOrd="8" destOrd="0" presId="urn:microsoft.com/office/officeart/2005/8/layout/chevron1"/>
    <dgm:cxn modelId="{907E514F-E08B-439E-94D4-8ABF2AE4675F}" type="presParOf" srcId="{59BF4550-962B-4134-8D05-69B585CA4007}" destId="{DC829F4E-48B5-4C9E-8966-FEB5EC82E804}" srcOrd="0" destOrd="0" presId="urn:microsoft.com/office/officeart/2005/8/layout/chevron1"/>
    <dgm:cxn modelId="{C7B37383-C6E7-411F-B851-6D7A3E9FAF2E}" type="presParOf" srcId="{59BF4550-962B-4134-8D05-69B585CA4007}" destId="{567B69D8-85DA-49BA-A9A3-72E9A9145AAF}" srcOrd="1" destOrd="0" presId="urn:microsoft.com/office/officeart/2005/8/layout/chevron1"/>
    <dgm:cxn modelId="{E9873533-8ACE-439E-9DA4-CE1A4515D4F2}" type="presParOf" srcId="{B8A3714D-50AA-4308-86A7-F64527AE78CF}" destId="{AB8625BA-301B-41E6-A53D-A0AB76729682}" srcOrd="9" destOrd="0" presId="urn:microsoft.com/office/officeart/2005/8/layout/chevron1"/>
    <dgm:cxn modelId="{A0C89066-BC01-45C6-A1DF-A2A12EBD2A30}" type="presParOf" srcId="{B8A3714D-50AA-4308-86A7-F64527AE78CF}" destId="{DC69552E-BA90-47AB-9D77-18517EA1D941}" srcOrd="10" destOrd="0" presId="urn:microsoft.com/office/officeart/2005/8/layout/chevron1"/>
    <dgm:cxn modelId="{973746D2-A357-4899-A926-6D6D8F2D6EAC}" type="presParOf" srcId="{DC69552E-BA90-47AB-9D77-18517EA1D941}" destId="{8E45CCDE-985B-473D-87D0-DED925D15285}" srcOrd="0" destOrd="0" presId="urn:microsoft.com/office/officeart/2005/8/layout/chevron1"/>
    <dgm:cxn modelId="{3EC3719C-0042-47C2-A4F3-F7613A086D5C}" type="presParOf" srcId="{DC69552E-BA90-47AB-9D77-18517EA1D941}" destId="{086DDADA-435E-4176-8D52-C90856D3AE11}"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D995E-C9A2-473B-8045-AF8B4C6833CF}">
      <dsp:nvSpPr>
        <dsp:cNvPr id="0" name=""/>
        <dsp:cNvSpPr/>
      </dsp:nvSpPr>
      <dsp:spPr>
        <a:xfrm>
          <a:off x="3" y="789692"/>
          <a:ext cx="1372465" cy="60332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baseline="0" dirty="0"/>
            <a:t>Manufacturing of  Raw Material</a:t>
          </a:r>
        </a:p>
      </dsp:txBody>
      <dsp:txXfrm>
        <a:off x="301663" y="789692"/>
        <a:ext cx="769145" cy="603320"/>
      </dsp:txXfrm>
    </dsp:sp>
    <dsp:sp modelId="{7773D261-24D5-46A6-A1F1-A40CA1B4FEA2}">
      <dsp:nvSpPr>
        <dsp:cNvPr id="0" name=""/>
        <dsp:cNvSpPr/>
      </dsp:nvSpPr>
      <dsp:spPr>
        <a:xfrm>
          <a:off x="201888" y="1433116"/>
          <a:ext cx="803822" cy="5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00050">
            <a:lnSpc>
              <a:spcPct val="90000"/>
            </a:lnSpc>
            <a:spcBef>
              <a:spcPct val="0"/>
            </a:spcBef>
            <a:spcAft>
              <a:spcPct val="15000"/>
            </a:spcAft>
            <a:buChar char="•"/>
          </a:pPr>
          <a:r>
            <a:rPr lang="en-US" sz="900" kern="1200" dirty="0"/>
            <a:t>9 – 12 Months</a:t>
          </a:r>
        </a:p>
      </dsp:txBody>
      <dsp:txXfrm>
        <a:off x="201888" y="1433116"/>
        <a:ext cx="803822" cy="506250"/>
      </dsp:txXfrm>
    </dsp:sp>
    <dsp:sp modelId="{283AF8A0-4ADF-4715-A56E-5DBEEA0DA57D}">
      <dsp:nvSpPr>
        <dsp:cNvPr id="0" name=""/>
        <dsp:cNvSpPr/>
      </dsp:nvSpPr>
      <dsp:spPr>
        <a:xfrm>
          <a:off x="1166121" y="799506"/>
          <a:ext cx="1190940" cy="57412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Uniform Shell Assembly</a:t>
          </a:r>
        </a:p>
      </dsp:txBody>
      <dsp:txXfrm>
        <a:off x="1453185" y="799506"/>
        <a:ext cx="616812" cy="574128"/>
      </dsp:txXfrm>
    </dsp:sp>
    <dsp:sp modelId="{3C94F826-5CD0-4A8F-A320-694DF70DEF20}">
      <dsp:nvSpPr>
        <dsp:cNvPr id="0" name=""/>
        <dsp:cNvSpPr/>
      </dsp:nvSpPr>
      <dsp:spPr>
        <a:xfrm>
          <a:off x="1314691" y="1444985"/>
          <a:ext cx="803104" cy="5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00050">
            <a:lnSpc>
              <a:spcPct val="90000"/>
            </a:lnSpc>
            <a:spcBef>
              <a:spcPct val="0"/>
            </a:spcBef>
            <a:spcAft>
              <a:spcPct val="15000"/>
            </a:spcAft>
            <a:buChar char="•"/>
          </a:pPr>
          <a:r>
            <a:rPr lang="en-US" sz="900" kern="1200" dirty="0"/>
            <a:t>4  - 6 Months</a:t>
          </a:r>
        </a:p>
      </dsp:txBody>
      <dsp:txXfrm>
        <a:off x="1314691" y="1444985"/>
        <a:ext cx="803104" cy="506250"/>
      </dsp:txXfrm>
    </dsp:sp>
    <dsp:sp modelId="{8A91E881-D484-495E-8279-D119336A1848}">
      <dsp:nvSpPr>
        <dsp:cNvPr id="0" name=""/>
        <dsp:cNvSpPr/>
      </dsp:nvSpPr>
      <dsp:spPr>
        <a:xfrm>
          <a:off x="2143812" y="806714"/>
          <a:ext cx="1146431" cy="556614"/>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Received into TMS Inventory</a:t>
          </a:r>
        </a:p>
      </dsp:txBody>
      <dsp:txXfrm>
        <a:off x="2422119" y="806714"/>
        <a:ext cx="589817" cy="556614"/>
      </dsp:txXfrm>
    </dsp:sp>
    <dsp:sp modelId="{5496B8CF-B670-449F-AC0E-2EE810343ABF}">
      <dsp:nvSpPr>
        <dsp:cNvPr id="0" name=""/>
        <dsp:cNvSpPr/>
      </dsp:nvSpPr>
      <dsp:spPr>
        <a:xfrm>
          <a:off x="2176767" y="1440991"/>
          <a:ext cx="1015662" cy="5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n-US" sz="800" kern="1200" dirty="0"/>
            <a:t> </a:t>
          </a:r>
          <a:r>
            <a:rPr lang="en-US" sz="900" kern="1200" dirty="0"/>
            <a:t>2 - 4 Months</a:t>
          </a:r>
        </a:p>
      </dsp:txBody>
      <dsp:txXfrm>
        <a:off x="2176767" y="1440991"/>
        <a:ext cx="1015662" cy="506250"/>
      </dsp:txXfrm>
    </dsp:sp>
    <dsp:sp modelId="{FDBAAEA9-9F02-42EB-A5D7-7F8E1BE897DF}">
      <dsp:nvSpPr>
        <dsp:cNvPr id="0" name=""/>
        <dsp:cNvSpPr/>
      </dsp:nvSpPr>
      <dsp:spPr>
        <a:xfrm>
          <a:off x="3053326" y="809752"/>
          <a:ext cx="1174449" cy="574356"/>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Tailoring at TMS</a:t>
          </a:r>
        </a:p>
      </dsp:txBody>
      <dsp:txXfrm>
        <a:off x="3340504" y="809752"/>
        <a:ext cx="600093" cy="574356"/>
      </dsp:txXfrm>
    </dsp:sp>
    <dsp:sp modelId="{94972672-6066-44D2-915D-14B7C414D2D0}">
      <dsp:nvSpPr>
        <dsp:cNvPr id="0" name=""/>
        <dsp:cNvSpPr/>
      </dsp:nvSpPr>
      <dsp:spPr>
        <a:xfrm>
          <a:off x="3185176" y="1450307"/>
          <a:ext cx="763137" cy="33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n-US" sz="800" kern="1200" dirty="0"/>
            <a:t> </a:t>
          </a:r>
          <a:r>
            <a:rPr lang="en-US" sz="900" kern="1200" dirty="0"/>
            <a:t>4-6 weeks (Committed Inventory)</a:t>
          </a:r>
        </a:p>
      </dsp:txBody>
      <dsp:txXfrm>
        <a:off x="3185176" y="1450307"/>
        <a:ext cx="763137" cy="332232"/>
      </dsp:txXfrm>
    </dsp:sp>
    <dsp:sp modelId="{DC829F4E-48B5-4C9E-8966-FEB5EC82E804}">
      <dsp:nvSpPr>
        <dsp:cNvPr id="0" name=""/>
        <dsp:cNvSpPr/>
      </dsp:nvSpPr>
      <dsp:spPr>
        <a:xfrm>
          <a:off x="3996363" y="784360"/>
          <a:ext cx="1246267" cy="586475"/>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Completed Sale</a:t>
          </a:r>
        </a:p>
      </dsp:txBody>
      <dsp:txXfrm>
        <a:off x="4289601" y="784360"/>
        <a:ext cx="659792" cy="586475"/>
      </dsp:txXfrm>
    </dsp:sp>
    <dsp:sp modelId="{567B69D8-85DA-49BA-A9A3-72E9A9145AAF}">
      <dsp:nvSpPr>
        <dsp:cNvPr id="0" name=""/>
        <dsp:cNvSpPr/>
      </dsp:nvSpPr>
      <dsp:spPr>
        <a:xfrm>
          <a:off x="4031815" y="1441197"/>
          <a:ext cx="1137806" cy="5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00050">
            <a:lnSpc>
              <a:spcPct val="90000"/>
            </a:lnSpc>
            <a:spcBef>
              <a:spcPct val="0"/>
            </a:spcBef>
            <a:spcAft>
              <a:spcPct val="15000"/>
            </a:spcAft>
            <a:buChar char="•"/>
          </a:pPr>
          <a:r>
            <a:rPr lang="en-US" sz="900" kern="1200" dirty="0"/>
            <a:t>(Removal from Inventory)</a:t>
          </a:r>
        </a:p>
      </dsp:txBody>
      <dsp:txXfrm>
        <a:off x="4031815" y="1441197"/>
        <a:ext cx="1137806" cy="506250"/>
      </dsp:txXfrm>
    </dsp:sp>
    <dsp:sp modelId="{8E45CCDE-985B-473D-87D0-DED925D15285}">
      <dsp:nvSpPr>
        <dsp:cNvPr id="0" name=""/>
        <dsp:cNvSpPr/>
      </dsp:nvSpPr>
      <dsp:spPr>
        <a:xfrm>
          <a:off x="4979372" y="779406"/>
          <a:ext cx="1315060" cy="58447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2" tIns="4001" rIns="4001" bIns="4001" numCol="1" spcCol="1270" anchor="ctr" anchorCtr="0">
          <a:noAutofit/>
        </a:bodyPr>
        <a:lstStyle/>
        <a:p>
          <a:pPr marL="0" lvl="0" indent="0" algn="ctr" defTabSz="133350">
            <a:lnSpc>
              <a:spcPct val="90000"/>
            </a:lnSpc>
            <a:spcBef>
              <a:spcPct val="0"/>
            </a:spcBef>
            <a:spcAft>
              <a:spcPct val="35000"/>
            </a:spcAft>
            <a:buNone/>
          </a:pPr>
          <a:endParaRPr lang="en-US" sz="300" kern="1200" dirty="0"/>
        </a:p>
        <a:p>
          <a:pPr marL="0" lvl="0" indent="0" algn="ctr" defTabSz="133350">
            <a:lnSpc>
              <a:spcPct val="90000"/>
            </a:lnSpc>
            <a:spcBef>
              <a:spcPct val="0"/>
            </a:spcBef>
            <a:spcAft>
              <a:spcPct val="35000"/>
            </a:spcAft>
            <a:buNone/>
          </a:pPr>
          <a:r>
            <a:rPr lang="en-US" sz="1000" kern="1200" dirty="0"/>
            <a:t>Uniform Installment Repayment</a:t>
          </a:r>
        </a:p>
      </dsp:txBody>
      <dsp:txXfrm>
        <a:off x="5271607" y="779406"/>
        <a:ext cx="730590" cy="584470"/>
      </dsp:txXfrm>
    </dsp:sp>
    <dsp:sp modelId="{086DDADA-435E-4176-8D52-C90856D3AE11}">
      <dsp:nvSpPr>
        <dsp:cNvPr id="0" name=""/>
        <dsp:cNvSpPr/>
      </dsp:nvSpPr>
      <dsp:spPr>
        <a:xfrm>
          <a:off x="5163839" y="1415162"/>
          <a:ext cx="1290229" cy="5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133350">
            <a:lnSpc>
              <a:spcPct val="90000"/>
            </a:lnSpc>
            <a:spcBef>
              <a:spcPct val="0"/>
            </a:spcBef>
            <a:spcAft>
              <a:spcPct val="15000"/>
            </a:spcAft>
            <a:buChar char="•"/>
          </a:pPr>
          <a:endParaRPr lang="en-US" sz="300" kern="1200" dirty="0"/>
        </a:p>
        <a:p>
          <a:pPr marL="57150" lvl="1" indent="-57150" algn="l" defTabSz="400050">
            <a:lnSpc>
              <a:spcPct val="90000"/>
            </a:lnSpc>
            <a:spcBef>
              <a:spcPct val="0"/>
            </a:spcBef>
            <a:spcAft>
              <a:spcPct val="15000"/>
            </a:spcAft>
            <a:buChar char="•"/>
          </a:pPr>
          <a:r>
            <a:rPr lang="en-US" sz="900" kern="1200" dirty="0"/>
            <a:t>5 – 6 Months</a:t>
          </a:r>
        </a:p>
      </dsp:txBody>
      <dsp:txXfrm>
        <a:off x="5163839" y="1415162"/>
        <a:ext cx="1290229" cy="5062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8:46.92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8:48.34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8:48.70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8:49.79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9:02.4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9:02.83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9:03.2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8 1,'-3'0,"-2"0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9:09:04.16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ECC305CE-A1AC-4808-ADDF-70EDECD8CC4E}" type="datetimeFigureOut">
              <a:rPr lang="en-US" smtClean="0"/>
              <a:t>8/5/2022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0AB05C1E-1D10-4EB6-A5F2-686CA2BD6A93}" type="slidenum">
              <a:rPr lang="en-US" smtClean="0"/>
              <a:t>‹#›</a:t>
            </a:fld>
            <a:endParaRPr lang="en-US"/>
          </a:p>
        </p:txBody>
      </p:sp>
    </p:spTree>
    <p:extLst>
      <p:ext uri="{BB962C8B-B14F-4D97-AF65-F5344CB8AC3E}">
        <p14:creationId xmlns:p14="http://schemas.microsoft.com/office/powerpoint/2010/main" val="102064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0ECC39-00B7-41A1-A350-F370C93DF212}" type="datetime1">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FDD6B-8490-854E-8BBB-16AE338AEB2D}" type="slidenum">
              <a:rPr lang="en-US" smtClean="0"/>
              <a:t>‹#›</a:t>
            </a:fld>
            <a:endParaRPr lang="en-US"/>
          </a:p>
        </p:txBody>
      </p:sp>
    </p:spTree>
    <p:extLst>
      <p:ext uri="{BB962C8B-B14F-4D97-AF65-F5344CB8AC3E}">
        <p14:creationId xmlns:p14="http://schemas.microsoft.com/office/powerpoint/2010/main" val="280472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410200"/>
          </a:xfrm>
          <a:custGeom>
            <a:avLst/>
            <a:gdLst/>
            <a:ahLst/>
            <a:cxnLst/>
            <a:rect l="l" t="t" r="r" b="b"/>
            <a:pathLst>
              <a:path w="9144000" h="5410200">
                <a:moveTo>
                  <a:pt x="0" y="5410200"/>
                </a:moveTo>
                <a:lnTo>
                  <a:pt x="9144000" y="5410200"/>
                </a:lnTo>
                <a:lnTo>
                  <a:pt x="9144000" y="0"/>
                </a:lnTo>
                <a:lnTo>
                  <a:pt x="0" y="0"/>
                </a:lnTo>
                <a:lnTo>
                  <a:pt x="0" y="5410200"/>
                </a:lnTo>
                <a:close/>
              </a:path>
            </a:pathLst>
          </a:custGeom>
          <a:solidFill>
            <a:srgbClr val="E6DACC"/>
          </a:solidFill>
        </p:spPr>
        <p:txBody>
          <a:bodyPr wrap="square" lIns="0" tIns="0" rIns="0" bIns="0" rtlCol="0"/>
          <a:lstStyle/>
          <a:p>
            <a:endParaRPr/>
          </a:p>
        </p:txBody>
      </p:sp>
      <p:sp>
        <p:nvSpPr>
          <p:cNvPr id="17" name="bk object 17"/>
          <p:cNvSpPr/>
          <p:nvPr/>
        </p:nvSpPr>
        <p:spPr>
          <a:xfrm>
            <a:off x="0" y="57150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E6DACC"/>
          </a:solidFill>
        </p:spPr>
        <p:txBody>
          <a:bodyPr wrap="square" lIns="0" tIns="0" rIns="0" bIns="0" rtlCol="0"/>
          <a:lstStyle/>
          <a:p>
            <a:endParaRPr/>
          </a:p>
        </p:txBody>
      </p:sp>
      <p:sp>
        <p:nvSpPr>
          <p:cNvPr id="18" name="bk object 18"/>
          <p:cNvSpPr/>
          <p:nvPr/>
        </p:nvSpPr>
        <p:spPr>
          <a:xfrm>
            <a:off x="0" y="579120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494F42"/>
          </a:solidFill>
        </p:spPr>
        <p:txBody>
          <a:bodyPr wrap="square" lIns="0" tIns="0" rIns="0" bIns="0" rtlCol="0"/>
          <a:lstStyle/>
          <a:p>
            <a:endParaRPr/>
          </a:p>
        </p:txBody>
      </p:sp>
      <p:sp>
        <p:nvSpPr>
          <p:cNvPr id="19" name="bk object 19"/>
          <p:cNvSpPr/>
          <p:nvPr/>
        </p:nvSpPr>
        <p:spPr>
          <a:xfrm>
            <a:off x="0" y="5410200"/>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3E3E3E"/>
          </a:solidFill>
        </p:spPr>
        <p:txBody>
          <a:bodyPr wrap="square" lIns="0" tIns="0" rIns="0" bIns="0" rtlCol="0"/>
          <a:lstStyle/>
          <a:p>
            <a:endParaRPr/>
          </a:p>
        </p:txBody>
      </p:sp>
      <p:sp>
        <p:nvSpPr>
          <p:cNvPr id="20" name="bk object 20"/>
          <p:cNvSpPr/>
          <p:nvPr/>
        </p:nvSpPr>
        <p:spPr>
          <a:xfrm>
            <a:off x="2438400" y="5918682"/>
            <a:ext cx="4267198" cy="870660"/>
          </a:xfrm>
          <a:prstGeom prst="rect">
            <a:avLst/>
          </a:prstGeom>
          <a:blipFill>
            <a:blip r:embed="rId8" cstate="print"/>
            <a:stretch>
              <a:fillRect/>
            </a:stretch>
          </a:blipFill>
        </p:spPr>
        <p:txBody>
          <a:bodyPr wrap="square" lIns="0" tIns="0" rIns="0" bIns="0" rtlCol="0"/>
          <a:lstStyle/>
          <a:p>
            <a:endParaRPr/>
          </a:p>
        </p:txBody>
      </p:sp>
      <p:sp>
        <p:nvSpPr>
          <p:cNvPr id="21" name="bk object 21"/>
          <p:cNvSpPr/>
          <p:nvPr/>
        </p:nvSpPr>
        <p:spPr>
          <a:xfrm>
            <a:off x="4150543" y="44565"/>
            <a:ext cx="4993456" cy="5530594"/>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62842" y="176275"/>
            <a:ext cx="5818314" cy="452120"/>
          </a:xfrm>
          <a:prstGeom prst="rect">
            <a:avLst/>
          </a:prstGeom>
        </p:spPr>
        <p:txBody>
          <a:bodyPr wrap="square" lIns="0" tIns="0" rIns="0" bIns="0">
            <a:spAutoFit/>
          </a:bodyPr>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8/5/2022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5.xml"/><Relationship Id="rId18" Type="http://schemas.openxmlformats.org/officeDocument/2006/relationships/image" Target="../media/image7.png"/><Relationship Id="rId3" Type="http://schemas.openxmlformats.org/officeDocument/2006/relationships/customXml" Target="../ink/ink1.xml"/><Relationship Id="rId12" Type="http://schemas.openxmlformats.org/officeDocument/2006/relationships/customXml" Target="../ink/ink4.xml"/><Relationship Id="rId17" Type="http://schemas.openxmlformats.org/officeDocument/2006/relationships/customXml" Target="../ink/ink7.xml"/><Relationship Id="rId2" Type="http://schemas.openxmlformats.org/officeDocument/2006/relationships/chart" Target="../charts/chart1.xml"/><Relationship Id="rId16" Type="http://schemas.openxmlformats.org/officeDocument/2006/relationships/image" Target="../media/image6.png"/><Relationship Id="rId20" Type="http://schemas.openxmlformats.org/officeDocument/2006/relationships/image" Target="../media/image3.png"/><Relationship Id="rId1" Type="http://schemas.openxmlformats.org/officeDocument/2006/relationships/slideLayout" Target="../slideLayouts/slideLayout6.xml"/><Relationship Id="rId11" Type="http://schemas.openxmlformats.org/officeDocument/2006/relationships/customXml" Target="../ink/ink3.xml"/><Relationship Id="rId15" Type="http://schemas.openxmlformats.org/officeDocument/2006/relationships/customXml" Target="../ink/ink6.xml"/><Relationship Id="rId10" Type="http://schemas.openxmlformats.org/officeDocument/2006/relationships/image" Target="../media/image40.png"/><Relationship Id="rId19" Type="http://schemas.openxmlformats.org/officeDocument/2006/relationships/customXml" Target="../ink/ink8.xml"/><Relationship Id="rId9" Type="http://schemas.openxmlformats.org/officeDocument/2006/relationships/customXml" Target="../ink/ink2.xml"/><Relationship Id="rId1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19050" y="0"/>
            <a:ext cx="9144000" cy="5784644"/>
          </a:xfrm>
          <a:prstGeom prst="rect">
            <a:avLst/>
          </a:prstGeom>
          <a:solidFill>
            <a:schemeClr val="bg1">
              <a:lumMod val="95000"/>
              <a:alpha val="490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7" name="Rectangle 6">
            <a:extLst>
              <a:ext uri="{FF2B5EF4-FFF2-40B4-BE49-F238E27FC236}">
                <a16:creationId xmlns:a16="http://schemas.microsoft.com/office/drawing/2014/main" id="{633DA0C3-55C9-6381-4B1B-35AE145DF87A}"/>
              </a:ext>
            </a:extLst>
          </p:cNvPr>
          <p:cNvSpPr/>
          <p:nvPr/>
        </p:nvSpPr>
        <p:spPr>
          <a:xfrm>
            <a:off x="19050" y="5784644"/>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A12048A2-F6D3-DAB8-B6D8-D4EAC8D931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163" y="5833829"/>
            <a:ext cx="3369327" cy="1068178"/>
          </a:xfrm>
          <a:prstGeom prst="rect">
            <a:avLst/>
          </a:prstGeom>
        </p:spPr>
      </p:pic>
      <p:sp>
        <p:nvSpPr>
          <p:cNvPr id="3" name="Slide Number Placeholder 2">
            <a:extLst>
              <a:ext uri="{FF2B5EF4-FFF2-40B4-BE49-F238E27FC236}">
                <a16:creationId xmlns:a16="http://schemas.microsoft.com/office/drawing/2014/main" id="{925211DE-82C0-E24D-00D7-6EBD1638AE05}"/>
              </a:ext>
            </a:extLst>
          </p:cNvPr>
          <p:cNvSpPr>
            <a:spLocks noGrp="1"/>
          </p:cNvSpPr>
          <p:nvPr>
            <p:ph type="sldNum" sz="quarter" idx="12"/>
          </p:nvPr>
        </p:nvSpPr>
        <p:spPr/>
        <p:txBody>
          <a:bodyPr/>
          <a:lstStyle/>
          <a:p>
            <a:fld id="{675FDD6B-8490-854E-8BBB-16AE338AEB2D}" type="slidenum">
              <a:rPr lang="en-US" smtClean="0"/>
              <a:t>1</a:t>
            </a:fld>
            <a:endParaRPr lang="en-US"/>
          </a:p>
        </p:txBody>
      </p:sp>
      <p:sp>
        <p:nvSpPr>
          <p:cNvPr id="10" name="Title 40">
            <a:extLst>
              <a:ext uri="{FF2B5EF4-FFF2-40B4-BE49-F238E27FC236}">
                <a16:creationId xmlns:a16="http://schemas.microsoft.com/office/drawing/2014/main" id="{E43159E4-0C0E-57B8-A9D5-78217E936AE1}"/>
              </a:ext>
            </a:extLst>
          </p:cNvPr>
          <p:cNvSpPr txBox="1">
            <a:spLocks/>
          </p:cNvSpPr>
          <p:nvPr/>
        </p:nvSpPr>
        <p:spPr>
          <a:xfrm>
            <a:off x="1662113" y="176213"/>
            <a:ext cx="5819775" cy="369332"/>
          </a:xfrm>
          <a:prstGeom prst="rect">
            <a:avLst/>
          </a:prstGeom>
          <a:noFill/>
        </p:spPr>
        <p:txBody>
          <a:bodyPr wrap="square" lIns="0" tIns="0" rIns="0" bIns="0" rtlCol="0" anchor="b">
            <a:spAutoFit/>
          </a:bodyPr>
          <a:lstStyle>
            <a:lvl1pPr algn="ctr">
              <a:defRPr sz="6000" b="1" i="0">
                <a:solidFill>
                  <a:srgbClr val="494F42"/>
                </a:solidFill>
                <a:latin typeface="Arial"/>
                <a:ea typeface="+mj-ea"/>
                <a:cs typeface="Arial"/>
              </a:defRPr>
            </a:lvl1pPr>
          </a:lstStyle>
          <a:p>
            <a:r>
              <a:rPr lang="en-US" sz="2400" kern="0" dirty="0">
                <a:solidFill>
                  <a:srgbClr val="4A4F42"/>
                </a:solidFill>
              </a:rPr>
              <a:t>MCA 2022 SUMMER BOARD MEETING</a:t>
            </a:r>
          </a:p>
        </p:txBody>
      </p:sp>
      <p:sp>
        <p:nvSpPr>
          <p:cNvPr id="11" name="TextBox 10">
            <a:extLst>
              <a:ext uri="{FF2B5EF4-FFF2-40B4-BE49-F238E27FC236}">
                <a16:creationId xmlns:a16="http://schemas.microsoft.com/office/drawing/2014/main" id="{F8DC48AC-2E91-FA8F-D53C-10942CCB7365}"/>
              </a:ext>
            </a:extLst>
          </p:cNvPr>
          <p:cNvSpPr txBox="1"/>
          <p:nvPr/>
        </p:nvSpPr>
        <p:spPr>
          <a:xfrm>
            <a:off x="1524000" y="1612953"/>
            <a:ext cx="6172200" cy="2739211"/>
          </a:xfrm>
          <a:prstGeom prst="rect">
            <a:avLst/>
          </a:prstGeom>
          <a:noFill/>
        </p:spPr>
        <p:txBody>
          <a:bodyPr wrap="square">
            <a:spAutoFit/>
          </a:bodyPr>
          <a:lstStyle/>
          <a:p>
            <a:pPr algn="ctr"/>
            <a:r>
              <a:rPr lang="en-US" sz="3600" b="1" dirty="0"/>
              <a:t> Futures Committee Brief </a:t>
            </a:r>
          </a:p>
          <a:p>
            <a:pPr algn="ctr"/>
            <a:r>
              <a:rPr lang="en-US" sz="3600" b="1" dirty="0"/>
              <a:t>to </a:t>
            </a:r>
          </a:p>
          <a:p>
            <a:pPr algn="ctr"/>
            <a:r>
              <a:rPr lang="en-US" sz="3600" b="1" dirty="0"/>
              <a:t>BOARD OF GOVERNORS</a:t>
            </a:r>
          </a:p>
          <a:p>
            <a:pPr algn="ctr"/>
            <a:endParaRPr lang="en-US" sz="3600" b="1" dirty="0"/>
          </a:p>
          <a:p>
            <a:pPr algn="ctr"/>
            <a:r>
              <a:rPr lang="en-US" sz="2800" b="1" dirty="0"/>
              <a:t>9 Aug 2022</a:t>
            </a:r>
            <a:endParaRPr lang="en-US" sz="2800" dirty="0"/>
          </a:p>
        </p:txBody>
      </p:sp>
    </p:spTree>
    <p:extLst>
      <p:ext uri="{BB962C8B-B14F-4D97-AF65-F5344CB8AC3E}">
        <p14:creationId xmlns:p14="http://schemas.microsoft.com/office/powerpoint/2010/main" val="74674736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8A23B-7C6B-03E6-C864-F7DD845BF61D}"/>
              </a:ext>
            </a:extLst>
          </p:cNvPr>
          <p:cNvPicPr>
            <a:picLocks noChangeAspect="1"/>
          </p:cNvPicPr>
          <p:nvPr/>
        </p:nvPicPr>
        <p:blipFill>
          <a:blip r:embed="rId2"/>
          <a:stretch>
            <a:fillRect/>
          </a:stretch>
        </p:blipFill>
        <p:spPr>
          <a:xfrm>
            <a:off x="9525" y="0"/>
            <a:ext cx="9144000" cy="6000750"/>
          </a:xfrm>
          <a:prstGeom prst="rect">
            <a:avLst/>
          </a:prstGeom>
          <a:ln>
            <a:solidFill>
              <a:schemeClr val="accent2"/>
            </a:solidFill>
          </a:ln>
        </p:spPr>
      </p:pic>
      <p:sp>
        <p:nvSpPr>
          <p:cNvPr id="7" name="TextBox 6">
            <a:extLst>
              <a:ext uri="{FF2B5EF4-FFF2-40B4-BE49-F238E27FC236}">
                <a16:creationId xmlns:a16="http://schemas.microsoft.com/office/drawing/2014/main" id="{F93977BC-68E5-B4FE-2C2F-2097E0D58553}"/>
              </a:ext>
            </a:extLst>
          </p:cNvPr>
          <p:cNvSpPr txBox="1"/>
          <p:nvPr/>
        </p:nvSpPr>
        <p:spPr>
          <a:xfrm>
            <a:off x="421926" y="877078"/>
            <a:ext cx="9006463" cy="3739485"/>
          </a:xfrm>
          <a:prstGeom prst="rect">
            <a:avLst/>
          </a:prstGeom>
          <a:noFill/>
        </p:spPr>
        <p:txBody>
          <a:bodyPr wrap="square" rtlCol="0">
            <a:spAutoFit/>
          </a:bodyPr>
          <a:lstStyle/>
          <a:p>
            <a:pPr algn="ctr">
              <a:defRPr/>
            </a:pPr>
            <a:r>
              <a:rPr lang="en-US" b="1" u="sng" dirty="0">
                <a:solidFill>
                  <a:srgbClr val="000000"/>
                </a:solidFill>
                <a:latin typeface="Arial" panose="020B0604020202020204" pitchFamily="34" charset="0"/>
                <a:cs typeface="Arial" panose="020B0604020202020204" pitchFamily="34" charset="0"/>
              </a:rPr>
              <a:t>Retail Actions to Complete</a:t>
            </a:r>
          </a:p>
          <a:p>
            <a:pPr marL="214313" indent="-214313">
              <a:buFont typeface="Arial" panose="020B0604020202020204" pitchFamily="34" charset="0"/>
              <a:buChar char="•"/>
              <a:defRPr/>
            </a:pPr>
            <a:endParaRPr lang="en-US" sz="1200" dirty="0">
              <a:solidFill>
                <a:srgbClr val="00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TMS renovations – </a:t>
            </a:r>
            <a:r>
              <a:rPr lang="en-US" sz="1200" dirty="0">
                <a:solidFill>
                  <a:srgbClr val="FF0000"/>
                </a:solidFill>
                <a:latin typeface="Arial" panose="020B0604020202020204" pitchFamily="34" charset="0"/>
                <a:cs typeface="Arial" panose="020B0604020202020204" pitchFamily="34" charset="0"/>
              </a:rPr>
              <a:t>Initial phase completed</a:t>
            </a: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Phased Approach</a:t>
            </a: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Estimate $50,000</a:t>
            </a:r>
          </a:p>
          <a:p>
            <a:pPr marL="214313" indent="-214313">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Finish pricing review of smaller uniform items - Completed</a:t>
            </a: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No tailoring required</a:t>
            </a:r>
          </a:p>
          <a:p>
            <a:pPr marL="771525" lvl="1">
              <a:buFont typeface="Arial" panose="020B0604020202020204" pitchFamily="34" charset="0"/>
              <a:buChar char="•"/>
              <a:defRPr/>
            </a:pPr>
            <a:r>
              <a:rPr lang="en-US" sz="1200" dirty="0" err="1">
                <a:solidFill>
                  <a:srgbClr val="000000"/>
                </a:solidFill>
                <a:latin typeface="Arial" panose="020B0604020202020204" pitchFamily="34" charset="0"/>
                <a:cs typeface="Arial" panose="020B0604020202020204" pitchFamily="34" charset="0"/>
              </a:rPr>
              <a:t>COG+Overhead</a:t>
            </a:r>
            <a:endParaRPr lang="en-US" sz="1200" dirty="0">
              <a:solidFill>
                <a:srgbClr val="000000"/>
              </a:solidFill>
              <a:latin typeface="Arial" panose="020B0604020202020204" pitchFamily="34" charset="0"/>
              <a:cs typeface="Arial" panose="020B0604020202020204" pitchFamily="34" charset="0"/>
            </a:endParaRP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Compare to MCCS</a:t>
            </a:r>
          </a:p>
          <a:p>
            <a:pPr marL="214313" indent="-214313">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Pricing review of non-uniform items - </a:t>
            </a:r>
            <a:r>
              <a:rPr lang="en-US" sz="1200" dirty="0">
                <a:solidFill>
                  <a:srgbClr val="FF0000"/>
                </a:solidFill>
                <a:latin typeface="Arial" panose="020B0604020202020204" pitchFamily="34" charset="0"/>
                <a:cs typeface="Arial" panose="020B0604020202020204" pitchFamily="34" charset="0"/>
              </a:rPr>
              <a:t>Completed</a:t>
            </a: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Compare to competitors</a:t>
            </a:r>
          </a:p>
          <a:p>
            <a:pPr marL="771525" lvl="1">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Greater opportunities for increased prices</a:t>
            </a:r>
          </a:p>
          <a:p>
            <a:pPr marL="214313" indent="-214313">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Develop Business Plan – </a:t>
            </a:r>
            <a:r>
              <a:rPr lang="en-US" altLang="en-US" sz="1200" dirty="0">
                <a:solidFill>
                  <a:srgbClr val="FF0000"/>
                </a:solidFill>
                <a:latin typeface="Arial" panose="020B0604020202020204" pitchFamily="34" charset="0"/>
                <a:cs typeface="Arial" panose="020B0604020202020204" pitchFamily="34" charset="0"/>
              </a:rPr>
              <a:t>To be done</a:t>
            </a:r>
          </a:p>
          <a:p>
            <a:pPr marL="214313" indent="-214313">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Determine Retail Director necessity - </a:t>
            </a:r>
            <a:r>
              <a:rPr lang="en-US" altLang="en-US" sz="1200" dirty="0">
                <a:solidFill>
                  <a:srgbClr val="FF0000"/>
                </a:solidFill>
                <a:latin typeface="Arial" panose="020B0604020202020204" pitchFamily="34" charset="0"/>
                <a:cs typeface="Arial" panose="020B0604020202020204" pitchFamily="34" charset="0"/>
              </a:rPr>
              <a:t>Postponed</a:t>
            </a:r>
          </a:p>
          <a:p>
            <a:pPr marL="214313" indent="-214313">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Finish revisions to uniform packages - </a:t>
            </a:r>
            <a:r>
              <a:rPr lang="en-US" altLang="en-US" sz="1200" dirty="0">
                <a:solidFill>
                  <a:srgbClr val="FF0000"/>
                </a:solidFill>
                <a:latin typeface="Arial" panose="020B0604020202020204" pitchFamily="34" charset="0"/>
                <a:cs typeface="Arial" panose="020B0604020202020204" pitchFamily="34" charset="0"/>
              </a:rPr>
              <a:t>Completed</a:t>
            </a:r>
          </a:p>
          <a:p>
            <a:pPr marL="214313" indent="-214313">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Continue to improve and refine inventory management- </a:t>
            </a:r>
            <a:r>
              <a:rPr lang="en-US" altLang="en-US" sz="1200" dirty="0">
                <a:solidFill>
                  <a:srgbClr val="FF0000"/>
                </a:solidFill>
                <a:latin typeface="Arial" panose="020B0604020202020204" pitchFamily="34" charset="0"/>
                <a:cs typeface="Arial" panose="020B0604020202020204" pitchFamily="34" charset="0"/>
              </a:rPr>
              <a:t>Ongoing</a:t>
            </a:r>
          </a:p>
          <a:p>
            <a:pPr marL="214313" indent="-214313">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Systems update to include integration with Nimble - </a:t>
            </a:r>
            <a:r>
              <a:rPr lang="en-US" altLang="en-US" sz="1200" dirty="0">
                <a:solidFill>
                  <a:srgbClr val="FF0000"/>
                </a:solidFill>
                <a:latin typeface="Arial" panose="020B0604020202020204" pitchFamily="34" charset="0"/>
                <a:cs typeface="Arial" panose="020B0604020202020204" pitchFamily="34" charset="0"/>
              </a:rPr>
              <a:t>Ongoing</a:t>
            </a:r>
            <a:endParaRPr lang="en-US" sz="2100" b="1" u="sng" dirty="0"/>
          </a:p>
          <a:p>
            <a:pPr marL="214313" indent="-214313">
              <a:buFont typeface="Arial" panose="020B0604020202020204" pitchFamily="34" charset="0"/>
              <a:buChar char="•"/>
            </a:pPr>
            <a:r>
              <a:rPr lang="en-US" altLang="en-US" sz="1350" dirty="0">
                <a:latin typeface="Arial" panose="020B0604020202020204" pitchFamily="34" charset="0"/>
                <a:cs typeface="Arial" panose="020B0604020202020204" pitchFamily="34" charset="0"/>
              </a:rPr>
              <a:t>Review internal support to other departments to identify costs – </a:t>
            </a:r>
            <a:r>
              <a:rPr lang="en-US" altLang="en-US" sz="1350" dirty="0">
                <a:solidFill>
                  <a:srgbClr val="FF0000"/>
                </a:solidFill>
                <a:latin typeface="Arial" panose="020B0604020202020204" pitchFamily="34" charset="0"/>
                <a:cs typeface="Arial" panose="020B0604020202020204" pitchFamily="34" charset="0"/>
              </a:rPr>
              <a:t>To be done</a:t>
            </a:r>
          </a:p>
          <a:p>
            <a:pPr algn="ctr"/>
            <a:endParaRPr lang="en-US" sz="1350" dirty="0"/>
          </a:p>
        </p:txBody>
      </p:sp>
      <p:sp>
        <p:nvSpPr>
          <p:cNvPr id="8" name="Rectangle 7">
            <a:extLst>
              <a:ext uri="{FF2B5EF4-FFF2-40B4-BE49-F238E27FC236}">
                <a16:creationId xmlns:a16="http://schemas.microsoft.com/office/drawing/2014/main" id="{D566DFFE-827F-82F7-FC5D-3542765DB705}"/>
              </a:ext>
            </a:extLst>
          </p:cNvPr>
          <p:cNvSpPr/>
          <p:nvPr/>
        </p:nvSpPr>
        <p:spPr>
          <a:xfrm>
            <a:off x="1" y="5767342"/>
            <a:ext cx="9153524"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5C6B218F-6F93-B9DC-CB03-423F811AC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130" y="5818300"/>
            <a:ext cx="3379878" cy="1068178"/>
          </a:xfrm>
          <a:prstGeom prst="rect">
            <a:avLst/>
          </a:prstGeom>
        </p:spPr>
      </p:pic>
      <p:sp>
        <p:nvSpPr>
          <p:cNvPr id="3" name="Slide Number Placeholder 2">
            <a:extLst>
              <a:ext uri="{FF2B5EF4-FFF2-40B4-BE49-F238E27FC236}">
                <a16:creationId xmlns:a16="http://schemas.microsoft.com/office/drawing/2014/main" id="{93E91B54-9993-1852-DCA0-7EA67214E6D4}"/>
              </a:ext>
            </a:extLst>
          </p:cNvPr>
          <p:cNvSpPr>
            <a:spLocks noGrp="1"/>
          </p:cNvSpPr>
          <p:nvPr>
            <p:ph type="sldNum" sz="quarter" idx="12"/>
          </p:nvPr>
        </p:nvSpPr>
        <p:spPr/>
        <p:txBody>
          <a:bodyPr/>
          <a:lstStyle/>
          <a:p>
            <a:fld id="{675FDD6B-8490-854E-8BBB-16AE338AEB2D}" type="slidenum">
              <a:rPr lang="en-US" smtClean="0"/>
              <a:t>10</a:t>
            </a:fld>
            <a:endParaRPr lang="en-US"/>
          </a:p>
        </p:txBody>
      </p:sp>
    </p:spTree>
    <p:extLst>
      <p:ext uri="{BB962C8B-B14F-4D97-AF65-F5344CB8AC3E}">
        <p14:creationId xmlns:p14="http://schemas.microsoft.com/office/powerpoint/2010/main" val="111234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8A23B-7C6B-03E6-C864-F7DD845BF61D}"/>
              </a:ext>
            </a:extLst>
          </p:cNvPr>
          <p:cNvPicPr>
            <a:picLocks noChangeAspect="1"/>
          </p:cNvPicPr>
          <p:nvPr/>
        </p:nvPicPr>
        <p:blipFill>
          <a:blip r:embed="rId2"/>
          <a:stretch>
            <a:fillRect/>
          </a:stretch>
        </p:blipFill>
        <p:spPr>
          <a:xfrm>
            <a:off x="-9525" y="0"/>
            <a:ext cx="9144000" cy="6136410"/>
          </a:xfrm>
          <a:prstGeom prst="rect">
            <a:avLst/>
          </a:prstGeom>
          <a:ln>
            <a:solidFill>
              <a:schemeClr val="accent2"/>
            </a:solidFill>
          </a:ln>
        </p:spPr>
      </p:pic>
      <p:sp>
        <p:nvSpPr>
          <p:cNvPr id="7" name="TextBox 6">
            <a:extLst>
              <a:ext uri="{FF2B5EF4-FFF2-40B4-BE49-F238E27FC236}">
                <a16:creationId xmlns:a16="http://schemas.microsoft.com/office/drawing/2014/main" id="{F93977BC-68E5-B4FE-2C2F-2097E0D58553}"/>
              </a:ext>
            </a:extLst>
          </p:cNvPr>
          <p:cNvSpPr txBox="1"/>
          <p:nvPr/>
        </p:nvSpPr>
        <p:spPr>
          <a:xfrm>
            <a:off x="98038" y="1691817"/>
            <a:ext cx="9037987" cy="2458365"/>
          </a:xfrm>
          <a:prstGeom prst="rect">
            <a:avLst/>
          </a:prstGeom>
          <a:noFill/>
        </p:spPr>
        <p:txBody>
          <a:bodyPr wrap="none" rtlCol="0">
            <a:spAutoFit/>
          </a:bodyPr>
          <a:lstStyle/>
          <a:p>
            <a:pPr algn="ctr"/>
            <a:endParaRPr lang="en-US" sz="2100" b="1" u="sng" dirty="0"/>
          </a:p>
          <a:p>
            <a:pPr algn="ctr"/>
            <a:r>
              <a:rPr lang="en-US" sz="2100" b="1" u="sng" dirty="0"/>
              <a:t>Possible COA’s</a:t>
            </a:r>
          </a:p>
          <a:p>
            <a:endParaRPr lang="en-US" sz="1350" dirty="0"/>
          </a:p>
          <a:p>
            <a:endParaRPr lang="en-US" sz="1350" dirty="0"/>
          </a:p>
          <a:p>
            <a:r>
              <a:rPr lang="en-US" sz="1425" dirty="0"/>
              <a:t>COA 1 Retain. Stay the course and/or improve/scale </a:t>
            </a:r>
          </a:p>
          <a:p>
            <a:endParaRPr lang="en-US" sz="1425" dirty="0"/>
          </a:p>
          <a:p>
            <a:r>
              <a:rPr lang="en-US" sz="1425" dirty="0"/>
              <a:t>COA 2 Hybrid. Retain some retail lines, divest others and/or export partnerships and minimize MCA active management</a:t>
            </a:r>
          </a:p>
          <a:p>
            <a:r>
              <a:rPr lang="en-US" sz="1425" dirty="0"/>
              <a:t> </a:t>
            </a:r>
          </a:p>
          <a:p>
            <a:r>
              <a:rPr lang="en-US" sz="1425" dirty="0"/>
              <a:t>COA 3 Divest. Sell and divest “All Things Retail”</a:t>
            </a:r>
          </a:p>
          <a:p>
            <a:endParaRPr lang="en-US" sz="1350" b="1" u="sng" dirty="0"/>
          </a:p>
        </p:txBody>
      </p:sp>
      <p:sp>
        <p:nvSpPr>
          <p:cNvPr id="8" name="Rectangle 7">
            <a:extLst>
              <a:ext uri="{FF2B5EF4-FFF2-40B4-BE49-F238E27FC236}">
                <a16:creationId xmlns:a16="http://schemas.microsoft.com/office/drawing/2014/main" id="{4457EC01-6E62-E48E-12D7-E6E9763E5702}"/>
              </a:ext>
            </a:extLst>
          </p:cNvPr>
          <p:cNvSpPr/>
          <p:nvPr/>
        </p:nvSpPr>
        <p:spPr>
          <a:xfrm>
            <a:off x="-11076" y="5741580"/>
            <a:ext cx="9155075"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18DEABA3-C4A9-8449-93E7-78A972DFB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8038" y="5792538"/>
            <a:ext cx="3380450" cy="1068178"/>
          </a:xfrm>
          <a:prstGeom prst="rect">
            <a:avLst/>
          </a:prstGeom>
        </p:spPr>
      </p:pic>
      <p:sp>
        <p:nvSpPr>
          <p:cNvPr id="3" name="Slide Number Placeholder 2">
            <a:extLst>
              <a:ext uri="{FF2B5EF4-FFF2-40B4-BE49-F238E27FC236}">
                <a16:creationId xmlns:a16="http://schemas.microsoft.com/office/drawing/2014/main" id="{79DA1B9B-A4EC-1B1E-7EC0-8419E93A598B}"/>
              </a:ext>
            </a:extLst>
          </p:cNvPr>
          <p:cNvSpPr>
            <a:spLocks noGrp="1"/>
          </p:cNvSpPr>
          <p:nvPr>
            <p:ph type="sldNum" sz="quarter" idx="12"/>
          </p:nvPr>
        </p:nvSpPr>
        <p:spPr/>
        <p:txBody>
          <a:bodyPr/>
          <a:lstStyle/>
          <a:p>
            <a:fld id="{675FDD6B-8490-854E-8BBB-16AE338AEB2D}" type="slidenum">
              <a:rPr lang="en-US" smtClean="0"/>
              <a:t>11</a:t>
            </a:fld>
            <a:endParaRPr lang="en-US"/>
          </a:p>
        </p:txBody>
      </p:sp>
    </p:spTree>
    <p:extLst>
      <p:ext uri="{BB962C8B-B14F-4D97-AF65-F5344CB8AC3E}">
        <p14:creationId xmlns:p14="http://schemas.microsoft.com/office/powerpoint/2010/main" val="416446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9524" y="0"/>
            <a:ext cx="9085489" cy="5769465"/>
          </a:xfrm>
          <a:prstGeom prst="rect">
            <a:avLst/>
          </a:prstGeom>
          <a:solidFill>
            <a:schemeClr val="bg1">
              <a:lumMod val="95000"/>
              <a:alpha val="55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5" name="Chart 4">
            <a:extLst>
              <a:ext uri="{FF2B5EF4-FFF2-40B4-BE49-F238E27FC236}">
                <a16:creationId xmlns:a16="http://schemas.microsoft.com/office/drawing/2014/main" id="{E521C3FF-A204-6860-8B0D-16161C8C79F8}"/>
              </a:ext>
            </a:extLst>
          </p:cNvPr>
          <p:cNvGraphicFramePr/>
          <p:nvPr/>
        </p:nvGraphicFramePr>
        <p:xfrm>
          <a:off x="9523" y="933592"/>
          <a:ext cx="9085490" cy="406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Group 21">
            <a:extLst>
              <a:ext uri="{FF2B5EF4-FFF2-40B4-BE49-F238E27FC236}">
                <a16:creationId xmlns:a16="http://schemas.microsoft.com/office/drawing/2014/main" id="{CB741FEC-01BA-8C22-26D4-B03F9B30094C}"/>
              </a:ext>
            </a:extLst>
          </p:cNvPr>
          <p:cNvGrpSpPr/>
          <p:nvPr/>
        </p:nvGrpSpPr>
        <p:grpSpPr>
          <a:xfrm>
            <a:off x="6458935" y="2221555"/>
            <a:ext cx="77220" cy="42390"/>
            <a:chOff x="8611913" y="1819073"/>
            <a:chExt cx="102960" cy="5652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5ACB726F-39B9-FF84-A648-A9EDB88CA2FB}"/>
                    </a:ext>
                  </a:extLst>
                </p14:cNvPr>
                <p14:cNvContentPartPr/>
                <p14:nvPr/>
              </p14:nvContentPartPr>
              <p14:xfrm>
                <a:off x="8686433" y="1837793"/>
                <a:ext cx="360" cy="360"/>
              </p14:xfrm>
            </p:contentPart>
          </mc:Choice>
          <mc:Fallback xmlns="">
            <p:pic>
              <p:nvPicPr>
                <p:cNvPr id="6" name="Ink 5">
                  <a:extLst>
                    <a:ext uri="{FF2B5EF4-FFF2-40B4-BE49-F238E27FC236}">
                      <a16:creationId xmlns:a16="http://schemas.microsoft.com/office/drawing/2014/main" id="{5ACB726F-39B9-FF84-A648-A9EDB88CA2FB}"/>
                    </a:ext>
                  </a:extLst>
                </p:cNvPr>
                <p:cNvPicPr/>
                <p:nvPr/>
              </p:nvPicPr>
              <p:blipFill>
                <a:blip r:embed="rId8"/>
                <a:stretch>
                  <a:fillRect/>
                </a:stretch>
              </p:blipFill>
              <p:spPr>
                <a:xfrm>
                  <a:off x="8668433" y="172979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7" name="Ink 6">
                  <a:extLst>
                    <a:ext uri="{FF2B5EF4-FFF2-40B4-BE49-F238E27FC236}">
                      <a16:creationId xmlns:a16="http://schemas.microsoft.com/office/drawing/2014/main" id="{745E1034-10A1-75D8-C4FB-EDAA85AAF1F6}"/>
                    </a:ext>
                  </a:extLst>
                </p14:cNvPr>
                <p14:cNvContentPartPr/>
                <p14:nvPr/>
              </p14:nvContentPartPr>
              <p14:xfrm>
                <a:off x="8611913" y="1856513"/>
                <a:ext cx="360" cy="360"/>
              </p14:xfrm>
            </p:contentPart>
          </mc:Choice>
          <mc:Fallback xmlns="">
            <p:pic>
              <p:nvPicPr>
                <p:cNvPr id="7" name="Ink 6">
                  <a:extLst>
                    <a:ext uri="{FF2B5EF4-FFF2-40B4-BE49-F238E27FC236}">
                      <a16:creationId xmlns:a16="http://schemas.microsoft.com/office/drawing/2014/main" id="{745E1034-10A1-75D8-C4FB-EDAA85AAF1F6}"/>
                    </a:ext>
                  </a:extLst>
                </p:cNvPr>
                <p:cNvPicPr/>
                <p:nvPr/>
              </p:nvPicPr>
              <p:blipFill>
                <a:blip r:embed="rId10"/>
                <a:stretch>
                  <a:fillRect/>
                </a:stretch>
              </p:blipFill>
              <p:spPr>
                <a:xfrm>
                  <a:off x="8593913" y="174851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9" name="Ink 8">
                  <a:extLst>
                    <a:ext uri="{FF2B5EF4-FFF2-40B4-BE49-F238E27FC236}">
                      <a16:creationId xmlns:a16="http://schemas.microsoft.com/office/drawing/2014/main" id="{EB6969A7-5FD6-81C7-5686-859208F3C82F}"/>
                    </a:ext>
                  </a:extLst>
                </p14:cNvPr>
                <p14:cNvContentPartPr/>
                <p14:nvPr/>
              </p14:nvContentPartPr>
              <p14:xfrm>
                <a:off x="8611913" y="1856513"/>
                <a:ext cx="360" cy="360"/>
              </p14:xfrm>
            </p:contentPart>
          </mc:Choice>
          <mc:Fallback xmlns="">
            <p:pic>
              <p:nvPicPr>
                <p:cNvPr id="9" name="Ink 8">
                  <a:extLst>
                    <a:ext uri="{FF2B5EF4-FFF2-40B4-BE49-F238E27FC236}">
                      <a16:creationId xmlns:a16="http://schemas.microsoft.com/office/drawing/2014/main" id="{EB6969A7-5FD6-81C7-5686-859208F3C82F}"/>
                    </a:ext>
                  </a:extLst>
                </p:cNvPr>
                <p:cNvPicPr/>
                <p:nvPr/>
              </p:nvPicPr>
              <p:blipFill>
                <a:blip r:embed="rId10"/>
                <a:stretch>
                  <a:fillRect/>
                </a:stretch>
              </p:blipFill>
              <p:spPr>
                <a:xfrm>
                  <a:off x="8593913" y="174851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1" name="Ink 10">
                  <a:extLst>
                    <a:ext uri="{FF2B5EF4-FFF2-40B4-BE49-F238E27FC236}">
                      <a16:creationId xmlns:a16="http://schemas.microsoft.com/office/drawing/2014/main" id="{DF305F10-5578-E947-5459-20F6837411E3}"/>
                    </a:ext>
                  </a:extLst>
                </p14:cNvPr>
                <p14:cNvContentPartPr/>
                <p14:nvPr/>
              </p14:nvContentPartPr>
              <p14:xfrm>
                <a:off x="8611913" y="1856513"/>
                <a:ext cx="360" cy="360"/>
              </p14:xfrm>
            </p:contentPart>
          </mc:Choice>
          <mc:Fallback xmlns="">
            <p:pic>
              <p:nvPicPr>
                <p:cNvPr id="11" name="Ink 10">
                  <a:extLst>
                    <a:ext uri="{FF2B5EF4-FFF2-40B4-BE49-F238E27FC236}">
                      <a16:creationId xmlns:a16="http://schemas.microsoft.com/office/drawing/2014/main" id="{DF305F10-5578-E947-5459-20F6837411E3}"/>
                    </a:ext>
                  </a:extLst>
                </p:cNvPr>
                <p:cNvPicPr/>
                <p:nvPr/>
              </p:nvPicPr>
              <p:blipFill>
                <a:blip r:embed="rId10"/>
                <a:stretch>
                  <a:fillRect/>
                </a:stretch>
              </p:blipFill>
              <p:spPr>
                <a:xfrm>
                  <a:off x="8593913" y="174851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7" name="Ink 16">
                  <a:extLst>
                    <a:ext uri="{FF2B5EF4-FFF2-40B4-BE49-F238E27FC236}">
                      <a16:creationId xmlns:a16="http://schemas.microsoft.com/office/drawing/2014/main" id="{FB090272-4708-6711-CD98-59278CFB6516}"/>
                    </a:ext>
                  </a:extLst>
                </p14:cNvPr>
                <p14:cNvContentPartPr/>
                <p14:nvPr/>
              </p14:nvContentPartPr>
              <p14:xfrm>
                <a:off x="8668073" y="1875233"/>
                <a:ext cx="360" cy="360"/>
              </p14:xfrm>
            </p:contentPart>
          </mc:Choice>
          <mc:Fallback xmlns="">
            <p:pic>
              <p:nvPicPr>
                <p:cNvPr id="17" name="Ink 16">
                  <a:extLst>
                    <a:ext uri="{FF2B5EF4-FFF2-40B4-BE49-F238E27FC236}">
                      <a16:creationId xmlns:a16="http://schemas.microsoft.com/office/drawing/2014/main" id="{FB090272-4708-6711-CD98-59278CFB6516}"/>
                    </a:ext>
                  </a:extLst>
                </p:cNvPr>
                <p:cNvPicPr/>
                <p:nvPr/>
              </p:nvPicPr>
              <p:blipFill>
                <a:blip r:embed="rId14"/>
                <a:stretch>
                  <a:fillRect/>
                </a:stretch>
              </p:blipFill>
              <p:spPr>
                <a:xfrm>
                  <a:off x="8650073" y="176723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8" name="Ink 17">
                  <a:extLst>
                    <a:ext uri="{FF2B5EF4-FFF2-40B4-BE49-F238E27FC236}">
                      <a16:creationId xmlns:a16="http://schemas.microsoft.com/office/drawing/2014/main" id="{345EB381-389F-EF1D-4AA7-FD4AFE52EA95}"/>
                    </a:ext>
                  </a:extLst>
                </p14:cNvPr>
                <p14:cNvContentPartPr/>
                <p14:nvPr/>
              </p14:nvContentPartPr>
              <p14:xfrm>
                <a:off x="8714513" y="1819073"/>
                <a:ext cx="360" cy="360"/>
              </p14:xfrm>
            </p:contentPart>
          </mc:Choice>
          <mc:Fallback xmlns="">
            <p:pic>
              <p:nvPicPr>
                <p:cNvPr id="18" name="Ink 17">
                  <a:extLst>
                    <a:ext uri="{FF2B5EF4-FFF2-40B4-BE49-F238E27FC236}">
                      <a16:creationId xmlns:a16="http://schemas.microsoft.com/office/drawing/2014/main" id="{345EB381-389F-EF1D-4AA7-FD4AFE52EA95}"/>
                    </a:ext>
                  </a:extLst>
                </p:cNvPr>
                <p:cNvPicPr/>
                <p:nvPr/>
              </p:nvPicPr>
              <p:blipFill>
                <a:blip r:embed="rId16"/>
                <a:stretch>
                  <a:fillRect/>
                </a:stretch>
              </p:blipFill>
              <p:spPr>
                <a:xfrm>
                  <a:off x="8696513" y="171107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9" name="Ink 18">
                  <a:extLst>
                    <a:ext uri="{FF2B5EF4-FFF2-40B4-BE49-F238E27FC236}">
                      <a16:creationId xmlns:a16="http://schemas.microsoft.com/office/drawing/2014/main" id="{B86DE506-30AD-2C4F-A2AA-1979214B8792}"/>
                    </a:ext>
                  </a:extLst>
                </p14:cNvPr>
                <p14:cNvContentPartPr/>
                <p14:nvPr/>
              </p14:nvContentPartPr>
              <p14:xfrm>
                <a:off x="8692193" y="1828433"/>
                <a:ext cx="3960" cy="360"/>
              </p14:xfrm>
            </p:contentPart>
          </mc:Choice>
          <mc:Fallback xmlns="">
            <p:pic>
              <p:nvPicPr>
                <p:cNvPr id="19" name="Ink 18">
                  <a:extLst>
                    <a:ext uri="{FF2B5EF4-FFF2-40B4-BE49-F238E27FC236}">
                      <a16:creationId xmlns:a16="http://schemas.microsoft.com/office/drawing/2014/main" id="{B86DE506-30AD-2C4F-A2AA-1979214B8792}"/>
                    </a:ext>
                  </a:extLst>
                </p:cNvPr>
                <p:cNvPicPr/>
                <p:nvPr/>
              </p:nvPicPr>
              <p:blipFill>
                <a:blip r:embed="rId18"/>
                <a:stretch>
                  <a:fillRect/>
                </a:stretch>
              </p:blipFill>
              <p:spPr>
                <a:xfrm>
                  <a:off x="8674193" y="1720793"/>
                  <a:ext cx="396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1" name="Ink 20">
                  <a:extLst>
                    <a:ext uri="{FF2B5EF4-FFF2-40B4-BE49-F238E27FC236}">
                      <a16:creationId xmlns:a16="http://schemas.microsoft.com/office/drawing/2014/main" id="{AF901AF4-9C74-2CEC-2B73-EF84B0738CED}"/>
                    </a:ext>
                  </a:extLst>
                </p14:cNvPr>
                <p14:cNvContentPartPr/>
                <p14:nvPr/>
              </p14:nvContentPartPr>
              <p14:xfrm>
                <a:off x="8686433" y="1828433"/>
                <a:ext cx="360" cy="360"/>
              </p14:xfrm>
            </p:contentPart>
          </mc:Choice>
          <mc:Fallback xmlns="">
            <p:pic>
              <p:nvPicPr>
                <p:cNvPr id="21" name="Ink 20">
                  <a:extLst>
                    <a:ext uri="{FF2B5EF4-FFF2-40B4-BE49-F238E27FC236}">
                      <a16:creationId xmlns:a16="http://schemas.microsoft.com/office/drawing/2014/main" id="{AF901AF4-9C74-2CEC-2B73-EF84B0738CED}"/>
                    </a:ext>
                  </a:extLst>
                </p:cNvPr>
                <p:cNvPicPr/>
                <p:nvPr/>
              </p:nvPicPr>
              <p:blipFill>
                <a:blip r:embed="rId18"/>
                <a:stretch>
                  <a:fillRect/>
                </a:stretch>
              </p:blipFill>
              <p:spPr>
                <a:xfrm>
                  <a:off x="8668433" y="1720793"/>
                  <a:ext cx="36000" cy="216000"/>
                </a:xfrm>
                <a:prstGeom prst="rect">
                  <a:avLst/>
                </a:prstGeom>
              </p:spPr>
            </p:pic>
          </mc:Fallback>
        </mc:AlternateContent>
      </p:grpSp>
      <p:cxnSp>
        <p:nvCxnSpPr>
          <p:cNvPr id="24" name="Straight Arrow Connector 23">
            <a:extLst>
              <a:ext uri="{FF2B5EF4-FFF2-40B4-BE49-F238E27FC236}">
                <a16:creationId xmlns:a16="http://schemas.microsoft.com/office/drawing/2014/main" id="{71BB8EBA-8E5F-67C0-1A96-C5C4320407C8}"/>
              </a:ext>
            </a:extLst>
          </p:cNvPr>
          <p:cNvCxnSpPr>
            <a:cxnSpLocks/>
          </p:cNvCxnSpPr>
          <p:nvPr/>
        </p:nvCxnSpPr>
        <p:spPr>
          <a:xfrm>
            <a:off x="8252271" y="1277137"/>
            <a:ext cx="0" cy="2932126"/>
          </a:xfrm>
          <a:prstGeom prst="straightConnector1">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2A5C871B-9B4B-3E28-EB80-0E8E24A94B85}"/>
              </a:ext>
            </a:extLst>
          </p:cNvPr>
          <p:cNvCxnSpPr>
            <a:cxnSpLocks/>
          </p:cNvCxnSpPr>
          <p:nvPr/>
        </p:nvCxnSpPr>
        <p:spPr>
          <a:xfrm flipV="1">
            <a:off x="8252271" y="1866585"/>
            <a:ext cx="649904" cy="1164674"/>
          </a:xfrm>
          <a:prstGeom prst="straightConnector1">
            <a:avLst/>
          </a:prstGeom>
          <a:ln>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0" name="Straight Arrow Connector 29">
            <a:extLst>
              <a:ext uri="{FF2B5EF4-FFF2-40B4-BE49-F238E27FC236}">
                <a16:creationId xmlns:a16="http://schemas.microsoft.com/office/drawing/2014/main" id="{3635D833-19B8-ED74-BCBB-22AA69986621}"/>
              </a:ext>
            </a:extLst>
          </p:cNvPr>
          <p:cNvCxnSpPr>
            <a:cxnSpLocks/>
          </p:cNvCxnSpPr>
          <p:nvPr/>
        </p:nvCxnSpPr>
        <p:spPr>
          <a:xfrm flipV="1">
            <a:off x="8252271" y="4028320"/>
            <a:ext cx="685800" cy="97972"/>
          </a:xfrm>
          <a:prstGeom prst="straightConnector1">
            <a:avLst/>
          </a:prstGeom>
          <a:ln>
            <a:prstDash val="sysDash"/>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32" name="TextBox 31">
            <a:extLst>
              <a:ext uri="{FF2B5EF4-FFF2-40B4-BE49-F238E27FC236}">
                <a16:creationId xmlns:a16="http://schemas.microsoft.com/office/drawing/2014/main" id="{58C741CF-69AC-4EF8-6A6B-2CD3907E50AC}"/>
              </a:ext>
            </a:extLst>
          </p:cNvPr>
          <p:cNvSpPr txBox="1"/>
          <p:nvPr/>
        </p:nvSpPr>
        <p:spPr>
          <a:xfrm>
            <a:off x="8364084" y="1538335"/>
            <a:ext cx="711035" cy="369332"/>
          </a:xfrm>
          <a:prstGeom prst="rect">
            <a:avLst/>
          </a:prstGeom>
          <a:noFill/>
        </p:spPr>
        <p:txBody>
          <a:bodyPr wrap="square" rtlCol="0">
            <a:spAutoFit/>
          </a:bodyPr>
          <a:lstStyle/>
          <a:p>
            <a:r>
              <a:rPr lang="en-US" sz="900" dirty="0"/>
              <a:t>        6,912,499</a:t>
            </a:r>
          </a:p>
        </p:txBody>
      </p:sp>
      <p:sp>
        <p:nvSpPr>
          <p:cNvPr id="33" name="TextBox 32">
            <a:extLst>
              <a:ext uri="{FF2B5EF4-FFF2-40B4-BE49-F238E27FC236}">
                <a16:creationId xmlns:a16="http://schemas.microsoft.com/office/drawing/2014/main" id="{5D3BD270-703A-D1B7-E5B3-971C1F092973}"/>
              </a:ext>
            </a:extLst>
          </p:cNvPr>
          <p:cNvSpPr txBox="1"/>
          <p:nvPr/>
        </p:nvSpPr>
        <p:spPr>
          <a:xfrm>
            <a:off x="8515350" y="3789208"/>
            <a:ext cx="559769" cy="230832"/>
          </a:xfrm>
          <a:prstGeom prst="rect">
            <a:avLst/>
          </a:prstGeom>
          <a:noFill/>
        </p:spPr>
        <p:txBody>
          <a:bodyPr wrap="none" rtlCol="0">
            <a:spAutoFit/>
          </a:bodyPr>
          <a:lstStyle/>
          <a:p>
            <a:r>
              <a:rPr lang="en-US" sz="900" dirty="0"/>
              <a:t>236,735</a:t>
            </a:r>
          </a:p>
        </p:txBody>
      </p:sp>
      <p:sp>
        <p:nvSpPr>
          <p:cNvPr id="23" name="Rectangle 22">
            <a:extLst>
              <a:ext uri="{FF2B5EF4-FFF2-40B4-BE49-F238E27FC236}">
                <a16:creationId xmlns:a16="http://schemas.microsoft.com/office/drawing/2014/main" id="{AB2D54EF-B85A-1F01-EE23-6E425B4E27D0}"/>
              </a:ext>
            </a:extLst>
          </p:cNvPr>
          <p:cNvSpPr/>
          <p:nvPr/>
        </p:nvSpPr>
        <p:spPr>
          <a:xfrm>
            <a:off x="9525" y="5769465"/>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25" name="Picture 24" descr="Text&#10;&#10;Description automatically generated with medium confidence">
            <a:extLst>
              <a:ext uri="{FF2B5EF4-FFF2-40B4-BE49-F238E27FC236}">
                <a16:creationId xmlns:a16="http://schemas.microsoft.com/office/drawing/2014/main" id="{3E019356-F79E-A4C9-25EC-3813A4A1EEF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78638" y="5820423"/>
            <a:ext cx="3369327" cy="1068178"/>
          </a:xfrm>
          <a:prstGeom prst="rect">
            <a:avLst/>
          </a:prstGeom>
        </p:spPr>
      </p:pic>
      <p:sp>
        <p:nvSpPr>
          <p:cNvPr id="2" name="Slide Number Placeholder 1">
            <a:extLst>
              <a:ext uri="{FF2B5EF4-FFF2-40B4-BE49-F238E27FC236}">
                <a16:creationId xmlns:a16="http://schemas.microsoft.com/office/drawing/2014/main" id="{8D5132DF-AACB-F770-E505-90FB892D7D52}"/>
              </a:ext>
            </a:extLst>
          </p:cNvPr>
          <p:cNvSpPr>
            <a:spLocks noGrp="1"/>
          </p:cNvSpPr>
          <p:nvPr>
            <p:ph type="sldNum" sz="quarter" idx="12"/>
          </p:nvPr>
        </p:nvSpPr>
        <p:spPr/>
        <p:txBody>
          <a:bodyPr/>
          <a:lstStyle/>
          <a:p>
            <a:fld id="{675FDD6B-8490-854E-8BBB-16AE338AEB2D}" type="slidenum">
              <a:rPr lang="en-US" smtClean="0"/>
              <a:t>12</a:t>
            </a:fld>
            <a:endParaRPr lang="en-US"/>
          </a:p>
        </p:txBody>
      </p:sp>
    </p:spTree>
    <p:extLst>
      <p:ext uri="{BB962C8B-B14F-4D97-AF65-F5344CB8AC3E}">
        <p14:creationId xmlns:p14="http://schemas.microsoft.com/office/powerpoint/2010/main" val="232936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0EA9CA0-2FA2-1E08-F4E6-69467910DFF2}"/>
              </a:ext>
            </a:extLst>
          </p:cNvPr>
          <p:cNvPicPr>
            <a:picLocks noChangeAspect="1"/>
          </p:cNvPicPr>
          <p:nvPr/>
        </p:nvPicPr>
        <p:blipFill>
          <a:blip r:embed="rId2"/>
          <a:stretch>
            <a:fillRect/>
          </a:stretch>
        </p:blipFill>
        <p:spPr>
          <a:xfrm>
            <a:off x="0" y="1"/>
            <a:ext cx="9144000" cy="6585116"/>
          </a:xfrm>
          <a:prstGeom prst="rect">
            <a:avLst/>
          </a:prstGeom>
        </p:spPr>
      </p:pic>
      <p:sp>
        <p:nvSpPr>
          <p:cNvPr id="2" name="TextBox 1">
            <a:extLst>
              <a:ext uri="{FF2B5EF4-FFF2-40B4-BE49-F238E27FC236}">
                <a16:creationId xmlns:a16="http://schemas.microsoft.com/office/drawing/2014/main" id="{7E8A0C77-9EC0-A610-0744-7D41239397E1}"/>
              </a:ext>
            </a:extLst>
          </p:cNvPr>
          <p:cNvSpPr txBox="1"/>
          <p:nvPr/>
        </p:nvSpPr>
        <p:spPr>
          <a:xfrm>
            <a:off x="2963750" y="350902"/>
            <a:ext cx="3200748" cy="400110"/>
          </a:xfrm>
          <a:prstGeom prst="rect">
            <a:avLst/>
          </a:prstGeom>
          <a:noFill/>
        </p:spPr>
        <p:txBody>
          <a:bodyPr wrap="none" rtlCol="0">
            <a:spAutoFit/>
          </a:bodyPr>
          <a:lstStyle/>
          <a:p>
            <a:r>
              <a:rPr lang="en-US" sz="2000" b="1" dirty="0"/>
              <a:t>Cash Cycle of a Uniform Sale</a:t>
            </a:r>
          </a:p>
        </p:txBody>
      </p:sp>
      <p:sp>
        <p:nvSpPr>
          <p:cNvPr id="20" name="Rectangle 19">
            <a:extLst>
              <a:ext uri="{FF2B5EF4-FFF2-40B4-BE49-F238E27FC236}">
                <a16:creationId xmlns:a16="http://schemas.microsoft.com/office/drawing/2014/main" id="{87479B9C-4FB3-1B2E-EAE3-B9FA922A50CF}"/>
              </a:ext>
            </a:extLst>
          </p:cNvPr>
          <p:cNvSpPr/>
          <p:nvPr/>
        </p:nvSpPr>
        <p:spPr>
          <a:xfrm>
            <a:off x="19050" y="5752526"/>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21" name="Picture 20" descr="Text&#10;&#10;Description automatically generated with medium confidence">
            <a:extLst>
              <a:ext uri="{FF2B5EF4-FFF2-40B4-BE49-F238E27FC236}">
                <a16:creationId xmlns:a16="http://schemas.microsoft.com/office/drawing/2014/main" id="{5792BC97-5309-5DEE-3166-F57FB1208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164" y="5803483"/>
            <a:ext cx="3369327" cy="1068178"/>
          </a:xfrm>
          <a:prstGeom prst="rect">
            <a:avLst/>
          </a:prstGeom>
        </p:spPr>
      </p:pic>
      <p:sp>
        <p:nvSpPr>
          <p:cNvPr id="9" name="Slide Number Placeholder 8">
            <a:extLst>
              <a:ext uri="{FF2B5EF4-FFF2-40B4-BE49-F238E27FC236}">
                <a16:creationId xmlns:a16="http://schemas.microsoft.com/office/drawing/2014/main" id="{80EEBA43-6564-00DB-2AC6-DFEFEE58EEF9}"/>
              </a:ext>
            </a:extLst>
          </p:cNvPr>
          <p:cNvSpPr>
            <a:spLocks noGrp="1"/>
          </p:cNvSpPr>
          <p:nvPr>
            <p:ph type="sldNum" sz="quarter" idx="12"/>
          </p:nvPr>
        </p:nvSpPr>
        <p:spPr/>
        <p:txBody>
          <a:bodyPr/>
          <a:lstStyle/>
          <a:p>
            <a:fld id="{675FDD6B-8490-854E-8BBB-16AE338AEB2D}" type="slidenum">
              <a:rPr lang="en-US" smtClean="0"/>
              <a:t>13</a:t>
            </a:fld>
            <a:endParaRPr lang="en-US"/>
          </a:p>
        </p:txBody>
      </p:sp>
      <p:graphicFrame>
        <p:nvGraphicFramePr>
          <p:cNvPr id="27" name="Diagram 26">
            <a:extLst>
              <a:ext uri="{FF2B5EF4-FFF2-40B4-BE49-F238E27FC236}">
                <a16:creationId xmlns:a16="http://schemas.microsoft.com/office/drawing/2014/main" id="{6850BF0F-6F97-DDAC-37FC-DA36DE94CBAA}"/>
              </a:ext>
            </a:extLst>
          </p:cNvPr>
          <p:cNvGraphicFramePr/>
          <p:nvPr/>
        </p:nvGraphicFramePr>
        <p:xfrm>
          <a:off x="1523918" y="1420721"/>
          <a:ext cx="6456300" cy="2705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0" name="Group 29">
            <a:extLst>
              <a:ext uri="{FF2B5EF4-FFF2-40B4-BE49-F238E27FC236}">
                <a16:creationId xmlns:a16="http://schemas.microsoft.com/office/drawing/2014/main" id="{3988183E-9DAC-A81C-A665-D94EB928C81E}"/>
              </a:ext>
            </a:extLst>
          </p:cNvPr>
          <p:cNvGrpSpPr/>
          <p:nvPr/>
        </p:nvGrpSpPr>
        <p:grpSpPr>
          <a:xfrm>
            <a:off x="1906848" y="1420721"/>
            <a:ext cx="1370568" cy="419476"/>
            <a:chOff x="0" y="707505"/>
            <a:chExt cx="1370568" cy="419476"/>
          </a:xfrm>
        </p:grpSpPr>
        <p:sp>
          <p:nvSpPr>
            <p:cNvPr id="33" name="Rectangle: Rounded Corners 32">
              <a:extLst>
                <a:ext uri="{FF2B5EF4-FFF2-40B4-BE49-F238E27FC236}">
                  <a16:creationId xmlns:a16="http://schemas.microsoft.com/office/drawing/2014/main" id="{BC667850-F0FA-946E-83D3-0117D65A8B1F}"/>
                </a:ext>
              </a:extLst>
            </p:cNvPr>
            <p:cNvSpPr/>
            <p:nvPr/>
          </p:nvSpPr>
          <p:spPr>
            <a:xfrm>
              <a:off x="0" y="707505"/>
              <a:ext cx="1370568" cy="419476"/>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ectangle: Rounded Corners 4">
              <a:extLst>
                <a:ext uri="{FF2B5EF4-FFF2-40B4-BE49-F238E27FC236}">
                  <a16:creationId xmlns:a16="http://schemas.microsoft.com/office/drawing/2014/main" id="{DE8DF000-941B-319C-CB05-A615F5C55D80}"/>
                </a:ext>
              </a:extLst>
            </p:cNvPr>
            <p:cNvSpPr txBox="1"/>
            <p:nvPr/>
          </p:nvSpPr>
          <p:spPr>
            <a:xfrm>
              <a:off x="12286" y="719791"/>
              <a:ext cx="1345996" cy="394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Payment Due - Material</a:t>
              </a:r>
            </a:p>
          </p:txBody>
        </p:sp>
      </p:grpSp>
      <p:pic>
        <p:nvPicPr>
          <p:cNvPr id="6" name="Picture 5">
            <a:extLst>
              <a:ext uri="{FF2B5EF4-FFF2-40B4-BE49-F238E27FC236}">
                <a16:creationId xmlns:a16="http://schemas.microsoft.com/office/drawing/2014/main" id="{D20E74D2-5FF1-A539-88C8-0C9E7C0084F4}"/>
              </a:ext>
            </a:extLst>
          </p:cNvPr>
          <p:cNvPicPr>
            <a:picLocks noChangeAspect="1"/>
          </p:cNvPicPr>
          <p:nvPr/>
        </p:nvPicPr>
        <p:blipFill>
          <a:blip r:embed="rId9"/>
          <a:stretch>
            <a:fillRect/>
          </a:stretch>
        </p:blipFill>
        <p:spPr>
          <a:xfrm>
            <a:off x="3329236" y="1192101"/>
            <a:ext cx="1347333" cy="457240"/>
          </a:xfrm>
          <a:prstGeom prst="rect">
            <a:avLst/>
          </a:prstGeom>
        </p:spPr>
      </p:pic>
      <p:grpSp>
        <p:nvGrpSpPr>
          <p:cNvPr id="35" name="Group 34">
            <a:extLst>
              <a:ext uri="{FF2B5EF4-FFF2-40B4-BE49-F238E27FC236}">
                <a16:creationId xmlns:a16="http://schemas.microsoft.com/office/drawing/2014/main" id="{3E837005-2C7E-3101-B815-29DFBF9A1C16}"/>
              </a:ext>
            </a:extLst>
          </p:cNvPr>
          <p:cNvGrpSpPr/>
          <p:nvPr/>
        </p:nvGrpSpPr>
        <p:grpSpPr>
          <a:xfrm>
            <a:off x="4776122" y="1433007"/>
            <a:ext cx="1379816" cy="427488"/>
            <a:chOff x="2838220" y="749214"/>
            <a:chExt cx="1379816" cy="427488"/>
          </a:xfrm>
        </p:grpSpPr>
        <p:sp>
          <p:nvSpPr>
            <p:cNvPr id="36" name="Rectangle: Rounded Corners 35">
              <a:extLst>
                <a:ext uri="{FF2B5EF4-FFF2-40B4-BE49-F238E27FC236}">
                  <a16:creationId xmlns:a16="http://schemas.microsoft.com/office/drawing/2014/main" id="{FB4DD8CB-138C-5DCE-66A3-2BB77A39C9EE}"/>
                </a:ext>
              </a:extLst>
            </p:cNvPr>
            <p:cNvSpPr/>
            <p:nvPr/>
          </p:nvSpPr>
          <p:spPr>
            <a:xfrm>
              <a:off x="2838220" y="749214"/>
              <a:ext cx="1379816" cy="427488"/>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Rounded Corners 4">
              <a:extLst>
                <a:ext uri="{FF2B5EF4-FFF2-40B4-BE49-F238E27FC236}">
                  <a16:creationId xmlns:a16="http://schemas.microsoft.com/office/drawing/2014/main" id="{68BF0462-A8D7-D3B9-7A88-7B82F235676F}"/>
                </a:ext>
              </a:extLst>
            </p:cNvPr>
            <p:cNvSpPr txBox="1"/>
            <p:nvPr/>
          </p:nvSpPr>
          <p:spPr>
            <a:xfrm>
              <a:off x="2850741" y="761735"/>
              <a:ext cx="1354774" cy="402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Payment Due - Salary</a:t>
              </a:r>
            </a:p>
          </p:txBody>
        </p:sp>
      </p:grpSp>
      <p:cxnSp>
        <p:nvCxnSpPr>
          <p:cNvPr id="10" name="Straight Connector 9">
            <a:extLst>
              <a:ext uri="{FF2B5EF4-FFF2-40B4-BE49-F238E27FC236}">
                <a16:creationId xmlns:a16="http://schemas.microsoft.com/office/drawing/2014/main" id="{F9CCBFB5-A2FA-CB26-BB6D-83AA1DEEEDC6}"/>
              </a:ext>
            </a:extLst>
          </p:cNvPr>
          <p:cNvCxnSpPr>
            <a:cxnSpLocks/>
          </p:cNvCxnSpPr>
          <p:nvPr/>
        </p:nvCxnSpPr>
        <p:spPr>
          <a:xfrm>
            <a:off x="2682744" y="1941402"/>
            <a:ext cx="0" cy="195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F969FF-7341-B734-6431-5C09A584536A}"/>
              </a:ext>
            </a:extLst>
          </p:cNvPr>
          <p:cNvCxnSpPr>
            <a:cxnSpLocks/>
          </p:cNvCxnSpPr>
          <p:nvPr/>
        </p:nvCxnSpPr>
        <p:spPr>
          <a:xfrm>
            <a:off x="3619815" y="1598547"/>
            <a:ext cx="0" cy="537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58BAD6E-748B-7251-C4E1-87C539C2AE83}"/>
              </a:ext>
            </a:extLst>
          </p:cNvPr>
          <p:cNvCxnSpPr>
            <a:cxnSpLocks/>
          </p:cNvCxnSpPr>
          <p:nvPr/>
        </p:nvCxnSpPr>
        <p:spPr>
          <a:xfrm>
            <a:off x="5493957" y="1941402"/>
            <a:ext cx="0" cy="263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4620D121-1928-7338-5E52-DBCEBEE9E43B}"/>
              </a:ext>
            </a:extLst>
          </p:cNvPr>
          <p:cNvSpPr/>
          <p:nvPr/>
        </p:nvSpPr>
        <p:spPr>
          <a:xfrm>
            <a:off x="501129" y="3582226"/>
            <a:ext cx="1022789" cy="5439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Cash Investment</a:t>
            </a:r>
          </a:p>
        </p:txBody>
      </p:sp>
      <p:sp>
        <p:nvSpPr>
          <p:cNvPr id="47" name="TextBox 46">
            <a:extLst>
              <a:ext uri="{FF2B5EF4-FFF2-40B4-BE49-F238E27FC236}">
                <a16:creationId xmlns:a16="http://schemas.microsoft.com/office/drawing/2014/main" id="{DAEC1C28-35BE-A064-F4CF-FFE7C189A072}"/>
              </a:ext>
            </a:extLst>
          </p:cNvPr>
          <p:cNvSpPr txBox="1"/>
          <p:nvPr/>
        </p:nvSpPr>
        <p:spPr>
          <a:xfrm>
            <a:off x="1801049" y="4282769"/>
            <a:ext cx="2439899" cy="1015663"/>
          </a:xfrm>
          <a:prstGeom prst="rect">
            <a:avLst/>
          </a:prstGeom>
          <a:noFill/>
        </p:spPr>
        <p:txBody>
          <a:bodyPr wrap="none" rtlCol="0">
            <a:spAutoFit/>
          </a:bodyPr>
          <a:lstStyle/>
          <a:p>
            <a:r>
              <a:rPr lang="en-US" sz="1200" dirty="0"/>
              <a:t>Pitfalls:</a:t>
            </a:r>
          </a:p>
          <a:p>
            <a:pPr marL="214313" indent="-214313">
              <a:buFontTx/>
              <a:buChar char="-"/>
            </a:pPr>
            <a:r>
              <a:rPr lang="en-US" sz="1200" dirty="0"/>
              <a:t>Supply Chain Disruptions</a:t>
            </a:r>
          </a:p>
          <a:p>
            <a:pPr marL="214313" indent="-214313">
              <a:buFontTx/>
              <a:buChar char="-"/>
            </a:pPr>
            <a:r>
              <a:rPr lang="en-US" sz="1200" dirty="0"/>
              <a:t>Shipping Costs </a:t>
            </a:r>
          </a:p>
          <a:p>
            <a:pPr marL="214313" indent="-214313">
              <a:buFontTx/>
              <a:buChar char="-"/>
            </a:pPr>
            <a:r>
              <a:rPr lang="en-US" sz="1200" dirty="0"/>
              <a:t>Changes in Marine Accessions</a:t>
            </a:r>
          </a:p>
          <a:p>
            <a:pPr marL="214313" indent="-214313">
              <a:buFontTx/>
              <a:buChar char="-"/>
            </a:pPr>
            <a:r>
              <a:rPr lang="en-US" sz="1200" dirty="0"/>
              <a:t>Changes in Pricing (Competition)</a:t>
            </a:r>
          </a:p>
        </p:txBody>
      </p:sp>
      <p:sp>
        <p:nvSpPr>
          <p:cNvPr id="71" name="Rectangle: Rounded Corners 70">
            <a:extLst>
              <a:ext uri="{FF2B5EF4-FFF2-40B4-BE49-F238E27FC236}">
                <a16:creationId xmlns:a16="http://schemas.microsoft.com/office/drawing/2014/main" id="{EC64B4F9-D548-859D-6143-BCA9C5496793}"/>
              </a:ext>
            </a:extLst>
          </p:cNvPr>
          <p:cNvSpPr/>
          <p:nvPr/>
        </p:nvSpPr>
        <p:spPr>
          <a:xfrm>
            <a:off x="7421077" y="3581715"/>
            <a:ext cx="1022789" cy="5439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Return of Investment</a:t>
            </a:r>
          </a:p>
        </p:txBody>
      </p:sp>
      <p:sp>
        <p:nvSpPr>
          <p:cNvPr id="44" name="Oval 43">
            <a:extLst>
              <a:ext uri="{FF2B5EF4-FFF2-40B4-BE49-F238E27FC236}">
                <a16:creationId xmlns:a16="http://schemas.microsoft.com/office/drawing/2014/main" id="{8755E9E0-BB57-D2D1-A682-604315FE9D4D}"/>
              </a:ext>
            </a:extLst>
          </p:cNvPr>
          <p:cNvSpPr/>
          <p:nvPr/>
        </p:nvSpPr>
        <p:spPr>
          <a:xfrm>
            <a:off x="3922177" y="3468674"/>
            <a:ext cx="982331" cy="75570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24 – 30 Months</a:t>
            </a:r>
          </a:p>
        </p:txBody>
      </p:sp>
      <p:cxnSp>
        <p:nvCxnSpPr>
          <p:cNvPr id="73" name="Straight Connector 72">
            <a:extLst>
              <a:ext uri="{FF2B5EF4-FFF2-40B4-BE49-F238E27FC236}">
                <a16:creationId xmlns:a16="http://schemas.microsoft.com/office/drawing/2014/main" id="{E108223C-7673-2485-4DBB-CF7E08771DE7}"/>
              </a:ext>
            </a:extLst>
          </p:cNvPr>
          <p:cNvCxnSpPr>
            <a:cxnSpLocks/>
          </p:cNvCxnSpPr>
          <p:nvPr/>
        </p:nvCxnSpPr>
        <p:spPr>
          <a:xfrm>
            <a:off x="1677660" y="3869197"/>
            <a:ext cx="20630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EC869D8-0928-797D-8703-771B834014C1}"/>
              </a:ext>
            </a:extLst>
          </p:cNvPr>
          <p:cNvCxnSpPr>
            <a:cxnSpLocks/>
          </p:cNvCxnSpPr>
          <p:nvPr/>
        </p:nvCxnSpPr>
        <p:spPr>
          <a:xfrm>
            <a:off x="5010307" y="3869197"/>
            <a:ext cx="22595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68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0" y="0"/>
            <a:ext cx="9144000" cy="6000750"/>
          </a:xfrm>
          <a:prstGeom prst="rect">
            <a:avLst/>
          </a:prstGeom>
          <a:solidFill>
            <a:schemeClr val="bg1">
              <a:lumMod val="95000"/>
              <a:alpha val="55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a:extLst>
              <a:ext uri="{FF2B5EF4-FFF2-40B4-BE49-F238E27FC236}">
                <a16:creationId xmlns:a16="http://schemas.microsoft.com/office/drawing/2014/main" id="{0008A23B-7C6B-03E6-C864-F7DD845BF61D}"/>
              </a:ext>
            </a:extLst>
          </p:cNvPr>
          <p:cNvPicPr>
            <a:picLocks noChangeAspect="1"/>
          </p:cNvPicPr>
          <p:nvPr/>
        </p:nvPicPr>
        <p:blipFill>
          <a:blip r:embed="rId2"/>
          <a:stretch>
            <a:fillRect/>
          </a:stretch>
        </p:blipFill>
        <p:spPr>
          <a:xfrm>
            <a:off x="0" y="1"/>
            <a:ext cx="9144000" cy="5739350"/>
          </a:xfrm>
          <a:prstGeom prst="rect">
            <a:avLst/>
          </a:prstGeom>
          <a:ln>
            <a:solidFill>
              <a:schemeClr val="accent2"/>
            </a:solidFill>
          </a:ln>
        </p:spPr>
      </p:pic>
      <p:graphicFrame>
        <p:nvGraphicFramePr>
          <p:cNvPr id="5" name="Object 4">
            <a:extLst>
              <a:ext uri="{FF2B5EF4-FFF2-40B4-BE49-F238E27FC236}">
                <a16:creationId xmlns:a16="http://schemas.microsoft.com/office/drawing/2014/main" id="{90F925C2-65B5-E05A-4020-1C5E35A51074}"/>
              </a:ext>
            </a:extLst>
          </p:cNvPr>
          <p:cNvGraphicFramePr>
            <a:graphicFrameLocks noChangeAspect="1"/>
          </p:cNvGraphicFramePr>
          <p:nvPr/>
        </p:nvGraphicFramePr>
        <p:xfrm>
          <a:off x="1647365" y="2216307"/>
          <a:ext cx="5550694" cy="2071688"/>
        </p:xfrm>
        <a:graphic>
          <a:graphicData uri="http://schemas.openxmlformats.org/presentationml/2006/ole">
            <mc:AlternateContent xmlns:mc="http://schemas.openxmlformats.org/markup-compatibility/2006">
              <mc:Choice xmlns:v="urn:schemas-microsoft-com:vml" Requires="v">
                <p:oleObj name="Worksheet" r:id="rId3" imgW="7400957" imgH="2762352" progId="Excel.Sheet.12">
                  <p:embed/>
                </p:oleObj>
              </mc:Choice>
              <mc:Fallback>
                <p:oleObj name="Worksheet" r:id="rId3" imgW="7400957" imgH="2762352" progId="Excel.Sheet.12">
                  <p:embed/>
                  <p:pic>
                    <p:nvPicPr>
                      <p:cNvPr id="5" name="Object 4">
                        <a:extLst>
                          <a:ext uri="{FF2B5EF4-FFF2-40B4-BE49-F238E27FC236}">
                            <a16:creationId xmlns:a16="http://schemas.microsoft.com/office/drawing/2014/main" id="{90F925C2-65B5-E05A-4020-1C5E35A51074}"/>
                          </a:ext>
                        </a:extLst>
                      </p:cNvPr>
                      <p:cNvPicPr/>
                      <p:nvPr/>
                    </p:nvPicPr>
                    <p:blipFill>
                      <a:blip r:embed="rId4"/>
                      <a:stretch>
                        <a:fillRect/>
                      </a:stretch>
                    </p:blipFill>
                    <p:spPr>
                      <a:xfrm>
                        <a:off x="1647365" y="2216307"/>
                        <a:ext cx="5550694" cy="2071688"/>
                      </a:xfrm>
                      <a:prstGeom prst="rect">
                        <a:avLst/>
                      </a:prstGeom>
                      <a:ln w="15875">
                        <a:solidFill>
                          <a:schemeClr val="accent2"/>
                        </a:solidFill>
                      </a:ln>
                    </p:spPr>
                  </p:pic>
                </p:oleObj>
              </mc:Fallback>
            </mc:AlternateContent>
          </a:graphicData>
        </a:graphic>
      </p:graphicFrame>
      <p:sp>
        <p:nvSpPr>
          <p:cNvPr id="6" name="TextBox 5">
            <a:extLst>
              <a:ext uri="{FF2B5EF4-FFF2-40B4-BE49-F238E27FC236}">
                <a16:creationId xmlns:a16="http://schemas.microsoft.com/office/drawing/2014/main" id="{06336E3A-7C8F-0881-DB86-D31B01FD9C2C}"/>
              </a:ext>
            </a:extLst>
          </p:cNvPr>
          <p:cNvSpPr txBox="1"/>
          <p:nvPr/>
        </p:nvSpPr>
        <p:spPr>
          <a:xfrm>
            <a:off x="2290666" y="1072170"/>
            <a:ext cx="4562669" cy="415498"/>
          </a:xfrm>
          <a:prstGeom prst="rect">
            <a:avLst/>
          </a:prstGeom>
          <a:noFill/>
        </p:spPr>
        <p:txBody>
          <a:bodyPr wrap="square" rtlCol="0">
            <a:spAutoFit/>
          </a:bodyPr>
          <a:lstStyle/>
          <a:p>
            <a:r>
              <a:rPr lang="en-US" sz="2100" b="1" dirty="0"/>
              <a:t>The Marine Shop Capital Expenditures</a:t>
            </a:r>
          </a:p>
        </p:txBody>
      </p:sp>
      <p:sp>
        <p:nvSpPr>
          <p:cNvPr id="9" name="Rectangle 8">
            <a:extLst>
              <a:ext uri="{FF2B5EF4-FFF2-40B4-BE49-F238E27FC236}">
                <a16:creationId xmlns:a16="http://schemas.microsoft.com/office/drawing/2014/main" id="{1F129F79-C58B-F492-E628-CD0651B8E770}"/>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10" name="Picture 9" descr="Text&#10;&#10;Description automatically generated with medium confidence">
            <a:extLst>
              <a:ext uri="{FF2B5EF4-FFF2-40B4-BE49-F238E27FC236}">
                <a16:creationId xmlns:a16="http://schemas.microsoft.com/office/drawing/2014/main" id="{C3C1676E-BB0B-8027-59C6-FCD77D7694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8639" y="5790307"/>
            <a:ext cx="3369327" cy="1068178"/>
          </a:xfrm>
          <a:prstGeom prst="rect">
            <a:avLst/>
          </a:prstGeom>
        </p:spPr>
      </p:pic>
      <p:sp>
        <p:nvSpPr>
          <p:cNvPr id="3" name="Slide Number Placeholder 2">
            <a:extLst>
              <a:ext uri="{FF2B5EF4-FFF2-40B4-BE49-F238E27FC236}">
                <a16:creationId xmlns:a16="http://schemas.microsoft.com/office/drawing/2014/main" id="{1F7135FD-E554-7D72-00CF-411005494670}"/>
              </a:ext>
            </a:extLst>
          </p:cNvPr>
          <p:cNvSpPr>
            <a:spLocks noGrp="1"/>
          </p:cNvSpPr>
          <p:nvPr>
            <p:ph type="sldNum" sz="quarter" idx="12"/>
          </p:nvPr>
        </p:nvSpPr>
        <p:spPr/>
        <p:txBody>
          <a:bodyPr/>
          <a:lstStyle/>
          <a:p>
            <a:fld id="{675FDD6B-8490-854E-8BBB-16AE338AEB2D}" type="slidenum">
              <a:rPr lang="en-US" smtClean="0"/>
              <a:t>14</a:t>
            </a:fld>
            <a:endParaRPr lang="en-US"/>
          </a:p>
        </p:txBody>
      </p:sp>
    </p:spTree>
    <p:extLst>
      <p:ext uri="{BB962C8B-B14F-4D97-AF65-F5344CB8AC3E}">
        <p14:creationId xmlns:p14="http://schemas.microsoft.com/office/powerpoint/2010/main" val="421560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09283D-21A8-B9C9-4633-8C37C0925D40}"/>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sp>
        <p:nvSpPr>
          <p:cNvPr id="2" name="Title 1">
            <a:extLst>
              <a:ext uri="{FF2B5EF4-FFF2-40B4-BE49-F238E27FC236}">
                <a16:creationId xmlns:a16="http://schemas.microsoft.com/office/drawing/2014/main" id="{23AB98F9-E968-9F3D-BD4B-57AB28669A95}"/>
              </a:ext>
            </a:extLst>
          </p:cNvPr>
          <p:cNvSpPr>
            <a:spLocks noGrp="1"/>
          </p:cNvSpPr>
          <p:nvPr>
            <p:ph type="title"/>
          </p:nvPr>
        </p:nvSpPr>
        <p:spPr>
          <a:xfrm>
            <a:off x="628650" y="2303255"/>
            <a:ext cx="7886700" cy="430887"/>
          </a:xfrm>
        </p:spPr>
        <p:txBody>
          <a:bodyPr/>
          <a:lstStyle/>
          <a:p>
            <a:pPr algn="ctr"/>
            <a:r>
              <a:rPr lang="en-US" dirty="0"/>
              <a:t>BACK UP SLIDES – MR. JAY HOLMES</a:t>
            </a:r>
          </a:p>
        </p:txBody>
      </p:sp>
      <p:sp>
        <p:nvSpPr>
          <p:cNvPr id="4" name="Slide Number Placeholder 3">
            <a:extLst>
              <a:ext uri="{FF2B5EF4-FFF2-40B4-BE49-F238E27FC236}">
                <a16:creationId xmlns:a16="http://schemas.microsoft.com/office/drawing/2014/main" id="{C3F58CD6-E614-79AC-17F4-30982239D527}"/>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5FDD6B-8490-854E-8BBB-16AE338AEB2D}" type="slidenum">
              <a:rPr lang="en-US" smtClean="0"/>
              <a:pPr/>
              <a:t>15</a:t>
            </a:fld>
            <a:endParaRPr lang="en-US"/>
          </a:p>
        </p:txBody>
      </p:sp>
      <p:pic>
        <p:nvPicPr>
          <p:cNvPr id="5" name="Picture 4" descr="Text&#10;&#10;Description automatically generated with medium confidence">
            <a:extLst>
              <a:ext uri="{FF2B5EF4-FFF2-40B4-BE49-F238E27FC236}">
                <a16:creationId xmlns:a16="http://schemas.microsoft.com/office/drawing/2014/main" id="{51592D1D-5E31-DAC5-0D0B-3BD67A6E4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498" y="5763471"/>
            <a:ext cx="3369327" cy="1068178"/>
          </a:xfrm>
          <a:prstGeom prst="rect">
            <a:avLst/>
          </a:prstGeom>
        </p:spPr>
      </p:pic>
    </p:spTree>
    <p:extLst>
      <p:ext uri="{BB962C8B-B14F-4D97-AF65-F5344CB8AC3E}">
        <p14:creationId xmlns:p14="http://schemas.microsoft.com/office/powerpoint/2010/main" val="284519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09283D-21A8-B9C9-4633-8C37C0925D40}"/>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sp>
        <p:nvSpPr>
          <p:cNvPr id="2" name="Title 1">
            <a:extLst>
              <a:ext uri="{FF2B5EF4-FFF2-40B4-BE49-F238E27FC236}">
                <a16:creationId xmlns:a16="http://schemas.microsoft.com/office/drawing/2014/main" id="{23AB98F9-E968-9F3D-BD4B-57AB28669A95}"/>
              </a:ext>
            </a:extLst>
          </p:cNvPr>
          <p:cNvSpPr>
            <a:spLocks noGrp="1"/>
          </p:cNvSpPr>
          <p:nvPr>
            <p:ph type="title"/>
          </p:nvPr>
        </p:nvSpPr>
        <p:spPr>
          <a:xfrm>
            <a:off x="628650" y="2303255"/>
            <a:ext cx="7886700" cy="707886"/>
          </a:xfrm>
        </p:spPr>
        <p:txBody>
          <a:bodyPr/>
          <a:lstStyle/>
          <a:p>
            <a:pPr algn="ctr"/>
            <a:br>
              <a:rPr lang="en-US" sz="1800" dirty="0">
                <a:effectLst/>
                <a:latin typeface="Calibri" panose="020F0502020204030204" pitchFamily="34" charset="0"/>
                <a:ea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C3F58CD6-E614-79AC-17F4-30982239D527}"/>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5FDD6B-8490-854E-8BBB-16AE338AEB2D}" type="slidenum">
              <a:rPr lang="en-US" smtClean="0"/>
              <a:pPr/>
              <a:t>16</a:t>
            </a:fld>
            <a:endParaRPr lang="en-US"/>
          </a:p>
        </p:txBody>
      </p:sp>
      <p:pic>
        <p:nvPicPr>
          <p:cNvPr id="5" name="Picture 4" descr="Text&#10;&#10;Description automatically generated with medium confidence">
            <a:extLst>
              <a:ext uri="{FF2B5EF4-FFF2-40B4-BE49-F238E27FC236}">
                <a16:creationId xmlns:a16="http://schemas.microsoft.com/office/drawing/2014/main" id="{51592D1D-5E31-DAC5-0D0B-3BD67A6E4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498" y="5763471"/>
            <a:ext cx="3369327" cy="1068178"/>
          </a:xfrm>
          <a:prstGeom prst="rect">
            <a:avLst/>
          </a:prstGeom>
        </p:spPr>
      </p:pic>
      <p:graphicFrame>
        <p:nvGraphicFramePr>
          <p:cNvPr id="3" name="Table 2">
            <a:extLst>
              <a:ext uri="{FF2B5EF4-FFF2-40B4-BE49-F238E27FC236}">
                <a16:creationId xmlns:a16="http://schemas.microsoft.com/office/drawing/2014/main" id="{000BA854-F9A3-9D25-198E-E4602BCD48A9}"/>
              </a:ext>
            </a:extLst>
          </p:cNvPr>
          <p:cNvGraphicFramePr>
            <a:graphicFrameLocks noGrp="1"/>
          </p:cNvGraphicFramePr>
          <p:nvPr>
            <p:extLst>
              <p:ext uri="{D42A27DB-BD31-4B8C-83A1-F6EECF244321}">
                <p14:modId xmlns:p14="http://schemas.microsoft.com/office/powerpoint/2010/main" val="619256053"/>
              </p:ext>
            </p:extLst>
          </p:nvPr>
        </p:nvGraphicFramePr>
        <p:xfrm>
          <a:off x="0" y="0"/>
          <a:ext cx="9124951" cy="5410210"/>
        </p:xfrm>
        <a:graphic>
          <a:graphicData uri="http://schemas.openxmlformats.org/drawingml/2006/table">
            <a:tbl>
              <a:tblPr>
                <a:tableStyleId>{5C22544A-7EE6-4342-B048-85BDC9FD1C3A}</a:tableStyleId>
              </a:tblPr>
              <a:tblGrid>
                <a:gridCol w="981128">
                  <a:extLst>
                    <a:ext uri="{9D8B030D-6E8A-4147-A177-3AD203B41FA5}">
                      <a16:colId xmlns:a16="http://schemas.microsoft.com/office/drawing/2014/main" val="4167496573"/>
                    </a:ext>
                  </a:extLst>
                </a:gridCol>
                <a:gridCol w="276375">
                  <a:extLst>
                    <a:ext uri="{9D8B030D-6E8A-4147-A177-3AD203B41FA5}">
                      <a16:colId xmlns:a16="http://schemas.microsoft.com/office/drawing/2014/main" val="3008529979"/>
                    </a:ext>
                  </a:extLst>
                </a:gridCol>
                <a:gridCol w="1381870">
                  <a:extLst>
                    <a:ext uri="{9D8B030D-6E8A-4147-A177-3AD203B41FA5}">
                      <a16:colId xmlns:a16="http://schemas.microsoft.com/office/drawing/2014/main" val="240700799"/>
                    </a:ext>
                  </a:extLst>
                </a:gridCol>
                <a:gridCol w="276375">
                  <a:extLst>
                    <a:ext uri="{9D8B030D-6E8A-4147-A177-3AD203B41FA5}">
                      <a16:colId xmlns:a16="http://schemas.microsoft.com/office/drawing/2014/main" val="1560318475"/>
                    </a:ext>
                  </a:extLst>
                </a:gridCol>
                <a:gridCol w="1837888">
                  <a:extLst>
                    <a:ext uri="{9D8B030D-6E8A-4147-A177-3AD203B41FA5}">
                      <a16:colId xmlns:a16="http://schemas.microsoft.com/office/drawing/2014/main" val="1820988126"/>
                    </a:ext>
                  </a:extLst>
                </a:gridCol>
                <a:gridCol w="594204">
                  <a:extLst>
                    <a:ext uri="{9D8B030D-6E8A-4147-A177-3AD203B41FA5}">
                      <a16:colId xmlns:a16="http://schemas.microsoft.com/office/drawing/2014/main" val="3411055222"/>
                    </a:ext>
                  </a:extLst>
                </a:gridCol>
                <a:gridCol w="2210992">
                  <a:extLst>
                    <a:ext uri="{9D8B030D-6E8A-4147-A177-3AD203B41FA5}">
                      <a16:colId xmlns:a16="http://schemas.microsoft.com/office/drawing/2014/main" val="2497475508"/>
                    </a:ext>
                  </a:extLst>
                </a:gridCol>
                <a:gridCol w="1566119">
                  <a:extLst>
                    <a:ext uri="{9D8B030D-6E8A-4147-A177-3AD203B41FA5}">
                      <a16:colId xmlns:a16="http://schemas.microsoft.com/office/drawing/2014/main" val="1498876471"/>
                    </a:ext>
                  </a:extLst>
                </a:gridCol>
              </a:tblGrid>
              <a:tr h="231985">
                <a:tc gridSpan="5">
                  <a:txBody>
                    <a:bodyPr/>
                    <a:lstStyle/>
                    <a:p>
                      <a:pPr algn="l" fontAlgn="b"/>
                      <a:r>
                        <a:rPr lang="en-US" sz="1200" u="none" strike="noStrike">
                          <a:effectLst/>
                        </a:rPr>
                        <a:t>Marine Shop P&amp;L Analysis</a:t>
                      </a:r>
                      <a:endParaRPr lang="en-US" sz="1200" b="1" i="0" u="none" strike="noStrike">
                        <a:solidFill>
                          <a:srgbClr val="000000"/>
                        </a:solidFill>
                        <a:effectLst/>
                        <a:latin typeface="Calibri" panose="020F0502020204030204" pitchFamily="34" charset="0"/>
                      </a:endParaRPr>
                    </a:p>
                  </a:txBody>
                  <a:tcPr marL="6931" marR="6931" marT="693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3929872086"/>
                  </a:ext>
                </a:extLst>
              </a:tr>
              <a:tr h="207129">
                <a:tc gridSpan="5">
                  <a:txBody>
                    <a:bodyPr/>
                    <a:lstStyle/>
                    <a:p>
                      <a:pPr algn="l" fontAlgn="b"/>
                      <a:r>
                        <a:rPr lang="en-US" sz="1000" u="none" strike="noStrike">
                          <a:effectLst/>
                        </a:rPr>
                        <a:t>2009-2020 Audit Financial Statements</a:t>
                      </a:r>
                      <a:endParaRPr lang="en-US" sz="1000" b="0" i="0" u="none" strike="noStrike">
                        <a:solidFill>
                          <a:srgbClr val="000000"/>
                        </a:solidFill>
                        <a:effectLst/>
                        <a:latin typeface="Calibri" panose="020F0502020204030204" pitchFamily="34" charset="0"/>
                      </a:endParaRPr>
                    </a:p>
                  </a:txBody>
                  <a:tcPr marL="6931" marR="6931" marT="693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3892351991"/>
                  </a:ext>
                </a:extLst>
              </a:tr>
              <a:tr h="207129">
                <a:tc gridSpan="3">
                  <a:txBody>
                    <a:bodyPr/>
                    <a:lstStyle/>
                    <a:p>
                      <a:pPr algn="l" fontAlgn="b"/>
                      <a:r>
                        <a:rPr lang="en-US" sz="1000" u="none" strike="noStrike">
                          <a:effectLst/>
                        </a:rPr>
                        <a:t>2021 Unaudited</a:t>
                      </a:r>
                      <a:endParaRPr lang="en-US" sz="1000" b="0" i="0" u="none" strike="noStrike">
                        <a:solidFill>
                          <a:srgbClr val="000000"/>
                        </a:solidFill>
                        <a:effectLst/>
                        <a:latin typeface="Calibri" panose="020F0502020204030204" pitchFamily="34" charset="0"/>
                      </a:endParaRPr>
                    </a:p>
                  </a:txBody>
                  <a:tcPr marL="6931" marR="6931" marT="6931"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2044123805"/>
                  </a:ext>
                </a:extLst>
              </a:tr>
              <a:tr h="207129">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2998893009"/>
                  </a:ext>
                </a:extLst>
              </a:tr>
              <a:tr h="207129">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r>
                        <a:rPr lang="en-US" sz="1000" u="none" strike="noStrike">
                          <a:effectLst/>
                        </a:rPr>
                        <a:t>Retail - Cash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1351110795"/>
                  </a:ext>
                </a:extLst>
              </a:tr>
              <a:tr h="207129">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r>
                        <a:rPr lang="en-US" sz="1000" u="none" strike="noStrike">
                          <a:effectLst/>
                        </a:rPr>
                        <a:t>Suplus before</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4205142527"/>
                  </a:ext>
                </a:extLst>
              </a:tr>
              <a:tr h="207129">
                <a:tc>
                  <a:txBody>
                    <a:bodyPr/>
                    <a:lstStyle/>
                    <a:p>
                      <a:pPr algn="ctr"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r>
                        <a:rPr lang="en-US" sz="1000" u="none" strike="noStrike">
                          <a:effectLst/>
                        </a:rPr>
                        <a:t>Retail</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r>
                        <a:rPr lang="en-US" sz="1000" u="none" strike="noStrike">
                          <a:effectLst/>
                        </a:rPr>
                        <a:t>Retail</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r>
                        <a:rPr lang="en-US" sz="1000" u="none" strike="noStrike">
                          <a:effectLst/>
                        </a:rPr>
                        <a:t>Overheard</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694565053"/>
                  </a:ext>
                </a:extLst>
              </a:tr>
              <a:tr h="207129">
                <a:tc>
                  <a:txBody>
                    <a:bodyPr/>
                    <a:lstStyle/>
                    <a:p>
                      <a:pPr algn="ctr" fontAlgn="b"/>
                      <a:r>
                        <a:rPr lang="en-US" sz="1000" u="none" strike="noStrike">
                          <a:effectLst/>
                        </a:rPr>
                        <a:t>Year</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r>
                        <a:rPr lang="en-US" sz="1000" u="none" strike="noStrike">
                          <a:effectLst/>
                        </a:rPr>
                        <a:t>Revenue</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r>
                        <a:rPr lang="en-US" sz="1000" u="none" strike="noStrike">
                          <a:effectLst/>
                        </a:rPr>
                        <a:t>Expenses</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r>
                        <a:rPr lang="en-US" sz="1000" u="none" strike="noStrike">
                          <a:effectLst/>
                        </a:rPr>
                        <a:t>%</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r>
                        <a:rPr lang="en-US" sz="1000" u="none" strike="noStrike">
                          <a:effectLst/>
                        </a:rPr>
                        <a:t>Allocation</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ctr" fontAlgn="b"/>
                      <a:r>
                        <a:rPr lang="en-US" sz="1000" u="none" strike="noStrike">
                          <a:effectLst/>
                        </a:rPr>
                        <a:t>Margin</a:t>
                      </a:r>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1749263352"/>
                  </a:ext>
                </a:extLst>
              </a:tr>
              <a:tr h="207129">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1585252244"/>
                  </a:ext>
                </a:extLst>
              </a:tr>
              <a:tr h="207129">
                <a:tc>
                  <a:txBody>
                    <a:bodyPr/>
                    <a:lstStyle/>
                    <a:p>
                      <a:pPr algn="r" fontAlgn="b"/>
                      <a:r>
                        <a:rPr lang="en-US" sz="1000" u="none" strike="noStrike">
                          <a:effectLst/>
                        </a:rPr>
                        <a:t>2009</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6,311,544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6,089,209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0.96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222,335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3.5%</a:t>
                      </a:r>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214174859"/>
                  </a:ext>
                </a:extLst>
              </a:tr>
              <a:tr h="207129">
                <a:tc>
                  <a:txBody>
                    <a:bodyPr/>
                    <a:lstStyle/>
                    <a:p>
                      <a:pPr algn="r" fontAlgn="b"/>
                      <a:r>
                        <a:rPr lang="en-US" sz="1000" u="none" strike="noStrike">
                          <a:effectLst/>
                        </a:rPr>
                        <a:t>2010</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7,054,124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6,601,274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0.94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452,850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6.4%</a:t>
                      </a:r>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1578126836"/>
                  </a:ext>
                </a:extLst>
              </a:tr>
              <a:tr h="207129">
                <a:tc>
                  <a:txBody>
                    <a:bodyPr/>
                    <a:lstStyle/>
                    <a:p>
                      <a:pPr algn="r" fontAlgn="b"/>
                      <a:r>
                        <a:rPr lang="en-US" sz="1000" u="none" strike="noStrike">
                          <a:effectLst/>
                        </a:rPr>
                        <a:t>2011</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7,525,513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6,927,442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0.92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598,071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7.9%</a:t>
                      </a:r>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86798937"/>
                  </a:ext>
                </a:extLst>
              </a:tr>
              <a:tr h="207129">
                <a:tc>
                  <a:txBody>
                    <a:bodyPr/>
                    <a:lstStyle/>
                    <a:p>
                      <a:pPr algn="r" fontAlgn="b"/>
                      <a:r>
                        <a:rPr lang="en-US" sz="1000" u="none" strike="noStrike">
                          <a:effectLst/>
                        </a:rPr>
                        <a:t>2012</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7,009,519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6,508,445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0.93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501,074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7.1%</a:t>
                      </a:r>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3219143158"/>
                  </a:ext>
                </a:extLst>
              </a:tr>
              <a:tr h="207129">
                <a:tc>
                  <a:txBody>
                    <a:bodyPr/>
                    <a:lstStyle/>
                    <a:p>
                      <a:pPr algn="r" fontAlgn="b"/>
                      <a:r>
                        <a:rPr lang="en-US" sz="1000" u="none" strike="noStrike">
                          <a:effectLst/>
                        </a:rPr>
                        <a:t>2013</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7,092,089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6,407,438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0.90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684,651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9.7%</a:t>
                      </a:r>
                      <a:endParaRPr lang="en-US" sz="1000" b="0" i="0" u="none" strike="noStrike">
                        <a:solidFill>
                          <a:srgbClr val="4472C4"/>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308410299"/>
                  </a:ext>
                </a:extLst>
              </a:tr>
              <a:tr h="207129">
                <a:tc>
                  <a:txBody>
                    <a:bodyPr/>
                    <a:lstStyle/>
                    <a:p>
                      <a:pPr algn="r" fontAlgn="b"/>
                      <a:r>
                        <a:rPr lang="en-US" sz="1000" u="none" strike="noStrike">
                          <a:effectLst/>
                        </a:rPr>
                        <a:t>2014</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7,096,987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6,650,952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0.94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446,035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6.3%</a:t>
                      </a:r>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2230248108"/>
                  </a:ext>
                </a:extLst>
              </a:tr>
              <a:tr h="207129">
                <a:tc>
                  <a:txBody>
                    <a:bodyPr/>
                    <a:lstStyle/>
                    <a:p>
                      <a:pPr algn="r" fontAlgn="b"/>
                      <a:r>
                        <a:rPr lang="en-US" sz="1000" u="none" strike="noStrike">
                          <a:effectLst/>
                        </a:rPr>
                        <a:t>2015</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7,163,702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6,569,963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0.92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593,739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8.3%</a:t>
                      </a:r>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2257515305"/>
                  </a:ext>
                </a:extLst>
              </a:tr>
              <a:tr h="207129">
                <a:tc>
                  <a:txBody>
                    <a:bodyPr/>
                    <a:lstStyle/>
                    <a:p>
                      <a:pPr algn="r" fontAlgn="b"/>
                      <a:r>
                        <a:rPr lang="en-US" sz="1000" u="none" strike="noStrike">
                          <a:effectLst/>
                        </a:rPr>
                        <a:t>2016</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7,429,276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6,822,576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0.92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606,700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8.2%</a:t>
                      </a:r>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2591851982"/>
                  </a:ext>
                </a:extLst>
              </a:tr>
              <a:tr h="207129">
                <a:tc>
                  <a:txBody>
                    <a:bodyPr/>
                    <a:lstStyle/>
                    <a:p>
                      <a:pPr algn="r" fontAlgn="b"/>
                      <a:r>
                        <a:rPr lang="en-US" sz="1000" u="none" strike="noStrike">
                          <a:effectLst/>
                        </a:rPr>
                        <a:t>2017</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7,564,168 </a:t>
                      </a:r>
                      <a:endParaRPr lang="en-US" sz="1000" b="1" i="0" u="none" strike="noStrike">
                        <a:solidFill>
                          <a:srgbClr val="4472C4"/>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6,873,158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0.91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691,010 </a:t>
                      </a:r>
                      <a:endParaRPr lang="en-US" sz="1000" b="1" i="0" u="none" strike="noStrike">
                        <a:solidFill>
                          <a:srgbClr val="4472C4"/>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9.1%</a:t>
                      </a:r>
                      <a:endParaRPr lang="en-US" sz="1000" b="0" i="0" u="none" strike="noStrike">
                        <a:solidFill>
                          <a:srgbClr val="4472C4"/>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1740428877"/>
                  </a:ext>
                </a:extLst>
              </a:tr>
              <a:tr h="207129">
                <a:tc>
                  <a:txBody>
                    <a:bodyPr/>
                    <a:lstStyle/>
                    <a:p>
                      <a:pPr algn="r" fontAlgn="b"/>
                      <a:r>
                        <a:rPr lang="en-US" sz="1000" u="none" strike="noStrike">
                          <a:effectLst/>
                        </a:rPr>
                        <a:t>2018</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7,527,179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6,895,633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0.92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631,546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8.4%</a:t>
                      </a:r>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205122881"/>
                  </a:ext>
                </a:extLst>
              </a:tr>
              <a:tr h="207129">
                <a:tc>
                  <a:txBody>
                    <a:bodyPr/>
                    <a:lstStyle/>
                    <a:p>
                      <a:pPr algn="r" fontAlgn="b"/>
                      <a:r>
                        <a:rPr lang="en-US" sz="1000" u="none" strike="noStrike">
                          <a:effectLst/>
                        </a:rPr>
                        <a:t>2019</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7,005,397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6,501,201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0.93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504,196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1994895933"/>
                  </a:ext>
                </a:extLst>
              </a:tr>
              <a:tr h="207129">
                <a:tc>
                  <a:txBody>
                    <a:bodyPr/>
                    <a:lstStyle/>
                    <a:p>
                      <a:pPr algn="r" fontAlgn="b"/>
                      <a:r>
                        <a:rPr lang="en-US" sz="1000" u="none" strike="noStrike">
                          <a:effectLst/>
                        </a:rPr>
                        <a:t>2020</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5,734,134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5,549,451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0.97 </a:t>
                      </a:r>
                      <a:endParaRPr lang="en-US" sz="9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184,683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3.2%</a:t>
                      </a:r>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286385588"/>
                  </a:ext>
                </a:extLst>
              </a:tr>
              <a:tr h="207129">
                <a:tc>
                  <a:txBody>
                    <a:bodyPr/>
                    <a:lstStyle/>
                    <a:p>
                      <a:pPr algn="r" fontAlgn="b"/>
                      <a:r>
                        <a:rPr lang="en-US" sz="1000" u="none" strike="noStrike">
                          <a:effectLst/>
                        </a:rPr>
                        <a:t>2021</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6,027,379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6,070,857</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900" u="none" strike="noStrike">
                          <a:effectLst/>
                        </a:rPr>
                        <a:t>1.01 </a:t>
                      </a:r>
                      <a:endParaRPr lang="en-US" sz="900" b="0" i="0" u="none" strike="noStrike">
                        <a:solidFill>
                          <a:srgbClr val="FF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(43,478)</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-0.7%</a:t>
                      </a:r>
                      <a:endParaRPr lang="en-US" sz="1000" b="0" i="0" u="none" strike="noStrike">
                        <a:solidFill>
                          <a:srgbClr val="FF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1230228613"/>
                  </a:ext>
                </a:extLst>
              </a:tr>
              <a:tr h="207129">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6,073,412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4187013826"/>
                  </a:ext>
                </a:extLst>
              </a:tr>
              <a:tr h="207129">
                <a:tc gridSpan="3">
                  <a:txBody>
                    <a:bodyPr/>
                    <a:lstStyle/>
                    <a:p>
                      <a:pPr algn="l" fontAlgn="b"/>
                      <a:r>
                        <a:rPr lang="en-US" sz="1000" u="none" strike="noStrike">
                          <a:effectLst/>
                        </a:rPr>
                        <a:t>2009=2022 Capex</a:t>
                      </a:r>
                      <a:endParaRPr lang="en-US" sz="1000" b="0" i="0" u="none" strike="noStrike">
                        <a:solidFill>
                          <a:srgbClr val="000000"/>
                        </a:solidFill>
                        <a:effectLst/>
                        <a:latin typeface="Calibri" panose="020F0502020204030204" pitchFamily="34" charset="0"/>
                      </a:endParaRPr>
                    </a:p>
                  </a:txBody>
                  <a:tcPr marL="6931" marR="6931" marT="6931"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808417287"/>
                  </a:ext>
                </a:extLst>
              </a:tr>
              <a:tr h="207129">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2073374631"/>
                  </a:ext>
                </a:extLst>
              </a:tr>
              <a:tr h="207129">
                <a:tc>
                  <a:txBody>
                    <a:bodyPr/>
                    <a:lstStyle/>
                    <a:p>
                      <a:pPr algn="l" fontAlgn="b"/>
                      <a:r>
                        <a:rPr lang="en-US" sz="1000" u="none" strike="noStrike">
                          <a:effectLst/>
                        </a:rPr>
                        <a:t>Average</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6,964,693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r" fontAlgn="b"/>
                      <a:r>
                        <a:rPr lang="en-US" sz="1000" u="none" strike="noStrike">
                          <a:effectLst/>
                        </a:rPr>
                        <a:t>506,118 </a:t>
                      </a:r>
                      <a:endParaRPr lang="en-US" sz="1000" b="0" i="0" u="none" strike="noStrike">
                        <a:solidFill>
                          <a:srgbClr val="000000"/>
                        </a:solidFill>
                        <a:effectLst/>
                        <a:latin typeface="Calibri" panose="020F0502020204030204" pitchFamily="34" charset="0"/>
                      </a:endParaRPr>
                    </a:p>
                  </a:txBody>
                  <a:tcPr marL="6931" marR="6931" marT="6931"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931" marR="6931" marT="6931" marB="0" anchor="b"/>
                </a:tc>
                <a:extLst>
                  <a:ext uri="{0D108BD9-81ED-4DB2-BD59-A6C34878D82A}">
                    <a16:rowId xmlns:a16="http://schemas.microsoft.com/office/drawing/2014/main" val="1625514793"/>
                  </a:ext>
                </a:extLst>
              </a:tr>
            </a:tbl>
          </a:graphicData>
        </a:graphic>
      </p:graphicFrame>
    </p:spTree>
    <p:extLst>
      <p:ext uri="{BB962C8B-B14F-4D97-AF65-F5344CB8AC3E}">
        <p14:creationId xmlns:p14="http://schemas.microsoft.com/office/powerpoint/2010/main" val="13993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09283D-21A8-B9C9-4633-8C37C0925D40}"/>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sp>
        <p:nvSpPr>
          <p:cNvPr id="4" name="Slide Number Placeholder 3">
            <a:extLst>
              <a:ext uri="{FF2B5EF4-FFF2-40B4-BE49-F238E27FC236}">
                <a16:creationId xmlns:a16="http://schemas.microsoft.com/office/drawing/2014/main" id="{C3F58CD6-E614-79AC-17F4-30982239D527}"/>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5FDD6B-8490-854E-8BBB-16AE338AEB2D}" type="slidenum">
              <a:rPr lang="en-US" smtClean="0"/>
              <a:pPr/>
              <a:t>17</a:t>
            </a:fld>
            <a:endParaRPr lang="en-US"/>
          </a:p>
        </p:txBody>
      </p:sp>
      <p:pic>
        <p:nvPicPr>
          <p:cNvPr id="5" name="Picture 4" descr="Text&#10;&#10;Description automatically generated with medium confidence">
            <a:extLst>
              <a:ext uri="{FF2B5EF4-FFF2-40B4-BE49-F238E27FC236}">
                <a16:creationId xmlns:a16="http://schemas.microsoft.com/office/drawing/2014/main" id="{51592D1D-5E31-DAC5-0D0B-3BD67A6E4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498" y="5763471"/>
            <a:ext cx="3369327" cy="1068178"/>
          </a:xfrm>
          <a:prstGeom prst="rect">
            <a:avLst/>
          </a:prstGeom>
        </p:spPr>
      </p:pic>
      <p:graphicFrame>
        <p:nvGraphicFramePr>
          <p:cNvPr id="8" name="Table 7">
            <a:extLst>
              <a:ext uri="{FF2B5EF4-FFF2-40B4-BE49-F238E27FC236}">
                <a16:creationId xmlns:a16="http://schemas.microsoft.com/office/drawing/2014/main" id="{AB382459-E7F7-A2F9-65C8-C849579CC921}"/>
              </a:ext>
            </a:extLst>
          </p:cNvPr>
          <p:cNvGraphicFramePr>
            <a:graphicFrameLocks noGrp="1"/>
          </p:cNvGraphicFramePr>
          <p:nvPr>
            <p:extLst>
              <p:ext uri="{D42A27DB-BD31-4B8C-83A1-F6EECF244321}">
                <p14:modId xmlns:p14="http://schemas.microsoft.com/office/powerpoint/2010/main" val="2141747218"/>
              </p:ext>
            </p:extLst>
          </p:nvPr>
        </p:nvGraphicFramePr>
        <p:xfrm>
          <a:off x="0" y="-330"/>
          <a:ext cx="9134469" cy="5410540"/>
        </p:xfrm>
        <a:graphic>
          <a:graphicData uri="http://schemas.openxmlformats.org/drawingml/2006/table">
            <a:tbl>
              <a:tblPr>
                <a:tableStyleId>{5C22544A-7EE6-4342-B048-85BDC9FD1C3A}</a:tableStyleId>
              </a:tblPr>
              <a:tblGrid>
                <a:gridCol w="526846">
                  <a:extLst>
                    <a:ext uri="{9D8B030D-6E8A-4147-A177-3AD203B41FA5}">
                      <a16:colId xmlns:a16="http://schemas.microsoft.com/office/drawing/2014/main" val="551239037"/>
                    </a:ext>
                  </a:extLst>
                </a:gridCol>
                <a:gridCol w="148407">
                  <a:extLst>
                    <a:ext uri="{9D8B030D-6E8A-4147-A177-3AD203B41FA5}">
                      <a16:colId xmlns:a16="http://schemas.microsoft.com/office/drawing/2014/main" val="2568781035"/>
                    </a:ext>
                  </a:extLst>
                </a:gridCol>
                <a:gridCol w="742037">
                  <a:extLst>
                    <a:ext uri="{9D8B030D-6E8A-4147-A177-3AD203B41FA5}">
                      <a16:colId xmlns:a16="http://schemas.microsoft.com/office/drawing/2014/main" val="3288651325"/>
                    </a:ext>
                  </a:extLst>
                </a:gridCol>
                <a:gridCol w="148407">
                  <a:extLst>
                    <a:ext uri="{9D8B030D-6E8A-4147-A177-3AD203B41FA5}">
                      <a16:colId xmlns:a16="http://schemas.microsoft.com/office/drawing/2014/main" val="3654040413"/>
                    </a:ext>
                  </a:extLst>
                </a:gridCol>
                <a:gridCol w="1031431">
                  <a:extLst>
                    <a:ext uri="{9D8B030D-6E8A-4147-A177-3AD203B41FA5}">
                      <a16:colId xmlns:a16="http://schemas.microsoft.com/office/drawing/2014/main" val="2599770789"/>
                    </a:ext>
                  </a:extLst>
                </a:gridCol>
                <a:gridCol w="319076">
                  <a:extLst>
                    <a:ext uri="{9D8B030D-6E8A-4147-A177-3AD203B41FA5}">
                      <a16:colId xmlns:a16="http://schemas.microsoft.com/office/drawing/2014/main" val="7018104"/>
                    </a:ext>
                  </a:extLst>
                </a:gridCol>
                <a:gridCol w="1187259">
                  <a:extLst>
                    <a:ext uri="{9D8B030D-6E8A-4147-A177-3AD203B41FA5}">
                      <a16:colId xmlns:a16="http://schemas.microsoft.com/office/drawing/2014/main" val="2330026033"/>
                    </a:ext>
                  </a:extLst>
                </a:gridCol>
                <a:gridCol w="838501">
                  <a:extLst>
                    <a:ext uri="{9D8B030D-6E8A-4147-A177-3AD203B41FA5}">
                      <a16:colId xmlns:a16="http://schemas.microsoft.com/office/drawing/2014/main" val="3659259122"/>
                    </a:ext>
                  </a:extLst>
                </a:gridCol>
                <a:gridCol w="838501">
                  <a:extLst>
                    <a:ext uri="{9D8B030D-6E8A-4147-A177-3AD203B41FA5}">
                      <a16:colId xmlns:a16="http://schemas.microsoft.com/office/drawing/2014/main" val="524540155"/>
                    </a:ext>
                  </a:extLst>
                </a:gridCol>
                <a:gridCol w="838501">
                  <a:extLst>
                    <a:ext uri="{9D8B030D-6E8A-4147-A177-3AD203B41FA5}">
                      <a16:colId xmlns:a16="http://schemas.microsoft.com/office/drawing/2014/main" val="3251222349"/>
                    </a:ext>
                  </a:extLst>
                </a:gridCol>
                <a:gridCol w="838501">
                  <a:extLst>
                    <a:ext uri="{9D8B030D-6E8A-4147-A177-3AD203B41FA5}">
                      <a16:colId xmlns:a16="http://schemas.microsoft.com/office/drawing/2014/main" val="809018921"/>
                    </a:ext>
                  </a:extLst>
                </a:gridCol>
                <a:gridCol w="838501">
                  <a:extLst>
                    <a:ext uri="{9D8B030D-6E8A-4147-A177-3AD203B41FA5}">
                      <a16:colId xmlns:a16="http://schemas.microsoft.com/office/drawing/2014/main" val="1739512847"/>
                    </a:ext>
                  </a:extLst>
                </a:gridCol>
                <a:gridCol w="838501">
                  <a:extLst>
                    <a:ext uri="{9D8B030D-6E8A-4147-A177-3AD203B41FA5}">
                      <a16:colId xmlns:a16="http://schemas.microsoft.com/office/drawing/2014/main" val="3604431414"/>
                    </a:ext>
                  </a:extLst>
                </a:gridCol>
              </a:tblGrid>
              <a:tr h="312644">
                <a:tc>
                  <a:txBody>
                    <a:bodyPr/>
                    <a:lstStyle/>
                    <a:p>
                      <a:pPr algn="ctr" fontAlgn="b"/>
                      <a:r>
                        <a:rPr lang="en-US" sz="800" u="none" strike="noStrike">
                          <a:effectLst/>
                        </a:rPr>
                        <a:t>*</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gridSpan="11">
                  <a:txBody>
                    <a:bodyPr/>
                    <a:lstStyle/>
                    <a:p>
                      <a:pPr algn="l" fontAlgn="b"/>
                      <a:r>
                        <a:rPr lang="en-US" sz="800" u="none" strike="noStrike">
                          <a:effectLst/>
                        </a:rPr>
                        <a:t>2009-2017 is estimate using the blended percent of M&amp;G expenses from actual allocation provided by CFO to auditors to audit for the years 2018-2020.</a:t>
                      </a:r>
                      <a:endParaRPr lang="en-US" sz="800" b="0" i="0" u="none" strike="noStrike">
                        <a:solidFill>
                          <a:srgbClr val="000000"/>
                        </a:solidFill>
                        <a:effectLst/>
                        <a:latin typeface="Calibri" panose="020F0502020204030204" pitchFamily="34" charset="0"/>
                      </a:endParaRPr>
                    </a:p>
                  </a:txBody>
                  <a:tcPr marL="5710" marR="5710" marT="571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1091685"/>
                  </a:ext>
                </a:extLst>
              </a:tr>
              <a:tr h="170658">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481478525"/>
                  </a:ext>
                </a:extLst>
              </a:tr>
              <a:tr h="312644">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800" u="none" strike="noStrike">
                          <a:effectLst/>
                        </a:rPr>
                        <a:t>Management</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800" u="none" strike="noStrike">
                          <a:effectLst/>
                        </a:rPr>
                        <a:t>Retail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800" u="none" strike="noStrike">
                          <a:effectLst/>
                        </a:rPr>
                        <a:t>Retail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936208043"/>
                  </a:ext>
                </a:extLst>
              </a:tr>
              <a:tr h="143353">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700" u="none" strike="noStrike">
                          <a:effectLst/>
                        </a:rPr>
                        <a:t>and General </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700" u="none" strike="noStrike">
                          <a:effectLst/>
                        </a:rPr>
                        <a:t>Allocation</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700" u="none" strike="noStrike">
                          <a:effectLst/>
                        </a:rPr>
                        <a:t>of Allocation</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596862301"/>
                  </a:ext>
                </a:extLst>
              </a:tr>
              <a:tr h="143353">
                <a:tc>
                  <a:txBody>
                    <a:bodyPr/>
                    <a:lstStyle/>
                    <a:p>
                      <a:pPr algn="r" fontAlgn="b"/>
                      <a:r>
                        <a:rPr lang="en-US" sz="700" u="none" strike="noStrike">
                          <a:effectLst/>
                        </a:rPr>
                        <a:t>2020</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700" u="none" strike="noStrike">
                          <a:effectLst/>
                        </a:rPr>
                        <a:t>2,151,805 </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700" u="none" strike="noStrike">
                          <a:effectLst/>
                        </a:rPr>
                        <a:t>882,975 </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700" u="none" strike="noStrike">
                          <a:effectLst/>
                        </a:rPr>
                        <a:t>41%</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881563621"/>
                  </a:ext>
                </a:extLst>
              </a:tr>
              <a:tr h="143353">
                <a:tc>
                  <a:txBody>
                    <a:bodyPr/>
                    <a:lstStyle/>
                    <a:p>
                      <a:pPr algn="r" fontAlgn="b"/>
                      <a:r>
                        <a:rPr lang="en-US" sz="700" u="none" strike="noStrike">
                          <a:effectLst/>
                        </a:rPr>
                        <a:t>2019</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700" u="none" strike="noStrike">
                          <a:effectLst/>
                        </a:rPr>
                        <a:t>2,790,807 </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700" u="none" strike="noStrike">
                          <a:effectLst/>
                        </a:rPr>
                        <a:t>1,120,580 </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700" u="none" strike="noStrike">
                          <a:effectLst/>
                        </a:rPr>
                        <a:t>40%</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105661856"/>
                  </a:ext>
                </a:extLst>
              </a:tr>
              <a:tr h="143353">
                <a:tc>
                  <a:txBody>
                    <a:bodyPr/>
                    <a:lstStyle/>
                    <a:p>
                      <a:pPr algn="r" fontAlgn="b"/>
                      <a:r>
                        <a:rPr lang="en-US" sz="700" u="none" strike="noStrike">
                          <a:effectLst/>
                        </a:rPr>
                        <a:t>2018</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700" u="none" strike="noStrike">
                          <a:effectLst/>
                        </a:rPr>
                        <a:t>3,036,764 </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700" u="none" strike="noStrike">
                          <a:effectLst/>
                        </a:rPr>
                        <a:t>1,172,093 </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700" u="none" strike="noStrike">
                          <a:effectLst/>
                        </a:rPr>
                        <a:t>39%</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680641406"/>
                  </a:ext>
                </a:extLst>
              </a:tr>
              <a:tr h="150179">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r>
                        <a:rPr lang="en-US" sz="700" u="none" strike="noStrike">
                          <a:effectLst/>
                        </a:rPr>
                        <a:t>Average %</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700" u="none" strike="noStrike">
                          <a:effectLst/>
                        </a:rPr>
                        <a:t>40%</a:t>
                      </a:r>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86319791"/>
                  </a:ext>
                </a:extLst>
              </a:tr>
              <a:tr h="150179">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822772285"/>
                  </a:ext>
                </a:extLst>
              </a:tr>
              <a:tr h="170658">
                <a:tc>
                  <a:txBody>
                    <a:bodyPr/>
                    <a:lstStyle/>
                    <a:p>
                      <a:pPr algn="ctr" fontAlgn="b"/>
                      <a:r>
                        <a:rPr lang="en-US" sz="800" u="none" strike="noStrike">
                          <a:effectLst/>
                        </a:rPr>
                        <a:t>**</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gridSpan="6">
                  <a:txBody>
                    <a:bodyPr/>
                    <a:lstStyle/>
                    <a:p>
                      <a:pPr algn="l" fontAlgn="b"/>
                      <a:r>
                        <a:rPr lang="en-US" sz="800" u="none" strike="noStrike">
                          <a:effectLst/>
                        </a:rPr>
                        <a:t>Removed the PPP grant of $827,600 from recurring results of operations</a:t>
                      </a:r>
                      <a:endParaRPr lang="en-US" sz="800" b="0" i="0" u="none" strike="noStrike">
                        <a:solidFill>
                          <a:srgbClr val="000000"/>
                        </a:solidFill>
                        <a:effectLst/>
                        <a:latin typeface="Calibri" panose="020F0502020204030204" pitchFamily="34" charset="0"/>
                      </a:endParaRPr>
                    </a:p>
                  </a:txBody>
                  <a:tcPr marL="5710" marR="5710" marT="571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906666684"/>
                  </a:ext>
                </a:extLst>
              </a:tr>
              <a:tr h="143353">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577782340"/>
                  </a:ext>
                </a:extLst>
              </a:tr>
              <a:tr h="170658">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800" u="none" strike="noStrike">
                          <a:effectLst/>
                        </a:rPr>
                        <a:t>Retail -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885272258"/>
                  </a:ext>
                </a:extLst>
              </a:tr>
              <a:tr h="170658">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800" u="none" strike="noStrike">
                          <a:effectLst/>
                        </a:rPr>
                        <a:t>Retail</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800" u="none" strike="noStrike">
                          <a:effectLst/>
                        </a:rPr>
                        <a:t>Retail</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800" u="none" strike="noStrike">
                          <a:effectLst/>
                        </a:rPr>
                        <a:t>Net Cash</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4164730202"/>
                  </a:ext>
                </a:extLst>
              </a:tr>
              <a:tr h="170658">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800" u="none" strike="noStrike">
                          <a:effectLst/>
                        </a:rPr>
                        <a:t>Revenue</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800" u="none" strike="noStrike">
                          <a:effectLst/>
                        </a:rPr>
                        <a:t>Expenses</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r>
                        <a:rPr lang="en-US" sz="800" u="none" strike="noStrike">
                          <a:effectLst/>
                        </a:rPr>
                        <a:t>Deficit</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ctr"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914788568"/>
                  </a:ext>
                </a:extLst>
              </a:tr>
              <a:tr h="170658">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089210600"/>
                  </a:ext>
                </a:extLst>
              </a:tr>
              <a:tr h="170658">
                <a:tc>
                  <a:txBody>
                    <a:bodyPr/>
                    <a:lstStyle/>
                    <a:p>
                      <a:pPr algn="r" fontAlgn="b"/>
                      <a:r>
                        <a:rPr lang="en-US" sz="800" u="none" strike="noStrike">
                          <a:effectLst/>
                        </a:rPr>
                        <a:t>2009</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6,311,544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6,089,209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dirty="0">
                          <a:solidFill>
                            <a:srgbClr val="FF0000"/>
                          </a:solidFill>
                          <a:effectLst/>
                        </a:rPr>
                        <a:t>(796,041)</a:t>
                      </a:r>
                      <a:endParaRPr lang="en-US" sz="8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656794623"/>
                  </a:ext>
                </a:extLst>
              </a:tr>
              <a:tr h="170658">
                <a:tc>
                  <a:txBody>
                    <a:bodyPr/>
                    <a:lstStyle/>
                    <a:p>
                      <a:pPr algn="r" fontAlgn="b"/>
                      <a:r>
                        <a:rPr lang="en-US" sz="800" u="none" strike="noStrike">
                          <a:effectLst/>
                        </a:rPr>
                        <a:t>2010</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7,054,124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6,601,274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dirty="0">
                          <a:solidFill>
                            <a:srgbClr val="FF0000"/>
                          </a:solidFill>
                          <a:effectLst/>
                        </a:rPr>
                        <a:t>(617,761)</a:t>
                      </a:r>
                      <a:endParaRPr lang="en-US" sz="8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467036708"/>
                  </a:ext>
                </a:extLst>
              </a:tr>
              <a:tr h="170658">
                <a:tc>
                  <a:txBody>
                    <a:bodyPr/>
                    <a:lstStyle/>
                    <a:p>
                      <a:pPr algn="r" fontAlgn="b"/>
                      <a:r>
                        <a:rPr lang="en-US" sz="800" u="none" strike="noStrike">
                          <a:effectLst/>
                        </a:rPr>
                        <a:t>2011</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7,525,513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6,927,442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dirty="0">
                          <a:solidFill>
                            <a:srgbClr val="FF0000"/>
                          </a:solidFill>
                          <a:effectLst/>
                        </a:rPr>
                        <a:t>(569,227)</a:t>
                      </a:r>
                      <a:endParaRPr lang="en-US" sz="8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681052578"/>
                  </a:ext>
                </a:extLst>
              </a:tr>
              <a:tr h="170658">
                <a:tc>
                  <a:txBody>
                    <a:bodyPr/>
                    <a:lstStyle/>
                    <a:p>
                      <a:pPr algn="r" fontAlgn="b"/>
                      <a:r>
                        <a:rPr lang="en-US" sz="800" u="none" strike="noStrike">
                          <a:effectLst/>
                        </a:rPr>
                        <a:t>2012</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7,009,519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6,508,445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dirty="0">
                          <a:solidFill>
                            <a:srgbClr val="FF0000"/>
                          </a:solidFill>
                          <a:effectLst/>
                        </a:rPr>
                        <a:t>(690,737)</a:t>
                      </a:r>
                      <a:endParaRPr lang="en-US" sz="8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739026965"/>
                  </a:ext>
                </a:extLst>
              </a:tr>
              <a:tr h="170658">
                <a:tc>
                  <a:txBody>
                    <a:bodyPr/>
                    <a:lstStyle/>
                    <a:p>
                      <a:pPr algn="r" fontAlgn="b"/>
                      <a:r>
                        <a:rPr lang="en-US" sz="800" u="none" strike="noStrike">
                          <a:effectLst/>
                        </a:rPr>
                        <a:t>2013</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7,092,089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6,407,438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dirty="0">
                          <a:solidFill>
                            <a:srgbClr val="FF0000"/>
                          </a:solidFill>
                          <a:effectLst/>
                        </a:rPr>
                        <a:t>(536,703)</a:t>
                      </a:r>
                      <a:endParaRPr lang="en-US" sz="8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988119229"/>
                  </a:ext>
                </a:extLst>
              </a:tr>
              <a:tr h="170658">
                <a:tc>
                  <a:txBody>
                    <a:bodyPr/>
                    <a:lstStyle/>
                    <a:p>
                      <a:pPr algn="r" fontAlgn="b"/>
                      <a:r>
                        <a:rPr lang="en-US" sz="800" u="none" strike="noStrike">
                          <a:effectLst/>
                        </a:rPr>
                        <a:t>2014</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7,096,987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6,650,952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solidFill>
                            <a:srgbClr val="FF0000"/>
                          </a:solidFill>
                          <a:effectLst/>
                        </a:rPr>
                        <a:t>(808,767)</a:t>
                      </a:r>
                      <a:endParaRPr lang="en-US" sz="800" b="0" i="0" u="none" strike="noStrike">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222166633"/>
                  </a:ext>
                </a:extLst>
              </a:tr>
              <a:tr h="170658">
                <a:tc>
                  <a:txBody>
                    <a:bodyPr/>
                    <a:lstStyle/>
                    <a:p>
                      <a:pPr algn="r" fontAlgn="b"/>
                      <a:r>
                        <a:rPr lang="en-US" sz="800" u="none" strike="noStrike">
                          <a:effectLst/>
                        </a:rPr>
                        <a:t>2015</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7,163,702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6,569,963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dirty="0">
                          <a:solidFill>
                            <a:srgbClr val="FF0000"/>
                          </a:solidFill>
                          <a:effectLst/>
                        </a:rPr>
                        <a:t>(613,884)</a:t>
                      </a:r>
                      <a:endParaRPr lang="en-US" sz="8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01370219"/>
                  </a:ext>
                </a:extLst>
              </a:tr>
              <a:tr h="170658">
                <a:tc>
                  <a:txBody>
                    <a:bodyPr/>
                    <a:lstStyle/>
                    <a:p>
                      <a:pPr algn="r" fontAlgn="b"/>
                      <a:r>
                        <a:rPr lang="en-US" sz="800" u="none" strike="noStrike">
                          <a:effectLst/>
                        </a:rPr>
                        <a:t>2016</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7,429,276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6,822,576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solidFill>
                            <a:srgbClr val="FF0000"/>
                          </a:solidFill>
                          <a:effectLst/>
                        </a:rPr>
                        <a:t>(630,660)</a:t>
                      </a:r>
                      <a:endParaRPr lang="en-US" sz="800" b="0" i="0" u="none" strike="noStrike">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702452667"/>
                  </a:ext>
                </a:extLst>
              </a:tr>
              <a:tr h="170658">
                <a:tc>
                  <a:txBody>
                    <a:bodyPr/>
                    <a:lstStyle/>
                    <a:p>
                      <a:pPr algn="r" fontAlgn="b"/>
                      <a:r>
                        <a:rPr lang="en-US" sz="800" u="none" strike="noStrike">
                          <a:effectLst/>
                        </a:rPr>
                        <a:t>2017</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7,564,168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6,873,158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dirty="0">
                          <a:solidFill>
                            <a:srgbClr val="FF0000"/>
                          </a:solidFill>
                          <a:effectLst/>
                        </a:rPr>
                        <a:t>(513,745)</a:t>
                      </a:r>
                      <a:endParaRPr lang="en-US" sz="8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22779696"/>
                  </a:ext>
                </a:extLst>
              </a:tr>
              <a:tr h="170658">
                <a:tc>
                  <a:txBody>
                    <a:bodyPr/>
                    <a:lstStyle/>
                    <a:p>
                      <a:pPr algn="r" fontAlgn="b"/>
                      <a:r>
                        <a:rPr lang="en-US" sz="800" u="none" strike="noStrike">
                          <a:effectLst/>
                        </a:rPr>
                        <a:t>2018</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7,527,179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6,895,633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dirty="0">
                          <a:solidFill>
                            <a:srgbClr val="FF0000"/>
                          </a:solidFill>
                          <a:effectLst/>
                        </a:rPr>
                        <a:t>(540,547)</a:t>
                      </a:r>
                      <a:endParaRPr lang="en-US" sz="8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872174171"/>
                  </a:ext>
                </a:extLst>
              </a:tr>
              <a:tr h="170658">
                <a:tc>
                  <a:txBody>
                    <a:bodyPr/>
                    <a:lstStyle/>
                    <a:p>
                      <a:pPr algn="r" fontAlgn="b"/>
                      <a:r>
                        <a:rPr lang="en-US" sz="800" u="none" strike="noStrike">
                          <a:effectLst/>
                        </a:rPr>
                        <a:t>2019</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7,005,397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6,501,201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dirty="0">
                          <a:solidFill>
                            <a:srgbClr val="FF0000"/>
                          </a:solidFill>
                          <a:effectLst/>
                        </a:rPr>
                        <a:t>(616,384)</a:t>
                      </a:r>
                      <a:endParaRPr lang="en-US" sz="8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283958606"/>
                  </a:ext>
                </a:extLst>
              </a:tr>
              <a:tr h="170658">
                <a:tc>
                  <a:txBody>
                    <a:bodyPr/>
                    <a:lstStyle/>
                    <a:p>
                      <a:pPr algn="r" fontAlgn="b"/>
                      <a:r>
                        <a:rPr lang="en-US" sz="800" u="none" strike="noStrike">
                          <a:effectLst/>
                        </a:rPr>
                        <a:t>2020</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5,734,134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5,549,451 </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dirty="0">
                          <a:solidFill>
                            <a:srgbClr val="FF0000"/>
                          </a:solidFill>
                          <a:effectLst/>
                        </a:rPr>
                        <a:t>(698,292)</a:t>
                      </a:r>
                      <a:endParaRPr lang="en-US" sz="8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035646015"/>
                  </a:ext>
                </a:extLst>
              </a:tr>
              <a:tr h="170658">
                <a:tc>
                  <a:txBody>
                    <a:bodyPr/>
                    <a:lstStyle/>
                    <a:p>
                      <a:pPr algn="r" fontAlgn="b"/>
                      <a:r>
                        <a:rPr lang="en-US" sz="800" u="none" strike="noStrike">
                          <a:effectLst/>
                        </a:rPr>
                        <a:t>2021</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6,027,941</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a:effectLst/>
                        </a:rPr>
                        <a:t>6,070,857</a:t>
                      </a:r>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800" u="none" strike="noStrike" dirty="0">
                          <a:solidFill>
                            <a:srgbClr val="FF0000"/>
                          </a:solidFill>
                          <a:effectLst/>
                        </a:rPr>
                        <a:t>(923,478)</a:t>
                      </a:r>
                      <a:endParaRPr lang="en-US" sz="8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922395347"/>
                  </a:ext>
                </a:extLst>
              </a:tr>
              <a:tr h="191137">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1000" u="none" strike="noStrike" dirty="0">
                          <a:solidFill>
                            <a:srgbClr val="FF0000"/>
                          </a:solidFill>
                          <a:effectLst/>
                        </a:rPr>
                        <a:t>(8,556,226)</a:t>
                      </a:r>
                      <a:endParaRPr lang="en-US" sz="10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151460731"/>
                  </a:ext>
                </a:extLst>
              </a:tr>
              <a:tr h="143353">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774511890"/>
                  </a:ext>
                </a:extLst>
              </a:tr>
              <a:tr h="191137">
                <a:tc gridSpan="2">
                  <a:txBody>
                    <a:bodyPr/>
                    <a:lstStyle/>
                    <a:p>
                      <a:pPr algn="l" fontAlgn="b"/>
                      <a:r>
                        <a:rPr lang="en-US" sz="700" u="none" strike="noStrike">
                          <a:effectLst/>
                        </a:rPr>
                        <a:t>Total Capex </a:t>
                      </a:r>
                      <a:endParaRPr lang="en-US" sz="700" b="1" i="0" u="none" strike="noStrike">
                        <a:solidFill>
                          <a:srgbClr val="000000"/>
                        </a:solidFill>
                        <a:effectLst/>
                        <a:latin typeface="Calibri" panose="020F0502020204030204" pitchFamily="34" charset="0"/>
                      </a:endParaRPr>
                    </a:p>
                  </a:txBody>
                  <a:tcPr marL="5710" marR="5710" marT="5710" marB="0" anchor="b"/>
                </a:tc>
                <a:tc hMerge="1">
                  <a:txBody>
                    <a:bodyPr/>
                    <a:lstStyle/>
                    <a:p>
                      <a:endParaRPr lang="en-US"/>
                    </a:p>
                  </a:txBody>
                  <a:tcPr/>
                </a:tc>
                <a:tc>
                  <a:txBody>
                    <a:bodyPr/>
                    <a:lstStyle/>
                    <a:p>
                      <a:pPr algn="l" fontAlgn="b"/>
                      <a:r>
                        <a:rPr lang="en-US" sz="700" u="none" strike="noStrike">
                          <a:effectLst/>
                        </a:rPr>
                        <a:t>2009-2021</a:t>
                      </a:r>
                      <a:endParaRPr lang="en-US" sz="700" b="1"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1000" u="none" strike="noStrike">
                          <a:effectLst/>
                        </a:rPr>
                        <a:t>$2,752,609.15</a:t>
                      </a:r>
                      <a:endParaRPr lang="en-US" sz="1000" b="1"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5710" marR="5710" marT="5710" marB="0" anchor="b"/>
                </a:tc>
                <a:tc>
                  <a:txBody>
                    <a:bodyPr/>
                    <a:lstStyle/>
                    <a:p>
                      <a:pPr algn="r" fontAlgn="b"/>
                      <a:r>
                        <a:rPr lang="en-US" sz="1000" u="none" strike="noStrike" dirty="0">
                          <a:solidFill>
                            <a:srgbClr val="FF0000"/>
                          </a:solidFill>
                          <a:effectLst/>
                        </a:rPr>
                        <a:t>-$11,308,834.80</a:t>
                      </a:r>
                      <a:endParaRPr lang="en-US" sz="1000" b="1" i="0" u="none" strike="noStrike" dirty="0">
                        <a:solidFill>
                          <a:srgbClr val="FF0000"/>
                        </a:solidFill>
                        <a:effectLst/>
                        <a:latin typeface="Calibri" panose="020F0502020204030204" pitchFamily="34" charset="0"/>
                      </a:endParaRPr>
                    </a:p>
                  </a:txBody>
                  <a:tcPr marL="5710" marR="5710" marT="5710"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5710" marR="5710" marT="5710"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688800015"/>
                  </a:ext>
                </a:extLst>
              </a:tr>
            </a:tbl>
          </a:graphicData>
        </a:graphic>
      </p:graphicFrame>
    </p:spTree>
    <p:extLst>
      <p:ext uri="{BB962C8B-B14F-4D97-AF65-F5344CB8AC3E}">
        <p14:creationId xmlns:p14="http://schemas.microsoft.com/office/powerpoint/2010/main" val="1207874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09283D-21A8-B9C9-4633-8C37C0925D40}"/>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sp>
        <p:nvSpPr>
          <p:cNvPr id="4" name="Slide Number Placeholder 3">
            <a:extLst>
              <a:ext uri="{FF2B5EF4-FFF2-40B4-BE49-F238E27FC236}">
                <a16:creationId xmlns:a16="http://schemas.microsoft.com/office/drawing/2014/main" id="{C3F58CD6-E614-79AC-17F4-30982239D527}"/>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5FDD6B-8490-854E-8BBB-16AE338AEB2D}" type="slidenum">
              <a:rPr lang="en-US" smtClean="0"/>
              <a:pPr/>
              <a:t>18</a:t>
            </a:fld>
            <a:endParaRPr lang="en-US"/>
          </a:p>
        </p:txBody>
      </p:sp>
      <p:pic>
        <p:nvPicPr>
          <p:cNvPr id="5" name="Picture 4" descr="Text&#10;&#10;Description automatically generated with medium confidence">
            <a:extLst>
              <a:ext uri="{FF2B5EF4-FFF2-40B4-BE49-F238E27FC236}">
                <a16:creationId xmlns:a16="http://schemas.microsoft.com/office/drawing/2014/main" id="{51592D1D-5E31-DAC5-0D0B-3BD67A6E4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498" y="5763471"/>
            <a:ext cx="3369327" cy="1068178"/>
          </a:xfrm>
          <a:prstGeom prst="rect">
            <a:avLst/>
          </a:prstGeom>
        </p:spPr>
      </p:pic>
      <p:graphicFrame>
        <p:nvGraphicFramePr>
          <p:cNvPr id="10" name="Chart 9">
            <a:extLst>
              <a:ext uri="{FF2B5EF4-FFF2-40B4-BE49-F238E27FC236}">
                <a16:creationId xmlns:a16="http://schemas.microsoft.com/office/drawing/2014/main" id="{3ECC7D9E-6BE5-425F-B233-60E2CCDBA1A5}"/>
              </a:ext>
            </a:extLst>
          </p:cNvPr>
          <p:cNvGraphicFramePr>
            <a:graphicFrameLocks/>
          </p:cNvGraphicFramePr>
          <p:nvPr>
            <p:extLst>
              <p:ext uri="{D42A27DB-BD31-4B8C-83A1-F6EECF244321}">
                <p14:modId xmlns:p14="http://schemas.microsoft.com/office/powerpoint/2010/main" val="4050206829"/>
              </p:ext>
            </p:extLst>
          </p:nvPr>
        </p:nvGraphicFramePr>
        <p:xfrm>
          <a:off x="993938" y="793271"/>
          <a:ext cx="7486651" cy="407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4507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09283D-21A8-B9C9-4633-8C37C0925D40}"/>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sp>
        <p:nvSpPr>
          <p:cNvPr id="4" name="Slide Number Placeholder 3">
            <a:extLst>
              <a:ext uri="{FF2B5EF4-FFF2-40B4-BE49-F238E27FC236}">
                <a16:creationId xmlns:a16="http://schemas.microsoft.com/office/drawing/2014/main" id="{C3F58CD6-E614-79AC-17F4-30982239D527}"/>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5FDD6B-8490-854E-8BBB-16AE338AEB2D}" type="slidenum">
              <a:rPr lang="en-US" smtClean="0"/>
              <a:pPr/>
              <a:t>19</a:t>
            </a:fld>
            <a:endParaRPr lang="en-US"/>
          </a:p>
        </p:txBody>
      </p:sp>
      <p:pic>
        <p:nvPicPr>
          <p:cNvPr id="5" name="Picture 4" descr="Text&#10;&#10;Description automatically generated with medium confidence">
            <a:extLst>
              <a:ext uri="{FF2B5EF4-FFF2-40B4-BE49-F238E27FC236}">
                <a16:creationId xmlns:a16="http://schemas.microsoft.com/office/drawing/2014/main" id="{51592D1D-5E31-DAC5-0D0B-3BD67A6E4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498" y="5763471"/>
            <a:ext cx="3369327" cy="1068178"/>
          </a:xfrm>
          <a:prstGeom prst="rect">
            <a:avLst/>
          </a:prstGeom>
        </p:spPr>
      </p:pic>
      <p:graphicFrame>
        <p:nvGraphicFramePr>
          <p:cNvPr id="13" name="Chart 12">
            <a:extLst>
              <a:ext uri="{FF2B5EF4-FFF2-40B4-BE49-F238E27FC236}">
                <a16:creationId xmlns:a16="http://schemas.microsoft.com/office/drawing/2014/main" id="{8C4B5E11-FC1E-48E1-8D03-0848131BD6AA}"/>
              </a:ext>
            </a:extLst>
          </p:cNvPr>
          <p:cNvGraphicFramePr>
            <a:graphicFrameLocks/>
          </p:cNvGraphicFramePr>
          <p:nvPr>
            <p:extLst>
              <p:ext uri="{D42A27DB-BD31-4B8C-83A1-F6EECF244321}">
                <p14:modId xmlns:p14="http://schemas.microsoft.com/office/powerpoint/2010/main" val="1744372072"/>
              </p:ext>
            </p:extLst>
          </p:nvPr>
        </p:nvGraphicFramePr>
        <p:xfrm>
          <a:off x="841375" y="533400"/>
          <a:ext cx="7461250" cy="3803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62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19050" y="0"/>
            <a:ext cx="9144000" cy="5784644"/>
          </a:xfrm>
          <a:prstGeom prst="rect">
            <a:avLst/>
          </a:prstGeom>
          <a:solidFill>
            <a:schemeClr val="bg1">
              <a:lumMod val="95000"/>
              <a:alpha val="490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7" name="Rectangle 6">
            <a:extLst>
              <a:ext uri="{FF2B5EF4-FFF2-40B4-BE49-F238E27FC236}">
                <a16:creationId xmlns:a16="http://schemas.microsoft.com/office/drawing/2014/main" id="{633DA0C3-55C9-6381-4B1B-35AE145DF87A}"/>
              </a:ext>
            </a:extLst>
          </p:cNvPr>
          <p:cNvSpPr/>
          <p:nvPr/>
        </p:nvSpPr>
        <p:spPr>
          <a:xfrm>
            <a:off x="19050" y="5784644"/>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A12048A2-F6D3-DAB8-B6D8-D4EAC8D931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163" y="5833829"/>
            <a:ext cx="3369327" cy="1068178"/>
          </a:xfrm>
          <a:prstGeom prst="rect">
            <a:avLst/>
          </a:prstGeom>
        </p:spPr>
      </p:pic>
      <p:sp>
        <p:nvSpPr>
          <p:cNvPr id="3" name="Slide Number Placeholder 2">
            <a:extLst>
              <a:ext uri="{FF2B5EF4-FFF2-40B4-BE49-F238E27FC236}">
                <a16:creationId xmlns:a16="http://schemas.microsoft.com/office/drawing/2014/main" id="{925211DE-82C0-E24D-00D7-6EBD1638AE05}"/>
              </a:ext>
            </a:extLst>
          </p:cNvPr>
          <p:cNvSpPr>
            <a:spLocks noGrp="1"/>
          </p:cNvSpPr>
          <p:nvPr>
            <p:ph type="sldNum" sz="quarter" idx="12"/>
          </p:nvPr>
        </p:nvSpPr>
        <p:spPr/>
        <p:txBody>
          <a:bodyPr/>
          <a:lstStyle/>
          <a:p>
            <a:fld id="{675FDD6B-8490-854E-8BBB-16AE338AEB2D}" type="slidenum">
              <a:rPr lang="en-US" smtClean="0"/>
              <a:t>2</a:t>
            </a:fld>
            <a:endParaRPr lang="en-US"/>
          </a:p>
        </p:txBody>
      </p:sp>
      <p:sp>
        <p:nvSpPr>
          <p:cNvPr id="11" name="Title 1">
            <a:extLst>
              <a:ext uri="{FF2B5EF4-FFF2-40B4-BE49-F238E27FC236}">
                <a16:creationId xmlns:a16="http://schemas.microsoft.com/office/drawing/2014/main" id="{893F08BB-3DBF-0DBA-B10D-7A96343A2589}"/>
              </a:ext>
            </a:extLst>
          </p:cNvPr>
          <p:cNvSpPr txBox="1">
            <a:spLocks/>
          </p:cNvSpPr>
          <p:nvPr/>
        </p:nvSpPr>
        <p:spPr>
          <a:xfrm>
            <a:off x="1662842" y="407313"/>
            <a:ext cx="5818314" cy="430887"/>
          </a:xfrm>
          <a:prstGeom prst="rect">
            <a:avLst/>
          </a:prstGeom>
        </p:spPr>
        <p:txBody>
          <a:bodyPr wrap="square" lIns="0" tIns="0" rIns="0" bIns="0" anchor="b">
            <a:spAutoFit/>
          </a:bodyPr>
          <a:lstStyle>
            <a:lvl1pPr algn="ctr">
              <a:defRPr sz="6000" b="1" i="0">
                <a:solidFill>
                  <a:srgbClr val="494F42"/>
                </a:solidFill>
                <a:latin typeface="Arial"/>
                <a:ea typeface="+mj-ea"/>
                <a:cs typeface="Arial"/>
              </a:defRPr>
            </a:lvl1pPr>
          </a:lstStyle>
          <a:p>
            <a:r>
              <a:rPr lang="en-US" kern="0" dirty="0"/>
              <a:t>Agenda </a:t>
            </a:r>
          </a:p>
        </p:txBody>
      </p:sp>
      <p:sp>
        <p:nvSpPr>
          <p:cNvPr id="12" name="Text Placeholder 2">
            <a:extLst>
              <a:ext uri="{FF2B5EF4-FFF2-40B4-BE49-F238E27FC236}">
                <a16:creationId xmlns:a16="http://schemas.microsoft.com/office/drawing/2014/main" id="{F399F6F1-417A-AE8C-9E32-77FEA27C86BC}"/>
              </a:ext>
            </a:extLst>
          </p:cNvPr>
          <p:cNvSpPr txBox="1">
            <a:spLocks/>
          </p:cNvSpPr>
          <p:nvPr/>
        </p:nvSpPr>
        <p:spPr>
          <a:xfrm>
            <a:off x="457200" y="971014"/>
            <a:ext cx="8229600" cy="4678204"/>
          </a:xfrm>
          <a:prstGeom prst="rect">
            <a:avLst/>
          </a:prstGeom>
        </p:spPr>
        <p:txBody>
          <a:bodyPr wrap="square" lIns="0" tIns="0" rIns="0" bIns="0">
            <a:spAutoFit/>
          </a:bodyPr>
          <a:lstStyle>
            <a:lvl1pPr marL="0" indent="0" algn="ctr">
              <a:buNone/>
              <a:defRPr sz="2400">
                <a:latin typeface="+mn-lt"/>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l"/>
            <a:endParaRPr lang="en-US" kern="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marL="914400" lvl="1" indent="-457200" algn="l">
              <a:buFont typeface="Arial" panose="020B0604020202020204" pitchFamily="34" charset="0"/>
              <a:buChar char="•"/>
            </a:pPr>
            <a:r>
              <a:rPr lang="en-US" sz="2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June 17, 2022 Futures/Retail Microsoft Teams Meeting </a:t>
            </a:r>
          </a:p>
          <a:p>
            <a:pPr marL="914400" lvl="1" indent="-457200" algn="l">
              <a:buFont typeface="Arial" panose="020B0604020202020204" pitchFamily="34" charset="0"/>
              <a:buChar char="•"/>
            </a:pPr>
            <a:endParaRPr lang="en-US" sz="1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marL="914400" lvl="1" indent="-457200" algn="l">
              <a:buFont typeface="Arial" panose="020B0604020202020204" pitchFamily="34" charset="0"/>
              <a:buChar char="•"/>
            </a:pPr>
            <a:r>
              <a:rPr lang="en-US" sz="2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New work for Futures Committee</a:t>
            </a:r>
          </a:p>
          <a:p>
            <a:pPr marL="914400" lvl="1" indent="-457200" algn="l">
              <a:buFont typeface="Arial" panose="020B0604020202020204" pitchFamily="34" charset="0"/>
              <a:buChar char="•"/>
            </a:pPr>
            <a:endParaRPr lang="en-US" sz="1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marL="914400" lvl="1" indent="-457200" algn="l">
              <a:buFont typeface="Arial" panose="020B0604020202020204" pitchFamily="34" charset="0"/>
              <a:buChar char="•"/>
            </a:pPr>
            <a:r>
              <a:rPr lang="en-US" sz="2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Futures Committee Charter</a:t>
            </a:r>
          </a:p>
          <a:p>
            <a:pPr marL="914400" lvl="1" indent="-457200" algn="l">
              <a:buFont typeface="Arial" panose="020B0604020202020204" pitchFamily="34" charset="0"/>
              <a:buChar char="•"/>
            </a:pPr>
            <a:endParaRPr lang="en-US" sz="1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marL="914400" lvl="1" indent="-457200" algn="l">
              <a:buFont typeface="Arial" panose="020B0604020202020204" pitchFamily="34" charset="0"/>
              <a:buChar char="•"/>
            </a:pPr>
            <a:r>
              <a:rPr lang="en-US" sz="2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Retail Review</a:t>
            </a:r>
          </a:p>
          <a:p>
            <a:pPr marL="914400" lvl="1" indent="-457200" algn="l">
              <a:buFont typeface="Arial" panose="020B0604020202020204" pitchFamily="34" charset="0"/>
              <a:buChar char="•"/>
            </a:pPr>
            <a:endParaRPr lang="en-US" sz="1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marL="914400" lvl="1" indent="-457200" algn="l">
              <a:buFont typeface="Arial" panose="020B0604020202020204" pitchFamily="34" charset="0"/>
              <a:buChar char="•"/>
            </a:pPr>
            <a:r>
              <a:rPr lang="en-US" sz="2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Retail Update – LtGen Chiarotti</a:t>
            </a:r>
          </a:p>
          <a:p>
            <a:pPr marL="914400" lvl="1" indent="-457200" algn="l">
              <a:buFont typeface="Arial" panose="020B0604020202020204" pitchFamily="34" charset="0"/>
              <a:buChar char="•"/>
            </a:pPr>
            <a:endParaRPr lang="en-US" sz="1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marL="914400" lvl="1" indent="-457200" algn="l">
              <a:buFont typeface="Arial" panose="020B0604020202020204" pitchFamily="34" charset="0"/>
              <a:buChar char="•"/>
            </a:pPr>
            <a:r>
              <a:rPr lang="en-US" sz="2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Back-Up Slides – Jay Holmes</a:t>
            </a:r>
          </a:p>
          <a:p>
            <a:pPr marL="914400" lvl="1" indent="-457200" algn="l">
              <a:buFont typeface="Arial" panose="020B0604020202020204" pitchFamily="34" charset="0"/>
              <a:buChar char="•"/>
            </a:pPr>
            <a:endParaRPr lang="en-US" sz="1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marL="914400" lvl="1" indent="-457200" algn="l">
              <a:buFont typeface="Arial" panose="020B0604020202020204" pitchFamily="34" charset="0"/>
              <a:buChar char="•"/>
            </a:pPr>
            <a:r>
              <a:rPr lang="en-US" sz="2400" kern="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Way Ahead</a:t>
            </a:r>
          </a:p>
          <a:p>
            <a:pPr algn="l"/>
            <a:endParaRPr lang="en-US" kern="0" dirty="0">
              <a:solidFill>
                <a:sysClr val="windowText" lastClr="000000"/>
              </a:solidFill>
            </a:endParaRPr>
          </a:p>
        </p:txBody>
      </p:sp>
    </p:spTree>
    <p:extLst>
      <p:ext uri="{BB962C8B-B14F-4D97-AF65-F5344CB8AC3E}">
        <p14:creationId xmlns:p14="http://schemas.microsoft.com/office/powerpoint/2010/main" val="199012281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09283D-21A8-B9C9-4633-8C37C0925D40}"/>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sp>
        <p:nvSpPr>
          <p:cNvPr id="2" name="Title 1">
            <a:extLst>
              <a:ext uri="{FF2B5EF4-FFF2-40B4-BE49-F238E27FC236}">
                <a16:creationId xmlns:a16="http://schemas.microsoft.com/office/drawing/2014/main" id="{23AB98F9-E968-9F3D-BD4B-57AB28669A95}"/>
              </a:ext>
            </a:extLst>
          </p:cNvPr>
          <p:cNvSpPr>
            <a:spLocks noGrp="1"/>
          </p:cNvSpPr>
          <p:nvPr>
            <p:ph type="title"/>
          </p:nvPr>
        </p:nvSpPr>
        <p:spPr>
          <a:xfrm>
            <a:off x="634149" y="150664"/>
            <a:ext cx="7886700" cy="430887"/>
          </a:xfrm>
        </p:spPr>
        <p:txBody>
          <a:bodyPr/>
          <a:lstStyle/>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MCA RETAIL BUSINESS RISKS</a:t>
            </a:r>
          </a:p>
        </p:txBody>
      </p:sp>
      <p:sp>
        <p:nvSpPr>
          <p:cNvPr id="4" name="Slide Number Placeholder 3">
            <a:extLst>
              <a:ext uri="{FF2B5EF4-FFF2-40B4-BE49-F238E27FC236}">
                <a16:creationId xmlns:a16="http://schemas.microsoft.com/office/drawing/2014/main" id="{C3F58CD6-E614-79AC-17F4-30982239D527}"/>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5FDD6B-8490-854E-8BBB-16AE338AEB2D}" type="slidenum">
              <a:rPr lang="en-US" smtClean="0"/>
              <a:pPr/>
              <a:t>20</a:t>
            </a:fld>
            <a:endParaRPr lang="en-US"/>
          </a:p>
        </p:txBody>
      </p:sp>
      <p:pic>
        <p:nvPicPr>
          <p:cNvPr id="5" name="Picture 4" descr="Text&#10;&#10;Description automatically generated with medium confidence">
            <a:extLst>
              <a:ext uri="{FF2B5EF4-FFF2-40B4-BE49-F238E27FC236}">
                <a16:creationId xmlns:a16="http://schemas.microsoft.com/office/drawing/2014/main" id="{51592D1D-5E31-DAC5-0D0B-3BD67A6E4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498" y="5763471"/>
            <a:ext cx="3369327" cy="1068178"/>
          </a:xfrm>
          <a:prstGeom prst="rect">
            <a:avLst/>
          </a:prstGeom>
        </p:spPr>
      </p:pic>
      <p:sp>
        <p:nvSpPr>
          <p:cNvPr id="7" name="TextBox 6">
            <a:extLst>
              <a:ext uri="{FF2B5EF4-FFF2-40B4-BE49-F238E27FC236}">
                <a16:creationId xmlns:a16="http://schemas.microsoft.com/office/drawing/2014/main" id="{190BAB6F-E44F-0036-1646-2D2B26A82B0A}"/>
              </a:ext>
            </a:extLst>
          </p:cNvPr>
          <p:cNvSpPr txBox="1"/>
          <p:nvPr/>
        </p:nvSpPr>
        <p:spPr>
          <a:xfrm>
            <a:off x="628650" y="532840"/>
            <a:ext cx="8505825" cy="5355312"/>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 part of a new business model would be to “box” or mitigate these risks, if possible/COA#2</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Cashflow drain</a:t>
            </a:r>
          </a:p>
          <a:p>
            <a:pPr marL="91440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-High dollar inventory requirements-lead time cycle-TBS finance-broken business model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Declining revenue</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Precipitous decline of margins since 2019</a:t>
            </a:r>
          </a:p>
          <a:p>
            <a:pPr marL="68580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-inflationary pressures</a:t>
            </a:r>
          </a:p>
          <a:p>
            <a:pPr marL="68580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-higher interest rate margin pressure on TBS uniform finance plan</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2021 was first losing year since the acquisition year, (2008 was a losing year)</a:t>
            </a:r>
          </a:p>
          <a:p>
            <a:pPr marL="91440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-Revenue of $6m--$44k loss</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Limited market upside/potential shrinking market</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Stronger competitors with lower costs, buying power</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Becoming more technological intensive ultimately requires more investment</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Significant involvement of senior management leads to distractions?</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People intensive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- 49% of MCA workforce-0% of profit	            -Higher salaries offered by local retail chain competitors</a:t>
            </a:r>
          </a:p>
          <a:p>
            <a:pPr marL="45720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-high turnover of employees		            -high turnover of retail managers</a:t>
            </a:r>
          </a:p>
          <a:p>
            <a:pPr marL="45720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 personnel </a:t>
            </a:r>
            <a:r>
              <a:rPr lang="en-US" sz="1400" dirty="0">
                <a:latin typeface="Calibri" panose="020F0502020204030204" pitchFamily="34" charset="0"/>
                <a:ea typeface="Calibri" panose="020F0502020204030204" pitchFamily="34" charset="0"/>
                <a:cs typeface="Times New Roman" panose="02020603050405020304" pitchFamily="18" charset="0"/>
              </a:rPr>
              <a:t>with </a:t>
            </a:r>
            <a:r>
              <a:rPr lang="en-US" sz="1400" dirty="0">
                <a:effectLst/>
                <a:latin typeface="Calibri" panose="020F0502020204030204" pitchFamily="34" charset="0"/>
                <a:ea typeface="Calibri" panose="020F0502020204030204" pitchFamily="34" charset="0"/>
                <a:cs typeface="Times New Roman" panose="02020603050405020304" pitchFamily="18" charset="0"/>
              </a:rPr>
              <a:t>retail experience/ trained-OJT   -age of master tailors/quality of uniforms could be affected</a:t>
            </a:r>
          </a:p>
          <a:p>
            <a:pPr marL="45720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-immigration-visa issues</a:t>
            </a:r>
          </a:p>
          <a:p>
            <a:pPr marL="342900" marR="0" lvl="0" indent="-342900">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558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09283D-21A8-B9C9-4633-8C37C0925D40}"/>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sp>
        <p:nvSpPr>
          <p:cNvPr id="4" name="Slide Number Placeholder 3">
            <a:extLst>
              <a:ext uri="{FF2B5EF4-FFF2-40B4-BE49-F238E27FC236}">
                <a16:creationId xmlns:a16="http://schemas.microsoft.com/office/drawing/2014/main" id="{C3F58CD6-E614-79AC-17F4-30982239D527}"/>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5FDD6B-8490-854E-8BBB-16AE338AEB2D}" type="slidenum">
              <a:rPr lang="en-US" smtClean="0"/>
              <a:pPr/>
              <a:t>21</a:t>
            </a:fld>
            <a:endParaRPr lang="en-US"/>
          </a:p>
        </p:txBody>
      </p:sp>
      <p:pic>
        <p:nvPicPr>
          <p:cNvPr id="5" name="Picture 4" descr="Text&#10;&#10;Description automatically generated with medium confidence">
            <a:extLst>
              <a:ext uri="{FF2B5EF4-FFF2-40B4-BE49-F238E27FC236}">
                <a16:creationId xmlns:a16="http://schemas.microsoft.com/office/drawing/2014/main" id="{51592D1D-5E31-DAC5-0D0B-3BD67A6E4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498" y="5763471"/>
            <a:ext cx="3369327" cy="1068178"/>
          </a:xfrm>
          <a:prstGeom prst="rect">
            <a:avLst/>
          </a:prstGeom>
        </p:spPr>
      </p:pic>
      <p:sp>
        <p:nvSpPr>
          <p:cNvPr id="9" name="TextBox 8">
            <a:extLst>
              <a:ext uri="{FF2B5EF4-FFF2-40B4-BE49-F238E27FC236}">
                <a16:creationId xmlns:a16="http://schemas.microsoft.com/office/drawing/2014/main" id="{3A38E815-9CEA-D9E8-323B-95FC466BEC69}"/>
              </a:ext>
            </a:extLst>
          </p:cNvPr>
          <p:cNvSpPr txBox="1"/>
          <p:nvPr/>
        </p:nvSpPr>
        <p:spPr>
          <a:xfrm>
            <a:off x="1255826" y="888233"/>
            <a:ext cx="6440374" cy="3139321"/>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Reputation risk (if brand quality deteriorates)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Technological intensive-capital intensive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Retail expertise to price product during inflationary spiral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International currency risk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Supplier risk-certification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Inventory risks-shrinkage-fraud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Competitor strength leverage for more competitive shipping costs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Capricious forces—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1800" dirty="0">
                <a:effectLst/>
                <a:latin typeface="Calibri" panose="020F0502020204030204" pitchFamily="34" charset="0"/>
                <a:ea typeface="Calibri" panose="020F0502020204030204" pitchFamily="34" charset="0"/>
                <a:cs typeface="Times New Roman" panose="02020603050405020304" pitchFamily="18" charset="0"/>
              </a:rPr>
              <a:t> MCB closes gates to Quantico town resulting in decreased foot traffic or COVID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02BB0C71-EA02-1DD9-17AF-0FBC322CC207}"/>
              </a:ext>
            </a:extLst>
          </p:cNvPr>
          <p:cNvSpPr>
            <a:spLocks noGrp="1"/>
          </p:cNvSpPr>
          <p:nvPr>
            <p:ph type="title"/>
          </p:nvPr>
        </p:nvSpPr>
        <p:spPr>
          <a:xfrm>
            <a:off x="634149" y="150664"/>
            <a:ext cx="7886700" cy="430887"/>
          </a:xfrm>
        </p:spPr>
        <p:txBody>
          <a:bodyPr/>
          <a:lstStyle/>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MCA RETAIL BUSINESS RISKS, </a:t>
            </a:r>
            <a:r>
              <a:rPr lang="en-US" sz="2000" dirty="0">
                <a:effectLst/>
                <a:latin typeface="Calibri" panose="020F0502020204030204" pitchFamily="34" charset="0"/>
                <a:ea typeface="Calibri" panose="020F0502020204030204" pitchFamily="34" charset="0"/>
                <a:cs typeface="Times New Roman" panose="02020603050405020304" pitchFamily="18" charset="0"/>
              </a:rPr>
              <a:t>cont’d</a:t>
            </a:r>
          </a:p>
        </p:txBody>
      </p:sp>
      <p:graphicFrame>
        <p:nvGraphicFramePr>
          <p:cNvPr id="12" name="Table 11">
            <a:extLst>
              <a:ext uri="{FF2B5EF4-FFF2-40B4-BE49-F238E27FC236}">
                <a16:creationId xmlns:a16="http://schemas.microsoft.com/office/drawing/2014/main" id="{A6C354F5-6657-4D1D-7E0B-7ECAE033C21C}"/>
              </a:ext>
            </a:extLst>
          </p:cNvPr>
          <p:cNvGraphicFramePr>
            <a:graphicFrameLocks noGrp="1"/>
          </p:cNvGraphicFramePr>
          <p:nvPr>
            <p:extLst>
              <p:ext uri="{D42A27DB-BD31-4B8C-83A1-F6EECF244321}">
                <p14:modId xmlns:p14="http://schemas.microsoft.com/office/powerpoint/2010/main" val="75104319"/>
              </p:ext>
            </p:extLst>
          </p:nvPr>
        </p:nvGraphicFramePr>
        <p:xfrm>
          <a:off x="2368550" y="3810000"/>
          <a:ext cx="4089400" cy="1554480"/>
        </p:xfrm>
        <a:graphic>
          <a:graphicData uri="http://schemas.openxmlformats.org/drawingml/2006/table">
            <a:tbl>
              <a:tblPr firstRow="1" firstCol="1" bandRow="1">
                <a:tableStyleId>{5C22544A-7EE6-4342-B048-85BDC9FD1C3A}</a:tableStyleId>
              </a:tblPr>
              <a:tblGrid>
                <a:gridCol w="2347279">
                  <a:extLst>
                    <a:ext uri="{9D8B030D-6E8A-4147-A177-3AD203B41FA5}">
                      <a16:colId xmlns:a16="http://schemas.microsoft.com/office/drawing/2014/main" val="2106706427"/>
                    </a:ext>
                  </a:extLst>
                </a:gridCol>
                <a:gridCol w="1742121">
                  <a:extLst>
                    <a:ext uri="{9D8B030D-6E8A-4147-A177-3AD203B41FA5}">
                      <a16:colId xmlns:a16="http://schemas.microsoft.com/office/drawing/2014/main" val="2283036229"/>
                    </a:ext>
                  </a:extLst>
                </a:gridCol>
              </a:tblGrid>
              <a:tr h="269179">
                <a:tc gridSpan="2">
                  <a:txBody>
                    <a:bodyPr/>
                    <a:lstStyle/>
                    <a:p>
                      <a:pPr marL="0" marR="0">
                        <a:spcBef>
                          <a:spcPts val="0"/>
                        </a:spcBef>
                        <a:spcAft>
                          <a:spcPts val="0"/>
                        </a:spcAft>
                      </a:pPr>
                      <a:r>
                        <a:rPr lang="en-US" sz="1800" dirty="0">
                          <a:solidFill>
                            <a:srgbClr val="2F402C"/>
                          </a:solidFill>
                          <a:effectLst/>
                        </a:rPr>
                        <a:t>Operating Income 2021</a:t>
                      </a:r>
                      <a:endParaRPr lang="en-US" sz="1200" dirty="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hMerge="1">
                  <a:txBody>
                    <a:bodyPr/>
                    <a:lstStyle/>
                    <a:p>
                      <a:endParaRPr lang="en-US" dirty="0"/>
                    </a:p>
                  </a:txBody>
                  <a:tcPr/>
                </a:tc>
                <a:extLst>
                  <a:ext uri="{0D108BD9-81ED-4DB2-BD59-A6C34878D82A}">
                    <a16:rowId xmlns:a16="http://schemas.microsoft.com/office/drawing/2014/main" val="3082697584"/>
                  </a:ext>
                </a:extLst>
              </a:tr>
              <a:tr h="138323">
                <a:tc>
                  <a:txBody>
                    <a:bodyPr/>
                    <a:lstStyle/>
                    <a:p>
                      <a:pPr marL="0" marR="0" algn="r">
                        <a:spcBef>
                          <a:spcPts val="0"/>
                        </a:spcBef>
                        <a:spcAft>
                          <a:spcPts val="0"/>
                        </a:spcAft>
                      </a:pPr>
                      <a:r>
                        <a:rPr lang="en-US" sz="1200" dirty="0">
                          <a:solidFill>
                            <a:srgbClr val="FF0000"/>
                          </a:solidFill>
                          <a:effectLst/>
                        </a:rPr>
                        <a:t>  (296,485.28)</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spcBef>
                          <a:spcPts val="0"/>
                        </a:spcBef>
                        <a:spcAft>
                          <a:spcPts val="0"/>
                        </a:spcAft>
                      </a:pPr>
                      <a:r>
                        <a:rPr lang="en-US" sz="1200" dirty="0">
                          <a:solidFill>
                            <a:srgbClr val="2F402C"/>
                          </a:solidFill>
                          <a:effectLst/>
                        </a:rPr>
                        <a:t>Gazette                                        </a:t>
                      </a:r>
                      <a:endParaRPr lang="en-US" sz="1200" dirty="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3107225016"/>
                  </a:ext>
                </a:extLst>
              </a:tr>
              <a:tr h="138323">
                <a:tc>
                  <a:txBody>
                    <a:bodyPr/>
                    <a:lstStyle/>
                    <a:p>
                      <a:pPr marL="0" marR="0" algn="r">
                        <a:spcBef>
                          <a:spcPts val="0"/>
                        </a:spcBef>
                        <a:spcAft>
                          <a:spcPts val="0"/>
                        </a:spcAft>
                      </a:pPr>
                      <a:r>
                        <a:rPr lang="en-US" sz="1200" dirty="0">
                          <a:solidFill>
                            <a:srgbClr val="FF0000"/>
                          </a:solidFill>
                          <a:effectLst/>
                        </a:rPr>
                        <a:t>  (239,144.30)</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spcBef>
                          <a:spcPts val="0"/>
                        </a:spcBef>
                        <a:spcAft>
                          <a:spcPts val="0"/>
                        </a:spcAft>
                      </a:pPr>
                      <a:r>
                        <a:rPr lang="en-US" sz="1200">
                          <a:solidFill>
                            <a:srgbClr val="2F402C"/>
                          </a:solidFill>
                          <a:effectLst/>
                        </a:rPr>
                        <a:t>Leatherneck</a:t>
                      </a:r>
                      <a:endParaRPr lang="en-US" sz="120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1428573521"/>
                  </a:ext>
                </a:extLst>
              </a:tr>
              <a:tr h="138323">
                <a:tc>
                  <a:txBody>
                    <a:bodyPr/>
                    <a:lstStyle/>
                    <a:p>
                      <a:pPr marL="0" marR="0" algn="r">
                        <a:spcBef>
                          <a:spcPts val="0"/>
                        </a:spcBef>
                        <a:spcAft>
                          <a:spcPts val="0"/>
                        </a:spcAft>
                      </a:pPr>
                      <a:r>
                        <a:rPr lang="en-US" sz="1200" dirty="0">
                          <a:solidFill>
                            <a:srgbClr val="FF0000"/>
                          </a:solidFill>
                          <a:effectLst/>
                        </a:rPr>
                        <a:t>(43,700.00)</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spcBef>
                          <a:spcPts val="0"/>
                        </a:spcBef>
                        <a:spcAft>
                          <a:spcPts val="0"/>
                        </a:spcAft>
                      </a:pPr>
                      <a:r>
                        <a:rPr lang="en-US" sz="1200" dirty="0">
                          <a:solidFill>
                            <a:srgbClr val="2F402C"/>
                          </a:solidFill>
                          <a:effectLst/>
                        </a:rPr>
                        <a:t>Retail</a:t>
                      </a:r>
                      <a:endParaRPr lang="en-US" sz="1200" dirty="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2964975154"/>
                  </a:ext>
                </a:extLst>
              </a:tr>
              <a:tr h="138323">
                <a:tc>
                  <a:txBody>
                    <a:bodyPr/>
                    <a:lstStyle/>
                    <a:p>
                      <a:pPr marL="0" marR="0" algn="r">
                        <a:spcBef>
                          <a:spcPts val="0"/>
                        </a:spcBef>
                        <a:spcAft>
                          <a:spcPts val="0"/>
                        </a:spcAft>
                      </a:pPr>
                      <a:r>
                        <a:rPr lang="en-US" sz="1200">
                          <a:solidFill>
                            <a:srgbClr val="2F402C"/>
                          </a:solidFill>
                          <a:effectLst/>
                        </a:rPr>
                        <a:t>385,998.17 </a:t>
                      </a:r>
                      <a:endParaRPr lang="en-US" sz="120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spcBef>
                          <a:spcPts val="0"/>
                        </a:spcBef>
                        <a:spcAft>
                          <a:spcPts val="0"/>
                        </a:spcAft>
                      </a:pPr>
                      <a:r>
                        <a:rPr lang="en-US" sz="1200" dirty="0">
                          <a:solidFill>
                            <a:srgbClr val="2F402C"/>
                          </a:solidFill>
                          <a:effectLst/>
                        </a:rPr>
                        <a:t>Professional Events</a:t>
                      </a:r>
                      <a:endParaRPr lang="en-US" sz="1200" dirty="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1191030440"/>
                  </a:ext>
                </a:extLst>
              </a:tr>
              <a:tr h="138323">
                <a:tc>
                  <a:txBody>
                    <a:bodyPr/>
                    <a:lstStyle/>
                    <a:p>
                      <a:pPr marL="0" marR="0" algn="r">
                        <a:spcBef>
                          <a:spcPts val="0"/>
                        </a:spcBef>
                        <a:spcAft>
                          <a:spcPts val="0"/>
                        </a:spcAft>
                      </a:pPr>
                      <a:r>
                        <a:rPr lang="en-US" sz="1200">
                          <a:solidFill>
                            <a:srgbClr val="2F402C"/>
                          </a:solidFill>
                          <a:effectLst/>
                        </a:rPr>
                        <a:t>804,887.01 </a:t>
                      </a:r>
                      <a:endParaRPr lang="en-US" sz="120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spcBef>
                          <a:spcPts val="0"/>
                        </a:spcBef>
                        <a:spcAft>
                          <a:spcPts val="0"/>
                        </a:spcAft>
                      </a:pPr>
                      <a:r>
                        <a:rPr lang="en-US" sz="1200" dirty="0">
                          <a:solidFill>
                            <a:srgbClr val="2F402C"/>
                          </a:solidFill>
                          <a:effectLst/>
                        </a:rPr>
                        <a:t>Membership</a:t>
                      </a:r>
                      <a:endParaRPr lang="en-US" sz="1200" dirty="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4043831218"/>
                  </a:ext>
                </a:extLst>
              </a:tr>
              <a:tr h="138323">
                <a:tc>
                  <a:txBody>
                    <a:bodyPr/>
                    <a:lstStyle/>
                    <a:p>
                      <a:pPr marL="0" marR="0" algn="r">
                        <a:spcBef>
                          <a:spcPts val="0"/>
                        </a:spcBef>
                        <a:spcAft>
                          <a:spcPts val="0"/>
                        </a:spcAft>
                      </a:pPr>
                      <a:r>
                        <a:rPr lang="en-US" sz="1200">
                          <a:solidFill>
                            <a:srgbClr val="2F402C"/>
                          </a:solidFill>
                          <a:effectLst/>
                        </a:rPr>
                        <a:t>721,494.31 </a:t>
                      </a:r>
                      <a:endParaRPr lang="en-US" sz="120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spcBef>
                          <a:spcPts val="0"/>
                        </a:spcBef>
                        <a:spcAft>
                          <a:spcPts val="0"/>
                        </a:spcAft>
                      </a:pPr>
                      <a:r>
                        <a:rPr lang="en-US" sz="1200" dirty="0">
                          <a:solidFill>
                            <a:srgbClr val="2F402C"/>
                          </a:solidFill>
                          <a:effectLst/>
                        </a:rPr>
                        <a:t>USAA (other)</a:t>
                      </a:r>
                      <a:endParaRPr lang="en-US" sz="1200" dirty="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1266145027"/>
                  </a:ext>
                </a:extLst>
              </a:tr>
              <a:tr h="138323">
                <a:tc>
                  <a:txBody>
                    <a:bodyPr/>
                    <a:lstStyle/>
                    <a:p>
                      <a:pPr marL="0" marR="0" algn="r">
                        <a:spcBef>
                          <a:spcPts val="0"/>
                        </a:spcBef>
                        <a:spcAft>
                          <a:spcPts val="0"/>
                        </a:spcAft>
                      </a:pPr>
                      <a:r>
                        <a:rPr lang="en-US" sz="1200" dirty="0">
                          <a:solidFill>
                            <a:schemeClr val="tx2"/>
                          </a:solidFill>
                          <a:effectLst/>
                        </a:rPr>
                        <a:t>1,332,749.91</a:t>
                      </a:r>
                      <a:r>
                        <a:rPr lang="en-US" sz="1200" dirty="0">
                          <a:solidFill>
                            <a:srgbClr val="2F402C"/>
                          </a:solidFill>
                          <a:effectLst/>
                        </a:rPr>
                        <a:t> </a:t>
                      </a:r>
                      <a:endParaRPr lang="en-US" sz="1200" dirty="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spcBef>
                          <a:spcPts val="0"/>
                        </a:spcBef>
                        <a:spcAft>
                          <a:spcPts val="0"/>
                        </a:spcAft>
                      </a:pPr>
                      <a:r>
                        <a:rPr lang="en-US" sz="1200" dirty="0">
                          <a:solidFill>
                            <a:srgbClr val="2F402C"/>
                          </a:solidFill>
                          <a:effectLst/>
                        </a:rPr>
                        <a:t> </a:t>
                      </a:r>
                      <a:endParaRPr lang="en-US" sz="1200" dirty="0">
                        <a:solidFill>
                          <a:srgbClr val="2F402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2886007522"/>
                  </a:ext>
                </a:extLst>
              </a:tr>
            </a:tbl>
          </a:graphicData>
        </a:graphic>
      </p:graphicFrame>
    </p:spTree>
    <p:extLst>
      <p:ext uri="{BB962C8B-B14F-4D97-AF65-F5344CB8AC3E}">
        <p14:creationId xmlns:p14="http://schemas.microsoft.com/office/powerpoint/2010/main" val="415166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09283D-21A8-B9C9-4633-8C37C0925D40}"/>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sp>
        <p:nvSpPr>
          <p:cNvPr id="4" name="Slide Number Placeholder 3">
            <a:extLst>
              <a:ext uri="{FF2B5EF4-FFF2-40B4-BE49-F238E27FC236}">
                <a16:creationId xmlns:a16="http://schemas.microsoft.com/office/drawing/2014/main" id="{C3F58CD6-E614-79AC-17F4-30982239D527}"/>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5FDD6B-8490-854E-8BBB-16AE338AEB2D}" type="slidenum">
              <a:rPr lang="en-US" smtClean="0"/>
              <a:pPr/>
              <a:t>22</a:t>
            </a:fld>
            <a:endParaRPr lang="en-US"/>
          </a:p>
        </p:txBody>
      </p:sp>
      <p:pic>
        <p:nvPicPr>
          <p:cNvPr id="5" name="Picture 4" descr="Text&#10;&#10;Description automatically generated with medium confidence">
            <a:extLst>
              <a:ext uri="{FF2B5EF4-FFF2-40B4-BE49-F238E27FC236}">
                <a16:creationId xmlns:a16="http://schemas.microsoft.com/office/drawing/2014/main" id="{51592D1D-5E31-DAC5-0D0B-3BD67A6E4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498" y="5763471"/>
            <a:ext cx="3369327" cy="1068178"/>
          </a:xfrm>
          <a:prstGeom prst="rect">
            <a:avLst/>
          </a:prstGeom>
        </p:spPr>
      </p:pic>
      <p:sp>
        <p:nvSpPr>
          <p:cNvPr id="10" name="Title 1">
            <a:extLst>
              <a:ext uri="{FF2B5EF4-FFF2-40B4-BE49-F238E27FC236}">
                <a16:creationId xmlns:a16="http://schemas.microsoft.com/office/drawing/2014/main" id="{CC35E055-1074-9691-62BB-FE19E5E7A3D2}"/>
              </a:ext>
            </a:extLst>
          </p:cNvPr>
          <p:cNvSpPr>
            <a:spLocks noGrp="1"/>
          </p:cNvSpPr>
          <p:nvPr>
            <p:ph type="title"/>
          </p:nvPr>
        </p:nvSpPr>
        <p:spPr>
          <a:xfrm>
            <a:off x="634149" y="150664"/>
            <a:ext cx="2261451" cy="430887"/>
          </a:xfrm>
        </p:spPr>
        <p:txBody>
          <a:bodyPr/>
          <a:lstStyle/>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TMS CAPEX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0E8C28F6-798A-8327-E565-6E6495C572C0}"/>
              </a:ext>
            </a:extLst>
          </p:cNvPr>
          <p:cNvSpPr txBox="1">
            <a:spLocks/>
          </p:cNvSpPr>
          <p:nvPr/>
        </p:nvSpPr>
        <p:spPr>
          <a:xfrm>
            <a:off x="951322" y="1122964"/>
            <a:ext cx="7430678" cy="5293757"/>
          </a:xfrm>
          <a:prstGeom prst="rect">
            <a:avLst/>
          </a:prstGeom>
        </p:spPr>
        <p:txBody>
          <a:bodyPr wrap="square" lIns="0" tIns="0" rIns="0" bIns="0">
            <a:spAutoFit/>
          </a:bodyPr>
          <a:lstStyle>
            <a:lvl1pPr>
              <a:defRPr sz="2800" b="1" i="0">
                <a:solidFill>
                  <a:srgbClr val="494F42"/>
                </a:solidFill>
                <a:latin typeface="Arial"/>
                <a:ea typeface="+mj-ea"/>
                <a:cs typeface="Arial"/>
              </a:defRPr>
            </a:lvl1pPr>
          </a:lstStyle>
          <a:p>
            <a:r>
              <a:rPr lang="en-US" sz="1800" b="0" kern="0" dirty="0">
                <a:latin typeface="Calibri" panose="020F0502020204030204" pitchFamily="34" charset="0"/>
                <a:ea typeface="Calibri" panose="020F0502020204030204" pitchFamily="34" charset="0"/>
                <a:cs typeface="Times New Roman" panose="02020603050405020304" pitchFamily="18" charset="0"/>
              </a:rPr>
              <a:t>1/1/07	    Building Purchase	$1,494,000.00	480</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10/1/08	    TMS Bldg. Improv.	$1,045.543.27	480	</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10/1/08	    </a:t>
            </a:r>
            <a:r>
              <a:rPr lang="en-US" sz="1800" b="0" kern="0" dirty="0" err="1">
                <a:latin typeface="Calibri" panose="020F0502020204030204" pitchFamily="34" charset="0"/>
                <a:ea typeface="Calibri" panose="020F0502020204030204" pitchFamily="34" charset="0"/>
                <a:cs typeface="Times New Roman" panose="02020603050405020304" pitchFamily="18" charset="0"/>
              </a:rPr>
              <a:t>Bergmeyer</a:t>
            </a:r>
            <a:r>
              <a:rPr lang="en-US" sz="1800" b="0" kern="0" dirty="0">
                <a:latin typeface="Calibri" panose="020F0502020204030204" pitchFamily="34" charset="0"/>
                <a:ea typeface="Calibri" panose="020F0502020204030204" pitchFamily="34" charset="0"/>
                <a:cs typeface="Times New Roman" panose="02020603050405020304" pitchFamily="18" charset="0"/>
              </a:rPr>
              <a:t> Bldg. Improv.	$     31,892.94	480</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10/24/11     Low E Windows		$       4,641.12	330</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12/1/11	    Window Install Labor	$       5,161.50	330</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11/1/15	    </a:t>
            </a:r>
            <a:r>
              <a:rPr lang="en-US" sz="1800" b="0" kern="0" dirty="0" err="1">
                <a:latin typeface="Calibri" panose="020F0502020204030204" pitchFamily="34" charset="0"/>
                <a:ea typeface="Calibri" panose="020F0502020204030204" pitchFamily="34" charset="0"/>
                <a:cs typeface="Times New Roman" panose="02020603050405020304" pitchFamily="18" charset="0"/>
              </a:rPr>
              <a:t>Suzkuki</a:t>
            </a:r>
            <a:r>
              <a:rPr lang="en-US" sz="1800" b="0" kern="0" dirty="0">
                <a:latin typeface="Calibri" panose="020F0502020204030204" pitchFamily="34" charset="0"/>
                <a:ea typeface="Calibri" panose="020F0502020204030204" pitchFamily="34" charset="0"/>
                <a:cs typeface="Times New Roman" panose="02020603050405020304" pitchFamily="18" charset="0"/>
              </a:rPr>
              <a:t> Buttonhole Mach	$     11,003.50	120</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9/30/19	    RTU Trane		$      14.552.62  	120</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3/31/20       Door-TMS		$        3,745.22	120</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7/20/20	    RCS Upgrade		$        7,898.46	  36</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11/7/20	    TMS Server		$        5,882.00	  36</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12/1/20	    E-commerce site		$      89,906.33	  36</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1/7/21	    Fulton Boiler		$      28,978.37	 120</a:t>
            </a:r>
          </a:p>
          <a:p>
            <a:r>
              <a:rPr lang="en-US" sz="1800" b="0" kern="0" dirty="0">
                <a:latin typeface="Calibri" panose="020F0502020204030204" pitchFamily="34" charset="0"/>
                <a:ea typeface="Calibri" panose="020F0502020204030204" pitchFamily="34" charset="0"/>
                <a:cs typeface="Times New Roman" panose="02020603050405020304" pitchFamily="18" charset="0"/>
              </a:rPr>
              <a:t>3/15/21 	    8 Windows Replace	$      9,403.82	 320</a:t>
            </a:r>
          </a:p>
          <a:p>
            <a:endParaRPr lang="en-US" sz="1800" b="0" kern="0" dirty="0">
              <a:latin typeface="Calibri" panose="020F0502020204030204" pitchFamily="34" charset="0"/>
              <a:ea typeface="Calibri" panose="020F0502020204030204" pitchFamily="34" charset="0"/>
              <a:cs typeface="Times New Roman" panose="02020603050405020304" pitchFamily="18" charset="0"/>
            </a:endParaRPr>
          </a:p>
          <a:p>
            <a:r>
              <a:rPr lang="en-US" sz="1800" b="0" kern="0" dirty="0">
                <a:latin typeface="Calibri" panose="020F0502020204030204" pitchFamily="34" charset="0"/>
                <a:ea typeface="Calibri" panose="020F0502020204030204" pitchFamily="34" charset="0"/>
                <a:cs typeface="Times New Roman" panose="02020603050405020304" pitchFamily="18" charset="0"/>
              </a:rPr>
              <a:t>9/30/21 				$1,822,528.99 left to expense													</a:t>
            </a:r>
          </a:p>
          <a:p>
            <a:endParaRPr lang="en-US" sz="1800" b="0" kern="0" dirty="0">
              <a:latin typeface="Calibri" panose="020F0502020204030204" pitchFamily="34" charset="0"/>
              <a:ea typeface="Calibri" panose="020F0502020204030204" pitchFamily="34" charset="0"/>
              <a:cs typeface="Times New Roman" panose="02020603050405020304" pitchFamily="18" charset="0"/>
            </a:endParaRPr>
          </a:p>
          <a:p>
            <a:endParaRPr lang="en-US" sz="2000" kern="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6C2DC90A-C063-E4E3-CDD7-C36B03604A97}"/>
              </a:ext>
            </a:extLst>
          </p:cNvPr>
          <p:cNvSpPr txBox="1">
            <a:spLocks/>
          </p:cNvSpPr>
          <p:nvPr/>
        </p:nvSpPr>
        <p:spPr>
          <a:xfrm>
            <a:off x="1981200" y="794797"/>
            <a:ext cx="1219200" cy="307777"/>
          </a:xfrm>
          <a:prstGeom prst="rect">
            <a:avLst/>
          </a:prstGeom>
        </p:spPr>
        <p:txBody>
          <a:bodyPr wrap="square" lIns="0" tIns="0" rIns="0" bIns="0">
            <a:spAutoFit/>
          </a:bodyPr>
          <a:lstStyle>
            <a:lvl1pPr>
              <a:defRPr sz="2800" b="1" i="0">
                <a:solidFill>
                  <a:srgbClr val="494F42"/>
                </a:solidFill>
                <a:latin typeface="Arial"/>
                <a:ea typeface="+mj-ea"/>
                <a:cs typeface="Arial"/>
              </a:defRPr>
            </a:lvl1pPr>
          </a:lstStyle>
          <a:p>
            <a:pPr algn="ctr"/>
            <a:r>
              <a:rPr lang="en-US" sz="2000" kern="0" dirty="0">
                <a:latin typeface="Calibri" panose="020F0502020204030204" pitchFamily="34" charset="0"/>
                <a:ea typeface="Calibri" panose="020F0502020204030204" pitchFamily="34" charset="0"/>
                <a:cs typeface="Times New Roman" panose="02020603050405020304" pitchFamily="18" charset="0"/>
              </a:rPr>
              <a:t>PURPOSE</a:t>
            </a:r>
          </a:p>
        </p:txBody>
      </p:sp>
      <p:sp>
        <p:nvSpPr>
          <p:cNvPr id="13" name="Title 1">
            <a:extLst>
              <a:ext uri="{FF2B5EF4-FFF2-40B4-BE49-F238E27FC236}">
                <a16:creationId xmlns:a16="http://schemas.microsoft.com/office/drawing/2014/main" id="{FD055CE5-E4C8-552C-7A38-F27C7515FD83}"/>
              </a:ext>
            </a:extLst>
          </p:cNvPr>
          <p:cNvSpPr txBox="1">
            <a:spLocks/>
          </p:cNvSpPr>
          <p:nvPr/>
        </p:nvSpPr>
        <p:spPr>
          <a:xfrm>
            <a:off x="4419600" y="794798"/>
            <a:ext cx="1352271" cy="307777"/>
          </a:xfrm>
          <a:prstGeom prst="rect">
            <a:avLst/>
          </a:prstGeom>
        </p:spPr>
        <p:txBody>
          <a:bodyPr wrap="square" lIns="0" tIns="0" rIns="0" bIns="0">
            <a:spAutoFit/>
          </a:bodyPr>
          <a:lstStyle>
            <a:lvl1pPr>
              <a:defRPr sz="2800" b="1" i="0">
                <a:solidFill>
                  <a:srgbClr val="494F42"/>
                </a:solidFill>
                <a:latin typeface="Arial"/>
                <a:ea typeface="+mj-ea"/>
                <a:cs typeface="Arial"/>
              </a:defRPr>
            </a:lvl1pPr>
          </a:lstStyle>
          <a:p>
            <a:pPr algn="ctr"/>
            <a:r>
              <a:rPr lang="en-US" sz="2000" kern="0" dirty="0">
                <a:latin typeface="Calibri" panose="020F0502020204030204" pitchFamily="34" charset="0"/>
                <a:ea typeface="Calibri" panose="020F0502020204030204" pitchFamily="34" charset="0"/>
                <a:cs typeface="Times New Roman" panose="02020603050405020304" pitchFamily="18" charset="0"/>
              </a:rPr>
              <a:t>AMOUNT</a:t>
            </a:r>
          </a:p>
        </p:txBody>
      </p:sp>
      <p:sp>
        <p:nvSpPr>
          <p:cNvPr id="14" name="Title 1">
            <a:extLst>
              <a:ext uri="{FF2B5EF4-FFF2-40B4-BE49-F238E27FC236}">
                <a16:creationId xmlns:a16="http://schemas.microsoft.com/office/drawing/2014/main" id="{BD334608-6BF7-65C6-33DB-7CF6DC7CEDFF}"/>
              </a:ext>
            </a:extLst>
          </p:cNvPr>
          <p:cNvSpPr txBox="1">
            <a:spLocks/>
          </p:cNvSpPr>
          <p:nvPr/>
        </p:nvSpPr>
        <p:spPr>
          <a:xfrm>
            <a:off x="6267450" y="794797"/>
            <a:ext cx="2438400" cy="307777"/>
          </a:xfrm>
          <a:prstGeom prst="rect">
            <a:avLst/>
          </a:prstGeom>
        </p:spPr>
        <p:txBody>
          <a:bodyPr wrap="square" lIns="0" tIns="0" rIns="0" bIns="0">
            <a:spAutoFit/>
          </a:bodyPr>
          <a:lstStyle>
            <a:lvl1pPr>
              <a:defRPr sz="2800" b="1" i="0">
                <a:solidFill>
                  <a:srgbClr val="494F42"/>
                </a:solidFill>
                <a:latin typeface="Arial"/>
                <a:ea typeface="+mj-ea"/>
                <a:cs typeface="Arial"/>
              </a:defRPr>
            </a:lvl1pPr>
          </a:lstStyle>
          <a:p>
            <a:pPr algn="ctr"/>
            <a:r>
              <a:rPr lang="en-US" sz="2000" kern="0" dirty="0">
                <a:latin typeface="Calibri" panose="020F0502020204030204" pitchFamily="34" charset="0"/>
                <a:ea typeface="Calibri" panose="020F0502020204030204" pitchFamily="34" charset="0"/>
                <a:cs typeface="Times New Roman" panose="02020603050405020304" pitchFamily="18" charset="0"/>
              </a:rPr>
              <a:t>Depreciated Months</a:t>
            </a:r>
          </a:p>
        </p:txBody>
      </p:sp>
      <p:sp>
        <p:nvSpPr>
          <p:cNvPr id="15" name="Title 1">
            <a:extLst>
              <a:ext uri="{FF2B5EF4-FFF2-40B4-BE49-F238E27FC236}">
                <a16:creationId xmlns:a16="http://schemas.microsoft.com/office/drawing/2014/main" id="{2E445BDB-EB97-5AAC-FC9C-200E5198B351}"/>
              </a:ext>
            </a:extLst>
          </p:cNvPr>
          <p:cNvSpPr txBox="1">
            <a:spLocks/>
          </p:cNvSpPr>
          <p:nvPr/>
        </p:nvSpPr>
        <p:spPr>
          <a:xfrm>
            <a:off x="838200" y="793680"/>
            <a:ext cx="798922" cy="307777"/>
          </a:xfrm>
          <a:prstGeom prst="rect">
            <a:avLst/>
          </a:prstGeom>
        </p:spPr>
        <p:txBody>
          <a:bodyPr wrap="square" lIns="0" tIns="0" rIns="0" bIns="0">
            <a:spAutoFit/>
          </a:bodyPr>
          <a:lstStyle>
            <a:lvl1pPr>
              <a:defRPr sz="2800" b="1" i="0">
                <a:solidFill>
                  <a:srgbClr val="494F42"/>
                </a:solidFill>
                <a:latin typeface="Arial"/>
                <a:ea typeface="+mj-ea"/>
                <a:cs typeface="Arial"/>
              </a:defRPr>
            </a:lvl1pPr>
          </a:lstStyle>
          <a:p>
            <a:pPr algn="ctr"/>
            <a:r>
              <a:rPr lang="en-US" sz="2000" kern="0" dirty="0">
                <a:latin typeface="Calibri" panose="020F0502020204030204" pitchFamily="34" charset="0"/>
                <a:ea typeface="Calibri" panose="020F0502020204030204" pitchFamily="34" charset="0"/>
                <a:cs typeface="Times New Roman" panose="02020603050405020304" pitchFamily="18" charset="0"/>
              </a:rPr>
              <a:t>DATE</a:t>
            </a:r>
          </a:p>
        </p:txBody>
      </p:sp>
    </p:spTree>
    <p:extLst>
      <p:ext uri="{BB962C8B-B14F-4D97-AF65-F5344CB8AC3E}">
        <p14:creationId xmlns:p14="http://schemas.microsoft.com/office/powerpoint/2010/main" val="234673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D57D49-8BCD-0443-FC2C-56D2761A864E}"/>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5FDD6B-8490-854E-8BBB-16AE338AEB2D}" type="slidenum">
              <a:rPr lang="en-US" smtClean="0"/>
              <a:pPr/>
              <a:t>23</a:t>
            </a:fld>
            <a:endParaRPr lang="en-US"/>
          </a:p>
        </p:txBody>
      </p:sp>
      <p:sp>
        <p:nvSpPr>
          <p:cNvPr id="7" name="Rectangle 6">
            <a:extLst>
              <a:ext uri="{FF2B5EF4-FFF2-40B4-BE49-F238E27FC236}">
                <a16:creationId xmlns:a16="http://schemas.microsoft.com/office/drawing/2014/main" id="{5D2E4DF9-4A1A-3B82-E7A7-1BFD2E3C5BA2}"/>
              </a:ext>
            </a:extLst>
          </p:cNvPr>
          <p:cNvSpPr/>
          <p:nvPr/>
        </p:nvSpPr>
        <p:spPr>
          <a:xfrm>
            <a:off x="9525" y="5739350"/>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D59C6DC4-22DB-D7AE-A65E-62F3FAED2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498" y="5763471"/>
            <a:ext cx="3369327" cy="1068178"/>
          </a:xfrm>
          <a:prstGeom prst="rect">
            <a:avLst/>
          </a:prstGeom>
        </p:spPr>
      </p:pic>
      <p:sp>
        <p:nvSpPr>
          <p:cNvPr id="3" name="Text Placeholder 2">
            <a:extLst>
              <a:ext uri="{FF2B5EF4-FFF2-40B4-BE49-F238E27FC236}">
                <a16:creationId xmlns:a16="http://schemas.microsoft.com/office/drawing/2014/main" id="{7CA3A683-14AA-FC74-3B9D-598DB7AB4F03}"/>
              </a:ext>
            </a:extLst>
          </p:cNvPr>
          <p:cNvSpPr>
            <a:spLocks noGrp="1"/>
          </p:cNvSpPr>
          <p:nvPr>
            <p:ph type="body" idx="1"/>
          </p:nvPr>
        </p:nvSpPr>
        <p:spPr>
          <a:xfrm>
            <a:off x="457199" y="1219200"/>
            <a:ext cx="8229600" cy="3323987"/>
          </a:xfrm>
        </p:spPr>
        <p:txBody>
          <a:bodyPr/>
          <a:lstStyle/>
          <a:p>
            <a:pPr marL="285750" indent="-285750">
              <a:buFont typeface="Arial" panose="020B0604020202020204" pitchFamily="34" charset="0"/>
              <a:buChar char="•"/>
            </a:pPr>
            <a:r>
              <a:rPr lang="en-US" dirty="0"/>
              <a:t>BOG Update and Review Data, Financials August 2022</a:t>
            </a:r>
          </a:p>
          <a:p>
            <a:endParaRPr lang="en-US" dirty="0"/>
          </a:p>
          <a:p>
            <a:pPr marL="285750" indent="-285750">
              <a:buFont typeface="Arial" panose="020B0604020202020204" pitchFamily="34" charset="0"/>
              <a:buChar char="•"/>
            </a:pPr>
            <a:r>
              <a:rPr lang="en-US" dirty="0"/>
              <a:t>Be Prepared to Conduct Roll Call Vote at December 2022 BOG Meeting to select one of the following:</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COA 1.  Retain / Expand Retail with Business Plan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COA 2.  Hybrid; Retain some of Retail, discard others with EXCO/BOG guidance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COA 3.  Divest all Retail as an MCA Revenue Stream with EXCOM/BOG guidance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Title 1">
            <a:extLst>
              <a:ext uri="{FF2B5EF4-FFF2-40B4-BE49-F238E27FC236}">
                <a16:creationId xmlns:a16="http://schemas.microsoft.com/office/drawing/2014/main" id="{7BBE7572-F853-96E5-C6BE-CFC884E0E1B2}"/>
              </a:ext>
            </a:extLst>
          </p:cNvPr>
          <p:cNvSpPr>
            <a:spLocks noGrp="1"/>
          </p:cNvSpPr>
          <p:nvPr>
            <p:ph type="title"/>
          </p:nvPr>
        </p:nvSpPr>
        <p:spPr>
          <a:xfrm>
            <a:off x="1662842" y="331113"/>
            <a:ext cx="5818314" cy="430887"/>
          </a:xfrm>
        </p:spPr>
        <p:txBody>
          <a:bodyPr/>
          <a:lstStyle/>
          <a:p>
            <a:pPr algn="ctr"/>
            <a:r>
              <a:rPr lang="en-US" dirty="0"/>
              <a:t>Way Ahead </a:t>
            </a:r>
          </a:p>
        </p:txBody>
      </p:sp>
    </p:spTree>
    <p:extLst>
      <p:ext uri="{BB962C8B-B14F-4D97-AF65-F5344CB8AC3E}">
        <p14:creationId xmlns:p14="http://schemas.microsoft.com/office/powerpoint/2010/main" val="173400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19050" y="0"/>
            <a:ext cx="9144000" cy="5784644"/>
          </a:xfrm>
          <a:prstGeom prst="rect">
            <a:avLst/>
          </a:prstGeom>
          <a:solidFill>
            <a:schemeClr val="bg1">
              <a:lumMod val="95000"/>
              <a:alpha val="490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7" name="Rectangle 6">
            <a:extLst>
              <a:ext uri="{FF2B5EF4-FFF2-40B4-BE49-F238E27FC236}">
                <a16:creationId xmlns:a16="http://schemas.microsoft.com/office/drawing/2014/main" id="{633DA0C3-55C9-6381-4B1B-35AE145DF87A}"/>
              </a:ext>
            </a:extLst>
          </p:cNvPr>
          <p:cNvSpPr/>
          <p:nvPr/>
        </p:nvSpPr>
        <p:spPr>
          <a:xfrm>
            <a:off x="19050" y="5784644"/>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A12048A2-F6D3-DAB8-B6D8-D4EAC8D931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163" y="5833829"/>
            <a:ext cx="3369327" cy="1068178"/>
          </a:xfrm>
          <a:prstGeom prst="rect">
            <a:avLst/>
          </a:prstGeom>
        </p:spPr>
      </p:pic>
      <p:sp>
        <p:nvSpPr>
          <p:cNvPr id="3" name="Slide Number Placeholder 2">
            <a:extLst>
              <a:ext uri="{FF2B5EF4-FFF2-40B4-BE49-F238E27FC236}">
                <a16:creationId xmlns:a16="http://schemas.microsoft.com/office/drawing/2014/main" id="{925211DE-82C0-E24D-00D7-6EBD1638AE05}"/>
              </a:ext>
            </a:extLst>
          </p:cNvPr>
          <p:cNvSpPr>
            <a:spLocks noGrp="1"/>
          </p:cNvSpPr>
          <p:nvPr>
            <p:ph type="sldNum" sz="quarter" idx="12"/>
          </p:nvPr>
        </p:nvSpPr>
        <p:spPr/>
        <p:txBody>
          <a:bodyPr/>
          <a:lstStyle/>
          <a:p>
            <a:fld id="{675FDD6B-8490-854E-8BBB-16AE338AEB2D}" type="slidenum">
              <a:rPr lang="en-US" smtClean="0"/>
              <a:t>3</a:t>
            </a:fld>
            <a:endParaRPr lang="en-US"/>
          </a:p>
        </p:txBody>
      </p:sp>
      <p:sp>
        <p:nvSpPr>
          <p:cNvPr id="10" name="Title 40">
            <a:extLst>
              <a:ext uri="{FF2B5EF4-FFF2-40B4-BE49-F238E27FC236}">
                <a16:creationId xmlns:a16="http://schemas.microsoft.com/office/drawing/2014/main" id="{E43159E4-0C0E-57B8-A9D5-78217E936AE1}"/>
              </a:ext>
            </a:extLst>
          </p:cNvPr>
          <p:cNvSpPr txBox="1">
            <a:spLocks/>
          </p:cNvSpPr>
          <p:nvPr/>
        </p:nvSpPr>
        <p:spPr>
          <a:xfrm>
            <a:off x="1662113" y="176213"/>
            <a:ext cx="5819775" cy="369332"/>
          </a:xfrm>
          <a:prstGeom prst="rect">
            <a:avLst/>
          </a:prstGeom>
          <a:noFill/>
        </p:spPr>
        <p:txBody>
          <a:bodyPr wrap="square" lIns="0" tIns="0" rIns="0" bIns="0" rtlCol="0" anchor="b">
            <a:spAutoFit/>
          </a:bodyPr>
          <a:lstStyle>
            <a:lvl1pPr algn="ctr">
              <a:defRPr sz="6000" b="1" i="0">
                <a:solidFill>
                  <a:srgbClr val="494F42"/>
                </a:solidFill>
                <a:latin typeface="Arial"/>
                <a:ea typeface="+mj-ea"/>
                <a:cs typeface="Arial"/>
              </a:defRPr>
            </a:lvl1pPr>
          </a:lstStyle>
          <a:p>
            <a:r>
              <a:rPr lang="en-US" sz="2400" kern="0" dirty="0">
                <a:solidFill>
                  <a:srgbClr val="4A4F42"/>
                </a:solidFill>
              </a:rPr>
              <a:t>RETAIL REVIEW</a:t>
            </a:r>
          </a:p>
        </p:txBody>
      </p:sp>
      <p:sp>
        <p:nvSpPr>
          <p:cNvPr id="12" name="Text Placeholder 2">
            <a:extLst>
              <a:ext uri="{FF2B5EF4-FFF2-40B4-BE49-F238E27FC236}">
                <a16:creationId xmlns:a16="http://schemas.microsoft.com/office/drawing/2014/main" id="{D2910FB8-C2ED-2117-A39F-5EE90937FAC3}"/>
              </a:ext>
            </a:extLst>
          </p:cNvPr>
          <p:cNvSpPr txBox="1">
            <a:spLocks/>
          </p:cNvSpPr>
          <p:nvPr/>
        </p:nvSpPr>
        <p:spPr>
          <a:xfrm>
            <a:off x="439916" y="716816"/>
            <a:ext cx="8610600" cy="4339650"/>
          </a:xfrm>
          <a:prstGeom prst="rect">
            <a:avLst/>
          </a:prstGeom>
        </p:spPr>
        <p:txBody>
          <a:bodyPr wrap="square" lIns="0" tIns="0" rIns="0" bIns="0">
            <a:spAutoFit/>
          </a:bodyPr>
          <a:lstStyle>
            <a:lvl1pPr marL="0" indent="0" algn="ctr">
              <a:buNone/>
              <a:defRPr sz="2400">
                <a:latin typeface="+mn-lt"/>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marL="800100" lvl="1" indent="-342900" algn="l">
              <a:buFont typeface="Arial" panose="020B0604020202020204" pitchFamily="34" charset="0"/>
              <a:buChar char="•"/>
            </a:pPr>
            <a:r>
              <a:rPr lang="en-US" sz="24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Strategic Plan 2025. Goal / Objective 5.f.</a:t>
            </a:r>
          </a:p>
          <a:p>
            <a:pPr marL="800100" lvl="1" indent="-342900" algn="l">
              <a:buFont typeface="Arial" panose="020B0604020202020204" pitchFamily="34" charset="0"/>
              <a:buChar char="•"/>
            </a:pPr>
            <a:endPar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buFont typeface="Arial" panose="020B0604020202020204" pitchFamily="34" charset="0"/>
              <a:buChar char="•"/>
            </a:pPr>
            <a:r>
              <a:rPr lang="en-US" sz="24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Problem Statement (see slide)</a:t>
            </a:r>
          </a:p>
          <a:p>
            <a:pPr marL="800100" lvl="1" indent="-342900" algn="l">
              <a:buFont typeface="Arial" panose="020B0604020202020204" pitchFamily="34" charset="0"/>
              <a:buChar char="•"/>
            </a:pPr>
            <a:endPar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buFont typeface="Arial" panose="020B0604020202020204" pitchFamily="34" charset="0"/>
              <a:buChar char="•"/>
            </a:pPr>
            <a:r>
              <a:rPr lang="en-US" sz="24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Process; 3 COAs (see slide)</a:t>
            </a:r>
          </a:p>
          <a:p>
            <a:pPr marL="800100" lvl="1" indent="-342900" algn="l">
              <a:buFont typeface="Arial" panose="020B0604020202020204" pitchFamily="34" charset="0"/>
              <a:buChar char="•"/>
            </a:pPr>
            <a:endPar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buFont typeface="Courier New" panose="02070309020205020404" pitchFamily="49" charset="0"/>
              <a:buChar char="o"/>
            </a:pPr>
            <a:endPar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buFont typeface="Courier New" panose="02070309020205020404" pitchFamily="49" charset="0"/>
              <a:buChar char="o"/>
            </a:pPr>
            <a:endParaRPr lang="en-US" sz="24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buFont typeface="Courier New" panose="02070309020205020404" pitchFamily="49" charset="0"/>
              <a:buChar char="o"/>
            </a:pPr>
            <a:endParaRPr lang="en-US" sz="24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1257300" lvl="2" indent="-342900" algn="l">
              <a:buFont typeface="Courier New" panose="02070309020205020404" pitchFamily="49" charset="0"/>
              <a:buChar char="o"/>
            </a:pPr>
            <a:endPar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1257300" lvl="2" indent="-342900">
              <a:buFont typeface="Courier New" panose="02070309020205020404" pitchFamily="49" charset="0"/>
              <a:buChar char="o"/>
            </a:pPr>
            <a:endPar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lvl="2"/>
            <a:endParaRPr lang="en-US" sz="24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endParaRPr lang="en-US" kern="0" dirty="0">
              <a:solidFill>
                <a:sysClr val="windowText" lastClr="000000"/>
              </a:solidFill>
            </a:endParaRPr>
          </a:p>
        </p:txBody>
      </p:sp>
      <p:sp>
        <p:nvSpPr>
          <p:cNvPr id="13" name="TextBox 12">
            <a:extLst>
              <a:ext uri="{FF2B5EF4-FFF2-40B4-BE49-F238E27FC236}">
                <a16:creationId xmlns:a16="http://schemas.microsoft.com/office/drawing/2014/main" id="{DA5C1DA9-F83C-00D7-E262-2A70EE848662}"/>
              </a:ext>
            </a:extLst>
          </p:cNvPr>
          <p:cNvSpPr txBox="1"/>
          <p:nvPr/>
        </p:nvSpPr>
        <p:spPr>
          <a:xfrm>
            <a:off x="346433" y="2652451"/>
            <a:ext cx="8797567" cy="1200329"/>
          </a:xfrm>
          <a:prstGeom prst="rect">
            <a:avLst/>
          </a:prstGeom>
          <a:noFill/>
        </p:spPr>
        <p:txBody>
          <a:bodyPr wrap="square">
            <a:spAutoFit/>
          </a:bodyPr>
          <a:lstStyle/>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August 2021 EDXCOM, BOG Guidance following August 201 Board Meeting to further Study, process improve and gather data to support a BG Retail Decision by close of 2022</a:t>
            </a:r>
          </a:p>
        </p:txBody>
      </p:sp>
      <p:sp>
        <p:nvSpPr>
          <p:cNvPr id="14" name="TextBox 13">
            <a:extLst>
              <a:ext uri="{FF2B5EF4-FFF2-40B4-BE49-F238E27FC236}">
                <a16:creationId xmlns:a16="http://schemas.microsoft.com/office/drawing/2014/main" id="{632C7CFF-F65D-82C3-DC50-229D5D77F2E2}"/>
              </a:ext>
            </a:extLst>
          </p:cNvPr>
          <p:cNvSpPr txBox="1"/>
          <p:nvPr/>
        </p:nvSpPr>
        <p:spPr>
          <a:xfrm>
            <a:off x="346432" y="4069786"/>
            <a:ext cx="8797567" cy="1200329"/>
          </a:xfrm>
          <a:prstGeom prst="rect">
            <a:avLst/>
          </a:prstGeom>
          <a:noFill/>
        </p:spPr>
        <p:txBody>
          <a:bodyPr wrap="square">
            <a:spAutoFit/>
          </a:bodyPr>
          <a:lstStyle/>
          <a:p>
            <a:pPr marL="742950" lvl="1" indent="-285750">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rPr>
              <a:t>EXCOM Microsoft Teams Meeting, 13 July, 2022.  Confirmed timeline and decision to seek a Retail Decision by end of 2022 at December 2022 Board Meeting.</a:t>
            </a:r>
            <a:endParaRPr lang="en-US" sz="2400" dirty="0"/>
          </a:p>
        </p:txBody>
      </p:sp>
    </p:spTree>
    <p:extLst>
      <p:ext uri="{BB962C8B-B14F-4D97-AF65-F5344CB8AC3E}">
        <p14:creationId xmlns:p14="http://schemas.microsoft.com/office/powerpoint/2010/main" val="289691140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19050" y="0"/>
            <a:ext cx="9144000" cy="5784644"/>
          </a:xfrm>
          <a:prstGeom prst="rect">
            <a:avLst/>
          </a:prstGeom>
          <a:solidFill>
            <a:schemeClr val="bg1">
              <a:lumMod val="95000"/>
              <a:alpha val="490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7" name="Rectangle 6">
            <a:extLst>
              <a:ext uri="{FF2B5EF4-FFF2-40B4-BE49-F238E27FC236}">
                <a16:creationId xmlns:a16="http://schemas.microsoft.com/office/drawing/2014/main" id="{633DA0C3-55C9-6381-4B1B-35AE145DF87A}"/>
              </a:ext>
            </a:extLst>
          </p:cNvPr>
          <p:cNvSpPr/>
          <p:nvPr/>
        </p:nvSpPr>
        <p:spPr>
          <a:xfrm>
            <a:off x="19050" y="5784644"/>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A12048A2-F6D3-DAB8-B6D8-D4EAC8D931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163" y="5833829"/>
            <a:ext cx="3369327" cy="1068178"/>
          </a:xfrm>
          <a:prstGeom prst="rect">
            <a:avLst/>
          </a:prstGeom>
        </p:spPr>
      </p:pic>
      <p:sp>
        <p:nvSpPr>
          <p:cNvPr id="3" name="Slide Number Placeholder 2">
            <a:extLst>
              <a:ext uri="{FF2B5EF4-FFF2-40B4-BE49-F238E27FC236}">
                <a16:creationId xmlns:a16="http://schemas.microsoft.com/office/drawing/2014/main" id="{925211DE-82C0-E24D-00D7-6EBD1638AE05}"/>
              </a:ext>
            </a:extLst>
          </p:cNvPr>
          <p:cNvSpPr>
            <a:spLocks noGrp="1"/>
          </p:cNvSpPr>
          <p:nvPr>
            <p:ph type="sldNum" sz="quarter" idx="12"/>
          </p:nvPr>
        </p:nvSpPr>
        <p:spPr/>
        <p:txBody>
          <a:bodyPr/>
          <a:lstStyle/>
          <a:p>
            <a:fld id="{675FDD6B-8490-854E-8BBB-16AE338AEB2D}" type="slidenum">
              <a:rPr lang="en-US" smtClean="0"/>
              <a:t>4</a:t>
            </a:fld>
            <a:endParaRPr lang="en-US"/>
          </a:p>
        </p:txBody>
      </p:sp>
      <p:sp>
        <p:nvSpPr>
          <p:cNvPr id="11" name="Title 1">
            <a:extLst>
              <a:ext uri="{FF2B5EF4-FFF2-40B4-BE49-F238E27FC236}">
                <a16:creationId xmlns:a16="http://schemas.microsoft.com/office/drawing/2014/main" id="{7B9329DF-E1FF-8B28-1FB5-1DE23216E1C1}"/>
              </a:ext>
            </a:extLst>
          </p:cNvPr>
          <p:cNvSpPr txBox="1">
            <a:spLocks/>
          </p:cNvSpPr>
          <p:nvPr/>
        </p:nvSpPr>
        <p:spPr>
          <a:xfrm>
            <a:off x="1250521" y="213955"/>
            <a:ext cx="6642958" cy="369332"/>
          </a:xfrm>
          <a:prstGeom prst="rect">
            <a:avLst/>
          </a:prstGeom>
        </p:spPr>
        <p:txBody>
          <a:bodyPr wrap="square" lIns="0" tIns="0" rIns="0" bIns="0" anchor="b">
            <a:spAutoFit/>
          </a:bodyPr>
          <a:lstStyle>
            <a:lvl1pPr algn="ctr">
              <a:defRPr sz="6000" b="1" i="0">
                <a:solidFill>
                  <a:srgbClr val="494F42"/>
                </a:solidFill>
                <a:latin typeface="Arial"/>
                <a:ea typeface="+mj-ea"/>
                <a:cs typeface="Arial"/>
              </a:defRPr>
            </a:lvl1pPr>
          </a:lstStyle>
          <a:p>
            <a:r>
              <a:rPr lang="en-US" sz="2400" kern="0" dirty="0"/>
              <a:t>PROBLEM STATEMENT</a:t>
            </a:r>
          </a:p>
        </p:txBody>
      </p:sp>
      <p:sp>
        <p:nvSpPr>
          <p:cNvPr id="12" name="Text Placeholder 2">
            <a:extLst>
              <a:ext uri="{FF2B5EF4-FFF2-40B4-BE49-F238E27FC236}">
                <a16:creationId xmlns:a16="http://schemas.microsoft.com/office/drawing/2014/main" id="{5137A1CB-8D1C-67A6-694F-746E3B11DF1E}"/>
              </a:ext>
            </a:extLst>
          </p:cNvPr>
          <p:cNvSpPr txBox="1">
            <a:spLocks/>
          </p:cNvSpPr>
          <p:nvPr/>
        </p:nvSpPr>
        <p:spPr>
          <a:xfrm>
            <a:off x="457200" y="914401"/>
            <a:ext cx="8610600" cy="3693319"/>
          </a:xfrm>
          <a:prstGeom prst="rect">
            <a:avLst/>
          </a:prstGeom>
        </p:spPr>
        <p:txBody>
          <a:bodyPr wrap="square" lIns="0" tIns="0" rIns="0" bIns="0">
            <a:spAutoFit/>
          </a:bodyPr>
          <a:lstStyle>
            <a:lvl1pPr marL="0" indent="0" algn="ctr">
              <a:buNone/>
              <a:defRPr sz="2400">
                <a:latin typeface="+mn-lt"/>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l"/>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“Should the MCA have a retail operations line?”</a:t>
            </a:r>
          </a:p>
          <a:p>
            <a:pPr algn="l"/>
            <a:b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b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Points to consider:  history, charter, profitability, legalities, conflict of interests, philosophy, organizational confusion,  etc.      </a:t>
            </a:r>
          </a:p>
          <a:p>
            <a:pPr algn="l"/>
            <a:endPar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algn="l"/>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MCA Retail (Marine Shop &amp; E-Commerce) have 3 purposes:</a:t>
            </a:r>
          </a:p>
          <a:p>
            <a:pPr marL="800100" lvl="1" indent="-342900" algn="l">
              <a:buFont typeface="Arial" panose="020B0604020202020204" pitchFamily="34" charset="0"/>
              <a:buChar char="•"/>
            </a:pPr>
            <a:r>
              <a:rPr lang="en-US" sz="24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Provide funds to support MCA programs </a:t>
            </a:r>
          </a:p>
          <a:p>
            <a:pPr marL="800100" lvl="1" indent="-342900" algn="l">
              <a:buFont typeface="Arial" panose="020B0604020202020204" pitchFamily="34" charset="0"/>
              <a:buChar char="•"/>
            </a:pPr>
            <a:r>
              <a:rPr lang="en-US" sz="24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Increase membership </a:t>
            </a:r>
          </a:p>
          <a:p>
            <a:pPr marL="800100" lvl="1" indent="-342900" algn="l">
              <a:buFont typeface="Arial" panose="020B0604020202020204" pitchFamily="34" charset="0"/>
              <a:buChar char="•"/>
            </a:pPr>
            <a:r>
              <a:rPr lang="en-US" sz="24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Provide other services to members  </a:t>
            </a:r>
          </a:p>
          <a:p>
            <a:endParaRPr lang="en-US" kern="0" dirty="0">
              <a:solidFill>
                <a:sysClr val="windowText" lastClr="000000"/>
              </a:solidFill>
            </a:endParaRPr>
          </a:p>
        </p:txBody>
      </p:sp>
    </p:spTree>
    <p:extLst>
      <p:ext uri="{BB962C8B-B14F-4D97-AF65-F5344CB8AC3E}">
        <p14:creationId xmlns:p14="http://schemas.microsoft.com/office/powerpoint/2010/main" val="377996292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19050" y="0"/>
            <a:ext cx="9144000" cy="5784644"/>
          </a:xfrm>
          <a:prstGeom prst="rect">
            <a:avLst/>
          </a:prstGeom>
          <a:solidFill>
            <a:schemeClr val="bg1">
              <a:lumMod val="95000"/>
              <a:alpha val="490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7" name="Rectangle 6">
            <a:extLst>
              <a:ext uri="{FF2B5EF4-FFF2-40B4-BE49-F238E27FC236}">
                <a16:creationId xmlns:a16="http://schemas.microsoft.com/office/drawing/2014/main" id="{633DA0C3-55C9-6381-4B1B-35AE145DF87A}"/>
              </a:ext>
            </a:extLst>
          </p:cNvPr>
          <p:cNvSpPr/>
          <p:nvPr/>
        </p:nvSpPr>
        <p:spPr>
          <a:xfrm>
            <a:off x="19050" y="5784644"/>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A12048A2-F6D3-DAB8-B6D8-D4EAC8D931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163" y="5833829"/>
            <a:ext cx="3369327" cy="1068178"/>
          </a:xfrm>
          <a:prstGeom prst="rect">
            <a:avLst/>
          </a:prstGeom>
        </p:spPr>
      </p:pic>
      <p:sp>
        <p:nvSpPr>
          <p:cNvPr id="3" name="Slide Number Placeholder 2">
            <a:extLst>
              <a:ext uri="{FF2B5EF4-FFF2-40B4-BE49-F238E27FC236}">
                <a16:creationId xmlns:a16="http://schemas.microsoft.com/office/drawing/2014/main" id="{925211DE-82C0-E24D-00D7-6EBD1638AE05}"/>
              </a:ext>
            </a:extLst>
          </p:cNvPr>
          <p:cNvSpPr>
            <a:spLocks noGrp="1"/>
          </p:cNvSpPr>
          <p:nvPr>
            <p:ph type="sldNum" sz="quarter" idx="12"/>
          </p:nvPr>
        </p:nvSpPr>
        <p:spPr/>
        <p:txBody>
          <a:bodyPr/>
          <a:lstStyle/>
          <a:p>
            <a:fld id="{675FDD6B-8490-854E-8BBB-16AE338AEB2D}" type="slidenum">
              <a:rPr lang="en-US" smtClean="0"/>
              <a:t>5</a:t>
            </a:fld>
            <a:endParaRPr lang="en-US"/>
          </a:p>
        </p:txBody>
      </p:sp>
      <p:cxnSp>
        <p:nvCxnSpPr>
          <p:cNvPr id="11" name="Straight Arrow Connector 10">
            <a:extLst>
              <a:ext uri="{FF2B5EF4-FFF2-40B4-BE49-F238E27FC236}">
                <a16:creationId xmlns:a16="http://schemas.microsoft.com/office/drawing/2014/main" id="{43FD3331-505F-2334-BA80-8A3788487BA5}"/>
              </a:ext>
            </a:extLst>
          </p:cNvPr>
          <p:cNvCxnSpPr>
            <a:cxnSpLocks/>
          </p:cNvCxnSpPr>
          <p:nvPr/>
        </p:nvCxnSpPr>
        <p:spPr>
          <a:xfrm flipV="1">
            <a:off x="2774712" y="1655963"/>
            <a:ext cx="1263888" cy="8206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7A8A53D-D9EA-B7C5-4ECF-3C6B0EE85CAE}"/>
              </a:ext>
            </a:extLst>
          </p:cNvPr>
          <p:cNvCxnSpPr>
            <a:cxnSpLocks/>
            <a:stCxn id="17" idx="3"/>
          </p:cNvCxnSpPr>
          <p:nvPr/>
        </p:nvCxnSpPr>
        <p:spPr>
          <a:xfrm flipV="1">
            <a:off x="4953000" y="1184278"/>
            <a:ext cx="1981200" cy="4057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908DFBC-25B9-4C69-D27C-C6D9F1AA698E}"/>
              </a:ext>
            </a:extLst>
          </p:cNvPr>
          <p:cNvCxnSpPr>
            <a:cxnSpLocks/>
          </p:cNvCxnSpPr>
          <p:nvPr/>
        </p:nvCxnSpPr>
        <p:spPr>
          <a:xfrm flipV="1">
            <a:off x="4962525" y="2362200"/>
            <a:ext cx="1819275" cy="11708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2E84E7-0708-2FBD-4AF2-53629F64B9D3}"/>
              </a:ext>
            </a:extLst>
          </p:cNvPr>
          <p:cNvCxnSpPr>
            <a:cxnSpLocks/>
          </p:cNvCxnSpPr>
          <p:nvPr/>
        </p:nvCxnSpPr>
        <p:spPr>
          <a:xfrm>
            <a:off x="5047663" y="3629720"/>
            <a:ext cx="1600200" cy="13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A89C228-8E1B-BCCA-29E0-46EA396DFDB1}"/>
              </a:ext>
            </a:extLst>
          </p:cNvPr>
          <p:cNvCxnSpPr>
            <a:cxnSpLocks/>
            <a:endCxn id="28" idx="1"/>
          </p:cNvCxnSpPr>
          <p:nvPr/>
        </p:nvCxnSpPr>
        <p:spPr>
          <a:xfrm>
            <a:off x="4953000" y="3673775"/>
            <a:ext cx="1790700" cy="9971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A89DBCB-A398-4350-99E1-55AC8C53EAB4}"/>
              </a:ext>
            </a:extLst>
          </p:cNvPr>
          <p:cNvSpPr/>
          <p:nvPr/>
        </p:nvSpPr>
        <p:spPr>
          <a:xfrm>
            <a:off x="4114800" y="3226100"/>
            <a:ext cx="9144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a:t>
            </a:r>
          </a:p>
        </p:txBody>
      </p:sp>
      <p:sp>
        <p:nvSpPr>
          <p:cNvPr id="17" name="Rectangle 16">
            <a:extLst>
              <a:ext uri="{FF2B5EF4-FFF2-40B4-BE49-F238E27FC236}">
                <a16:creationId xmlns:a16="http://schemas.microsoft.com/office/drawing/2014/main" id="{1D457A43-DD14-7B45-4271-F6CA8E2061C7}"/>
              </a:ext>
            </a:extLst>
          </p:cNvPr>
          <p:cNvSpPr/>
          <p:nvPr/>
        </p:nvSpPr>
        <p:spPr>
          <a:xfrm>
            <a:off x="4038600" y="1132782"/>
            <a:ext cx="9144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p>
        </p:txBody>
      </p:sp>
      <p:sp>
        <p:nvSpPr>
          <p:cNvPr id="18" name="TextBox 17">
            <a:extLst>
              <a:ext uri="{FF2B5EF4-FFF2-40B4-BE49-F238E27FC236}">
                <a16:creationId xmlns:a16="http://schemas.microsoft.com/office/drawing/2014/main" id="{4A2E6E65-DAB0-B490-D314-CE304EDDBB5C}"/>
              </a:ext>
            </a:extLst>
          </p:cNvPr>
          <p:cNvSpPr txBox="1"/>
          <p:nvPr/>
        </p:nvSpPr>
        <p:spPr>
          <a:xfrm>
            <a:off x="2819400" y="1846383"/>
            <a:ext cx="1143000" cy="276999"/>
          </a:xfrm>
          <a:prstGeom prst="rect">
            <a:avLst/>
          </a:prstGeom>
          <a:solidFill>
            <a:schemeClr val="tx1">
              <a:lumMod val="50000"/>
              <a:lumOff val="50000"/>
            </a:schemeClr>
          </a:solidFill>
          <a:ln>
            <a:solidFill>
              <a:schemeClr val="tx1"/>
            </a:solidFill>
          </a:ln>
        </p:spPr>
        <p:txBody>
          <a:bodyPr wrap="square" rtlCol="0">
            <a:spAutoFit/>
          </a:bodyPr>
          <a:lstStyle/>
          <a:p>
            <a:r>
              <a:rPr lang="en-US" sz="1200" b="1" dirty="0">
                <a:solidFill>
                  <a:schemeClr val="bg1"/>
                </a:solidFill>
              </a:rPr>
              <a:t>BOG Decision </a:t>
            </a:r>
          </a:p>
        </p:txBody>
      </p:sp>
      <p:sp>
        <p:nvSpPr>
          <p:cNvPr id="19" name="TextBox 18">
            <a:extLst>
              <a:ext uri="{FF2B5EF4-FFF2-40B4-BE49-F238E27FC236}">
                <a16:creationId xmlns:a16="http://schemas.microsoft.com/office/drawing/2014/main" id="{FDE284FE-6F9B-C133-08CB-F634C2FFF67A}"/>
              </a:ext>
            </a:extLst>
          </p:cNvPr>
          <p:cNvSpPr txBox="1"/>
          <p:nvPr/>
        </p:nvSpPr>
        <p:spPr>
          <a:xfrm>
            <a:off x="2835156" y="2196244"/>
            <a:ext cx="1143000" cy="276999"/>
          </a:xfrm>
          <a:prstGeom prst="rect">
            <a:avLst/>
          </a:prstGeom>
          <a:solidFill>
            <a:schemeClr val="tx1">
              <a:lumMod val="50000"/>
              <a:lumOff val="50000"/>
            </a:schemeClr>
          </a:solidFill>
          <a:ln>
            <a:solidFill>
              <a:schemeClr val="tx1"/>
            </a:solidFill>
          </a:ln>
        </p:spPr>
        <p:txBody>
          <a:bodyPr wrap="square" rtlCol="0">
            <a:spAutoFit/>
          </a:bodyPr>
          <a:lstStyle/>
          <a:p>
            <a:r>
              <a:rPr lang="en-US" sz="1200" b="1" dirty="0">
                <a:solidFill>
                  <a:schemeClr val="bg1"/>
                </a:solidFill>
              </a:rPr>
              <a:t>BOG Decision </a:t>
            </a:r>
          </a:p>
        </p:txBody>
      </p:sp>
      <p:sp>
        <p:nvSpPr>
          <p:cNvPr id="20" name="TextBox 19">
            <a:extLst>
              <a:ext uri="{FF2B5EF4-FFF2-40B4-BE49-F238E27FC236}">
                <a16:creationId xmlns:a16="http://schemas.microsoft.com/office/drawing/2014/main" id="{544C5702-A52B-9DFA-4520-621EBAAD09A7}"/>
              </a:ext>
            </a:extLst>
          </p:cNvPr>
          <p:cNvSpPr txBox="1"/>
          <p:nvPr/>
        </p:nvSpPr>
        <p:spPr>
          <a:xfrm>
            <a:off x="5334000" y="1236783"/>
            <a:ext cx="1143000" cy="276999"/>
          </a:xfrm>
          <a:prstGeom prst="rect">
            <a:avLst/>
          </a:prstGeom>
          <a:solidFill>
            <a:schemeClr val="tx1">
              <a:lumMod val="50000"/>
              <a:lumOff val="50000"/>
            </a:schemeClr>
          </a:solidFill>
          <a:ln>
            <a:solidFill>
              <a:schemeClr val="tx1"/>
            </a:solidFill>
          </a:ln>
        </p:spPr>
        <p:txBody>
          <a:bodyPr wrap="square" rtlCol="0">
            <a:spAutoFit/>
          </a:bodyPr>
          <a:lstStyle/>
          <a:p>
            <a:r>
              <a:rPr lang="en-US" sz="1200" b="1" dirty="0">
                <a:solidFill>
                  <a:schemeClr val="bg1"/>
                </a:solidFill>
              </a:rPr>
              <a:t>BOG Decision </a:t>
            </a:r>
          </a:p>
        </p:txBody>
      </p:sp>
      <p:sp>
        <p:nvSpPr>
          <p:cNvPr id="21" name="TextBox 20">
            <a:extLst>
              <a:ext uri="{FF2B5EF4-FFF2-40B4-BE49-F238E27FC236}">
                <a16:creationId xmlns:a16="http://schemas.microsoft.com/office/drawing/2014/main" id="{3D767759-62FD-9377-2B46-BD8471DFC574}"/>
              </a:ext>
            </a:extLst>
          </p:cNvPr>
          <p:cNvSpPr txBox="1"/>
          <p:nvPr/>
        </p:nvSpPr>
        <p:spPr>
          <a:xfrm>
            <a:off x="5257800" y="4284783"/>
            <a:ext cx="1143000" cy="276999"/>
          </a:xfrm>
          <a:prstGeom prst="rect">
            <a:avLst/>
          </a:prstGeom>
          <a:solidFill>
            <a:schemeClr val="tx1">
              <a:lumMod val="50000"/>
              <a:lumOff val="50000"/>
            </a:schemeClr>
          </a:solidFill>
          <a:ln>
            <a:solidFill>
              <a:schemeClr val="tx1"/>
            </a:solidFill>
          </a:ln>
        </p:spPr>
        <p:txBody>
          <a:bodyPr wrap="square" rtlCol="0">
            <a:spAutoFit/>
          </a:bodyPr>
          <a:lstStyle/>
          <a:p>
            <a:r>
              <a:rPr lang="en-US" sz="1200" b="1">
                <a:solidFill>
                  <a:schemeClr val="bg1"/>
                </a:solidFill>
              </a:rPr>
              <a:t>BOG  Decision </a:t>
            </a:r>
            <a:endParaRPr lang="en-US" sz="1200" b="1" dirty="0">
              <a:solidFill>
                <a:schemeClr val="bg1"/>
              </a:solidFill>
            </a:endParaRPr>
          </a:p>
        </p:txBody>
      </p:sp>
      <p:sp>
        <p:nvSpPr>
          <p:cNvPr id="22" name="TextBox 21">
            <a:extLst>
              <a:ext uri="{FF2B5EF4-FFF2-40B4-BE49-F238E27FC236}">
                <a16:creationId xmlns:a16="http://schemas.microsoft.com/office/drawing/2014/main" id="{ED0ED6F6-FA8B-FB37-1E50-05763F82586C}"/>
              </a:ext>
            </a:extLst>
          </p:cNvPr>
          <p:cNvSpPr txBox="1"/>
          <p:nvPr/>
        </p:nvSpPr>
        <p:spPr>
          <a:xfrm>
            <a:off x="5257800" y="3522783"/>
            <a:ext cx="1143000" cy="276999"/>
          </a:xfrm>
          <a:prstGeom prst="rect">
            <a:avLst/>
          </a:prstGeom>
          <a:solidFill>
            <a:schemeClr val="tx1">
              <a:lumMod val="50000"/>
              <a:lumOff val="50000"/>
            </a:schemeClr>
          </a:solidFill>
          <a:ln>
            <a:solidFill>
              <a:schemeClr val="tx1"/>
            </a:solidFill>
          </a:ln>
        </p:spPr>
        <p:txBody>
          <a:bodyPr wrap="square" rtlCol="0">
            <a:spAutoFit/>
          </a:bodyPr>
          <a:lstStyle/>
          <a:p>
            <a:r>
              <a:rPr lang="en-US" sz="1200" b="1" dirty="0">
                <a:solidFill>
                  <a:schemeClr val="bg1"/>
                </a:solidFill>
              </a:rPr>
              <a:t>BOG Decision </a:t>
            </a:r>
          </a:p>
        </p:txBody>
      </p:sp>
      <p:sp>
        <p:nvSpPr>
          <p:cNvPr id="23" name="TextBox 22">
            <a:extLst>
              <a:ext uri="{FF2B5EF4-FFF2-40B4-BE49-F238E27FC236}">
                <a16:creationId xmlns:a16="http://schemas.microsoft.com/office/drawing/2014/main" id="{4F6485BE-D987-5359-4167-FA19895DAF4A}"/>
              </a:ext>
            </a:extLst>
          </p:cNvPr>
          <p:cNvSpPr txBox="1"/>
          <p:nvPr/>
        </p:nvSpPr>
        <p:spPr>
          <a:xfrm>
            <a:off x="5257800" y="2885382"/>
            <a:ext cx="1143000" cy="276999"/>
          </a:xfrm>
          <a:prstGeom prst="rect">
            <a:avLst/>
          </a:prstGeom>
          <a:solidFill>
            <a:schemeClr val="tx1">
              <a:lumMod val="50000"/>
              <a:lumOff val="50000"/>
            </a:schemeClr>
          </a:solidFill>
          <a:ln>
            <a:solidFill>
              <a:schemeClr val="tx1"/>
            </a:solidFill>
          </a:ln>
        </p:spPr>
        <p:txBody>
          <a:bodyPr wrap="square" rtlCol="0">
            <a:spAutoFit/>
          </a:bodyPr>
          <a:lstStyle/>
          <a:p>
            <a:r>
              <a:rPr lang="en-US" sz="1200" b="1" dirty="0">
                <a:solidFill>
                  <a:schemeClr val="bg1"/>
                </a:solidFill>
              </a:rPr>
              <a:t>BOG Decision </a:t>
            </a:r>
          </a:p>
        </p:txBody>
      </p:sp>
      <p:sp>
        <p:nvSpPr>
          <p:cNvPr id="24" name="TextBox 23">
            <a:extLst>
              <a:ext uri="{FF2B5EF4-FFF2-40B4-BE49-F238E27FC236}">
                <a16:creationId xmlns:a16="http://schemas.microsoft.com/office/drawing/2014/main" id="{819A8F86-A82C-649F-8414-4ECB23C55405}"/>
              </a:ext>
            </a:extLst>
          </p:cNvPr>
          <p:cNvSpPr txBox="1"/>
          <p:nvPr/>
        </p:nvSpPr>
        <p:spPr>
          <a:xfrm>
            <a:off x="609600" y="4028382"/>
            <a:ext cx="4160498" cy="1200329"/>
          </a:xfrm>
          <a:prstGeom prst="rect">
            <a:avLst/>
          </a:prstGeom>
          <a:noFill/>
        </p:spPr>
        <p:txBody>
          <a:bodyPr wrap="none" rtlCol="0">
            <a:spAutoFit/>
          </a:bodyPr>
          <a:lstStyle/>
          <a:p>
            <a:r>
              <a:rPr lang="en-US" dirty="0"/>
              <a:t>COA 1 Retain (Improvements?)</a:t>
            </a:r>
          </a:p>
          <a:p>
            <a:r>
              <a:rPr lang="en-US" dirty="0"/>
              <a:t>COA 2 Hybrid (Some?)</a:t>
            </a:r>
          </a:p>
          <a:p>
            <a:r>
              <a:rPr lang="en-US" dirty="0"/>
              <a:t>COA 3 Divest (Address Business Case Risk) </a:t>
            </a:r>
          </a:p>
          <a:p>
            <a:endParaRPr lang="en-US" dirty="0"/>
          </a:p>
        </p:txBody>
      </p:sp>
      <p:sp>
        <p:nvSpPr>
          <p:cNvPr id="25" name="Isosceles Triangle 24">
            <a:extLst>
              <a:ext uri="{FF2B5EF4-FFF2-40B4-BE49-F238E27FC236}">
                <a16:creationId xmlns:a16="http://schemas.microsoft.com/office/drawing/2014/main" id="{622C218E-B1CC-E23B-33CA-2A28F2AF0614}"/>
              </a:ext>
            </a:extLst>
          </p:cNvPr>
          <p:cNvSpPr/>
          <p:nvPr/>
        </p:nvSpPr>
        <p:spPr>
          <a:xfrm>
            <a:off x="6705600" y="609600"/>
            <a:ext cx="1371600" cy="98038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COA #3</a:t>
            </a:r>
          </a:p>
        </p:txBody>
      </p:sp>
      <p:sp>
        <p:nvSpPr>
          <p:cNvPr id="26" name="Isosceles Triangle 25">
            <a:extLst>
              <a:ext uri="{FF2B5EF4-FFF2-40B4-BE49-F238E27FC236}">
                <a16:creationId xmlns:a16="http://schemas.microsoft.com/office/drawing/2014/main" id="{2055C642-1F7F-AEE8-7798-E9A3A7F3DA84}"/>
              </a:ext>
            </a:extLst>
          </p:cNvPr>
          <p:cNvSpPr/>
          <p:nvPr/>
        </p:nvSpPr>
        <p:spPr>
          <a:xfrm>
            <a:off x="6400800" y="1970982"/>
            <a:ext cx="1371600" cy="98038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COA #1</a:t>
            </a:r>
          </a:p>
        </p:txBody>
      </p:sp>
      <p:sp>
        <p:nvSpPr>
          <p:cNvPr id="27" name="Isosceles Triangle 26">
            <a:extLst>
              <a:ext uri="{FF2B5EF4-FFF2-40B4-BE49-F238E27FC236}">
                <a16:creationId xmlns:a16="http://schemas.microsoft.com/office/drawing/2014/main" id="{60AB9464-B02E-B9C8-1461-4B52CDF3361E}"/>
              </a:ext>
            </a:extLst>
          </p:cNvPr>
          <p:cNvSpPr/>
          <p:nvPr/>
        </p:nvSpPr>
        <p:spPr>
          <a:xfrm>
            <a:off x="6400800" y="3037782"/>
            <a:ext cx="1371600" cy="98038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COA #2</a:t>
            </a:r>
          </a:p>
        </p:txBody>
      </p:sp>
      <p:sp>
        <p:nvSpPr>
          <p:cNvPr id="28" name="Isosceles Triangle 27">
            <a:extLst>
              <a:ext uri="{FF2B5EF4-FFF2-40B4-BE49-F238E27FC236}">
                <a16:creationId xmlns:a16="http://schemas.microsoft.com/office/drawing/2014/main" id="{2C0E78FB-BD59-9C21-922C-42546050DEAB}"/>
              </a:ext>
            </a:extLst>
          </p:cNvPr>
          <p:cNvSpPr/>
          <p:nvPr/>
        </p:nvSpPr>
        <p:spPr>
          <a:xfrm>
            <a:off x="6400800" y="4180782"/>
            <a:ext cx="1371600" cy="98038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COA #3</a:t>
            </a:r>
          </a:p>
        </p:txBody>
      </p:sp>
      <p:sp>
        <p:nvSpPr>
          <p:cNvPr id="29" name="Text Placeholder 22">
            <a:extLst>
              <a:ext uri="{FF2B5EF4-FFF2-40B4-BE49-F238E27FC236}">
                <a16:creationId xmlns:a16="http://schemas.microsoft.com/office/drawing/2014/main" id="{1226D8C2-39C2-C146-C7F0-D37ABEAC38A9}"/>
              </a:ext>
            </a:extLst>
          </p:cNvPr>
          <p:cNvSpPr txBox="1">
            <a:spLocks/>
          </p:cNvSpPr>
          <p:nvPr/>
        </p:nvSpPr>
        <p:spPr>
          <a:xfrm>
            <a:off x="540278" y="1825736"/>
            <a:ext cx="2228850" cy="1558052"/>
          </a:xfrm>
          <a:prstGeom prst="ellipse">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lvl1pPr marL="0" indent="0" algn="ctr">
              <a:buNone/>
              <a:defRPr sz="2400">
                <a:solidFill>
                  <a:schemeClr val="lt1"/>
                </a:solidFill>
                <a:latin typeface="+mn-lt"/>
                <a:ea typeface="+mn-ea"/>
                <a:cs typeface="+mn-cs"/>
              </a:defRPr>
            </a:lvl1pPr>
            <a:lvl2pPr marL="457200" indent="0" algn="ctr">
              <a:buNone/>
              <a:defRPr sz="2000">
                <a:solidFill>
                  <a:schemeClr val="lt1"/>
                </a:solidFill>
                <a:latin typeface="+mn-lt"/>
                <a:ea typeface="+mn-ea"/>
                <a:cs typeface="+mn-cs"/>
              </a:defRPr>
            </a:lvl2pPr>
            <a:lvl3pPr marL="914400" indent="0" algn="ctr">
              <a:buNone/>
              <a:defRPr sz="1800">
                <a:solidFill>
                  <a:schemeClr val="lt1"/>
                </a:solidFill>
                <a:latin typeface="+mn-lt"/>
                <a:ea typeface="+mn-ea"/>
                <a:cs typeface="+mn-cs"/>
              </a:defRPr>
            </a:lvl3pPr>
            <a:lvl4pPr marL="1371600" indent="0" algn="ctr">
              <a:buNone/>
              <a:defRPr sz="1600">
                <a:solidFill>
                  <a:schemeClr val="lt1"/>
                </a:solidFill>
                <a:latin typeface="+mn-lt"/>
                <a:ea typeface="+mn-ea"/>
                <a:cs typeface="+mn-cs"/>
              </a:defRPr>
            </a:lvl4pPr>
            <a:lvl5pPr marL="1828800" indent="0" algn="ctr">
              <a:buNone/>
              <a:defRPr sz="1600">
                <a:solidFill>
                  <a:schemeClr val="lt1"/>
                </a:solidFill>
                <a:latin typeface="+mn-lt"/>
                <a:ea typeface="+mn-ea"/>
                <a:cs typeface="+mn-cs"/>
              </a:defRPr>
            </a:lvl5pPr>
            <a:lvl6pPr marL="2286000" indent="0" algn="ctr">
              <a:buNone/>
              <a:defRPr sz="1600">
                <a:solidFill>
                  <a:schemeClr val="lt1"/>
                </a:solidFill>
                <a:latin typeface="+mn-lt"/>
                <a:ea typeface="+mn-ea"/>
                <a:cs typeface="+mn-cs"/>
              </a:defRPr>
            </a:lvl6pPr>
            <a:lvl7pPr marL="2743200" indent="0" algn="ctr">
              <a:buNone/>
              <a:defRPr sz="1600">
                <a:solidFill>
                  <a:schemeClr val="lt1"/>
                </a:solidFill>
                <a:latin typeface="+mn-lt"/>
                <a:ea typeface="+mn-ea"/>
                <a:cs typeface="+mn-cs"/>
              </a:defRPr>
            </a:lvl7pPr>
            <a:lvl8pPr marL="3200400" indent="0" algn="ctr">
              <a:buNone/>
              <a:defRPr sz="1600">
                <a:solidFill>
                  <a:schemeClr val="lt1"/>
                </a:solidFill>
                <a:latin typeface="+mn-lt"/>
                <a:ea typeface="+mn-ea"/>
                <a:cs typeface="+mn-cs"/>
              </a:defRPr>
            </a:lvl8pPr>
            <a:lvl9pPr marL="3657600" indent="0" algn="ctr">
              <a:buNone/>
              <a:defRPr sz="1600">
                <a:solidFill>
                  <a:schemeClr val="lt1"/>
                </a:solidFill>
                <a:latin typeface="+mn-lt"/>
                <a:ea typeface="+mn-ea"/>
                <a:cs typeface="+mn-cs"/>
              </a:defRPr>
            </a:lvl9pPr>
          </a:lstStyle>
          <a:p>
            <a:r>
              <a:rPr lang="en-US" sz="1800" kern="0" dirty="0">
                <a:solidFill>
                  <a:schemeClr val="tx1"/>
                </a:solidFill>
              </a:rPr>
              <a:t>Should MCA have a retail Line of Operations?  </a:t>
            </a:r>
          </a:p>
        </p:txBody>
      </p:sp>
      <p:cxnSp>
        <p:nvCxnSpPr>
          <p:cNvPr id="31" name="Straight Arrow Connector 30">
            <a:extLst>
              <a:ext uri="{FF2B5EF4-FFF2-40B4-BE49-F238E27FC236}">
                <a16:creationId xmlns:a16="http://schemas.microsoft.com/office/drawing/2014/main" id="{C388D5DA-628B-E7B4-FF9B-9F808FD2BB41}"/>
              </a:ext>
            </a:extLst>
          </p:cNvPr>
          <p:cNvCxnSpPr>
            <a:cxnSpLocks/>
          </p:cNvCxnSpPr>
          <p:nvPr/>
        </p:nvCxnSpPr>
        <p:spPr>
          <a:xfrm>
            <a:off x="2635987" y="2987282"/>
            <a:ext cx="1501385" cy="6987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3D3643A-9976-9B91-8C93-3484FBD6EDAB}"/>
              </a:ext>
            </a:extLst>
          </p:cNvPr>
          <p:cNvSpPr txBox="1"/>
          <p:nvPr/>
        </p:nvSpPr>
        <p:spPr>
          <a:xfrm>
            <a:off x="2828925" y="3210906"/>
            <a:ext cx="1143000" cy="276999"/>
          </a:xfrm>
          <a:prstGeom prst="rect">
            <a:avLst/>
          </a:prstGeom>
          <a:solidFill>
            <a:schemeClr val="tx1">
              <a:lumMod val="50000"/>
              <a:lumOff val="50000"/>
            </a:schemeClr>
          </a:solidFill>
          <a:ln>
            <a:solidFill>
              <a:schemeClr val="tx1"/>
            </a:solidFill>
          </a:ln>
        </p:spPr>
        <p:txBody>
          <a:bodyPr wrap="square" rtlCol="0">
            <a:spAutoFit/>
          </a:bodyPr>
          <a:lstStyle/>
          <a:p>
            <a:r>
              <a:rPr lang="en-US" sz="1200" b="1" dirty="0">
                <a:solidFill>
                  <a:schemeClr val="bg1"/>
                </a:solidFill>
              </a:rPr>
              <a:t>BOG Decision </a:t>
            </a:r>
          </a:p>
        </p:txBody>
      </p:sp>
      <p:sp>
        <p:nvSpPr>
          <p:cNvPr id="36" name="Title 1">
            <a:extLst>
              <a:ext uri="{FF2B5EF4-FFF2-40B4-BE49-F238E27FC236}">
                <a16:creationId xmlns:a16="http://schemas.microsoft.com/office/drawing/2014/main" id="{E4921C22-D44C-0391-953F-AC8713D528CC}"/>
              </a:ext>
            </a:extLst>
          </p:cNvPr>
          <p:cNvSpPr txBox="1">
            <a:spLocks/>
          </p:cNvSpPr>
          <p:nvPr/>
        </p:nvSpPr>
        <p:spPr>
          <a:xfrm>
            <a:off x="1662842" y="176275"/>
            <a:ext cx="5818314" cy="430887"/>
          </a:xfrm>
          <a:prstGeom prst="rect">
            <a:avLst/>
          </a:prstGeom>
        </p:spPr>
        <p:txBody>
          <a:bodyPr wrap="square" lIns="0" tIns="0" rIns="0" bIns="0" anchor="b">
            <a:spAutoFit/>
          </a:bodyPr>
          <a:lstStyle>
            <a:lvl1pPr algn="ctr">
              <a:defRPr sz="6000" b="1" i="0">
                <a:solidFill>
                  <a:srgbClr val="494F42"/>
                </a:solidFill>
                <a:latin typeface="Arial"/>
                <a:ea typeface="+mj-ea"/>
                <a:cs typeface="Arial"/>
              </a:defRPr>
            </a:lvl1pPr>
          </a:lstStyle>
          <a:p>
            <a:r>
              <a:rPr lang="en-US" sz="2800" kern="0" dirty="0"/>
              <a:t>Process</a:t>
            </a:r>
            <a:r>
              <a:rPr lang="en-US" sz="2400" kern="0" dirty="0"/>
              <a:t> </a:t>
            </a:r>
          </a:p>
        </p:txBody>
      </p:sp>
    </p:spTree>
    <p:extLst>
      <p:ext uri="{BB962C8B-B14F-4D97-AF65-F5344CB8AC3E}">
        <p14:creationId xmlns:p14="http://schemas.microsoft.com/office/powerpoint/2010/main" val="27045997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19050" y="0"/>
            <a:ext cx="9144000" cy="5784644"/>
          </a:xfrm>
          <a:prstGeom prst="rect">
            <a:avLst/>
          </a:prstGeom>
          <a:solidFill>
            <a:schemeClr val="bg1">
              <a:lumMod val="95000"/>
              <a:alpha val="490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2" name="TextBox 1">
            <a:extLst>
              <a:ext uri="{FF2B5EF4-FFF2-40B4-BE49-F238E27FC236}">
                <a16:creationId xmlns:a16="http://schemas.microsoft.com/office/drawing/2014/main" id="{55F978AC-DDA6-1D64-D435-0DBF8143BDF9}"/>
              </a:ext>
            </a:extLst>
          </p:cNvPr>
          <p:cNvSpPr txBox="1"/>
          <p:nvPr/>
        </p:nvSpPr>
        <p:spPr>
          <a:xfrm>
            <a:off x="849853" y="2921169"/>
            <a:ext cx="8115299" cy="507831"/>
          </a:xfrm>
          <a:prstGeom prst="rect">
            <a:avLst/>
          </a:prstGeom>
          <a:noFill/>
        </p:spPr>
        <p:txBody>
          <a:bodyPr wrap="square" rtlCol="0">
            <a:spAutoFit/>
          </a:bodyPr>
          <a:lstStyle/>
          <a:p>
            <a:pPr algn="ctr"/>
            <a:r>
              <a:rPr lang="en-US" sz="2700" b="1" u="sng" dirty="0"/>
              <a:t>RETAIL ASSESSMENT:  IN-PROGRESS REVIEW 2022</a:t>
            </a:r>
          </a:p>
        </p:txBody>
      </p:sp>
      <p:sp>
        <p:nvSpPr>
          <p:cNvPr id="7" name="Rectangle 6">
            <a:extLst>
              <a:ext uri="{FF2B5EF4-FFF2-40B4-BE49-F238E27FC236}">
                <a16:creationId xmlns:a16="http://schemas.microsoft.com/office/drawing/2014/main" id="{633DA0C3-55C9-6381-4B1B-35AE145DF87A}"/>
              </a:ext>
            </a:extLst>
          </p:cNvPr>
          <p:cNvSpPr/>
          <p:nvPr/>
        </p:nvSpPr>
        <p:spPr>
          <a:xfrm>
            <a:off x="19050" y="5784644"/>
            <a:ext cx="912495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A12048A2-F6D3-DAB8-B6D8-D4EAC8D93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8163" y="5833829"/>
            <a:ext cx="3369327" cy="1068178"/>
          </a:xfrm>
          <a:prstGeom prst="rect">
            <a:avLst/>
          </a:prstGeom>
        </p:spPr>
      </p:pic>
      <p:sp>
        <p:nvSpPr>
          <p:cNvPr id="3" name="Slide Number Placeholder 2">
            <a:extLst>
              <a:ext uri="{FF2B5EF4-FFF2-40B4-BE49-F238E27FC236}">
                <a16:creationId xmlns:a16="http://schemas.microsoft.com/office/drawing/2014/main" id="{925211DE-82C0-E24D-00D7-6EBD1638AE05}"/>
              </a:ext>
            </a:extLst>
          </p:cNvPr>
          <p:cNvSpPr>
            <a:spLocks noGrp="1"/>
          </p:cNvSpPr>
          <p:nvPr>
            <p:ph type="sldNum" sz="quarter" idx="12"/>
          </p:nvPr>
        </p:nvSpPr>
        <p:spPr/>
        <p:txBody>
          <a:bodyPr/>
          <a:lstStyle/>
          <a:p>
            <a:fld id="{675FDD6B-8490-854E-8BBB-16AE338AEB2D}" type="slidenum">
              <a:rPr lang="en-US" smtClean="0"/>
              <a:t>6</a:t>
            </a:fld>
            <a:endParaRPr lang="en-US"/>
          </a:p>
        </p:txBody>
      </p:sp>
      <p:sp>
        <p:nvSpPr>
          <p:cNvPr id="10" name="TextBox 9">
            <a:extLst>
              <a:ext uri="{FF2B5EF4-FFF2-40B4-BE49-F238E27FC236}">
                <a16:creationId xmlns:a16="http://schemas.microsoft.com/office/drawing/2014/main" id="{E7AB7E1C-3F42-E795-9113-5CEA902C42FC}"/>
              </a:ext>
            </a:extLst>
          </p:cNvPr>
          <p:cNvSpPr txBox="1"/>
          <p:nvPr/>
        </p:nvSpPr>
        <p:spPr>
          <a:xfrm>
            <a:off x="820787" y="1389154"/>
            <a:ext cx="8115299" cy="938719"/>
          </a:xfrm>
          <a:prstGeom prst="rect">
            <a:avLst/>
          </a:prstGeom>
          <a:noFill/>
        </p:spPr>
        <p:txBody>
          <a:bodyPr wrap="square" rtlCol="0">
            <a:spAutoFit/>
          </a:bodyPr>
          <a:lstStyle/>
          <a:p>
            <a:pPr algn="ctr"/>
            <a:r>
              <a:rPr lang="en-US" sz="1800" dirty="0">
                <a:effectLst/>
                <a:latin typeface="Calibri" panose="020F0502020204030204" pitchFamily="34" charset="0"/>
                <a:ea typeface="Times New Roman" panose="02020603050405020304" pitchFamily="18" charset="0"/>
              </a:rPr>
              <a:t> </a:t>
            </a:r>
            <a:r>
              <a:rPr lang="en-US" sz="2800" b="1" dirty="0">
                <a:effectLst/>
                <a:latin typeface="Calibri" panose="020F0502020204030204" pitchFamily="34" charset="0"/>
                <a:ea typeface="Times New Roman" panose="02020603050405020304" pitchFamily="18" charset="0"/>
              </a:rPr>
              <a:t>RETAIL UPDATE - LTGEN CHIAROTTI </a:t>
            </a:r>
            <a:br>
              <a:rPr lang="en-US" sz="1800" dirty="0">
                <a:effectLst/>
                <a:latin typeface="Calibri" panose="020F0502020204030204" pitchFamily="34" charset="0"/>
                <a:ea typeface="Times New Roman" panose="02020603050405020304" pitchFamily="18" charset="0"/>
              </a:rPr>
            </a:br>
            <a:endParaRPr lang="en-US" sz="2700" b="1" u="sng" dirty="0"/>
          </a:p>
        </p:txBody>
      </p:sp>
    </p:spTree>
    <p:extLst>
      <p:ext uri="{BB962C8B-B14F-4D97-AF65-F5344CB8AC3E}">
        <p14:creationId xmlns:p14="http://schemas.microsoft.com/office/powerpoint/2010/main" val="382448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10C72-C3D7-DD48-9886-ACB50CD3A300}"/>
              </a:ext>
            </a:extLst>
          </p:cNvPr>
          <p:cNvSpPr/>
          <p:nvPr/>
        </p:nvSpPr>
        <p:spPr>
          <a:xfrm>
            <a:off x="1" y="-1"/>
            <a:ext cx="9144000" cy="5738865"/>
          </a:xfrm>
          <a:prstGeom prst="rect">
            <a:avLst/>
          </a:prstGeom>
          <a:solidFill>
            <a:schemeClr val="bg1">
              <a:lumMod val="95000"/>
              <a:alpha val="55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a:extLst>
              <a:ext uri="{FF2B5EF4-FFF2-40B4-BE49-F238E27FC236}">
                <a16:creationId xmlns:a16="http://schemas.microsoft.com/office/drawing/2014/main" id="{3CBCC4FA-3203-BAAF-7350-73B842BD7A19}"/>
              </a:ext>
            </a:extLst>
          </p:cNvPr>
          <p:cNvSpPr txBox="1"/>
          <p:nvPr/>
        </p:nvSpPr>
        <p:spPr>
          <a:xfrm>
            <a:off x="0" y="1010251"/>
            <a:ext cx="9006463" cy="830997"/>
          </a:xfrm>
          <a:prstGeom prst="rect">
            <a:avLst/>
          </a:prstGeom>
          <a:noFill/>
        </p:spPr>
        <p:txBody>
          <a:bodyPr wrap="square">
            <a:spAutoFit/>
          </a:bodyPr>
          <a:lstStyle/>
          <a:p>
            <a:pPr algn="ctr"/>
            <a:br>
              <a:rPr lang="en-US" sz="1350" u="sng" dirty="0">
                <a:solidFill>
                  <a:srgbClr val="222222"/>
                </a:solidFill>
                <a:latin typeface="Arial" panose="020B0604020202020204" pitchFamily="34" charset="0"/>
              </a:rPr>
            </a:br>
            <a:r>
              <a:rPr lang="en-US" sz="2100" u="sng" dirty="0">
                <a:solidFill>
                  <a:srgbClr val="222222"/>
                </a:solidFill>
                <a:latin typeface="Arial" panose="020B0604020202020204" pitchFamily="34" charset="0"/>
              </a:rPr>
              <a:t>MCA Vision Statement</a:t>
            </a:r>
            <a:endParaRPr lang="en-US" sz="2100" dirty="0">
              <a:solidFill>
                <a:srgbClr val="222222"/>
              </a:solidFill>
              <a:latin typeface="Arial" panose="020B0604020202020204" pitchFamily="34" charset="0"/>
            </a:endParaRPr>
          </a:p>
          <a:p>
            <a:pPr algn="ctr"/>
            <a:r>
              <a:rPr lang="en-US" sz="1350" dirty="0">
                <a:solidFill>
                  <a:srgbClr val="222222"/>
                </a:solidFill>
                <a:latin typeface="Arial" panose="020B0604020202020204" pitchFamily="34" charset="0"/>
              </a:rPr>
              <a:t>To be universally recognized as the Professional Association of the United States Marine Corps</a:t>
            </a:r>
            <a:endParaRPr lang="en-US" sz="2100" dirty="0">
              <a:solidFill>
                <a:srgbClr val="222222"/>
              </a:solidFill>
              <a:latin typeface="Arial" panose="020B0604020202020204" pitchFamily="34" charset="0"/>
            </a:endParaRPr>
          </a:p>
        </p:txBody>
      </p:sp>
      <p:sp>
        <p:nvSpPr>
          <p:cNvPr id="10" name="TextBox 9">
            <a:extLst>
              <a:ext uri="{FF2B5EF4-FFF2-40B4-BE49-F238E27FC236}">
                <a16:creationId xmlns:a16="http://schemas.microsoft.com/office/drawing/2014/main" id="{1B84696B-9626-FD88-086D-D22D3EA78C6F}"/>
              </a:ext>
            </a:extLst>
          </p:cNvPr>
          <p:cNvSpPr txBox="1"/>
          <p:nvPr/>
        </p:nvSpPr>
        <p:spPr>
          <a:xfrm>
            <a:off x="90178" y="2192540"/>
            <a:ext cx="9143999" cy="1038746"/>
          </a:xfrm>
          <a:prstGeom prst="rect">
            <a:avLst/>
          </a:prstGeom>
          <a:noFill/>
        </p:spPr>
        <p:txBody>
          <a:bodyPr wrap="square">
            <a:spAutoFit/>
          </a:bodyPr>
          <a:lstStyle/>
          <a:p>
            <a:pPr algn="ctr"/>
            <a:r>
              <a:rPr lang="en-US" sz="2100" u="sng" dirty="0">
                <a:solidFill>
                  <a:srgbClr val="222222"/>
                </a:solidFill>
                <a:latin typeface="Arial" panose="020B0604020202020204" pitchFamily="34" charset="0"/>
              </a:rPr>
              <a:t>MCA Mission Statement</a:t>
            </a:r>
            <a:endParaRPr lang="en-US" sz="2100" dirty="0">
              <a:solidFill>
                <a:srgbClr val="222222"/>
              </a:solidFill>
              <a:latin typeface="Arial" panose="020B0604020202020204" pitchFamily="34" charset="0"/>
            </a:endParaRPr>
          </a:p>
          <a:p>
            <a:pPr algn="ctr"/>
            <a:r>
              <a:rPr lang="en-US" sz="1350" dirty="0">
                <a:solidFill>
                  <a:srgbClr val="222222"/>
                </a:solidFill>
                <a:latin typeface="Arial" panose="020B0604020202020204" pitchFamily="34" charset="0"/>
              </a:rPr>
              <a:t>To be the preeminent association for all Marines and Friends of the Corps dedicated to leader development, recognition of professional excellence and expanding awareness of the rich traditions, history, and spirit of the United States Marine Corps</a:t>
            </a:r>
          </a:p>
        </p:txBody>
      </p:sp>
      <p:sp>
        <p:nvSpPr>
          <p:cNvPr id="6" name="TextBox 5">
            <a:extLst>
              <a:ext uri="{FF2B5EF4-FFF2-40B4-BE49-F238E27FC236}">
                <a16:creationId xmlns:a16="http://schemas.microsoft.com/office/drawing/2014/main" id="{864B7431-2EE0-67EF-4518-B58A931CA083}"/>
              </a:ext>
            </a:extLst>
          </p:cNvPr>
          <p:cNvSpPr txBox="1"/>
          <p:nvPr/>
        </p:nvSpPr>
        <p:spPr>
          <a:xfrm>
            <a:off x="5229219" y="3519104"/>
            <a:ext cx="3363613" cy="300082"/>
          </a:xfrm>
          <a:prstGeom prst="rect">
            <a:avLst/>
          </a:prstGeom>
          <a:noFill/>
        </p:spPr>
        <p:txBody>
          <a:bodyPr wrap="none" rtlCol="0">
            <a:spAutoFit/>
          </a:bodyPr>
          <a:lstStyle/>
          <a:p>
            <a:r>
              <a:rPr lang="en-US" sz="1350" dirty="0"/>
              <a:t>Marine Corps Association Strategic Plan 2025</a:t>
            </a:r>
          </a:p>
        </p:txBody>
      </p:sp>
      <p:sp>
        <p:nvSpPr>
          <p:cNvPr id="11" name="Rectangle 10">
            <a:extLst>
              <a:ext uri="{FF2B5EF4-FFF2-40B4-BE49-F238E27FC236}">
                <a16:creationId xmlns:a16="http://schemas.microsoft.com/office/drawing/2014/main" id="{EEF7CC9F-9EFF-75E0-304A-A058EA5C7963}"/>
              </a:ext>
            </a:extLst>
          </p:cNvPr>
          <p:cNvSpPr/>
          <p:nvPr/>
        </p:nvSpPr>
        <p:spPr>
          <a:xfrm>
            <a:off x="0" y="5741580"/>
            <a:ext cx="9170632"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13" name="Picture 12" descr="Text&#10;&#10;Description automatically generated with medium confidence">
            <a:extLst>
              <a:ext uri="{FF2B5EF4-FFF2-40B4-BE49-F238E27FC236}">
                <a16:creationId xmlns:a16="http://schemas.microsoft.com/office/drawing/2014/main" id="{0CF9058C-0C8A-0E48-3766-3AE17A21B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078" y="5792537"/>
            <a:ext cx="3369327" cy="1068178"/>
          </a:xfrm>
          <a:prstGeom prst="rect">
            <a:avLst/>
          </a:prstGeom>
        </p:spPr>
      </p:pic>
      <p:sp>
        <p:nvSpPr>
          <p:cNvPr id="2" name="Slide Number Placeholder 1">
            <a:extLst>
              <a:ext uri="{FF2B5EF4-FFF2-40B4-BE49-F238E27FC236}">
                <a16:creationId xmlns:a16="http://schemas.microsoft.com/office/drawing/2014/main" id="{E1E56442-4550-9B7D-18BA-3274AAE1658B}"/>
              </a:ext>
            </a:extLst>
          </p:cNvPr>
          <p:cNvSpPr>
            <a:spLocks noGrp="1"/>
          </p:cNvSpPr>
          <p:nvPr>
            <p:ph type="sldNum" sz="quarter" idx="12"/>
          </p:nvPr>
        </p:nvSpPr>
        <p:spPr/>
        <p:txBody>
          <a:bodyPr/>
          <a:lstStyle/>
          <a:p>
            <a:fld id="{675FDD6B-8490-854E-8BBB-16AE338AEB2D}" type="slidenum">
              <a:rPr lang="en-US" smtClean="0"/>
              <a:t>7</a:t>
            </a:fld>
            <a:endParaRPr lang="en-US"/>
          </a:p>
        </p:txBody>
      </p:sp>
    </p:spTree>
    <p:extLst>
      <p:ext uri="{BB962C8B-B14F-4D97-AF65-F5344CB8AC3E}">
        <p14:creationId xmlns:p14="http://schemas.microsoft.com/office/powerpoint/2010/main" val="133505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8A23B-7C6B-03E6-C864-F7DD845BF61D}"/>
              </a:ext>
            </a:extLst>
          </p:cNvPr>
          <p:cNvPicPr>
            <a:picLocks noChangeAspect="1"/>
          </p:cNvPicPr>
          <p:nvPr/>
        </p:nvPicPr>
        <p:blipFill>
          <a:blip r:embed="rId2"/>
          <a:stretch>
            <a:fillRect/>
          </a:stretch>
        </p:blipFill>
        <p:spPr>
          <a:xfrm>
            <a:off x="1" y="7519"/>
            <a:ext cx="9144000" cy="5721112"/>
          </a:xfrm>
          <a:prstGeom prst="rect">
            <a:avLst/>
          </a:prstGeom>
          <a:ln>
            <a:solidFill>
              <a:schemeClr val="accent2"/>
            </a:solidFill>
          </a:ln>
        </p:spPr>
      </p:pic>
      <p:sp>
        <p:nvSpPr>
          <p:cNvPr id="10" name="TextBox 9">
            <a:extLst>
              <a:ext uri="{FF2B5EF4-FFF2-40B4-BE49-F238E27FC236}">
                <a16:creationId xmlns:a16="http://schemas.microsoft.com/office/drawing/2014/main" id="{409701F2-179B-0D22-1906-7497D809D730}"/>
              </a:ext>
            </a:extLst>
          </p:cNvPr>
          <p:cNvSpPr txBox="1"/>
          <p:nvPr/>
        </p:nvSpPr>
        <p:spPr>
          <a:xfrm>
            <a:off x="137538" y="2235116"/>
            <a:ext cx="8415913" cy="1131079"/>
          </a:xfrm>
          <a:prstGeom prst="rect">
            <a:avLst/>
          </a:prstGeom>
          <a:noFill/>
        </p:spPr>
        <p:txBody>
          <a:bodyPr wrap="square">
            <a:spAutoFit/>
          </a:bodyPr>
          <a:lstStyle/>
          <a:p>
            <a:pPr algn="l"/>
            <a:r>
              <a:rPr lang="en-US" sz="1350" u="sng" dirty="0">
                <a:solidFill>
                  <a:srgbClr val="222222"/>
                </a:solidFill>
                <a:latin typeface="Arial" panose="020B0604020202020204" pitchFamily="34" charset="0"/>
              </a:rPr>
              <a:t>Strategic Plan Objective: (Directed Action)</a:t>
            </a:r>
            <a:endParaRPr lang="en-US" sz="1350" dirty="0">
              <a:solidFill>
                <a:srgbClr val="222222"/>
              </a:solidFill>
              <a:latin typeface="Arial" panose="020B0604020202020204" pitchFamily="34" charset="0"/>
            </a:endParaRPr>
          </a:p>
          <a:p>
            <a:pPr algn="l"/>
            <a:r>
              <a:rPr lang="en-US" sz="1350" i="1" dirty="0">
                <a:solidFill>
                  <a:srgbClr val="222222"/>
                </a:solidFill>
                <a:latin typeface="Arial" panose="020B0604020202020204" pitchFamily="34" charset="0"/>
              </a:rPr>
              <a:t>Beginning in 2021, concluding in 2022, and utilizing external expertise as necessary, conduct a comprehensive, objective assessment of all current MCA Retail-related lines of effort including Brick and Mortar and E-Commerce operations to determine the way ahead for the retail enterprise</a:t>
            </a:r>
            <a:endParaRPr lang="en-US" sz="1350" dirty="0">
              <a:solidFill>
                <a:srgbClr val="222222"/>
              </a:solidFill>
              <a:latin typeface="Arial" panose="020B0604020202020204" pitchFamily="34" charset="0"/>
            </a:endParaRPr>
          </a:p>
          <a:p>
            <a:pPr algn="l"/>
            <a:r>
              <a:rPr lang="en-US" sz="1350" i="1" dirty="0">
                <a:solidFill>
                  <a:srgbClr val="222222"/>
                </a:solidFill>
                <a:latin typeface="Arial" panose="020B0604020202020204" pitchFamily="34" charset="0"/>
              </a:rPr>
              <a:t> </a:t>
            </a:r>
            <a:endParaRPr lang="en-US" sz="1350" dirty="0">
              <a:solidFill>
                <a:srgbClr val="222222"/>
              </a:solidFill>
              <a:latin typeface="Arial" panose="020B0604020202020204" pitchFamily="34" charset="0"/>
            </a:endParaRPr>
          </a:p>
        </p:txBody>
      </p:sp>
      <p:sp>
        <p:nvSpPr>
          <p:cNvPr id="7" name="TextBox 6">
            <a:extLst>
              <a:ext uri="{FF2B5EF4-FFF2-40B4-BE49-F238E27FC236}">
                <a16:creationId xmlns:a16="http://schemas.microsoft.com/office/drawing/2014/main" id="{F93977BC-68E5-B4FE-2C2F-2097E0D58553}"/>
              </a:ext>
            </a:extLst>
          </p:cNvPr>
          <p:cNvSpPr txBox="1"/>
          <p:nvPr/>
        </p:nvSpPr>
        <p:spPr>
          <a:xfrm>
            <a:off x="2775533" y="1269207"/>
            <a:ext cx="3682996" cy="830997"/>
          </a:xfrm>
          <a:prstGeom prst="rect">
            <a:avLst/>
          </a:prstGeom>
          <a:noFill/>
        </p:spPr>
        <p:txBody>
          <a:bodyPr wrap="none" rtlCol="0">
            <a:spAutoFit/>
          </a:bodyPr>
          <a:lstStyle/>
          <a:p>
            <a:pPr algn="ctr"/>
            <a:r>
              <a:rPr lang="en-US" sz="2100" b="1" u="sng" dirty="0"/>
              <a:t>Imperative/Problem Statement</a:t>
            </a:r>
          </a:p>
          <a:p>
            <a:endParaRPr lang="en-US" sz="1350" dirty="0"/>
          </a:p>
          <a:p>
            <a:pPr algn="ctr"/>
            <a:r>
              <a:rPr lang="en-US" sz="1350" dirty="0"/>
              <a:t>“Should the MCA have a retail operations line?” </a:t>
            </a:r>
            <a:endParaRPr lang="en-US" sz="2100" dirty="0"/>
          </a:p>
        </p:txBody>
      </p:sp>
      <p:sp>
        <p:nvSpPr>
          <p:cNvPr id="9" name="TextBox 8">
            <a:extLst>
              <a:ext uri="{FF2B5EF4-FFF2-40B4-BE49-F238E27FC236}">
                <a16:creationId xmlns:a16="http://schemas.microsoft.com/office/drawing/2014/main" id="{5CC45E80-C223-4C8F-2BF3-C8FC80970641}"/>
              </a:ext>
            </a:extLst>
          </p:cNvPr>
          <p:cNvSpPr txBox="1"/>
          <p:nvPr/>
        </p:nvSpPr>
        <p:spPr>
          <a:xfrm>
            <a:off x="137537" y="3246121"/>
            <a:ext cx="9134475" cy="1938992"/>
          </a:xfrm>
          <a:prstGeom prst="rect">
            <a:avLst/>
          </a:prstGeom>
          <a:noFill/>
        </p:spPr>
        <p:txBody>
          <a:bodyPr wrap="square" rtlCol="0">
            <a:spAutoFit/>
          </a:bodyPr>
          <a:lstStyle/>
          <a:p>
            <a:r>
              <a:rPr lang="en-US" sz="1350" u="sng" dirty="0">
                <a:latin typeface="Arial" panose="020B0604020202020204" pitchFamily="34" charset="0"/>
                <a:cs typeface="Arial" panose="020B0604020202020204" pitchFamily="34" charset="0"/>
              </a:rPr>
              <a:t>Factors for consideration:</a:t>
            </a:r>
          </a:p>
          <a:p>
            <a:endParaRPr lang="en-US" sz="1350" dirty="0">
              <a:latin typeface="Arial" panose="020B0604020202020204" pitchFamily="34" charset="0"/>
              <a:cs typeface="Arial" panose="020B0604020202020204" pitchFamily="34" charset="0"/>
            </a:endParaRPr>
          </a:p>
          <a:p>
            <a:pPr marL="214313" indent="-214313">
              <a:buFontTx/>
              <a:buChar char="-"/>
            </a:pPr>
            <a:r>
              <a:rPr lang="en-US" sz="1350" dirty="0">
                <a:latin typeface="Arial" panose="020B0604020202020204" pitchFamily="34" charset="0"/>
                <a:cs typeface="Arial" panose="020B0604020202020204" pitchFamily="34" charset="0"/>
              </a:rPr>
              <a:t>Philosophical discussion - “Strategic” fit/</a:t>
            </a:r>
            <a:r>
              <a:rPr lang="en-US" sz="1350" dirty="0"/>
              <a:t>history, charter, profitability, legalities, conflict of interests, philosophy, organizational confusion, etc. </a:t>
            </a:r>
            <a:endParaRPr lang="en-US" sz="1350" dirty="0">
              <a:latin typeface="Arial" panose="020B0604020202020204" pitchFamily="34" charset="0"/>
              <a:cs typeface="Arial" panose="020B0604020202020204" pitchFamily="34" charset="0"/>
            </a:endParaRPr>
          </a:p>
          <a:p>
            <a:pPr marL="214313" indent="-214313">
              <a:buFontTx/>
              <a:buChar char="-"/>
            </a:pPr>
            <a:r>
              <a:rPr lang="en-US" sz="1350" dirty="0">
                <a:latin typeface="Arial" panose="020B0604020202020204" pitchFamily="34" charset="0"/>
                <a:cs typeface="Arial" panose="020B0604020202020204" pitchFamily="34" charset="0"/>
              </a:rPr>
              <a:t>Source of Revenue (</a:t>
            </a:r>
            <a:r>
              <a:rPr lang="en-US" sz="1350" u="sng" dirty="0"/>
              <a:t>Strategic Rationale for purchase</a:t>
            </a:r>
            <a:r>
              <a:rPr lang="en-US" sz="1350" dirty="0"/>
              <a:t> of TMS in 2007; create revenue stream and increase membership.)</a:t>
            </a:r>
          </a:p>
          <a:p>
            <a:r>
              <a:rPr lang="en-US" sz="1350" dirty="0"/>
              <a:t>-    MCA Retail (Marine Shop &amp; E-Commerce) have 3 purposes: (1) Provide funds to support MCA programs, (2) Increase membership and (3) Provide other services to members.</a:t>
            </a:r>
          </a:p>
          <a:p>
            <a:endParaRPr lang="en-US" sz="1350" dirty="0"/>
          </a:p>
          <a:p>
            <a:endParaRPr lang="en-US" sz="1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4CF422C-F23E-9829-ABDD-99E883DEE66B}"/>
              </a:ext>
            </a:extLst>
          </p:cNvPr>
          <p:cNvSpPr/>
          <p:nvPr/>
        </p:nvSpPr>
        <p:spPr>
          <a:xfrm>
            <a:off x="-26632" y="5731346"/>
            <a:ext cx="9170634"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13" name="Picture 12" descr="Text&#10;&#10;Description automatically generated with medium confidence">
            <a:extLst>
              <a:ext uri="{FF2B5EF4-FFF2-40B4-BE49-F238E27FC236}">
                <a16:creationId xmlns:a16="http://schemas.microsoft.com/office/drawing/2014/main" id="{BEDCEDAC-0AD4-9900-35EF-DF9D7C3CA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163" y="5782303"/>
            <a:ext cx="3369327" cy="1068178"/>
          </a:xfrm>
          <a:prstGeom prst="rect">
            <a:avLst/>
          </a:prstGeom>
        </p:spPr>
      </p:pic>
      <p:sp>
        <p:nvSpPr>
          <p:cNvPr id="3" name="Slide Number Placeholder 2">
            <a:extLst>
              <a:ext uri="{FF2B5EF4-FFF2-40B4-BE49-F238E27FC236}">
                <a16:creationId xmlns:a16="http://schemas.microsoft.com/office/drawing/2014/main" id="{11A1D84F-D1EC-7A97-37F8-76BD34A5C647}"/>
              </a:ext>
            </a:extLst>
          </p:cNvPr>
          <p:cNvSpPr>
            <a:spLocks noGrp="1"/>
          </p:cNvSpPr>
          <p:nvPr>
            <p:ph type="sldNum" sz="quarter" idx="12"/>
          </p:nvPr>
        </p:nvSpPr>
        <p:spPr/>
        <p:txBody>
          <a:bodyPr/>
          <a:lstStyle/>
          <a:p>
            <a:fld id="{675FDD6B-8490-854E-8BBB-16AE338AEB2D}" type="slidenum">
              <a:rPr lang="en-US" smtClean="0"/>
              <a:t>8</a:t>
            </a:fld>
            <a:endParaRPr lang="en-US"/>
          </a:p>
        </p:txBody>
      </p:sp>
    </p:spTree>
    <p:extLst>
      <p:ext uri="{BB962C8B-B14F-4D97-AF65-F5344CB8AC3E}">
        <p14:creationId xmlns:p14="http://schemas.microsoft.com/office/powerpoint/2010/main" val="84879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8A23B-7C6B-03E6-C864-F7DD845BF61D}"/>
              </a:ext>
            </a:extLst>
          </p:cNvPr>
          <p:cNvPicPr>
            <a:picLocks noChangeAspect="1"/>
          </p:cNvPicPr>
          <p:nvPr/>
        </p:nvPicPr>
        <p:blipFill>
          <a:blip r:embed="rId2"/>
          <a:stretch>
            <a:fillRect/>
          </a:stretch>
        </p:blipFill>
        <p:spPr>
          <a:xfrm>
            <a:off x="0" y="10955"/>
            <a:ext cx="9144000" cy="5729446"/>
          </a:xfrm>
          <a:prstGeom prst="rect">
            <a:avLst/>
          </a:prstGeom>
          <a:ln>
            <a:solidFill>
              <a:schemeClr val="accent2"/>
            </a:solidFill>
          </a:ln>
        </p:spPr>
      </p:pic>
      <p:sp>
        <p:nvSpPr>
          <p:cNvPr id="10" name="TextBox 9">
            <a:extLst>
              <a:ext uri="{FF2B5EF4-FFF2-40B4-BE49-F238E27FC236}">
                <a16:creationId xmlns:a16="http://schemas.microsoft.com/office/drawing/2014/main" id="{409701F2-179B-0D22-1906-7497D809D730}"/>
              </a:ext>
            </a:extLst>
          </p:cNvPr>
          <p:cNvSpPr txBox="1"/>
          <p:nvPr/>
        </p:nvSpPr>
        <p:spPr>
          <a:xfrm>
            <a:off x="128012" y="1292545"/>
            <a:ext cx="9144000" cy="4316566"/>
          </a:xfrm>
          <a:prstGeom prst="rect">
            <a:avLst/>
          </a:prstGeom>
          <a:noFill/>
        </p:spPr>
        <p:txBody>
          <a:bodyPr wrap="square">
            <a:spAutoFit/>
          </a:bodyPr>
          <a:lstStyle/>
          <a:p>
            <a:pPr marL="214313" indent="-214313">
              <a:buFontTx/>
              <a:buChar char="-"/>
            </a:pPr>
            <a:r>
              <a:rPr lang="en-US" sz="1200" b="1" u="sng" dirty="0">
                <a:solidFill>
                  <a:srgbClr val="222222"/>
                </a:solidFill>
                <a:latin typeface="Arial" panose="020B0604020202020204" pitchFamily="34" charset="0"/>
              </a:rPr>
              <a:t>Organizational</a:t>
            </a:r>
          </a:p>
          <a:p>
            <a:pPr marL="557213" lvl="1" indent="-214313">
              <a:buFontTx/>
              <a:buChar char="-"/>
            </a:pPr>
            <a:r>
              <a:rPr lang="en-US" sz="1200" dirty="0">
                <a:solidFill>
                  <a:srgbClr val="222222"/>
                </a:solidFill>
                <a:latin typeface="Arial" panose="020B0604020202020204" pitchFamily="34" charset="0"/>
              </a:rPr>
              <a:t>Established Support Center</a:t>
            </a:r>
          </a:p>
          <a:p>
            <a:pPr marL="557213" lvl="1" indent="-214313">
              <a:buFontTx/>
              <a:buChar char="-"/>
            </a:pPr>
            <a:r>
              <a:rPr lang="en-US" sz="1200" dirty="0">
                <a:solidFill>
                  <a:srgbClr val="222222"/>
                </a:solidFill>
                <a:latin typeface="Arial" panose="020B0604020202020204" pitchFamily="34" charset="0"/>
              </a:rPr>
              <a:t>Reorganized TMS (reduced payroll/personnel)</a:t>
            </a:r>
          </a:p>
          <a:p>
            <a:pPr marL="557213" lvl="1" indent="-214313">
              <a:buFontTx/>
              <a:buChar char="-"/>
            </a:pPr>
            <a:r>
              <a:rPr lang="en-US" sz="1200" dirty="0">
                <a:solidFill>
                  <a:srgbClr val="222222"/>
                </a:solidFill>
                <a:latin typeface="Arial" panose="020B0604020202020204" pitchFamily="34" charset="0"/>
              </a:rPr>
              <a:t>Reviewed policies/procedures internal to TMS/Retail operations – inclusive of tailor/inventory areas</a:t>
            </a:r>
          </a:p>
          <a:p>
            <a:pPr marL="557213" lvl="1" indent="-214313">
              <a:buFontTx/>
              <a:buChar char="-"/>
            </a:pPr>
            <a:r>
              <a:rPr lang="en-US" sz="1200" dirty="0">
                <a:solidFill>
                  <a:srgbClr val="222222"/>
                </a:solidFill>
                <a:latin typeface="Arial" panose="020B0604020202020204" pitchFamily="34" charset="0"/>
              </a:rPr>
              <a:t>Training/cross-training of personnel (procedures/process)</a:t>
            </a:r>
          </a:p>
          <a:p>
            <a:pPr marL="557213" lvl="1" indent="-214313">
              <a:buFontTx/>
              <a:buChar char="-"/>
            </a:pPr>
            <a:r>
              <a:rPr lang="en-US" sz="1200" dirty="0">
                <a:solidFill>
                  <a:srgbClr val="222222"/>
                </a:solidFill>
                <a:latin typeface="Arial" panose="020B0604020202020204" pitchFamily="34" charset="0"/>
              </a:rPr>
              <a:t>Established internal communications (meeting/updates/procedures)</a:t>
            </a:r>
          </a:p>
          <a:p>
            <a:pPr marL="557213" lvl="1" indent="-214313">
              <a:buFontTx/>
              <a:buChar char="-"/>
            </a:pPr>
            <a:r>
              <a:rPr lang="en-US" sz="1200" dirty="0">
                <a:solidFill>
                  <a:srgbClr val="222222"/>
                </a:solidFill>
                <a:latin typeface="Arial" panose="020B0604020202020204" pitchFamily="34" charset="0"/>
              </a:rPr>
              <a:t>Budget review/development (COGS/fully burden costs)</a:t>
            </a:r>
          </a:p>
          <a:p>
            <a:pPr lvl="1"/>
            <a:endParaRPr lang="en-US" sz="900" dirty="0">
              <a:solidFill>
                <a:srgbClr val="222222"/>
              </a:solidFill>
              <a:latin typeface="Arial" panose="020B0604020202020204" pitchFamily="34" charset="0"/>
            </a:endParaRPr>
          </a:p>
          <a:p>
            <a:pPr marL="214313" indent="-214313">
              <a:buFontTx/>
              <a:buChar char="-"/>
            </a:pPr>
            <a:r>
              <a:rPr lang="en-US" sz="1200" b="1" u="sng" dirty="0">
                <a:solidFill>
                  <a:srgbClr val="222222"/>
                </a:solidFill>
                <a:latin typeface="Arial" panose="020B0604020202020204" pitchFamily="34" charset="0"/>
              </a:rPr>
              <a:t>People</a:t>
            </a:r>
          </a:p>
          <a:p>
            <a:pPr marL="557213" lvl="1" indent="-214313">
              <a:buFontTx/>
              <a:buChar char="-"/>
            </a:pPr>
            <a:r>
              <a:rPr lang="en-US" sz="1200" dirty="0">
                <a:solidFill>
                  <a:srgbClr val="222222"/>
                </a:solidFill>
                <a:latin typeface="Arial" panose="020B0604020202020204" pitchFamily="34" charset="0"/>
              </a:rPr>
              <a:t>Compensation Review</a:t>
            </a:r>
          </a:p>
          <a:p>
            <a:pPr marL="557213" lvl="1" indent="-214313">
              <a:buFontTx/>
              <a:buChar char="-"/>
            </a:pPr>
            <a:r>
              <a:rPr lang="en-US" sz="1200" dirty="0">
                <a:solidFill>
                  <a:srgbClr val="222222"/>
                </a:solidFill>
                <a:latin typeface="Arial" panose="020B0604020202020204" pitchFamily="34" charset="0"/>
              </a:rPr>
              <a:t>Training/cross-training of personnel</a:t>
            </a:r>
          </a:p>
          <a:p>
            <a:pPr marL="557213" lvl="1" indent="-214313">
              <a:buFontTx/>
              <a:buChar char="-"/>
            </a:pPr>
            <a:r>
              <a:rPr lang="en-US" sz="1200" dirty="0">
                <a:solidFill>
                  <a:srgbClr val="222222"/>
                </a:solidFill>
                <a:latin typeface="Arial" panose="020B0604020202020204" pitchFamily="34" charset="0"/>
              </a:rPr>
              <a:t>Leadership Supervisory positions reviewed/established</a:t>
            </a:r>
          </a:p>
          <a:p>
            <a:pPr marL="557213" lvl="1" indent="-214313">
              <a:buFontTx/>
              <a:buChar char="-"/>
            </a:pPr>
            <a:r>
              <a:rPr lang="en-US" sz="1200" dirty="0">
                <a:solidFill>
                  <a:srgbClr val="222222"/>
                </a:solidFill>
                <a:latin typeface="Arial" panose="020B0604020202020204" pitchFamily="34" charset="0"/>
              </a:rPr>
              <a:t>Hiring actions</a:t>
            </a:r>
          </a:p>
          <a:p>
            <a:pPr lvl="1"/>
            <a:endParaRPr lang="en-US" sz="900" dirty="0">
              <a:solidFill>
                <a:srgbClr val="222222"/>
              </a:solidFill>
              <a:latin typeface="Arial" panose="020B0604020202020204" pitchFamily="34" charset="0"/>
            </a:endParaRPr>
          </a:p>
          <a:p>
            <a:pPr marL="214313" indent="-214313">
              <a:buFontTx/>
              <a:buChar char="-"/>
            </a:pPr>
            <a:r>
              <a:rPr lang="en-US" sz="1200" b="1" u="sng" dirty="0">
                <a:solidFill>
                  <a:srgbClr val="222222"/>
                </a:solidFill>
                <a:latin typeface="Arial" panose="020B0604020202020204" pitchFamily="34" charset="0"/>
              </a:rPr>
              <a:t>Operations</a:t>
            </a:r>
          </a:p>
          <a:p>
            <a:pPr marL="557213" lvl="1" indent="-214313">
              <a:buFontTx/>
              <a:buChar char="-"/>
            </a:pPr>
            <a:r>
              <a:rPr lang="en-US" sz="1200" dirty="0">
                <a:solidFill>
                  <a:srgbClr val="222222"/>
                </a:solidFill>
                <a:latin typeface="Arial" panose="020B0604020202020204" pitchFamily="34" charset="0"/>
              </a:rPr>
              <a:t>Marketing – Uniform Brochures/external communications/New TMS Blog</a:t>
            </a:r>
          </a:p>
          <a:p>
            <a:pPr marL="557213" lvl="1" indent="-214313">
              <a:buFontTx/>
              <a:buChar char="-"/>
            </a:pPr>
            <a:r>
              <a:rPr lang="en-US" sz="1200" dirty="0">
                <a:solidFill>
                  <a:srgbClr val="222222"/>
                </a:solidFill>
                <a:latin typeface="Arial" panose="020B0604020202020204" pitchFamily="34" charset="0"/>
              </a:rPr>
              <a:t>Pricing Reviews – comparative pricing (MCX)</a:t>
            </a:r>
          </a:p>
          <a:p>
            <a:pPr marL="557213" lvl="1" indent="-214313">
              <a:buFontTx/>
              <a:buChar char="-"/>
            </a:pPr>
            <a:r>
              <a:rPr lang="en-US" sz="1200" dirty="0">
                <a:solidFill>
                  <a:srgbClr val="222222"/>
                </a:solidFill>
                <a:latin typeface="Arial" panose="020B0604020202020204" pitchFamily="34" charset="0"/>
              </a:rPr>
              <a:t>Resilient Supply Chain – multiple vendors/best pricing/outsourcing</a:t>
            </a:r>
          </a:p>
          <a:p>
            <a:pPr marL="557213" lvl="1" indent="-214313">
              <a:buFontTx/>
              <a:buChar char="-"/>
            </a:pPr>
            <a:r>
              <a:rPr lang="en-US" sz="1200" dirty="0">
                <a:solidFill>
                  <a:srgbClr val="222222"/>
                </a:solidFill>
                <a:latin typeface="Arial" panose="020B0604020202020204" pitchFamily="34" charset="0"/>
              </a:rPr>
              <a:t>Inventory right sizing</a:t>
            </a:r>
          </a:p>
          <a:p>
            <a:pPr marL="557213" lvl="1" indent="-214313">
              <a:buFontTx/>
              <a:buChar char="-"/>
            </a:pPr>
            <a:r>
              <a:rPr lang="en-US" sz="1200" dirty="0">
                <a:solidFill>
                  <a:srgbClr val="222222"/>
                </a:solidFill>
                <a:latin typeface="Arial" panose="020B0604020202020204" pitchFamily="34" charset="0"/>
              </a:rPr>
              <a:t>Purchasing alignment</a:t>
            </a:r>
          </a:p>
          <a:p>
            <a:pPr marL="557213" lvl="1" indent="-214313">
              <a:buFontTx/>
              <a:buChar char="-"/>
            </a:pPr>
            <a:endParaRPr lang="en-US" sz="1350" dirty="0">
              <a:solidFill>
                <a:srgbClr val="222222"/>
              </a:solidFill>
              <a:latin typeface="Arial" panose="020B0604020202020204" pitchFamily="34" charset="0"/>
            </a:endParaRPr>
          </a:p>
          <a:p>
            <a:pPr marL="557213" lvl="1" indent="-214313">
              <a:buFontTx/>
              <a:buChar char="-"/>
            </a:pPr>
            <a:endParaRPr lang="en-US" sz="1350" dirty="0">
              <a:solidFill>
                <a:srgbClr val="222222"/>
              </a:solidFill>
              <a:latin typeface="Arial" panose="020B0604020202020204" pitchFamily="34" charset="0"/>
            </a:endParaRPr>
          </a:p>
          <a:p>
            <a:pPr algn="l"/>
            <a:endParaRPr lang="en-US" sz="1350" i="1" dirty="0">
              <a:solidFill>
                <a:srgbClr val="222222"/>
              </a:solidFill>
              <a:latin typeface="Arial" panose="020B0604020202020204" pitchFamily="34" charset="0"/>
            </a:endParaRPr>
          </a:p>
        </p:txBody>
      </p:sp>
      <p:sp>
        <p:nvSpPr>
          <p:cNvPr id="7" name="TextBox 6">
            <a:extLst>
              <a:ext uri="{FF2B5EF4-FFF2-40B4-BE49-F238E27FC236}">
                <a16:creationId xmlns:a16="http://schemas.microsoft.com/office/drawing/2014/main" id="{F93977BC-68E5-B4FE-2C2F-2097E0D58553}"/>
              </a:ext>
            </a:extLst>
          </p:cNvPr>
          <p:cNvSpPr txBox="1"/>
          <p:nvPr/>
        </p:nvSpPr>
        <p:spPr>
          <a:xfrm>
            <a:off x="3933264" y="886665"/>
            <a:ext cx="2205733" cy="415498"/>
          </a:xfrm>
          <a:prstGeom prst="rect">
            <a:avLst/>
          </a:prstGeom>
          <a:noFill/>
        </p:spPr>
        <p:txBody>
          <a:bodyPr wrap="none" rtlCol="0">
            <a:spAutoFit/>
          </a:bodyPr>
          <a:lstStyle/>
          <a:p>
            <a:pPr algn="ctr"/>
            <a:r>
              <a:rPr lang="en-US" sz="2100" b="1" u="sng" dirty="0"/>
              <a:t>Retail Focus Areas</a:t>
            </a:r>
          </a:p>
        </p:txBody>
      </p:sp>
      <p:sp>
        <p:nvSpPr>
          <p:cNvPr id="8" name="Rectangle 7">
            <a:extLst>
              <a:ext uri="{FF2B5EF4-FFF2-40B4-BE49-F238E27FC236}">
                <a16:creationId xmlns:a16="http://schemas.microsoft.com/office/drawing/2014/main" id="{C4A95E79-87FF-8038-70BA-1C1EEB79EEFB}"/>
              </a:ext>
            </a:extLst>
          </p:cNvPr>
          <p:cNvSpPr/>
          <p:nvPr/>
        </p:nvSpPr>
        <p:spPr>
          <a:xfrm>
            <a:off x="0" y="5743117"/>
            <a:ext cx="9144000" cy="111642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A27BBA82-9AB9-F8B2-B1BF-58C7B83C8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113" y="5794075"/>
            <a:ext cx="3369327" cy="1068178"/>
          </a:xfrm>
          <a:prstGeom prst="rect">
            <a:avLst/>
          </a:prstGeom>
        </p:spPr>
      </p:pic>
      <p:sp>
        <p:nvSpPr>
          <p:cNvPr id="3" name="Slide Number Placeholder 2">
            <a:extLst>
              <a:ext uri="{FF2B5EF4-FFF2-40B4-BE49-F238E27FC236}">
                <a16:creationId xmlns:a16="http://schemas.microsoft.com/office/drawing/2014/main" id="{A291ADA0-74FD-B48D-5BCD-2595DE73AB24}"/>
              </a:ext>
            </a:extLst>
          </p:cNvPr>
          <p:cNvSpPr>
            <a:spLocks noGrp="1"/>
          </p:cNvSpPr>
          <p:nvPr>
            <p:ph type="sldNum" sz="quarter" idx="12"/>
          </p:nvPr>
        </p:nvSpPr>
        <p:spPr/>
        <p:txBody>
          <a:bodyPr/>
          <a:lstStyle/>
          <a:p>
            <a:fld id="{675FDD6B-8490-854E-8BBB-16AE338AEB2D}" type="slidenum">
              <a:rPr lang="en-US" smtClean="0"/>
              <a:t>9</a:t>
            </a:fld>
            <a:endParaRPr lang="en-US"/>
          </a:p>
        </p:txBody>
      </p:sp>
    </p:spTree>
    <p:extLst>
      <p:ext uri="{BB962C8B-B14F-4D97-AF65-F5344CB8AC3E}">
        <p14:creationId xmlns:p14="http://schemas.microsoft.com/office/powerpoint/2010/main" val="4149545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5682</TotalTime>
  <Words>1723</Words>
  <Application>Microsoft Office PowerPoint</Application>
  <PresentationFormat>On-screen Show (4:3)</PresentationFormat>
  <Paragraphs>446</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Courier New</vt:lpstr>
      <vt:lpstr>Symbol</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UP SLIDES – MR. JAY HOLMES</vt:lpstr>
      <vt:lpstr> </vt:lpstr>
      <vt:lpstr>PowerPoint Presentation</vt:lpstr>
      <vt:lpstr>PowerPoint Presentation</vt:lpstr>
      <vt:lpstr>PowerPoint Presentation</vt:lpstr>
      <vt:lpstr>MCA RETAIL BUSINESS RISKS</vt:lpstr>
      <vt:lpstr>MCA RETAIL BUSINESS RISKS, cont’d</vt:lpstr>
      <vt:lpstr>TMS CAPEX</vt:lpstr>
      <vt:lpstr>Way Ahead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Rubrecht</dc:creator>
  <cp:lastModifiedBy>Sherry Linhares</cp:lastModifiedBy>
  <cp:revision>54</cp:revision>
  <cp:lastPrinted>2022-08-04T18:26:06Z</cp:lastPrinted>
  <dcterms:created xsi:type="dcterms:W3CDTF">2020-04-10T13:48:43Z</dcterms:created>
  <dcterms:modified xsi:type="dcterms:W3CDTF">2022-08-05T19:21:18Z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2020-01-28T00:00:00Z</vt:filetime>
  </property>
  <property fmtid="{D5CDD505-2E9C-101B-9397-08002B2CF9AE}" pid="3" name="Creator">
    <vt:lpwstr>Acrobat PDFMaker 19 for PowerPoint</vt:lpwstr>
  </property>
  <property fmtid="{D5CDD505-2E9C-101B-9397-08002B2CF9AE}" pid="4" name="LastSaved">
    <vt:filetime>2020-04-10T00:00:00Z</vt:filetime>
  </property>
</Properties>
</file>