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2"/>
  </p:notesMasterIdLst>
  <p:sldIdLst>
    <p:sldId id="402" r:id="rId5"/>
    <p:sldId id="403" r:id="rId6"/>
    <p:sldId id="408" r:id="rId7"/>
    <p:sldId id="406" r:id="rId8"/>
    <p:sldId id="409" r:id="rId9"/>
    <p:sldId id="410" r:id="rId10"/>
    <p:sldId id="407"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2" clrIdx="0"/>
  <p:cmAuthor id="2" name="Mark Faulkner" initials="MF" lastIdx="1" clrIdx="1">
    <p:extLst>
      <p:ext uri="{19B8F6BF-5375-455C-9EA6-DF929625EA0E}">
        <p15:presenceInfo xmlns:p15="http://schemas.microsoft.com/office/powerpoint/2012/main" userId="S::m.faulkner@mca-marines.org::19f141f6-a189-4265-90f4-a92840010c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5B3F"/>
    <a:srgbClr val="2F402C"/>
    <a:srgbClr val="E5DBCD"/>
    <a:srgbClr val="E6DDD0"/>
    <a:srgbClr val="E1D6C5"/>
    <a:srgbClr val="E1D6BF"/>
    <a:srgbClr val="DFD3C1"/>
    <a:srgbClr val="DED1C2"/>
    <a:srgbClr val="EBE2D5"/>
    <a:srgbClr val="E1D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51"/>
    <p:restoredTop sz="89524"/>
  </p:normalViewPr>
  <p:slideViewPr>
    <p:cSldViewPr>
      <p:cViewPr varScale="1">
        <p:scale>
          <a:sx n="114" d="100"/>
          <a:sy n="114" d="100"/>
        </p:scale>
        <p:origin x="1808" y="176"/>
      </p:cViewPr>
      <p:guideLst>
        <p:guide orient="horz" pos="2880"/>
        <p:guide pos="216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19" cy="46524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885" y="0"/>
            <a:ext cx="3038319" cy="465242"/>
          </a:xfrm>
          <a:prstGeom prst="rect">
            <a:avLst/>
          </a:prstGeom>
        </p:spPr>
        <p:txBody>
          <a:bodyPr vert="horz" lIns="91440" tIns="45720" rIns="91440" bIns="45720" rtlCol="0"/>
          <a:lstStyle>
            <a:lvl1pPr algn="r">
              <a:defRPr sz="1200"/>
            </a:lvl1pPr>
          </a:lstStyle>
          <a:p>
            <a:fld id="{E87A8F00-4CD2-462D-88EA-B437FF0DCB68}" type="datetimeFigureOut">
              <a:rPr lang="en-US" smtClean="0"/>
              <a:t>1/26/24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519" y="4473472"/>
            <a:ext cx="5607362" cy="366087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1160"/>
            <a:ext cx="3038319" cy="46524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885" y="8831160"/>
            <a:ext cx="3038319" cy="465240"/>
          </a:xfrm>
          <a:prstGeom prst="rect">
            <a:avLst/>
          </a:prstGeom>
        </p:spPr>
        <p:txBody>
          <a:bodyPr vert="horz" lIns="91440" tIns="45720" rIns="91440" bIns="45720" rtlCol="0" anchor="b"/>
          <a:lstStyle>
            <a:lvl1pPr algn="r">
              <a:defRPr sz="1200"/>
            </a:lvl1pPr>
          </a:lstStyle>
          <a:p>
            <a:fld id="{262EB548-F7C0-4CAF-AC53-102ED2BE387F}" type="slidenum">
              <a:rPr lang="en-US" smtClean="0"/>
              <a:t>‹#›</a:t>
            </a:fld>
            <a:endParaRPr lang="en-US"/>
          </a:p>
        </p:txBody>
      </p:sp>
    </p:spTree>
    <p:extLst>
      <p:ext uri="{BB962C8B-B14F-4D97-AF65-F5344CB8AC3E}">
        <p14:creationId xmlns:p14="http://schemas.microsoft.com/office/powerpoint/2010/main" val="3550766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94F42"/>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94F42"/>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94F42"/>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410200"/>
          </a:xfrm>
          <a:custGeom>
            <a:avLst/>
            <a:gdLst/>
            <a:ahLst/>
            <a:cxnLst/>
            <a:rect l="l" t="t" r="r" b="b"/>
            <a:pathLst>
              <a:path w="9144000" h="5410200">
                <a:moveTo>
                  <a:pt x="0" y="5410200"/>
                </a:moveTo>
                <a:lnTo>
                  <a:pt x="9144000" y="5410200"/>
                </a:lnTo>
                <a:lnTo>
                  <a:pt x="9144000" y="0"/>
                </a:lnTo>
                <a:lnTo>
                  <a:pt x="0" y="0"/>
                </a:lnTo>
                <a:lnTo>
                  <a:pt x="0" y="5410200"/>
                </a:lnTo>
                <a:close/>
              </a:path>
            </a:pathLst>
          </a:custGeom>
          <a:solidFill>
            <a:srgbClr val="E6DACC"/>
          </a:solidFill>
        </p:spPr>
        <p:txBody>
          <a:bodyPr wrap="square" lIns="0" tIns="0" rIns="0" bIns="0" rtlCol="0"/>
          <a:lstStyle/>
          <a:p>
            <a:endParaRPr/>
          </a:p>
        </p:txBody>
      </p:sp>
      <p:sp>
        <p:nvSpPr>
          <p:cNvPr id="17" name="bk object 17"/>
          <p:cNvSpPr/>
          <p:nvPr/>
        </p:nvSpPr>
        <p:spPr>
          <a:xfrm>
            <a:off x="0" y="5715000"/>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E6DACC"/>
          </a:solidFill>
        </p:spPr>
        <p:txBody>
          <a:bodyPr wrap="square" lIns="0" tIns="0" rIns="0" bIns="0" rtlCol="0"/>
          <a:lstStyle/>
          <a:p>
            <a:endParaRPr/>
          </a:p>
        </p:txBody>
      </p:sp>
      <p:sp>
        <p:nvSpPr>
          <p:cNvPr id="18" name="bk object 18"/>
          <p:cNvSpPr/>
          <p:nvPr/>
        </p:nvSpPr>
        <p:spPr>
          <a:xfrm>
            <a:off x="0" y="5791200"/>
            <a:ext cx="9144000" cy="1066800"/>
          </a:xfrm>
          <a:custGeom>
            <a:avLst/>
            <a:gdLst/>
            <a:ahLst/>
            <a:cxnLst/>
            <a:rect l="l" t="t" r="r" b="b"/>
            <a:pathLst>
              <a:path w="9144000" h="1066800">
                <a:moveTo>
                  <a:pt x="0" y="1066800"/>
                </a:moveTo>
                <a:lnTo>
                  <a:pt x="9144000" y="1066800"/>
                </a:lnTo>
                <a:lnTo>
                  <a:pt x="9144000" y="0"/>
                </a:lnTo>
                <a:lnTo>
                  <a:pt x="0" y="0"/>
                </a:lnTo>
                <a:lnTo>
                  <a:pt x="0" y="1066800"/>
                </a:lnTo>
                <a:close/>
              </a:path>
            </a:pathLst>
          </a:custGeom>
          <a:solidFill>
            <a:srgbClr val="494F42"/>
          </a:solidFill>
        </p:spPr>
        <p:txBody>
          <a:bodyPr wrap="square" lIns="0" tIns="0" rIns="0" bIns="0" rtlCol="0"/>
          <a:lstStyle/>
          <a:p>
            <a:endParaRPr/>
          </a:p>
        </p:txBody>
      </p:sp>
      <p:sp>
        <p:nvSpPr>
          <p:cNvPr id="19" name="bk object 19"/>
          <p:cNvSpPr/>
          <p:nvPr/>
        </p:nvSpPr>
        <p:spPr>
          <a:xfrm>
            <a:off x="0" y="5410200"/>
            <a:ext cx="9144000" cy="304800"/>
          </a:xfrm>
          <a:custGeom>
            <a:avLst/>
            <a:gdLst/>
            <a:ahLst/>
            <a:cxnLst/>
            <a:rect l="l" t="t" r="r" b="b"/>
            <a:pathLst>
              <a:path w="9144000" h="304800">
                <a:moveTo>
                  <a:pt x="0" y="304800"/>
                </a:moveTo>
                <a:lnTo>
                  <a:pt x="9144000" y="304800"/>
                </a:lnTo>
                <a:lnTo>
                  <a:pt x="9144000" y="0"/>
                </a:lnTo>
                <a:lnTo>
                  <a:pt x="0" y="0"/>
                </a:lnTo>
                <a:lnTo>
                  <a:pt x="0" y="304800"/>
                </a:lnTo>
                <a:close/>
              </a:path>
            </a:pathLst>
          </a:custGeom>
          <a:solidFill>
            <a:srgbClr val="3E3E3E"/>
          </a:solidFill>
        </p:spPr>
        <p:txBody>
          <a:bodyPr wrap="square" lIns="0" tIns="0" rIns="0" bIns="0" rtlCol="0"/>
          <a:lstStyle/>
          <a:p>
            <a:endParaRPr/>
          </a:p>
        </p:txBody>
      </p:sp>
      <p:sp>
        <p:nvSpPr>
          <p:cNvPr id="20" name="bk object 20"/>
          <p:cNvSpPr/>
          <p:nvPr/>
        </p:nvSpPr>
        <p:spPr>
          <a:xfrm>
            <a:off x="2438400" y="5918682"/>
            <a:ext cx="4267198" cy="870660"/>
          </a:xfrm>
          <a:prstGeom prst="rect">
            <a:avLst/>
          </a:prstGeom>
          <a:blipFill>
            <a:blip r:embed="rId7" cstate="print"/>
            <a:stretch>
              <a:fillRect/>
            </a:stretch>
          </a:blipFill>
        </p:spPr>
        <p:txBody>
          <a:bodyPr wrap="square" lIns="0" tIns="0" rIns="0" bIns="0" rtlCol="0"/>
          <a:lstStyle/>
          <a:p>
            <a:endParaRPr/>
          </a:p>
        </p:txBody>
      </p:sp>
      <p:sp>
        <p:nvSpPr>
          <p:cNvPr id="21" name="bk object 21"/>
          <p:cNvSpPr/>
          <p:nvPr/>
        </p:nvSpPr>
        <p:spPr>
          <a:xfrm>
            <a:off x="4150543" y="44565"/>
            <a:ext cx="4993456" cy="5530594"/>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1662842" y="176275"/>
            <a:ext cx="5818314" cy="452120"/>
          </a:xfrm>
          <a:prstGeom prst="rect">
            <a:avLst/>
          </a:prstGeom>
        </p:spPr>
        <p:txBody>
          <a:bodyPr wrap="square" lIns="0" tIns="0" rIns="0" bIns="0">
            <a:spAutoFit/>
          </a:bodyPr>
          <a:lstStyle>
            <a:lvl1pPr>
              <a:defRPr sz="2800" b="1" i="0">
                <a:solidFill>
                  <a:srgbClr val="494F42"/>
                </a:solidFill>
                <a:latin typeface="Arial"/>
                <a:cs typeface="Arial"/>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1/26/24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DCCA6FD-7E11-D657-F9A2-D5BE1E42252B}"/>
              </a:ext>
            </a:extLst>
          </p:cNvPr>
          <p:cNvGrpSpPr/>
          <p:nvPr/>
        </p:nvGrpSpPr>
        <p:grpSpPr>
          <a:xfrm>
            <a:off x="0" y="5410200"/>
            <a:ext cx="9168677" cy="1424238"/>
            <a:chOff x="26043" y="5386638"/>
            <a:chExt cx="9168677" cy="1424238"/>
          </a:xfrm>
        </p:grpSpPr>
        <p:sp>
          <p:nvSpPr>
            <p:cNvPr id="5" name="Rectangle 4">
              <a:extLst>
                <a:ext uri="{FF2B5EF4-FFF2-40B4-BE49-F238E27FC236}">
                  <a16:creationId xmlns:a16="http://schemas.microsoft.com/office/drawing/2014/main" id="{A36929C8-9285-172C-768A-A77896F2D023}"/>
                </a:ext>
              </a:extLst>
            </p:cNvPr>
            <p:cNvSpPr/>
            <p:nvPr/>
          </p:nvSpPr>
          <p:spPr>
            <a:xfrm>
              <a:off x="26043" y="5386638"/>
              <a:ext cx="9168677" cy="1424238"/>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6" name="Picture 5" descr="Text&#10;&#10;Description automatically generated with medium confidence">
              <a:extLst>
                <a:ext uri="{FF2B5EF4-FFF2-40B4-BE49-F238E27FC236}">
                  <a16:creationId xmlns:a16="http://schemas.microsoft.com/office/drawing/2014/main" id="{2C8A2F64-2DF2-6CBA-2BF0-EA82CECB22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0863" y="5486400"/>
              <a:ext cx="3959036" cy="1255133"/>
            </a:xfrm>
            <a:prstGeom prst="rect">
              <a:avLst/>
            </a:prstGeom>
          </p:spPr>
        </p:pic>
      </p:grpSp>
      <p:sp>
        <p:nvSpPr>
          <p:cNvPr id="12" name="Title 1">
            <a:extLst>
              <a:ext uri="{FF2B5EF4-FFF2-40B4-BE49-F238E27FC236}">
                <a16:creationId xmlns:a16="http://schemas.microsoft.com/office/drawing/2014/main" id="{F6B46C10-1A56-256A-05D6-23AA851ED108}"/>
              </a:ext>
            </a:extLst>
          </p:cNvPr>
          <p:cNvSpPr>
            <a:spLocks noGrp="1"/>
          </p:cNvSpPr>
          <p:nvPr>
            <p:ph type="title"/>
          </p:nvPr>
        </p:nvSpPr>
        <p:spPr>
          <a:xfrm>
            <a:off x="609600" y="609600"/>
            <a:ext cx="7696200" cy="3801041"/>
          </a:xfrm>
        </p:spPr>
        <p:txBody>
          <a:bodyPr/>
          <a:lstStyle/>
          <a:p>
            <a:pPr algn="ctr"/>
            <a:br>
              <a:rPr lang="en-AF" sz="2000" dirty="0"/>
            </a:br>
            <a:br>
              <a:rPr lang="en-AF" sz="2000" dirty="0"/>
            </a:br>
            <a:r>
              <a:rPr lang="en-AF" sz="4000" dirty="0"/>
              <a:t>MCA Strategic Plan 2030 Development</a:t>
            </a:r>
            <a:br>
              <a:rPr lang="en-AF" sz="4000" dirty="0"/>
            </a:br>
            <a:br>
              <a:rPr lang="en-AF" sz="4000" dirty="0"/>
            </a:br>
            <a:r>
              <a:rPr lang="en-AF" sz="3600" dirty="0"/>
              <a:t>EXCOM Approve Vision Statement</a:t>
            </a:r>
            <a:br>
              <a:rPr lang="en-AF" sz="2000" dirty="0"/>
            </a:br>
            <a:br>
              <a:rPr lang="en-AF" sz="2000" dirty="0"/>
            </a:br>
            <a:br>
              <a:rPr lang="en-AF" sz="1100" dirty="0"/>
            </a:br>
            <a:endParaRPr lang="en-AF" sz="2000" dirty="0"/>
          </a:p>
        </p:txBody>
      </p:sp>
    </p:spTree>
    <p:extLst>
      <p:ext uri="{BB962C8B-B14F-4D97-AF65-F5344CB8AC3E}">
        <p14:creationId xmlns:p14="http://schemas.microsoft.com/office/powerpoint/2010/main" val="4116949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9D3DF-0CA5-764C-B673-2F57AF8BEB0C}"/>
              </a:ext>
            </a:extLst>
          </p:cNvPr>
          <p:cNvSpPr>
            <a:spLocks noGrp="1"/>
          </p:cNvSpPr>
          <p:nvPr>
            <p:ph type="title"/>
          </p:nvPr>
        </p:nvSpPr>
        <p:spPr>
          <a:xfrm>
            <a:off x="3554286" y="176275"/>
            <a:ext cx="5818314" cy="430887"/>
          </a:xfrm>
        </p:spPr>
        <p:txBody>
          <a:bodyPr/>
          <a:lstStyle/>
          <a:p>
            <a:r>
              <a:rPr lang="en-AF" dirty="0"/>
              <a:t>MCA Vision</a:t>
            </a:r>
          </a:p>
        </p:txBody>
      </p:sp>
      <p:sp>
        <p:nvSpPr>
          <p:cNvPr id="3" name="Text Placeholder 2">
            <a:extLst>
              <a:ext uri="{FF2B5EF4-FFF2-40B4-BE49-F238E27FC236}">
                <a16:creationId xmlns:a16="http://schemas.microsoft.com/office/drawing/2014/main" id="{25BD2FA3-6DF6-D043-A4EF-34EEC87D439F}"/>
              </a:ext>
            </a:extLst>
          </p:cNvPr>
          <p:cNvSpPr>
            <a:spLocks noGrp="1"/>
          </p:cNvSpPr>
          <p:nvPr>
            <p:ph type="body" idx="1"/>
          </p:nvPr>
        </p:nvSpPr>
        <p:spPr>
          <a:xfrm>
            <a:off x="342900" y="685800"/>
            <a:ext cx="8458200" cy="1538883"/>
          </a:xfrm>
        </p:spPr>
        <p:txBody>
          <a:bodyPr/>
          <a:lstStyle/>
          <a:p>
            <a:pPr marL="285750" indent="-285750">
              <a:buFont typeface="Arial" panose="020B0604020202020204" pitchFamily="34" charset="0"/>
              <a:buChar char="•"/>
            </a:pPr>
            <a:r>
              <a:rPr lang="en-AF" sz="2000" dirty="0"/>
              <a:t> Step O</a:t>
            </a:r>
            <a:r>
              <a:rPr lang="en-US" sz="2000" dirty="0"/>
              <a:t>n</a:t>
            </a:r>
            <a:r>
              <a:rPr lang="en-AF" sz="2000" dirty="0"/>
              <a:t>e: establish the Vision for the MCA.  </a:t>
            </a:r>
          </a:p>
          <a:p>
            <a:endParaRPr lang="en-AF" sz="2000" dirty="0"/>
          </a:p>
          <a:p>
            <a:pPr marL="342900" indent="-342900">
              <a:buFont typeface="Arial" panose="020B0604020202020204" pitchFamily="34" charset="0"/>
              <a:buChar char="•"/>
            </a:pPr>
            <a:r>
              <a:rPr lang="en-AF" sz="2000" dirty="0"/>
              <a:t>Definition for a Non-Profit organization:</a:t>
            </a:r>
          </a:p>
          <a:p>
            <a:endParaRPr lang="en-AF" sz="2000" dirty="0"/>
          </a:p>
          <a:p>
            <a:endParaRPr lang="en-AF" sz="2000" dirty="0"/>
          </a:p>
        </p:txBody>
      </p:sp>
      <p:grpSp>
        <p:nvGrpSpPr>
          <p:cNvPr id="4" name="Group 3">
            <a:extLst>
              <a:ext uri="{FF2B5EF4-FFF2-40B4-BE49-F238E27FC236}">
                <a16:creationId xmlns:a16="http://schemas.microsoft.com/office/drawing/2014/main" id="{CDCCA6FD-7E11-D657-F9A2-D5BE1E42252B}"/>
              </a:ext>
            </a:extLst>
          </p:cNvPr>
          <p:cNvGrpSpPr/>
          <p:nvPr/>
        </p:nvGrpSpPr>
        <p:grpSpPr>
          <a:xfrm>
            <a:off x="0" y="5410200"/>
            <a:ext cx="9168677" cy="1424238"/>
            <a:chOff x="26043" y="5386638"/>
            <a:chExt cx="9168677" cy="1424238"/>
          </a:xfrm>
        </p:grpSpPr>
        <p:sp>
          <p:nvSpPr>
            <p:cNvPr id="5" name="Rectangle 4">
              <a:extLst>
                <a:ext uri="{FF2B5EF4-FFF2-40B4-BE49-F238E27FC236}">
                  <a16:creationId xmlns:a16="http://schemas.microsoft.com/office/drawing/2014/main" id="{A36929C8-9285-172C-768A-A77896F2D023}"/>
                </a:ext>
              </a:extLst>
            </p:cNvPr>
            <p:cNvSpPr/>
            <p:nvPr/>
          </p:nvSpPr>
          <p:spPr>
            <a:xfrm>
              <a:off x="26043" y="5386638"/>
              <a:ext cx="9168677" cy="1424238"/>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6" name="Picture 5" descr="Text&#10;&#10;Description automatically generated with medium confidence">
              <a:extLst>
                <a:ext uri="{FF2B5EF4-FFF2-40B4-BE49-F238E27FC236}">
                  <a16:creationId xmlns:a16="http://schemas.microsoft.com/office/drawing/2014/main" id="{2C8A2F64-2DF2-6CBA-2BF0-EA82CECB22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0863" y="5486400"/>
              <a:ext cx="3959036" cy="1255133"/>
            </a:xfrm>
            <a:prstGeom prst="rect">
              <a:avLst/>
            </a:prstGeom>
          </p:spPr>
        </p:pic>
      </p:grpSp>
      <p:sp>
        <p:nvSpPr>
          <p:cNvPr id="8" name="TextBox 7">
            <a:extLst>
              <a:ext uri="{FF2B5EF4-FFF2-40B4-BE49-F238E27FC236}">
                <a16:creationId xmlns:a16="http://schemas.microsoft.com/office/drawing/2014/main" id="{7A86559F-0941-F9DE-0CD3-38BA6FC89F07}"/>
              </a:ext>
            </a:extLst>
          </p:cNvPr>
          <p:cNvSpPr txBox="1"/>
          <p:nvPr/>
        </p:nvSpPr>
        <p:spPr>
          <a:xfrm>
            <a:off x="304800" y="1676400"/>
            <a:ext cx="8610600" cy="2308324"/>
          </a:xfrm>
          <a:prstGeom prst="rect">
            <a:avLst/>
          </a:prstGeom>
          <a:solidFill>
            <a:schemeClr val="bg1"/>
          </a:solidFill>
        </p:spPr>
        <p:txBody>
          <a:bodyPr wrap="square">
            <a:spAutoFit/>
          </a:bodyPr>
          <a:lstStyle/>
          <a:p>
            <a:r>
              <a:rPr lang="en-US" sz="3600" b="0" i="0" dirty="0">
                <a:effectLst/>
                <a:latin typeface="Google Sans"/>
              </a:rPr>
              <a:t>Vision Statement: A one-sentence statement describing the clear and inspirational long-term desired change resulting from an organization or program's work.</a:t>
            </a:r>
            <a:endParaRPr lang="en-AF" sz="3600" dirty="0"/>
          </a:p>
        </p:txBody>
      </p:sp>
    </p:spTree>
    <p:extLst>
      <p:ext uri="{BB962C8B-B14F-4D97-AF65-F5344CB8AC3E}">
        <p14:creationId xmlns:p14="http://schemas.microsoft.com/office/powerpoint/2010/main" val="618195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9D3DF-0CA5-764C-B673-2F57AF8BEB0C}"/>
              </a:ext>
            </a:extLst>
          </p:cNvPr>
          <p:cNvSpPr>
            <a:spLocks noGrp="1"/>
          </p:cNvSpPr>
          <p:nvPr>
            <p:ph type="title"/>
          </p:nvPr>
        </p:nvSpPr>
        <p:spPr>
          <a:xfrm>
            <a:off x="3554286" y="176275"/>
            <a:ext cx="5818314" cy="430887"/>
          </a:xfrm>
        </p:spPr>
        <p:txBody>
          <a:bodyPr/>
          <a:lstStyle/>
          <a:p>
            <a:r>
              <a:rPr lang="en-AF" dirty="0"/>
              <a:t>MCA Vision</a:t>
            </a:r>
          </a:p>
        </p:txBody>
      </p:sp>
      <p:sp>
        <p:nvSpPr>
          <p:cNvPr id="3" name="Text Placeholder 2">
            <a:extLst>
              <a:ext uri="{FF2B5EF4-FFF2-40B4-BE49-F238E27FC236}">
                <a16:creationId xmlns:a16="http://schemas.microsoft.com/office/drawing/2014/main" id="{25BD2FA3-6DF6-D043-A4EF-34EEC87D439F}"/>
              </a:ext>
            </a:extLst>
          </p:cNvPr>
          <p:cNvSpPr>
            <a:spLocks noGrp="1"/>
          </p:cNvSpPr>
          <p:nvPr>
            <p:ph type="body" idx="1"/>
          </p:nvPr>
        </p:nvSpPr>
        <p:spPr>
          <a:xfrm>
            <a:off x="342900" y="685800"/>
            <a:ext cx="8458200" cy="1231106"/>
          </a:xfrm>
        </p:spPr>
        <p:txBody>
          <a:bodyPr/>
          <a:lstStyle/>
          <a:p>
            <a:pPr marL="285750" indent="-285750">
              <a:buFont typeface="Arial" panose="020B0604020202020204" pitchFamily="34" charset="0"/>
              <a:buChar char="•"/>
            </a:pPr>
            <a:r>
              <a:rPr lang="en-AF" sz="2000" dirty="0"/>
              <a:t> Examples:  Top Non-Profit Vision Statements: </a:t>
            </a:r>
          </a:p>
          <a:p>
            <a:pPr marL="285750" indent="-285750">
              <a:buFont typeface="Arial" panose="020B0604020202020204" pitchFamily="34" charset="0"/>
              <a:buChar char="•"/>
            </a:pPr>
            <a:endParaRPr lang="en-AF" sz="2000" dirty="0"/>
          </a:p>
          <a:p>
            <a:endParaRPr lang="en-AF" sz="2000" dirty="0"/>
          </a:p>
          <a:p>
            <a:endParaRPr lang="en-AF" sz="2000" dirty="0"/>
          </a:p>
        </p:txBody>
      </p:sp>
      <p:grpSp>
        <p:nvGrpSpPr>
          <p:cNvPr id="4" name="Group 3">
            <a:extLst>
              <a:ext uri="{FF2B5EF4-FFF2-40B4-BE49-F238E27FC236}">
                <a16:creationId xmlns:a16="http://schemas.microsoft.com/office/drawing/2014/main" id="{CDCCA6FD-7E11-D657-F9A2-D5BE1E42252B}"/>
              </a:ext>
            </a:extLst>
          </p:cNvPr>
          <p:cNvGrpSpPr/>
          <p:nvPr/>
        </p:nvGrpSpPr>
        <p:grpSpPr>
          <a:xfrm>
            <a:off x="0" y="5410200"/>
            <a:ext cx="9168677" cy="1424238"/>
            <a:chOff x="26043" y="5386638"/>
            <a:chExt cx="9168677" cy="1424238"/>
          </a:xfrm>
        </p:grpSpPr>
        <p:sp>
          <p:nvSpPr>
            <p:cNvPr id="5" name="Rectangle 4">
              <a:extLst>
                <a:ext uri="{FF2B5EF4-FFF2-40B4-BE49-F238E27FC236}">
                  <a16:creationId xmlns:a16="http://schemas.microsoft.com/office/drawing/2014/main" id="{A36929C8-9285-172C-768A-A77896F2D023}"/>
                </a:ext>
              </a:extLst>
            </p:cNvPr>
            <p:cNvSpPr/>
            <p:nvPr/>
          </p:nvSpPr>
          <p:spPr>
            <a:xfrm>
              <a:off x="26043" y="5386638"/>
              <a:ext cx="9168677" cy="1424238"/>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6" name="Picture 5" descr="Text&#10;&#10;Description automatically generated with medium confidence">
              <a:extLst>
                <a:ext uri="{FF2B5EF4-FFF2-40B4-BE49-F238E27FC236}">
                  <a16:creationId xmlns:a16="http://schemas.microsoft.com/office/drawing/2014/main" id="{2C8A2F64-2DF2-6CBA-2BF0-EA82CECB22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0863" y="5486400"/>
              <a:ext cx="3959036" cy="1255133"/>
            </a:xfrm>
            <a:prstGeom prst="rect">
              <a:avLst/>
            </a:prstGeom>
          </p:spPr>
        </p:pic>
      </p:grpSp>
      <p:sp>
        <p:nvSpPr>
          <p:cNvPr id="8" name="TextBox 7">
            <a:extLst>
              <a:ext uri="{FF2B5EF4-FFF2-40B4-BE49-F238E27FC236}">
                <a16:creationId xmlns:a16="http://schemas.microsoft.com/office/drawing/2014/main" id="{7A86559F-0941-F9DE-0CD3-38BA6FC89F07}"/>
              </a:ext>
            </a:extLst>
          </p:cNvPr>
          <p:cNvSpPr txBox="1"/>
          <p:nvPr/>
        </p:nvSpPr>
        <p:spPr>
          <a:xfrm>
            <a:off x="152400" y="1113002"/>
            <a:ext cx="8915400" cy="3539430"/>
          </a:xfrm>
          <a:prstGeom prst="rect">
            <a:avLst/>
          </a:prstGeom>
          <a:solidFill>
            <a:schemeClr val="bg1"/>
          </a:solidFill>
        </p:spPr>
        <p:txBody>
          <a:bodyPr wrap="square">
            <a:spAutoFit/>
          </a:bodyPr>
          <a:lstStyle/>
          <a:p>
            <a:r>
              <a:rPr lang="en-US" sz="1600" b="1" i="0" dirty="0">
                <a:effectLst/>
                <a:latin typeface="Poppins" panose="020B0604020202020204" pitchFamily="34" charset="0"/>
              </a:rPr>
              <a:t>Human Rights Campaign: </a:t>
            </a:r>
            <a:r>
              <a:rPr lang="en-US" sz="1600" i="0" dirty="0">
                <a:effectLst/>
                <a:latin typeface="Poppins" panose="020B0604020202020204" pitchFamily="34" charset="0"/>
              </a:rPr>
              <a:t>Equality for everyone (3 words)</a:t>
            </a:r>
          </a:p>
          <a:p>
            <a:endParaRPr lang="en-US" sz="1600" b="1" i="0" dirty="0">
              <a:effectLst/>
              <a:latin typeface="Poppins" panose="020B0604020202020204" pitchFamily="34" charset="0"/>
            </a:endParaRPr>
          </a:p>
          <a:p>
            <a:r>
              <a:rPr lang="en-US" sz="1600" b="1" i="0" dirty="0">
                <a:effectLst/>
                <a:latin typeface="Poppins" panose="020B0604020202020204" pitchFamily="34" charset="0"/>
              </a:rPr>
              <a:t>Oxfam: </a:t>
            </a:r>
            <a:r>
              <a:rPr lang="en-US" sz="1600" i="0" dirty="0">
                <a:effectLst/>
                <a:latin typeface="Poppins" panose="020B0604020202020204" pitchFamily="34" charset="0"/>
              </a:rPr>
              <a:t>A just world without poverty (5 words)</a:t>
            </a:r>
          </a:p>
          <a:p>
            <a:endParaRPr lang="en-US" sz="1600" b="0" i="0" dirty="0">
              <a:effectLst/>
              <a:latin typeface="Poppins" panose="020B0604020202020204" pitchFamily="34" charset="0"/>
            </a:endParaRPr>
          </a:p>
          <a:p>
            <a:pPr algn="l"/>
            <a:r>
              <a:rPr lang="en-US" sz="1600" b="1" i="0" dirty="0">
                <a:effectLst/>
                <a:latin typeface="Poppins" pitchFamily="2" charset="77"/>
              </a:rPr>
              <a:t>VFW</a:t>
            </a:r>
            <a:r>
              <a:rPr lang="en-US" sz="1600" b="0" i="0" dirty="0">
                <a:effectLst/>
                <a:latin typeface="Poppins" pitchFamily="2" charset="77"/>
              </a:rPr>
              <a:t>: Ensure that veterans are respected for their service, always receive their earned entitlements, and are recognized for the sacrifices they and their loved ones have made on behalf of this great country. (32)</a:t>
            </a:r>
          </a:p>
          <a:p>
            <a:pPr algn="l"/>
            <a:endParaRPr lang="en-US" sz="1600" b="0" i="0" dirty="0">
              <a:effectLst/>
              <a:latin typeface="Poppins" pitchFamily="2" charset="77"/>
            </a:endParaRPr>
          </a:p>
          <a:p>
            <a:r>
              <a:rPr lang="en-US" sz="1600" b="1" i="0" dirty="0">
                <a:effectLst/>
                <a:latin typeface="Poppins" pitchFamily="2" charset="77"/>
              </a:rPr>
              <a:t>AUSA</a:t>
            </a:r>
            <a:r>
              <a:rPr lang="en-US" sz="1600" b="0" i="0" dirty="0">
                <a:effectLst/>
                <a:latin typeface="Poppins" pitchFamily="2" charset="77"/>
              </a:rPr>
              <a:t>: To be recognized by the Army, Congress, our industry partners and communities across the nation as the Army's premier association and the foremost supporter of the Total Army. (28 words)</a:t>
            </a:r>
          </a:p>
          <a:p>
            <a:endParaRPr lang="en-US" sz="1600" b="0" i="0" dirty="0">
              <a:effectLst/>
              <a:latin typeface="Poppins" pitchFamily="2" charset="77"/>
            </a:endParaRPr>
          </a:p>
          <a:p>
            <a:r>
              <a:rPr lang="en-US" sz="1600" b="1" dirty="0">
                <a:latin typeface="Poppins" pitchFamily="2" charset="77"/>
              </a:rPr>
              <a:t>USNI</a:t>
            </a:r>
            <a:r>
              <a:rPr lang="en-US" sz="1600" dirty="0">
                <a:latin typeface="Poppins" pitchFamily="2" charset="77"/>
              </a:rPr>
              <a:t>: Giving voice to those who seek the finest Navy, Marine Corps, and Coast Guard. (14 words)</a:t>
            </a:r>
          </a:p>
        </p:txBody>
      </p:sp>
    </p:spTree>
    <p:extLst>
      <p:ext uri="{BB962C8B-B14F-4D97-AF65-F5344CB8AC3E}">
        <p14:creationId xmlns:p14="http://schemas.microsoft.com/office/powerpoint/2010/main" val="4120921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9D3DF-0CA5-764C-B673-2F57AF8BEB0C}"/>
              </a:ext>
            </a:extLst>
          </p:cNvPr>
          <p:cNvSpPr>
            <a:spLocks noGrp="1"/>
          </p:cNvSpPr>
          <p:nvPr>
            <p:ph type="title"/>
          </p:nvPr>
        </p:nvSpPr>
        <p:spPr>
          <a:xfrm>
            <a:off x="3554286" y="176275"/>
            <a:ext cx="5818314" cy="430887"/>
          </a:xfrm>
        </p:spPr>
        <p:txBody>
          <a:bodyPr/>
          <a:lstStyle/>
          <a:p>
            <a:r>
              <a:rPr lang="en-AF" dirty="0"/>
              <a:t>MCA Vision</a:t>
            </a:r>
          </a:p>
        </p:txBody>
      </p:sp>
      <p:sp>
        <p:nvSpPr>
          <p:cNvPr id="3" name="Text Placeholder 2">
            <a:extLst>
              <a:ext uri="{FF2B5EF4-FFF2-40B4-BE49-F238E27FC236}">
                <a16:creationId xmlns:a16="http://schemas.microsoft.com/office/drawing/2014/main" id="{25BD2FA3-6DF6-D043-A4EF-34EEC87D439F}"/>
              </a:ext>
            </a:extLst>
          </p:cNvPr>
          <p:cNvSpPr>
            <a:spLocks noGrp="1"/>
          </p:cNvSpPr>
          <p:nvPr>
            <p:ph type="body" idx="1"/>
          </p:nvPr>
        </p:nvSpPr>
        <p:spPr>
          <a:xfrm>
            <a:off x="342900" y="685800"/>
            <a:ext cx="8458200" cy="1107996"/>
          </a:xfrm>
        </p:spPr>
        <p:txBody>
          <a:bodyPr/>
          <a:lstStyle/>
          <a:p>
            <a:pPr marL="285750" indent="-285750">
              <a:buFont typeface="Arial" panose="020B0604020202020204" pitchFamily="34" charset="0"/>
              <a:buChar char="•"/>
            </a:pPr>
            <a:r>
              <a:rPr lang="en-AF" sz="2400" dirty="0"/>
              <a:t> Option One: Current Vision Statement</a:t>
            </a:r>
          </a:p>
          <a:p>
            <a:endParaRPr lang="en-AF" sz="2400" dirty="0"/>
          </a:p>
          <a:p>
            <a:endParaRPr lang="en-AF" sz="2400" dirty="0"/>
          </a:p>
        </p:txBody>
      </p:sp>
      <p:grpSp>
        <p:nvGrpSpPr>
          <p:cNvPr id="4" name="Group 3">
            <a:extLst>
              <a:ext uri="{FF2B5EF4-FFF2-40B4-BE49-F238E27FC236}">
                <a16:creationId xmlns:a16="http://schemas.microsoft.com/office/drawing/2014/main" id="{CDCCA6FD-7E11-D657-F9A2-D5BE1E42252B}"/>
              </a:ext>
            </a:extLst>
          </p:cNvPr>
          <p:cNvGrpSpPr/>
          <p:nvPr/>
        </p:nvGrpSpPr>
        <p:grpSpPr>
          <a:xfrm>
            <a:off x="0" y="5410200"/>
            <a:ext cx="9168677" cy="1424238"/>
            <a:chOff x="26043" y="5386638"/>
            <a:chExt cx="9168677" cy="1424238"/>
          </a:xfrm>
        </p:grpSpPr>
        <p:sp>
          <p:nvSpPr>
            <p:cNvPr id="5" name="Rectangle 4">
              <a:extLst>
                <a:ext uri="{FF2B5EF4-FFF2-40B4-BE49-F238E27FC236}">
                  <a16:creationId xmlns:a16="http://schemas.microsoft.com/office/drawing/2014/main" id="{A36929C8-9285-172C-768A-A77896F2D023}"/>
                </a:ext>
              </a:extLst>
            </p:cNvPr>
            <p:cNvSpPr/>
            <p:nvPr/>
          </p:nvSpPr>
          <p:spPr>
            <a:xfrm>
              <a:off x="26043" y="5386638"/>
              <a:ext cx="9168677" cy="1424238"/>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6" name="Picture 5" descr="Text&#10;&#10;Description automatically generated with medium confidence">
              <a:extLst>
                <a:ext uri="{FF2B5EF4-FFF2-40B4-BE49-F238E27FC236}">
                  <a16:creationId xmlns:a16="http://schemas.microsoft.com/office/drawing/2014/main" id="{2C8A2F64-2DF2-6CBA-2BF0-EA82CECB22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0863" y="5486400"/>
              <a:ext cx="3959036" cy="1255133"/>
            </a:xfrm>
            <a:prstGeom prst="rect">
              <a:avLst/>
            </a:prstGeom>
          </p:spPr>
        </p:pic>
      </p:grpSp>
      <p:sp>
        <p:nvSpPr>
          <p:cNvPr id="8" name="TextBox 7">
            <a:extLst>
              <a:ext uri="{FF2B5EF4-FFF2-40B4-BE49-F238E27FC236}">
                <a16:creationId xmlns:a16="http://schemas.microsoft.com/office/drawing/2014/main" id="{7A86559F-0941-F9DE-0CD3-38BA6FC89F07}"/>
              </a:ext>
            </a:extLst>
          </p:cNvPr>
          <p:cNvSpPr txBox="1"/>
          <p:nvPr/>
        </p:nvSpPr>
        <p:spPr>
          <a:xfrm>
            <a:off x="304800" y="1676400"/>
            <a:ext cx="8610600" cy="1754326"/>
          </a:xfrm>
          <a:prstGeom prst="rect">
            <a:avLst/>
          </a:prstGeom>
          <a:solidFill>
            <a:schemeClr val="bg1"/>
          </a:solidFill>
        </p:spPr>
        <p:txBody>
          <a:bodyPr wrap="square">
            <a:spAutoFit/>
          </a:bodyPr>
          <a:lstStyle/>
          <a:p>
            <a:r>
              <a:rPr lang="en-AF" sz="3600" dirty="0"/>
              <a:t>To be universally recognized as the Professional Association of the United States Marine Corps.</a:t>
            </a:r>
          </a:p>
        </p:txBody>
      </p:sp>
    </p:spTree>
    <p:extLst>
      <p:ext uri="{BB962C8B-B14F-4D97-AF65-F5344CB8AC3E}">
        <p14:creationId xmlns:p14="http://schemas.microsoft.com/office/powerpoint/2010/main" val="2683857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9D3DF-0CA5-764C-B673-2F57AF8BEB0C}"/>
              </a:ext>
            </a:extLst>
          </p:cNvPr>
          <p:cNvSpPr>
            <a:spLocks noGrp="1"/>
          </p:cNvSpPr>
          <p:nvPr>
            <p:ph type="title"/>
          </p:nvPr>
        </p:nvSpPr>
        <p:spPr>
          <a:xfrm>
            <a:off x="3554286" y="176275"/>
            <a:ext cx="5818314" cy="430887"/>
          </a:xfrm>
        </p:spPr>
        <p:txBody>
          <a:bodyPr/>
          <a:lstStyle/>
          <a:p>
            <a:r>
              <a:rPr lang="en-AF" dirty="0"/>
              <a:t>MCA Vision</a:t>
            </a:r>
          </a:p>
        </p:txBody>
      </p:sp>
      <p:sp>
        <p:nvSpPr>
          <p:cNvPr id="3" name="Text Placeholder 2">
            <a:extLst>
              <a:ext uri="{FF2B5EF4-FFF2-40B4-BE49-F238E27FC236}">
                <a16:creationId xmlns:a16="http://schemas.microsoft.com/office/drawing/2014/main" id="{25BD2FA3-6DF6-D043-A4EF-34EEC87D439F}"/>
              </a:ext>
            </a:extLst>
          </p:cNvPr>
          <p:cNvSpPr>
            <a:spLocks noGrp="1"/>
          </p:cNvSpPr>
          <p:nvPr>
            <p:ph type="body" idx="1"/>
          </p:nvPr>
        </p:nvSpPr>
        <p:spPr>
          <a:xfrm>
            <a:off x="342900" y="685800"/>
            <a:ext cx="8458200" cy="923330"/>
          </a:xfrm>
        </p:spPr>
        <p:txBody>
          <a:bodyPr/>
          <a:lstStyle/>
          <a:p>
            <a:pPr marL="285750" indent="-285750">
              <a:buFont typeface="Arial" panose="020B0604020202020204" pitchFamily="34" charset="0"/>
              <a:buChar char="•"/>
            </a:pPr>
            <a:r>
              <a:rPr lang="en-AF" sz="2000" dirty="0"/>
              <a:t> Option Two: comprehensive and consistent wi</a:t>
            </a:r>
            <a:r>
              <a:rPr lang="en-US" sz="2000" dirty="0" err="1"/>
              <a:t>th</a:t>
            </a:r>
            <a:r>
              <a:rPr lang="en-AF" sz="2000" dirty="0"/>
              <a:t> the mission </a:t>
            </a:r>
          </a:p>
          <a:p>
            <a:endParaRPr lang="en-AF" sz="2000" dirty="0"/>
          </a:p>
          <a:p>
            <a:endParaRPr lang="en-AF" sz="2000" dirty="0"/>
          </a:p>
        </p:txBody>
      </p:sp>
      <p:grpSp>
        <p:nvGrpSpPr>
          <p:cNvPr id="4" name="Group 3">
            <a:extLst>
              <a:ext uri="{FF2B5EF4-FFF2-40B4-BE49-F238E27FC236}">
                <a16:creationId xmlns:a16="http://schemas.microsoft.com/office/drawing/2014/main" id="{CDCCA6FD-7E11-D657-F9A2-D5BE1E42252B}"/>
              </a:ext>
            </a:extLst>
          </p:cNvPr>
          <p:cNvGrpSpPr/>
          <p:nvPr/>
        </p:nvGrpSpPr>
        <p:grpSpPr>
          <a:xfrm>
            <a:off x="0" y="5410200"/>
            <a:ext cx="9168677" cy="1424238"/>
            <a:chOff x="26043" y="5386638"/>
            <a:chExt cx="9168677" cy="1424238"/>
          </a:xfrm>
        </p:grpSpPr>
        <p:sp>
          <p:nvSpPr>
            <p:cNvPr id="5" name="Rectangle 4">
              <a:extLst>
                <a:ext uri="{FF2B5EF4-FFF2-40B4-BE49-F238E27FC236}">
                  <a16:creationId xmlns:a16="http://schemas.microsoft.com/office/drawing/2014/main" id="{A36929C8-9285-172C-768A-A77896F2D023}"/>
                </a:ext>
              </a:extLst>
            </p:cNvPr>
            <p:cNvSpPr/>
            <p:nvPr/>
          </p:nvSpPr>
          <p:spPr>
            <a:xfrm>
              <a:off x="26043" y="5386638"/>
              <a:ext cx="9168677" cy="1424238"/>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6" name="Picture 5" descr="Text&#10;&#10;Description automatically generated with medium confidence">
              <a:extLst>
                <a:ext uri="{FF2B5EF4-FFF2-40B4-BE49-F238E27FC236}">
                  <a16:creationId xmlns:a16="http://schemas.microsoft.com/office/drawing/2014/main" id="{2C8A2F64-2DF2-6CBA-2BF0-EA82CECB22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0863" y="5486400"/>
              <a:ext cx="3959036" cy="1255133"/>
            </a:xfrm>
            <a:prstGeom prst="rect">
              <a:avLst/>
            </a:prstGeom>
          </p:spPr>
        </p:pic>
      </p:grpSp>
      <p:sp>
        <p:nvSpPr>
          <p:cNvPr id="8" name="TextBox 7">
            <a:extLst>
              <a:ext uri="{FF2B5EF4-FFF2-40B4-BE49-F238E27FC236}">
                <a16:creationId xmlns:a16="http://schemas.microsoft.com/office/drawing/2014/main" id="{7A86559F-0941-F9DE-0CD3-38BA6FC89F07}"/>
              </a:ext>
            </a:extLst>
          </p:cNvPr>
          <p:cNvSpPr txBox="1"/>
          <p:nvPr/>
        </p:nvSpPr>
        <p:spPr>
          <a:xfrm>
            <a:off x="228600" y="1371600"/>
            <a:ext cx="8863877" cy="3970318"/>
          </a:xfrm>
          <a:prstGeom prst="rect">
            <a:avLst/>
          </a:prstGeom>
          <a:solidFill>
            <a:schemeClr val="bg1"/>
          </a:solidFill>
        </p:spPr>
        <p:txBody>
          <a:bodyPr wrap="square">
            <a:spAutoFit/>
          </a:bodyPr>
          <a:lstStyle/>
          <a:p>
            <a:r>
              <a:rPr lang="en-US" sz="3600" b="0" i="0" u="none" strike="noStrike" dirty="0">
                <a:effectLst/>
                <a:latin typeface="Calibri" panose="020F0502020204030204" pitchFamily="34" charset="0"/>
              </a:rPr>
              <a:t>To be recognized as the preeminent association of the United States Marine Corps for the advancement of professional development, recognition of professional excellence and the awareness of the rich traditions, history, and spirit of the United States Marine Corps. </a:t>
            </a:r>
            <a:endParaRPr lang="en-AF" sz="3600" dirty="0"/>
          </a:p>
        </p:txBody>
      </p:sp>
    </p:spTree>
    <p:extLst>
      <p:ext uri="{BB962C8B-B14F-4D97-AF65-F5344CB8AC3E}">
        <p14:creationId xmlns:p14="http://schemas.microsoft.com/office/powerpoint/2010/main" val="2338785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9D3DF-0CA5-764C-B673-2F57AF8BEB0C}"/>
              </a:ext>
            </a:extLst>
          </p:cNvPr>
          <p:cNvSpPr>
            <a:spLocks noGrp="1"/>
          </p:cNvSpPr>
          <p:nvPr>
            <p:ph type="title"/>
          </p:nvPr>
        </p:nvSpPr>
        <p:spPr>
          <a:xfrm>
            <a:off x="3554286" y="176275"/>
            <a:ext cx="5818314" cy="430887"/>
          </a:xfrm>
        </p:spPr>
        <p:txBody>
          <a:bodyPr/>
          <a:lstStyle/>
          <a:p>
            <a:r>
              <a:rPr lang="en-AF" dirty="0"/>
              <a:t>MCA Vision</a:t>
            </a:r>
          </a:p>
        </p:txBody>
      </p:sp>
      <p:sp>
        <p:nvSpPr>
          <p:cNvPr id="3" name="Text Placeholder 2">
            <a:extLst>
              <a:ext uri="{FF2B5EF4-FFF2-40B4-BE49-F238E27FC236}">
                <a16:creationId xmlns:a16="http://schemas.microsoft.com/office/drawing/2014/main" id="{25BD2FA3-6DF6-D043-A4EF-34EEC87D439F}"/>
              </a:ext>
            </a:extLst>
          </p:cNvPr>
          <p:cNvSpPr>
            <a:spLocks noGrp="1"/>
          </p:cNvSpPr>
          <p:nvPr>
            <p:ph type="body" idx="1"/>
          </p:nvPr>
        </p:nvSpPr>
        <p:spPr>
          <a:xfrm>
            <a:off x="342900" y="685800"/>
            <a:ext cx="8458200" cy="923330"/>
          </a:xfrm>
        </p:spPr>
        <p:txBody>
          <a:bodyPr/>
          <a:lstStyle/>
          <a:p>
            <a:pPr marL="285750" indent="-285750">
              <a:buFont typeface="Arial" panose="020B0604020202020204" pitchFamily="34" charset="0"/>
              <a:buChar char="•"/>
            </a:pPr>
            <a:r>
              <a:rPr lang="en-AF" sz="2000" dirty="0"/>
              <a:t> Option Three: current statement modified for an uncertain future</a:t>
            </a:r>
          </a:p>
          <a:p>
            <a:endParaRPr lang="en-AF" sz="2000" dirty="0"/>
          </a:p>
          <a:p>
            <a:endParaRPr lang="en-AF" sz="2000" dirty="0"/>
          </a:p>
        </p:txBody>
      </p:sp>
      <p:grpSp>
        <p:nvGrpSpPr>
          <p:cNvPr id="4" name="Group 3">
            <a:extLst>
              <a:ext uri="{FF2B5EF4-FFF2-40B4-BE49-F238E27FC236}">
                <a16:creationId xmlns:a16="http://schemas.microsoft.com/office/drawing/2014/main" id="{CDCCA6FD-7E11-D657-F9A2-D5BE1E42252B}"/>
              </a:ext>
            </a:extLst>
          </p:cNvPr>
          <p:cNvGrpSpPr/>
          <p:nvPr/>
        </p:nvGrpSpPr>
        <p:grpSpPr>
          <a:xfrm>
            <a:off x="0" y="5410200"/>
            <a:ext cx="9168677" cy="1424238"/>
            <a:chOff x="26043" y="5386638"/>
            <a:chExt cx="9168677" cy="1424238"/>
          </a:xfrm>
        </p:grpSpPr>
        <p:sp>
          <p:nvSpPr>
            <p:cNvPr id="5" name="Rectangle 4">
              <a:extLst>
                <a:ext uri="{FF2B5EF4-FFF2-40B4-BE49-F238E27FC236}">
                  <a16:creationId xmlns:a16="http://schemas.microsoft.com/office/drawing/2014/main" id="{A36929C8-9285-172C-768A-A77896F2D023}"/>
                </a:ext>
              </a:extLst>
            </p:cNvPr>
            <p:cNvSpPr/>
            <p:nvPr/>
          </p:nvSpPr>
          <p:spPr>
            <a:xfrm>
              <a:off x="26043" y="5386638"/>
              <a:ext cx="9168677" cy="1424238"/>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6" name="Picture 5" descr="Text&#10;&#10;Description automatically generated with medium confidence">
              <a:extLst>
                <a:ext uri="{FF2B5EF4-FFF2-40B4-BE49-F238E27FC236}">
                  <a16:creationId xmlns:a16="http://schemas.microsoft.com/office/drawing/2014/main" id="{2C8A2F64-2DF2-6CBA-2BF0-EA82CECB22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0863" y="5486400"/>
              <a:ext cx="3959036" cy="1255133"/>
            </a:xfrm>
            <a:prstGeom prst="rect">
              <a:avLst/>
            </a:prstGeom>
          </p:spPr>
        </p:pic>
      </p:grpSp>
      <p:sp>
        <p:nvSpPr>
          <p:cNvPr id="8" name="TextBox 7">
            <a:extLst>
              <a:ext uri="{FF2B5EF4-FFF2-40B4-BE49-F238E27FC236}">
                <a16:creationId xmlns:a16="http://schemas.microsoft.com/office/drawing/2014/main" id="{7A86559F-0941-F9DE-0CD3-38BA6FC89F07}"/>
              </a:ext>
            </a:extLst>
          </p:cNvPr>
          <p:cNvSpPr txBox="1"/>
          <p:nvPr/>
        </p:nvSpPr>
        <p:spPr>
          <a:xfrm>
            <a:off x="304800" y="1676400"/>
            <a:ext cx="8610600" cy="2308324"/>
          </a:xfrm>
          <a:prstGeom prst="rect">
            <a:avLst/>
          </a:prstGeom>
          <a:solidFill>
            <a:schemeClr val="bg1"/>
          </a:solidFill>
        </p:spPr>
        <p:txBody>
          <a:bodyPr wrap="square">
            <a:spAutoFit/>
          </a:bodyPr>
          <a:lstStyle/>
          <a:p>
            <a:r>
              <a:rPr lang="en-AF" sz="3600" dirty="0"/>
              <a:t>To remain universally recognized as the Professional Association of the United States Marine Corps for as long as there are U.S. Marines.</a:t>
            </a:r>
          </a:p>
        </p:txBody>
      </p:sp>
    </p:spTree>
    <p:extLst>
      <p:ext uri="{BB962C8B-B14F-4D97-AF65-F5344CB8AC3E}">
        <p14:creationId xmlns:p14="http://schemas.microsoft.com/office/powerpoint/2010/main" val="3030946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9D3DF-0CA5-764C-B673-2F57AF8BEB0C}"/>
              </a:ext>
            </a:extLst>
          </p:cNvPr>
          <p:cNvSpPr>
            <a:spLocks noGrp="1"/>
          </p:cNvSpPr>
          <p:nvPr>
            <p:ph type="title"/>
          </p:nvPr>
        </p:nvSpPr>
        <p:spPr>
          <a:xfrm>
            <a:off x="3554286" y="176275"/>
            <a:ext cx="5818314" cy="430887"/>
          </a:xfrm>
        </p:spPr>
        <p:txBody>
          <a:bodyPr/>
          <a:lstStyle/>
          <a:p>
            <a:r>
              <a:rPr lang="en-AF" dirty="0"/>
              <a:t>MCA Vision</a:t>
            </a:r>
          </a:p>
        </p:txBody>
      </p:sp>
      <p:sp>
        <p:nvSpPr>
          <p:cNvPr id="3" name="Text Placeholder 2">
            <a:extLst>
              <a:ext uri="{FF2B5EF4-FFF2-40B4-BE49-F238E27FC236}">
                <a16:creationId xmlns:a16="http://schemas.microsoft.com/office/drawing/2014/main" id="{25BD2FA3-6DF6-D043-A4EF-34EEC87D439F}"/>
              </a:ext>
            </a:extLst>
          </p:cNvPr>
          <p:cNvSpPr>
            <a:spLocks noGrp="1"/>
          </p:cNvSpPr>
          <p:nvPr>
            <p:ph type="body" idx="1"/>
          </p:nvPr>
        </p:nvSpPr>
        <p:spPr>
          <a:xfrm>
            <a:off x="342900" y="685800"/>
            <a:ext cx="8458200" cy="923330"/>
          </a:xfrm>
        </p:spPr>
        <p:txBody>
          <a:bodyPr/>
          <a:lstStyle/>
          <a:p>
            <a:pPr marL="285750" indent="-285750">
              <a:buFont typeface="Arial" panose="020B0604020202020204" pitchFamily="34" charset="0"/>
              <a:buChar char="•"/>
            </a:pPr>
            <a:r>
              <a:rPr lang="en-AF" sz="2000" dirty="0"/>
              <a:t>Option Four: purely aspirational </a:t>
            </a:r>
          </a:p>
          <a:p>
            <a:endParaRPr lang="en-AF" sz="2000" dirty="0"/>
          </a:p>
          <a:p>
            <a:endParaRPr lang="en-AF" sz="2000" dirty="0"/>
          </a:p>
        </p:txBody>
      </p:sp>
      <p:grpSp>
        <p:nvGrpSpPr>
          <p:cNvPr id="4" name="Group 3">
            <a:extLst>
              <a:ext uri="{FF2B5EF4-FFF2-40B4-BE49-F238E27FC236}">
                <a16:creationId xmlns:a16="http://schemas.microsoft.com/office/drawing/2014/main" id="{CDCCA6FD-7E11-D657-F9A2-D5BE1E42252B}"/>
              </a:ext>
            </a:extLst>
          </p:cNvPr>
          <p:cNvGrpSpPr/>
          <p:nvPr/>
        </p:nvGrpSpPr>
        <p:grpSpPr>
          <a:xfrm>
            <a:off x="0" y="5410200"/>
            <a:ext cx="9168677" cy="1424238"/>
            <a:chOff x="26043" y="5386638"/>
            <a:chExt cx="9168677" cy="1424238"/>
          </a:xfrm>
        </p:grpSpPr>
        <p:sp>
          <p:nvSpPr>
            <p:cNvPr id="5" name="Rectangle 4">
              <a:extLst>
                <a:ext uri="{FF2B5EF4-FFF2-40B4-BE49-F238E27FC236}">
                  <a16:creationId xmlns:a16="http://schemas.microsoft.com/office/drawing/2014/main" id="{A36929C8-9285-172C-768A-A77896F2D023}"/>
                </a:ext>
              </a:extLst>
            </p:cNvPr>
            <p:cNvSpPr/>
            <p:nvPr/>
          </p:nvSpPr>
          <p:spPr>
            <a:xfrm>
              <a:off x="26043" y="5386638"/>
              <a:ext cx="9168677" cy="1424238"/>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6" name="Picture 5" descr="Text&#10;&#10;Description automatically generated with medium confidence">
              <a:extLst>
                <a:ext uri="{FF2B5EF4-FFF2-40B4-BE49-F238E27FC236}">
                  <a16:creationId xmlns:a16="http://schemas.microsoft.com/office/drawing/2014/main" id="{2C8A2F64-2DF2-6CBA-2BF0-EA82CECB22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0863" y="5486400"/>
              <a:ext cx="3959036" cy="1255133"/>
            </a:xfrm>
            <a:prstGeom prst="rect">
              <a:avLst/>
            </a:prstGeom>
          </p:spPr>
        </p:pic>
      </p:grpSp>
      <p:sp>
        <p:nvSpPr>
          <p:cNvPr id="8" name="TextBox 7">
            <a:extLst>
              <a:ext uri="{FF2B5EF4-FFF2-40B4-BE49-F238E27FC236}">
                <a16:creationId xmlns:a16="http://schemas.microsoft.com/office/drawing/2014/main" id="{7A86559F-0941-F9DE-0CD3-38BA6FC89F07}"/>
              </a:ext>
            </a:extLst>
          </p:cNvPr>
          <p:cNvSpPr txBox="1"/>
          <p:nvPr/>
        </p:nvSpPr>
        <p:spPr>
          <a:xfrm>
            <a:off x="812438" y="1708892"/>
            <a:ext cx="7543800" cy="1200329"/>
          </a:xfrm>
          <a:prstGeom prst="rect">
            <a:avLst/>
          </a:prstGeom>
          <a:solidFill>
            <a:schemeClr val="bg1"/>
          </a:solidFill>
        </p:spPr>
        <p:txBody>
          <a:bodyPr wrap="square">
            <a:spAutoFit/>
          </a:bodyPr>
          <a:lstStyle/>
          <a:p>
            <a:r>
              <a:rPr lang="en-AF" sz="3600" dirty="0"/>
              <a:t>A Marine Corps community of lifelong warrior-scholars and their supporters. </a:t>
            </a:r>
          </a:p>
        </p:txBody>
      </p:sp>
    </p:spTree>
    <p:extLst>
      <p:ext uri="{BB962C8B-B14F-4D97-AF65-F5344CB8AC3E}">
        <p14:creationId xmlns:p14="http://schemas.microsoft.com/office/powerpoint/2010/main" val="2097299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76CC74A80969C4CA6579438A772D42B" ma:contentTypeVersion="4" ma:contentTypeDescription="Create a new document." ma:contentTypeScope="" ma:versionID="0ece891ece1cd3b5320def341b2ed1ed">
  <xsd:schema xmlns:xsd="http://www.w3.org/2001/XMLSchema" xmlns:xs="http://www.w3.org/2001/XMLSchema" xmlns:p="http://schemas.microsoft.com/office/2006/metadata/properties" xmlns:ns3="c6a6e824-c142-4787-96e0-44266d1ea2b3" targetNamespace="http://schemas.microsoft.com/office/2006/metadata/properties" ma:root="true" ma:fieldsID="4d13b3fc647549fef84cb221606f4267" ns3:_="">
    <xsd:import namespace="c6a6e824-c142-4787-96e0-44266d1ea2b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a6e824-c142-4787-96e0-44266d1ea2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701727-2596-4421-847D-DDDB070453DC}">
  <ds:schemaRefs>
    <ds:schemaRef ds:uri="http://schemas.microsoft.com/office/2006/documentManagement/types"/>
    <ds:schemaRef ds:uri="http://purl.org/dc/elements/1.1/"/>
    <ds:schemaRef ds:uri="http://purl.org/dc/dcmitype/"/>
    <ds:schemaRef ds:uri="http://schemas.openxmlformats.org/package/2006/metadata/core-properties"/>
    <ds:schemaRef ds:uri="c6a6e824-c142-4787-96e0-44266d1ea2b3"/>
    <ds:schemaRef ds:uri="http://www.w3.org/XML/1998/namespace"/>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E20DE705-C06E-4A92-B0E4-4DDDC3BADF48}">
  <ds:schemaRefs>
    <ds:schemaRef ds:uri="http://schemas.microsoft.com/sharepoint/v3/contenttype/forms"/>
  </ds:schemaRefs>
</ds:datastoreItem>
</file>

<file path=customXml/itemProps3.xml><?xml version="1.0" encoding="utf-8"?>
<ds:datastoreItem xmlns:ds="http://schemas.openxmlformats.org/officeDocument/2006/customXml" ds:itemID="{B2AC248A-A17F-44BC-95B3-8B7175FD32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a6e824-c142-4787-96e0-44266d1ea2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5772</TotalTime>
  <Words>328</Words>
  <Application>Microsoft Macintosh PowerPoint</Application>
  <PresentationFormat>On-screen Show (4:3)</PresentationFormat>
  <Paragraphs>30</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Google Sans</vt:lpstr>
      <vt:lpstr>Poppins</vt:lpstr>
      <vt:lpstr>Office Theme</vt:lpstr>
      <vt:lpstr>  MCA Strategic Plan 2030 Development  EXCOM Approve Vision Statement   </vt:lpstr>
      <vt:lpstr>MCA Vision</vt:lpstr>
      <vt:lpstr>MCA Vision</vt:lpstr>
      <vt:lpstr>MCA Vision</vt:lpstr>
      <vt:lpstr>MCA Vision</vt:lpstr>
      <vt:lpstr>MCA Vision</vt:lpstr>
      <vt:lpstr>MCA Vision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Rubrecht</dc:creator>
  <cp:lastModifiedBy>Christopher Woodbridge</cp:lastModifiedBy>
  <cp:revision>126</cp:revision>
  <cp:lastPrinted>2024-01-09T13:08:25Z</cp:lastPrinted>
  <dcterms:created xsi:type="dcterms:W3CDTF">2020-04-10T13:48:43Z</dcterms:created>
  <dcterms:modified xsi:type="dcterms:W3CDTF">2024-01-26T17:22:25Z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2020-01-28T00:00:00Z</vt:filetime>
  </property>
  <property fmtid="{D5CDD505-2E9C-101B-9397-08002B2CF9AE}" pid="3" name="Creator">
    <vt:lpwstr>Acrobat PDFMaker 19 for PowerPoint</vt:lpwstr>
  </property>
  <property fmtid="{D5CDD505-2E9C-101B-9397-08002B2CF9AE}" pid="4" name="LastSaved">
    <vt:filetime>2020-04-10T00:00:00Z</vt:filetime>
  </property>
  <property fmtid="{D5CDD505-2E9C-101B-9397-08002B2CF9AE}" pid="5" name="ContentTypeId">
    <vt:lpwstr>0x010100776CC74A80969C4CA6579438A772D42B</vt:lpwstr>
  </property>
</Properties>
</file>