
<file path=[Content_Types].xml><?xml version="1.0" encoding="utf-8"?>
<Types xmlns="http://schemas.openxmlformats.org/package/2006/content-types">
  <Default Extension="wdp" ContentType="image/vnd.ms-photo"/>
  <Default Extension="rels" ContentType="application/vnd.openxmlformats-package.relationships+xml"/>
  <Default Extension="png" ContentType="image/png"/>
  <Default Extension="jpeg" ContentType="image/jpeg"/>
  <Default Extension="jpg" ContentType="image/jpeg"/>
  <Default Extension="xml" ContentType="application/xml"/>
  <Override PartName="/ppt/theme/theme2.xml" ContentType="application/vnd.openxmlformats-officedocument.theme+xml"/>
  <Override PartName="/ppt/notesSlides/notesSlide9.xml" ContentType="application/vnd.openxmlformats-officedocument.presentationml.notes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notesSlides/notesSlide3.xml" ContentType="application/vnd.openxmlformats-officedocument.presentationml.notesSlide+xml"/>
  <Override PartName="/ppt/slides/slide6.xml" ContentType="application/vnd.openxmlformats-officedocument.presentationml.slide+xml"/>
  <Override PartName="/ppt/notesSlides/notesSlide4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docProps/app.xml" ContentType="application/vnd.openxmlformats-officedocument.extended-properties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authors.xml" ContentType="application/vnd.ms-powerpoint.authors+xml"/>
  <Override PartName="/ppt/notesSlides/notesSlide8.xml" ContentType="application/vnd.openxmlformats-officedocument.presentationml.notesSlide+xml"/>
  <Override PartName="/customXml/itemProps1.xml" ContentType="application/vnd.openxmlformats-officedocument.customXmlProperties+xml"/>
  <Override PartName="/ppt/notesMasters/notesMaster1.xml" ContentType="application/vnd.openxmlformats-officedocument.presentationml.notesMaster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tableStyles.xml" ContentType="application/vnd.openxmlformats-officedocument.presentationml.tableStyles+xml"/>
  <Override PartName="/ppt/notesSlides/notesSlide6.xml" ContentType="application/vnd.openxmlformats-officedocument.presentationml.notesSlide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slideLayouts/slideLayout9.xml" ContentType="application/vnd.openxmlformats-officedocument.presentationml.slideLayout+xml"/>
  <Override PartName="/customXml/itemProps2.xml" ContentType="application/vnd.openxmlformats-officedocument.customXmlProperties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"/>
  </p:notesMasterIdLst>
  <p:sldIdLst>
    <p:sldId id="284" r:id="rId3"/>
    <p:sldId id="285" r:id="rId4"/>
    <p:sldId id="287" r:id="rId5"/>
    <p:sldId id="288" r:id="rId6"/>
    <p:sldId id="289" r:id="rId7"/>
    <p:sldId id="290" r:id="rId8"/>
    <p:sldId id="291" r:id="rId9"/>
    <p:sldId id="292" r:id="rId10"/>
    <p:sldId id="293" r:id="rId1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C5D424C-6254-CEDD-64FB-04B87715F88C}" name="Angela Hillman" initials="AH" userId="S::a.hillman@mca-marines.org::6f24ca74-01f7-471a-a536-4d83af8a0778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128" d="100"/>
          <a:sy n="128" d="100"/>
        </p:scale>
        <p:origin x="96" y="144"/>
      </p:cViewPr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tableStyles" Target="tableStyles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 noEditPoints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/>
          <a:p>
            <a:endParaRPr lang="en-US"/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/>
          <a:p>
            <a:r>
              <a:rPr lang="en-US" smtClean="0"/>
              <a:t>*</a:t>
            </a:r>
            <a:endParaRPr lang="en-US"/>
          </a:p>
        </p:txBody>
      </p:sp>
      <p:sp>
        <p:nvSpPr>
          <p:cNvPr id="4" name="Slide Image Placeholder 3"/>
          <p:cNvSpPr>
            <a:spLocks noGrp="1" noRot="1" noChangeAspect="1" noEditPoints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/>
          <a:p>
            <a:endParaRPr lang="en-US"/>
          </a:p>
        </p:txBody>
      </p:sp>
      <p:sp>
        <p:nvSpPr>
          <p:cNvPr id="5" name="Notes Placeholder 4"/>
          <p:cNvSpPr>
            <a:spLocks noGrp="1" noEditPoints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/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/>
          <a:p>
            <a:r>
              <a:rPr lang="en-US" smtClean="0"/>
              <a:t>#</a:t>
            </a: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dt="0" sldNum="0"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F75EEB3D-DB97-4DF7-B155-2E696512E0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0148F20B-D9B7-4A02-A6C9-1211BB82F3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0148F20B-D9B7-4A02-A6C9-1211BB82F3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0148F20B-D9B7-4A02-A6C9-1211BB82F3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0148F20B-D9B7-4A02-A6C9-1211BB82F3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0148F20B-D9B7-4A02-A6C9-1211BB82F3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0148F20B-D9B7-4A02-A6C9-1211BB82F35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6D8DF441-7201-400A-8F07-693541AFA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 noEditPoints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/>
        </p:txBody>
      </p:sp>
      <p:sp>
        <p:nvSpPr>
          <p:cNvPr id="3" name="Text Placeholder 2"/>
          <p:cNvSpPr>
            <a:spLocks noGrp="1" noEditPoints="1"/>
          </p:cNvSpPr>
          <p:nvPr>
            <p:ph type="body" idx="3"/>
          </p:nvPr>
        </p:nvSpPr>
        <p:spPr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5"/>
          </p:nvPr>
        </p:nvSpPr>
        <p:spPr>
          <a:prstGeom prst="rect">
            <a:avLst/>
          </a:prstGeom>
        </p:spPr>
        <p:txBody>
          <a:bodyPr/>
          <a:lstStyle/>
          <a:p>
            <a:fld id="{6D8DF441-7201-400A-8F07-693541AFABE4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 noEditPoints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dt="0"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 noEditPoints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dt="0" sldNum="0" hdr="0" ft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 noEditPoints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 noEditPoints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dt="0"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dt="0" sldNum="0" hdr="0" ft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dt="0" sldNum="0" hdr="0" ft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dt="0" sldNum="0" hdr="0" ft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 noEditPoints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 noEditPoints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 noEditPoints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8" name="Footer Placeholder 7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dt="0" sldNum="0" hdr="0" ft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4" name="Footer Placeholder 3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dt="0" sldNum="0" hdr="0" ft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3" name="Footer Placeholder 2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dt="0" sldNum="0" hdr="0" ft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 noEditPoints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dt="0" sldNum="0" hdr="0" ft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EditPoints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EditPoints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/>
          </a:p>
        </p:txBody>
      </p:sp>
      <p:sp>
        <p:nvSpPr>
          <p:cNvPr id="4" name="Text Placeholder 3"/>
          <p:cNvSpPr>
            <a:spLocks noGrp="1" noEditPoints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 noEditPoints="1"/>
          </p:cNvSpPr>
          <p:nvPr>
            <p:ph type="dt" sz="half" idx="10"/>
          </p:nvPr>
        </p:nvSpPr>
        <p:spPr/>
        <p:txBody>
          <a:bodyPr/>
          <a:lstStyle/>
          <a:p>
            <a:fld id="{F3544351-8B07-45B6-B7D8-25B26FF23BAC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6" name="Footer Placeholder 5"/>
          <p:cNvSpPr>
            <a:spLocks noGrp="1" noEditPoints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 noEditPoints="1"/>
          </p:cNvSpPr>
          <p:nvPr>
            <p:ph type="sldNum" sz="quarter" idx="12"/>
          </p:nvPr>
        </p:nvSpPr>
        <p:spPr/>
        <p:txBody>
          <a:bodyPr/>
          <a:lstStyle/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hf dt="0" sldNum="0" hdr="0" ftr="0"/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 noEditPoints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 noEditPoints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 noEditPoints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544351-8B07-45B6-B7D8-25B26FF23BAC}" type="datetimeFigureOut">
              <a:rPr lang="en-US" smtClean="0"/>
              <a:t>2/21/2025</a:t>
            </a:fld>
            <a:endParaRPr lang="en-US"/>
          </a:p>
        </p:txBody>
      </p:sp>
      <p:sp>
        <p:nvSpPr>
          <p:cNvPr id="5" name="Footer Placeholder 4"/>
          <p:cNvSpPr>
            <a:spLocks noGrp="1" noEditPoints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 noEditPoints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D48E35-AA0D-4C05-A29A-CC6C0F2DAB5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sldNum="0"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itchFamily="34" charset="0" panose="020B0604020202020204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 panose="020B0604020202020204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hyperlink" Target="https://en.wikipedia.org/wiki/Eagle,_Globe,_and_Anchor" TargetMode="External"/><Relationship Id="rId3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hyperlink" Target="https://en.wikipedia.org/wiki/Eagle,_Globe,_and_Anchor" TargetMode="External"/><Relationship Id="rId3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hyperlink" Target="https://en.wikipedia.org/wiki/Eagle,_Globe,_and_Anchor" TargetMode="External"/><Relationship Id="rId3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hyperlink" Target="https://en.wikipedia.org/wiki/Eagle,_Globe,_and_Anchor" TargetMode="External"/><Relationship Id="rId3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hyperlink" Target="https://en.wikipedia.org/wiki/Eagle,_Globe,_and_Anchor" TargetMode="External"/><Relationship Id="rId3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hyperlink" Target="https://en.wikipedia.org/wiki/Eagle,_Globe,_and_Anchor" TargetMode="External"/><Relationship Id="rId3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hyperlink" Target="https://en.wikipedia.org/wiki/Eagle,_Globe,_and_Anchor" TargetMode="External"/><Relationship Id="rId3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hyperlink" Target="https://en.wikipedia.org/wiki/Eagle,_Globe,_and_Anchor" TargetMode="External"/><Relationship Id="rId3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hyperlink" Target="https://en.wikipedia.org/wiki/Eagle,_Globe,_and_Anchor" TargetMode="External"/><Relationship Id="rId3" Type="http://schemas.openxmlformats.org/officeDocument/2006/relationships/image" Target="../media/image2.jpg"/><Relationship Id="rId4" Type="http://schemas.openxmlformats.org/officeDocument/2006/relationships/hyperlink" Target="https://en.wikipedia.org/wiki/Eagle,_Globe,_and_Anchor" TargetMode="External"/><Relationship Id="rId5" Type="http://schemas.openxmlformats.org/officeDocument/2006/relationships/slideLayout" Target="../slideLayouts/slideLayout1.xml"/><Relationship Id="rId6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165528" y="-15143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837473B0-CC2E-450A-ABE3-18F120FF3D39}">
                  <a1611:picAttrSrcUrl xmlns:a1611="http://schemas.microsoft.com/office/drawing/2016/11/main" r:id="rId2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Text&#10;&#10;Description automatically generated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/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428449" y="2422202"/>
            <a:ext cx="11191582" cy="3754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2600" b="1" dirty="0"/>
              <a:t>2025 MCA WINTER BOARD MEETING</a:t>
            </a:r>
          </a:p>
          <a:p>
            <a:pPr algn="ctr">
              <a:lnSpc>
                <a:spcPct val="200000"/>
              </a:lnSpc>
            </a:pPr>
            <a:r>
              <a:rPr lang="en-US" sz="4500" b="1" dirty="0"/>
              <a:t>DEVELOPMENT COMMITTEE</a:t>
            </a:r>
          </a:p>
          <a:p>
            <a:pPr algn="ctr">
              <a:lnSpc>
                <a:spcPct val="200000"/>
              </a:lnSpc>
            </a:pPr>
            <a:r>
              <a:rPr lang="en-US" sz="2600" b="1" dirty="0"/>
              <a:t>24/25 FEBRUARY 2025</a:t>
            </a:r>
          </a:p>
          <a:p>
            <a:pPr algn="ctr">
              <a:lnSpc>
                <a:spcPct val="200000"/>
              </a:lnSpc>
            </a:pPr>
            <a:endParaRPr lang="en-US" sz="2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53756" y="5008860"/>
            <a:ext cx="10121408" cy="167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165528" y="-15143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6" name="Picture 15" descr="Logo&#10;&#10;Description automatically generated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837473B0-CC2E-450A-ABE3-18F120FF3D39}">
                  <a1611:picAttrSrcUrl xmlns:a1611="http://schemas.microsoft.com/office/drawing/2016/11/main" r:id="rId2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pic>
          <p:nvPicPr>
            <p:cNvPr id="12" name="Picture 11" descr="Text&#10;&#10;Description automatically generated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/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492101" y="2831326"/>
            <a:ext cx="11191582" cy="3080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0" dirty="0"/>
              <a:t>The Development Committee shall advise, assist and align the Board and Foundation staff by providing valuable perspective to the fundraising plan, as well as lead the board's participation in building a pipeline of actionable resource development and fundraising opportunities.  The committee shall collaborate with the Foundation staff to propose policies and / or policy revisions, as well as educate all board members about the resources needed to execute current plans, and expand future operations</a:t>
            </a:r>
          </a:p>
        </p:txBody>
      </p:sp>
      <p:sp>
        <p:nvSpPr>
          <p:cNvPr id="2" name="TextBox 1"/>
          <p:cNvSpPr txBox="1"/>
          <p:nvPr/>
        </p:nvSpPr>
        <p:spPr>
          <a:xfrm rot="21600000">
            <a:off x="353756" y="5008860"/>
            <a:ext cx="10121408" cy="167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81423" y="1607087"/>
            <a:ext cx="1748257" cy="489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u="sng"/>
              <a:t>PURPOSE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165528" y="-15143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6" name="Picture 15" descr="Logo&#10;&#10;Description automatically generated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837473B0-CC2E-450A-ABE3-18F120FF3D39}">
                  <a1611:picAttrSrcUrl xmlns:a1611="http://schemas.microsoft.com/office/drawing/2016/11/main" r:id="rId2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pic>
          <p:nvPicPr>
            <p:cNvPr id="12" name="Picture 11" descr="Text&#10;&#10;Description automatically generated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/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492101" y="2831326"/>
            <a:ext cx="11191582" cy="3506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 panose="020B0604020202020204"/>
              <a:buChar char="•"/>
            </a:pPr>
            <a:r>
              <a:rPr lang="en-US" sz="2800" b="0" dirty="0"/>
              <a:t>Chair welcome remarks</a:t>
            </a:r>
          </a:p>
          <a:p>
            <a:pPr marL="457200" indent="-457200" algn="just">
              <a:buFont typeface="Arial" pitchFamily="34" charset="0" panose="020B0604020202020204"/>
              <a:buChar char="•"/>
            </a:pPr>
            <a:r>
              <a:rPr lang="en-US" sz="2800" b="0" dirty="0"/>
              <a:t>Foundation Update</a:t>
            </a:r>
          </a:p>
          <a:p>
            <a:pPr marL="457200" indent="-457200" algn="just">
              <a:buFont typeface="Arial" pitchFamily="34" charset="0" panose="020B0604020202020204"/>
              <a:buChar char="•"/>
            </a:pPr>
            <a:r>
              <a:rPr lang="en-US" sz="2800" b="0" dirty="0"/>
              <a:t>Old Business</a:t>
            </a:r>
          </a:p>
          <a:p>
            <a:pPr marL="914400" lvl="1" indent="-457200" algn="just">
              <a:buFont typeface="Arial" pitchFamily="34" charset="0" panose="020B0604020202020204"/>
              <a:buChar char="•"/>
            </a:pPr>
            <a:r>
              <a:rPr lang="en-US" sz="2800" b="0" dirty="0"/>
              <a:t>Phone calls to Major Level Donors</a:t>
            </a:r>
          </a:p>
          <a:p>
            <a:pPr marL="457200" indent="-457200" algn="just">
              <a:buFont typeface="Arial" pitchFamily="34" charset="0" panose="020B0604020202020204"/>
              <a:buChar char="•"/>
            </a:pPr>
            <a:r>
              <a:rPr lang="en-US" sz="2800" b="0" dirty="0"/>
              <a:t>Current Discussion Topics</a:t>
            </a:r>
          </a:p>
          <a:p>
            <a:pPr marL="457200" indent="-457200" algn="just">
              <a:buFont typeface="Arial" pitchFamily="34" charset="0" panose="020B0604020202020204"/>
              <a:buChar char="•"/>
            </a:pPr>
            <a:r>
              <a:rPr lang="en-US" sz="2800" b="0" dirty="0"/>
              <a:t>Fundraising Events</a:t>
            </a:r>
          </a:p>
          <a:p>
            <a:pPr marL="457200" indent="-457200" algn="just">
              <a:buFont typeface="Arial" pitchFamily="34" charset="0" panose="020B0604020202020204"/>
              <a:buChar char="•"/>
            </a:pPr>
            <a:r>
              <a:rPr lang="en-US" sz="2800" b="0" dirty="0"/>
              <a:t>Open Mic</a:t>
            </a:r>
          </a:p>
          <a:p>
            <a:pPr marL="457200" indent="-457200" algn="just">
              <a:buFont typeface="Arial" pitchFamily="34" charset="0" panose="020B0604020202020204"/>
              <a:buChar char="•"/>
            </a:pPr>
            <a:r>
              <a:rPr lang="en-US" sz="2800" b="0" dirty="0"/>
              <a:t>Closing Remarks</a:t>
            </a:r>
          </a:p>
        </p:txBody>
      </p:sp>
      <p:sp>
        <p:nvSpPr>
          <p:cNvPr id="2" name="TextBox 1"/>
          <p:cNvSpPr txBox="1"/>
          <p:nvPr/>
        </p:nvSpPr>
        <p:spPr>
          <a:xfrm rot="21600000">
            <a:off x="353756" y="5008860"/>
            <a:ext cx="10121408" cy="167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81423" y="1607087"/>
            <a:ext cx="1748257" cy="489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u="sng"/>
              <a:t>AGENDA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165528" y="-15143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6" name="Picture 15" descr="Logo&#10;&#10;Description automatically generated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837473B0-CC2E-450A-ABE3-18F120FF3D39}">
                  <a1611:picAttrSrcUrl xmlns:a1611="http://schemas.microsoft.com/office/drawing/2016/11/main" r:id="rId2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pic>
          <p:nvPicPr>
            <p:cNvPr id="12" name="Picture 11" descr="Text&#10;&#10;Description automatically generated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/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492101" y="2831326"/>
            <a:ext cx="11191582" cy="35068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0" dirty="0"/>
              <a:t>The Foundation ended 2024 with positive results. It has exceeded revenue, exceeded program delivery, and is came in below goal for fundraising expense:</a:t>
            </a:r>
          </a:p>
          <a:p>
            <a:pPr algn="just"/>
            <a:endParaRPr lang="en-US" sz="2800" b="0" dirty="0"/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800" b="0" dirty="0"/>
              <a:t>$2.795M in fundraising revenue.  The budget goal was $2.61M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800" b="0" dirty="0"/>
              <a:t>$1.77M in program delivery.  The budget goal was $1.58M</a:t>
            </a:r>
          </a:p>
          <a:p>
            <a:pPr marL="457200" indent="-457200" algn="just">
              <a:buFont typeface="Wingdings" pitchFamily="2" charset="2"/>
              <a:buChar char="Ø"/>
            </a:pPr>
            <a:r>
              <a:rPr lang="en-US" sz="2800" b="0" dirty="0"/>
              <a:t>$831K for fundraising expense.  The budget projection was $853K</a:t>
            </a:r>
          </a:p>
          <a:p>
            <a:pPr algn="just"/>
            <a:r>
              <a:rPr lang="en-US" sz="2800" b="0" dirty="0"/>
              <a:t>	</a:t>
            </a:r>
          </a:p>
        </p:txBody>
      </p:sp>
      <p:sp>
        <p:nvSpPr>
          <p:cNvPr id="2" name="TextBox 1"/>
          <p:cNvSpPr txBox="1"/>
          <p:nvPr/>
        </p:nvSpPr>
        <p:spPr>
          <a:xfrm rot="21600000">
            <a:off x="353756" y="5008860"/>
            <a:ext cx="10121408" cy="167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81423" y="1607087"/>
            <a:ext cx="3334680" cy="489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u="sng"/>
              <a:t>FOUNDATION UPDATE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165528" y="-15143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6" name="Picture 15" descr="Logo&#10;&#10;Description automatically generated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837473B0-CC2E-450A-ABE3-18F120FF3D39}">
                  <a1611:picAttrSrcUrl xmlns:a1611="http://schemas.microsoft.com/office/drawing/2016/11/main" r:id="rId2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pic>
          <p:nvPicPr>
            <p:cNvPr id="12" name="Picture 11" descr="Text&#10;&#10;Description automatically generated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/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492101" y="2831326"/>
            <a:ext cx="11191582" cy="17999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 panose="020B0604020202020204"/>
              <a:buChar char="•"/>
            </a:pPr>
            <a:r>
              <a:rPr lang="en-US" sz="2800" b="0" dirty="0"/>
              <a:t>Visit to see Bob Parsons in Arizona </a:t>
            </a:r>
          </a:p>
          <a:p>
            <a:pPr marL="457200" indent="-457200" algn="just">
              <a:buFont typeface="Arial" pitchFamily="34" charset="0" panose="020B0604020202020204"/>
              <a:buChar char="•"/>
            </a:pPr>
            <a:r>
              <a:rPr lang="en-US" sz="2800" b="0" dirty="0"/>
              <a:t>Potential North Florida Event in 2025</a:t>
            </a:r>
          </a:p>
          <a:p>
            <a:pPr marL="457200" indent="-457200" algn="just">
              <a:buFont typeface="Arial" pitchFamily="34" charset="0" panose="020B0604020202020204"/>
              <a:buChar char="•"/>
            </a:pPr>
            <a:r>
              <a:rPr lang="en-US" sz="2800" b="0" dirty="0"/>
              <a:t>Phone calls to major level donors</a:t>
            </a:r>
          </a:p>
          <a:p>
            <a:pPr marL="457200" indent="-457200" algn="just">
              <a:buFont typeface="Arial" pitchFamily="34" charset="0" panose="020B0604020202020204"/>
              <a:buChar char="•"/>
            </a:pPr>
            <a:endParaRPr lang="en-US" sz="2800" b="0" dirty="0"/>
          </a:p>
        </p:txBody>
      </p:sp>
      <p:sp>
        <p:nvSpPr>
          <p:cNvPr id="2" name="TextBox 1"/>
          <p:cNvSpPr txBox="1"/>
          <p:nvPr/>
        </p:nvSpPr>
        <p:spPr>
          <a:xfrm rot="21600000">
            <a:off x="353756" y="5008860"/>
            <a:ext cx="10121408" cy="167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81423" y="1607087"/>
            <a:ext cx="8649976" cy="489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u="sng"/>
              <a:t>OLD BUSINESS  - open for discussion and update on status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165528" y="-15143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6" name="Picture 15" descr="Logo&#10;&#10;Description automatically generated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837473B0-CC2E-450A-ABE3-18F120FF3D39}">
                  <a1611:picAttrSrcUrl xmlns:a1611="http://schemas.microsoft.com/office/drawing/2016/11/main" r:id="rId2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pic>
          <p:nvPicPr>
            <p:cNvPr id="12" name="Picture 11" descr="Text&#10;&#10;Description automatically generated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/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492101" y="2831326"/>
            <a:ext cx="11191582" cy="26533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 panose="020B0604020202020204"/>
              <a:buChar char="•"/>
            </a:pPr>
            <a:r>
              <a:rPr lang="en-US" sz="2800" b="0" dirty="0"/>
              <a:t>Review current Charter and BOD Donation Policy</a:t>
            </a:r>
          </a:p>
          <a:p>
            <a:pPr marL="457200" indent="-457200" algn="just">
              <a:buFont typeface="Arial" pitchFamily="34" charset="0" panose="020B0604020202020204"/>
              <a:buChar char="•"/>
            </a:pPr>
            <a:r>
              <a:rPr lang="en-US" sz="2800" b="0" dirty="0"/>
              <a:t>Potential North Florida Event in 2025</a:t>
            </a:r>
          </a:p>
          <a:p>
            <a:pPr marL="457200" indent="-457200" algn="just">
              <a:buFont typeface="Arial" pitchFamily="34" charset="0" panose="020B0604020202020204"/>
              <a:buChar char="•"/>
            </a:pPr>
            <a:r>
              <a:rPr lang="en-US" sz="2800" b="0" dirty="0"/>
              <a:t>Phone calls to major level donors</a:t>
            </a:r>
          </a:p>
          <a:p>
            <a:pPr marL="457200" indent="-457200" algn="just">
              <a:buFont typeface="Arial" pitchFamily="34" charset="0" panose="020B0604020202020204"/>
              <a:buChar char="•"/>
            </a:pPr>
            <a:r>
              <a:rPr lang="en-US" sz="2800" b="0" dirty="0"/>
              <a:t>Potential Donor Development event at 8th and I - Andy Starr</a:t>
            </a:r>
          </a:p>
          <a:p>
            <a:pPr marL="457200" indent="-457200" algn="just">
              <a:buFont typeface="Arial" pitchFamily="34" charset="0" panose="020B0604020202020204"/>
              <a:buChar char="•"/>
            </a:pPr>
            <a:r>
              <a:rPr lang="en-US" sz="2800" b="0" dirty="0"/>
              <a:t>MCA dinners as donor development opportunities going forward </a:t>
            </a:r>
          </a:p>
          <a:p>
            <a:pPr marL="457200" indent="-457200" algn="just">
              <a:buFont typeface="Arial" pitchFamily="34" charset="0" panose="020B0604020202020204"/>
              <a:buChar char="•"/>
            </a:pPr>
            <a:endParaRPr lang="en-US" sz="2800" b="0" dirty="0"/>
          </a:p>
        </p:txBody>
      </p:sp>
      <p:sp>
        <p:nvSpPr>
          <p:cNvPr id="2" name="TextBox 1"/>
          <p:cNvSpPr txBox="1"/>
          <p:nvPr/>
        </p:nvSpPr>
        <p:spPr>
          <a:xfrm rot="21600000">
            <a:off x="353756" y="5008860"/>
            <a:ext cx="10121408" cy="167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81423" y="1607087"/>
            <a:ext cx="8649976" cy="489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u="sng"/>
              <a:t>CURRENT DISCUSSION TOPICS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165528" y="-15143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6" name="Picture 15" descr="Logo&#10;&#10;Description automatically generated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837473B0-CC2E-450A-ABE3-18F120FF3D39}">
                  <a1611:picAttrSrcUrl xmlns:a1611="http://schemas.microsoft.com/office/drawing/2016/11/main" r:id="rId2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pic>
          <p:nvPicPr>
            <p:cNvPr id="12" name="Picture 11" descr="Text&#10;&#10;Description automatically generated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/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492101" y="2831326"/>
            <a:ext cx="11191582" cy="2226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itchFamily="34" charset="0" panose="020B0604020202020204"/>
              <a:buChar char="•"/>
            </a:pPr>
            <a:r>
              <a:rPr lang="en-US" sz="2800" b="0" dirty="0"/>
              <a:t>Ongoing USMC 250th Themed virtual events/challenges</a:t>
            </a:r>
          </a:p>
          <a:p>
            <a:pPr marL="457200" indent="-457200" algn="just">
              <a:buFont typeface="Arial" pitchFamily="34" charset="0" panose="020B0604020202020204"/>
              <a:buChar char="•"/>
            </a:pPr>
            <a:r>
              <a:rPr lang="en-US" sz="2800" b="0" dirty="0"/>
              <a:t>Giving Day, June 10, 2025</a:t>
            </a:r>
          </a:p>
          <a:p>
            <a:pPr marL="457200" indent="-457200" algn="just">
              <a:buFont typeface="Arial" pitchFamily="34" charset="0" panose="020B0604020202020204"/>
              <a:buChar char="•"/>
            </a:pPr>
            <a:r>
              <a:rPr lang="en-US" sz="2800" b="0" dirty="0"/>
              <a:t>Golf Tournament, Creighton Farms, July 21st (</a:t>
            </a:r>
            <a:r>
              <a:rPr lang="en-US" sz="2200" b="1" i="1" dirty="0">
                <a:solidFill>
                  <a:srgbClr val="FF0000"/>
                </a:solidFill>
              </a:rPr>
              <a:t>This will be the FINAL opportunity to play at Creighton Farms</a:t>
            </a:r>
            <a:r>
              <a:rPr lang="en-US" sz="2800" b="0" dirty="0"/>
              <a:t>).</a:t>
            </a:r>
          </a:p>
          <a:p>
            <a:pPr marL="457200" indent="-457200" algn="just">
              <a:buFont typeface="Arial" pitchFamily="34" charset="0" panose="020B0604020202020204"/>
              <a:buChar char="•"/>
            </a:pPr>
            <a:endParaRPr lang="en-US" sz="2800" b="0" dirty="0"/>
          </a:p>
        </p:txBody>
      </p:sp>
      <p:sp>
        <p:nvSpPr>
          <p:cNvPr id="2" name="TextBox 1"/>
          <p:cNvSpPr txBox="1"/>
          <p:nvPr/>
        </p:nvSpPr>
        <p:spPr>
          <a:xfrm rot="21600000">
            <a:off x="353756" y="5008860"/>
            <a:ext cx="10121408" cy="167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581423" y="1607087"/>
            <a:ext cx="8649976" cy="4891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u="sng"/>
              <a:t>CURRENT FUNDRAISING EVENTS -2025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165528" y="-15143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837473B0-CC2E-450A-ABE3-18F120FF3D39}">
                  <a1611:picAttrSrcUrl xmlns:a1611="http://schemas.microsoft.com/office/drawing/2016/11/main" r:id="rId2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Text&#10;&#10;Description automatically generated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/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428449" y="2422202"/>
            <a:ext cx="11191582" cy="37548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endParaRPr lang="en-US" sz="2600" b="1" dirty="0"/>
          </a:p>
          <a:p>
            <a:pPr algn="ctr">
              <a:lnSpc>
                <a:spcPct val="200000"/>
              </a:lnSpc>
            </a:pPr>
            <a:r>
              <a:rPr lang="en-US" sz="4500" b="1" dirty="0"/>
              <a:t>OPEN MIC </a:t>
            </a:r>
          </a:p>
          <a:p>
            <a:pPr algn="ctr">
              <a:lnSpc>
                <a:spcPct val="200000"/>
              </a:lnSpc>
            </a:pPr>
            <a:r>
              <a:rPr lang="en-US" sz="2600" b="1" dirty="0"/>
              <a:t>LET YOUR VOICE BE HEARD :0</a:t>
            </a:r>
          </a:p>
          <a:p>
            <a:pPr algn="ctr">
              <a:lnSpc>
                <a:spcPct val="200000"/>
              </a:lnSpc>
            </a:pPr>
            <a:endParaRPr lang="en-US" sz="2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53756" y="5008860"/>
            <a:ext cx="10121408" cy="167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-165528" y="-15143"/>
            <a:ext cx="12192000" cy="6858000"/>
            <a:chOff x="0" y="0"/>
            <a:chExt cx="12192000" cy="6858000"/>
          </a:xfrm>
        </p:grpSpPr>
        <p:pic>
          <p:nvPicPr>
            <p:cNvPr id="16" name="Picture 15" descr="Logo&#10;&#10;Description automatically generated"/>
            <p:cNvPicPr>
              <a:picLocks noChangeAspect="1"/>
            </p:cNvPicPr>
            <p:nvPr/>
          </p:nvPicPr>
          <p:blipFill>
            <a:blip r:embed="rId1">
              <a:clrChange>
                <a:clrFrom>
                  <a:srgbClr val="FFFFFF">
                    <a:alpha val="0"/>
                  </a:srgbClr>
                </a:clrFrom>
                <a:clrTo>
                  <a:srgbClr val="FFFFFF">
                    <a:alpha val="0"/>
                  </a:srgbClr>
                </a:clrTo>
              </a:clrChange>
              <a:alphaModFix/>
              <a:lum bright="70000" contrast="-70000"/>
              <a:extLst>
                <a:ext uri="{837473B0-CC2E-450A-ABE3-18F120FF3D39}">
                  <a1611:picAttrSrcUrl xmlns:a1611="http://schemas.microsoft.com/office/drawing/2016/11/main" r:id="rId2"/>
                </a:ext>
              </a:extLst>
            </a:blip>
            <a:srcRect r="8757"/>
            <a:stretch/>
          </p:blipFill>
          <p:spPr>
            <a:xfrm>
              <a:off x="6503412" y="0"/>
              <a:ext cx="5688588" cy="6858000"/>
            </a:xfrm>
            <a:prstGeom prst="rect">
              <a:avLst/>
            </a:prstGeom>
            <a:solidFill>
              <a:schemeClr val="bg1">
                <a:alpha val="0"/>
              </a:schemeClr>
            </a:solidFill>
            <a:effectLst>
              <a:outerShdw blurRad="701312" dist="2482332" dir="5400000" algn="ctr" rotWithShape="0">
                <a:srgbClr val="DDDDDD">
                  <a:alpha val="26640"/>
                </a:srgbClr>
              </a:outerShdw>
              <a:softEdge rad="0"/>
            </a:effectLst>
          </p:spPr>
        </p:pic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>
                <a:lumMod val="95000"/>
                <a:alpha val="55256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pic>
          <p:nvPicPr>
            <p:cNvPr id="12" name="Picture 11" descr="Text&#10;&#10;Description automatically generated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837473B0-CC2E-450A-ABE3-18F120FF3D39}">
                  <a1611:picAttrSrcUrl xmlns:a1611="http://schemas.microsoft.com/office/drawing/2016/11/main" r:id="rId4"/>
                </a:ext>
              </a:extLst>
            </a:blip>
            <a:srcRect/>
            <a:stretch>
              <a:fillRect/>
            </a:stretch>
          </p:blipFill>
          <p:spPr>
            <a:xfrm>
              <a:off x="183383" y="0"/>
              <a:ext cx="4302893" cy="1222185"/>
            </a:xfrm>
            <a:prstGeom prst="rect">
              <a:avLst/>
            </a:prstGeom>
          </p:spPr>
        </p:pic>
      </p:grpSp>
      <p:sp>
        <p:nvSpPr>
          <p:cNvPr id="5" name="TextBox 4"/>
          <p:cNvSpPr txBox="1"/>
          <p:nvPr/>
        </p:nvSpPr>
        <p:spPr>
          <a:xfrm>
            <a:off x="428449" y="2422202"/>
            <a:ext cx="11191582" cy="3602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endParaRPr lang="en-US" sz="2600" b="1" dirty="0"/>
          </a:p>
          <a:p>
            <a:pPr algn="ctr">
              <a:lnSpc>
                <a:spcPct val="200000"/>
              </a:lnSpc>
            </a:pPr>
            <a:r>
              <a:rPr lang="en-US" sz="4500" b="1" dirty="0"/>
              <a:t>CLOSING REMARKS</a:t>
            </a:r>
          </a:p>
          <a:p>
            <a:pPr algn="ctr">
              <a:lnSpc>
                <a:spcPct val="200000"/>
              </a:lnSpc>
            </a:pPr>
            <a:r>
              <a:rPr lang="en-US" sz="2100" b="1" i="1" dirty="0">
                <a:solidFill>
                  <a:srgbClr val="FF0000"/>
                </a:solidFill>
              </a:rPr>
              <a:t>REVIEW KEY TAKEAWAYS AND ACTION ITEMS</a:t>
            </a:r>
          </a:p>
          <a:p>
            <a:pPr algn="ctr">
              <a:lnSpc>
                <a:spcPct val="200000"/>
              </a:lnSpc>
            </a:pPr>
            <a:endParaRPr lang="en-US" sz="26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353756" y="5008860"/>
            <a:ext cx="10121408" cy="167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Notes Theme">
  <a:themeElements>
    <a:clrScheme name="Office Notes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Notes Them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 Notes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1"/>
        </a:gradFill>
      </a:fillStyleLst>
      <a:lnStyleLst>
        <a:ln w="9525" cap="flat" cmpd="sng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>
          <a:solidFill>
            <a:schemeClr val="phClr"/>
          </a:solidFill>
          <a:prstDash val="solid"/>
        </a:ln>
        <a:ln w="38100" cap="flat" cmpd="sng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8D60DEB3E3B245B36327909B9CCA34" ma:contentTypeVersion="15" ma:contentTypeDescription="Create a new document." ma:contentTypeScope="" ma:versionID="759e739ba35012ce5b94b19daac6ee27">
  <xsd:schema xmlns:xsd="http://www.w3.org/2001/XMLSchema" xmlns:xs="http://www.w3.org/2001/XMLSchema" xmlns:p="http://schemas.microsoft.com/office/2006/metadata/properties" xmlns:ns2="13b54764-9c91-47a8-b9ee-86100d3c4f59" xmlns:ns3="16ee22ea-d2e5-4c43-b86a-002dc289e87c" targetNamespace="http://schemas.microsoft.com/office/2006/metadata/properties" ma:root="true" ma:fieldsID="07ca59c5527bfa24cddf34f0898754ef" ns2:_="" ns3:_="">
    <xsd:import namespace="13b54764-9c91-47a8-b9ee-86100d3c4f59"/>
    <xsd:import namespace="16ee22ea-d2e5-4c43-b86a-002dc289e87c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lcf76f155ced4ddcb4097134ff3c332f" minOccurs="0"/>
                <xsd:element ref="ns2:TaxCatchAll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b54764-9c91-47a8-b9ee-86100d3c4f5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5" nillable="true" ma:displayName="Taxonomy Catch All Column" ma:hidden="true" ma:list="{4e9e834b-0746-4bcf-b38d-6f020326e9f7}" ma:internalName="TaxCatchAll" ma:showField="CatchAllData" ma:web="13b54764-9c91-47a8-b9ee-86100d3c4f5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ee22ea-d2e5-4c43-b86a-002dc289e87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86e29859-7de2-492e-9bd0-ce47f909406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01EEDDC-FC72-4344-88B2-18F2B3D3623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3b54764-9c91-47a8-b9ee-86100d3c4f59"/>
    <ds:schemaRef ds:uri="16ee22ea-d2e5-4c43-b86a-002dc289e87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C70393C-4D77-4132-8C67-48C98BF74750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616</TotalTime>
  <Words>21</Words>
  <Application>Microsoft Macintosh PowerPoint</Application>
  <PresentationFormat>Widescreen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Angela Hillman</dc:creator>
  <cp:lastModifiedBy>Robin Fortner</cp:lastModifiedBy>
  <cp:revision>13</cp:revision>
  <cp:lastPrinted>2023-01-17T20:00:27Z</cp:lastPrinted>
  <dcterms:created xsi:type="dcterms:W3CDTF">2023-01-16T15:57:51Z</dcterms:created>
  <dcterms:modified xsi:type="dcterms:W3CDTF">2025-02-21T16:36:03Z</dcterms:modified>
</cp:coreProperties>
</file>