
<file path=[Content_Types].xml><?xml version="1.0" encoding="utf-8"?>
<Types xmlns="http://schemas.openxmlformats.org/package/2006/content-types">
  <Default Extension="wdp" ContentType="image/vnd.ms-photo"/>
  <Default Extension="rels" ContentType="application/vnd.openxmlformats-package.relationships+xml"/>
  <Default Extension="png" ContentType="image/png"/>
  <Default Extension="jpeg" ContentType="image/jpeg"/>
  <Default Extension="jpg" ContentType="image/jpeg"/>
  <Default Extension="xml" ContentType="application/xml"/>
  <Override PartName="/ppt/theme/theme2.xml" ContentType="application/vnd.openxmlformats-officedocument.theme+xml"/>
  <Override PartName="/ppt/notesSlides/notesSlide9.xml" ContentType="application/vnd.openxmlformats-officedocument.presentationml.notes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authors.xml" ContentType="application/vnd.ms-powerpoint.authors+xml"/>
  <Override PartName="/ppt/notesSlides/notesSlide8.xml" ContentType="application/vnd.openxmlformats-officedocument.presentationml.notesSlide+xml"/>
  <Override PartName="/customXml/itemProps1.xml" ContentType="application/vnd.openxmlformats-officedocument.customXmlProperties+xml"/>
  <Override PartName="/ppt/notesMasters/notesMaster1.xml" ContentType="application/vnd.openxmlformats-officedocument.presentationml.notes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8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5D424C-6254-CEDD-64FB-04B87715F88C}" name="Angela Hillman" initials="AH" userId="S::a.hillman@mca-marines.org::6f24ca74-01f7-471a-a536-4d83af8a07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6" y="14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75EEB3D-DB97-4DF7-B155-2E696512E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48F20B-D9B7-4A02-A6C9-1211BB82F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D8DF441-7201-400A-8F07-693541AF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D8DF441-7201-400A-8F07-693541AFA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4351-8B07-45B6-B7D8-25B26FF23BA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en.wikipedia.org/wiki/Eagle,_Globe,_and_Anchor" TargetMode="External"/><Relationship Id="rId3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28449" y="2422202"/>
            <a:ext cx="11191582" cy="3754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600" b="1" dirty="0"/>
              <a:t>2025 MCA WINTER BOARD MEETING</a:t>
            </a:r>
          </a:p>
          <a:p>
            <a:pPr algn="ctr">
              <a:lnSpc>
                <a:spcPct val="200000"/>
              </a:lnSpc>
            </a:pPr>
            <a:r>
              <a:rPr lang="en-US" sz="4500" b="1" dirty="0"/>
              <a:t>DEVELOPMENT COMMITTEE</a:t>
            </a:r>
          </a:p>
          <a:p>
            <a:pPr algn="ctr">
              <a:lnSpc>
                <a:spcPct val="200000"/>
              </a:lnSpc>
            </a:pPr>
            <a:r>
              <a:rPr lang="en-US" sz="2600" b="1" dirty="0"/>
              <a:t>24/25 FEBRUARY 2025</a:t>
            </a:r>
          </a:p>
          <a:p>
            <a:pPr algn="ctr">
              <a:lnSpc>
                <a:spcPct val="200000"/>
              </a:lnSpc>
            </a:pPr>
            <a:endParaRPr lang="en-US" sz="2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308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0" dirty="0"/>
              <a:t>The Development Committee shall advise, assist and align the Board and Foundation staff by providing valuable perspective to the fundraising plan, as well as lead the board's participation in building a pipeline of actionable resource development and fundraising opportunities.  The committee shall collaborate with the Foundation staff to propose policies and / or policy revisions, as well as educate all board members about the resources needed to execute current plans, and expand future operations</a:t>
            </a:r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1748257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PURPOSE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350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Chair welcome remarks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Foundation Update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Old Business</a:t>
            </a:r>
          </a:p>
          <a:p>
            <a:pPr marL="914400" lvl="1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Phone calls to Major Level Donors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Current Discussion Topics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Fundraising Events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Open Mic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Closing Remarks</a:t>
            </a:r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1748257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AGENDA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350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0" dirty="0"/>
              <a:t>The Foundation ended 2024 with positive results. It has exceeded revenue, exceeded program delivery, and is came in below goal for fundraising expense:</a:t>
            </a:r>
          </a:p>
          <a:p>
            <a:pPr algn="just"/>
            <a:endParaRPr lang="en-US" sz="2800" b="0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dirty="0"/>
              <a:t>$2.795M in fundraising revenue.  The budget goal was $2.61M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dirty="0"/>
              <a:t>$1.77M in program delivery.  The budget goal was $1.58M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dirty="0"/>
              <a:t>$831K for fundraising expense.  The budget projection was $853K</a:t>
            </a:r>
          </a:p>
          <a:p>
            <a:pPr algn="just"/>
            <a:r>
              <a:rPr lang="en-US" sz="2800" b="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3334680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FOUNDATION UPDATE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1799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Visit to see Bob Parsons in Arizona 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Potential North Florida Event in 2025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Phone calls to major level donors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endParaRPr lang="en-US" sz="2800" b="0" dirty="0"/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8649976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OLD BUSINESS  - open for discussion and update on status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2653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Review current Charter and BOD Donation Policy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Potential North Florida Event in 2025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Phone calls to major level donors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Potential Donor Development event at 8th and I - Andy Starr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MCA dinners as donor development opportunities going forward 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endParaRPr lang="en-US" sz="2800" b="0" dirty="0"/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8649976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CURRENT DISCUSSION TOPICS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2101" y="2831326"/>
            <a:ext cx="11191582" cy="222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Ongoing USMC 250th Themed virtual events/challenges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Giving Day, June 10, 2025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r>
              <a:rPr lang="en-US" sz="2800" b="0" dirty="0"/>
              <a:t>Golf Tournament, Creighton Farms, July 21st (</a:t>
            </a:r>
            <a:r>
              <a:rPr lang="en-US" sz="2200" b="1" i="1" dirty="0">
                <a:solidFill>
                  <a:srgbClr val="FF0000"/>
                </a:solidFill>
              </a:rPr>
              <a:t>This will be the FINAL opportunity to play at Creighton Farms</a:t>
            </a:r>
            <a:r>
              <a:rPr lang="en-US" sz="2800" b="0" dirty="0"/>
              <a:t>).</a:t>
            </a:r>
          </a:p>
          <a:p>
            <a:pPr marL="457200" indent="-457200" algn="just">
              <a:buFont typeface="Arial" pitchFamily="34" charset="0" panose="020B0604020202020204"/>
              <a:buChar char="•"/>
            </a:pPr>
            <a:endParaRPr lang="en-US" sz="2800" b="0" dirty="0"/>
          </a:p>
        </p:txBody>
      </p:sp>
      <p:sp>
        <p:nvSpPr>
          <p:cNvPr id="2" name="TextBox 1"/>
          <p:cNvSpPr txBox="1"/>
          <p:nvPr/>
        </p:nvSpPr>
        <p:spPr>
          <a:xfrm rot="21600000"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3" y="1607087"/>
            <a:ext cx="8649976" cy="48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CURRENT FUNDRAISING EVENTS -2025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28449" y="2422202"/>
            <a:ext cx="11191582" cy="3754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US" sz="2600" b="1" dirty="0"/>
          </a:p>
          <a:p>
            <a:pPr algn="ctr">
              <a:lnSpc>
                <a:spcPct val="200000"/>
              </a:lnSpc>
            </a:pPr>
            <a:r>
              <a:rPr lang="en-US" sz="4500" b="1" dirty="0"/>
              <a:t>OPEN MIC </a:t>
            </a:r>
          </a:p>
          <a:p>
            <a:pPr algn="ctr">
              <a:lnSpc>
                <a:spcPct val="200000"/>
              </a:lnSpc>
            </a:pPr>
            <a:r>
              <a:rPr lang="en-US" sz="2600" b="1" dirty="0"/>
              <a:t>LET YOUR VOICE BE HEARD :0</a:t>
            </a:r>
          </a:p>
          <a:p>
            <a:pPr algn="ctr">
              <a:lnSpc>
                <a:spcPct val="200000"/>
              </a:lnSpc>
            </a:pPr>
            <a:endParaRPr lang="en-US" sz="2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65528" y="-15143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837473B0-CC2E-450A-ABE3-18F120FF3D39}">
                  <a1611:picAttrSrcUrl xmlns:a1611="http://schemas.microsoft.com/office/drawing/2016/11/main" r:id="rId2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28449" y="2422202"/>
            <a:ext cx="11191582" cy="3602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US" sz="2600" b="1" dirty="0"/>
          </a:p>
          <a:p>
            <a:pPr algn="ctr">
              <a:lnSpc>
                <a:spcPct val="200000"/>
              </a:lnSpc>
            </a:pPr>
            <a:r>
              <a:rPr lang="en-US" sz="4500" b="1" dirty="0"/>
              <a:t>CLOSING REMARKS</a:t>
            </a:r>
          </a:p>
          <a:p>
            <a:pPr algn="ctr">
              <a:lnSpc>
                <a:spcPct val="200000"/>
              </a:lnSpc>
            </a:pPr>
            <a:r>
              <a:rPr lang="en-US" sz="2100" b="1" i="1" dirty="0">
                <a:solidFill>
                  <a:srgbClr val="FF0000"/>
                </a:solidFill>
              </a:rPr>
              <a:t>REVIEW KEY TAKEAWAYS AND ACTION ITEMS</a:t>
            </a:r>
          </a:p>
          <a:p>
            <a:pPr algn="ctr">
              <a:lnSpc>
                <a:spcPct val="200000"/>
              </a:lnSpc>
            </a:pPr>
            <a:endParaRPr lang="en-US" sz="2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3756" y="5008860"/>
            <a:ext cx="10121408" cy="167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D60DEB3E3B245B36327909B9CCA34" ma:contentTypeVersion="15" ma:contentTypeDescription="Create a new document." ma:contentTypeScope="" ma:versionID="759e739ba35012ce5b94b19daac6ee27">
  <xsd:schema xmlns:xsd="http://www.w3.org/2001/XMLSchema" xmlns:xs="http://www.w3.org/2001/XMLSchema" xmlns:p="http://schemas.microsoft.com/office/2006/metadata/properties" xmlns:ns2="13b54764-9c91-47a8-b9ee-86100d3c4f59" xmlns:ns3="16ee22ea-d2e5-4c43-b86a-002dc289e87c" targetNamespace="http://schemas.microsoft.com/office/2006/metadata/properties" ma:root="true" ma:fieldsID="07ca59c5527bfa24cddf34f0898754ef" ns2:_="" ns3:_="">
    <xsd:import namespace="13b54764-9c91-47a8-b9ee-86100d3c4f59"/>
    <xsd:import namespace="16ee22ea-d2e5-4c43-b86a-002dc289e8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54764-9c91-47a8-b9ee-86100d3c4f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e9e834b-0746-4bcf-b38d-6f020326e9f7}" ma:internalName="TaxCatchAll" ma:showField="CatchAllData" ma:web="13b54764-9c91-47a8-b9ee-86100d3c4f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ee22ea-d2e5-4c43-b86a-002dc289e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6e29859-7de2-492e-9bd0-ce47f90940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1EEDDC-FC72-4344-88B2-18F2B3D36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54764-9c91-47a8-b9ee-86100d3c4f59"/>
    <ds:schemaRef ds:uri="16ee22ea-d2e5-4c43-b86a-002dc289e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70393C-4D77-4132-8C67-48C98BF747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21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Robin Fortner</cp:lastModifiedBy>
  <cp:revision>13</cp:revision>
  <cp:lastPrinted>2023-01-17T20:00:27Z</cp:lastPrinted>
  <dcterms:created xsi:type="dcterms:W3CDTF">2023-01-16T15:57:51Z</dcterms:created>
  <dcterms:modified xsi:type="dcterms:W3CDTF">2025-02-21T16:36:03Z</dcterms:modified>
</cp:coreProperties>
</file>