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4"/>
  </p:sldMasterIdLst>
  <p:notesMasterIdLst>
    <p:notesMasterId r:id="rId11"/>
  </p:notesMasterIdLst>
  <p:sldIdLst>
    <p:sldId id="392" r:id="rId5"/>
    <p:sldId id="390" r:id="rId6"/>
    <p:sldId id="259" r:id="rId7"/>
    <p:sldId id="260" r:id="rId8"/>
    <p:sldId id="395" r:id="rId9"/>
    <p:sldId id="391" r:id="rId10"/>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icrosoft Office User" initials="MOU" lastIdx="2" clrIdx="0"/>
  <p:cmAuthor id="2" name="Mark Faulkner" initials="MF" lastIdx="1" clrIdx="1">
    <p:extLst>
      <p:ext uri="{19B8F6BF-5375-455C-9EA6-DF929625EA0E}">
        <p15:presenceInfo xmlns:p15="http://schemas.microsoft.com/office/powerpoint/2012/main" userId="S::m.faulkner@mca-marines.org::19f141f6-a189-4265-90f4-a92840010c92"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35B3F"/>
    <a:srgbClr val="2F402C"/>
    <a:srgbClr val="E5DBCD"/>
    <a:srgbClr val="E6DDD0"/>
    <a:srgbClr val="E1D6C5"/>
    <a:srgbClr val="E1D6BF"/>
    <a:srgbClr val="DFD3C1"/>
    <a:srgbClr val="DED1C2"/>
    <a:srgbClr val="EBE2D5"/>
    <a:srgbClr val="E1D3C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244"/>
    <p:restoredTop sz="89561"/>
  </p:normalViewPr>
  <p:slideViewPr>
    <p:cSldViewPr>
      <p:cViewPr varScale="1">
        <p:scale>
          <a:sx n="102" d="100"/>
          <a:sy n="102" d="100"/>
        </p:scale>
        <p:origin x="1656" y="176"/>
      </p:cViewPr>
      <p:guideLst>
        <p:guide orient="horz" pos="2880"/>
        <p:guide pos="2160"/>
      </p:guideLst>
    </p:cSldViewPr>
  </p:slideViewPr>
  <p:notesTextViewPr>
    <p:cViewPr>
      <p:scale>
        <a:sx n="100" d="100"/>
        <a:sy n="100" d="100"/>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presProps" Target="presProp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commentAuthors" Target="commentAuthors.xml"/><Relationship Id="rId2" Type="http://schemas.openxmlformats.org/officeDocument/2006/relationships/customXml" Target="../customXml/item2.xml"/><Relationship Id="rId16"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theme" Target="theme/theme1.xml"/><Relationship Id="rId10" Type="http://schemas.openxmlformats.org/officeDocument/2006/relationships/slide" Target="slides/slide6.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oleObject" Target="file:////Users\angelahillman\Downloads\Member%20Data%20(1).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areaChart>
        <c:grouping val="stacked"/>
        <c:varyColors val="0"/>
        <c:ser>
          <c:idx val="0"/>
          <c:order val="0"/>
          <c:tx>
            <c:strRef>
              <c:f>Sheet10!$B$6</c:f>
              <c:strCache>
                <c:ptCount val="1"/>
                <c:pt idx="0">
                  <c:v>Honorably Served</c:v>
                </c:pt>
              </c:strCache>
            </c:strRef>
          </c:tx>
          <c:spPr>
            <a:solidFill>
              <a:schemeClr val="accent2"/>
            </a:solidFill>
            <a:ln>
              <a:noFill/>
            </a:ln>
            <a:effectLst/>
          </c:spPr>
          <c:errBars>
            <c:errDir val="y"/>
            <c:errBarType val="both"/>
            <c:errValType val="stdErr"/>
            <c:noEndCap val="0"/>
            <c:spPr>
              <a:noFill/>
              <a:ln w="9525" cap="flat" cmpd="sng" algn="ctr">
                <a:solidFill>
                  <a:schemeClr val="tx1">
                    <a:lumMod val="65000"/>
                    <a:lumOff val="35000"/>
                  </a:schemeClr>
                </a:solidFill>
                <a:round/>
              </a:ln>
              <a:effectLst/>
            </c:spPr>
          </c:errBars>
          <c:cat>
            <c:numRef>
              <c:f>Sheet10!$A$7:$A$10</c:f>
              <c:numCache>
                <c:formatCode>General</c:formatCode>
                <c:ptCount val="4"/>
                <c:pt idx="0">
                  <c:v>2018</c:v>
                </c:pt>
                <c:pt idx="1">
                  <c:v>2019</c:v>
                </c:pt>
                <c:pt idx="2">
                  <c:v>2020</c:v>
                </c:pt>
                <c:pt idx="3">
                  <c:v>2021</c:v>
                </c:pt>
              </c:numCache>
            </c:numRef>
          </c:cat>
          <c:val>
            <c:numRef>
              <c:f>Sheet10!$B$7:$B$10</c:f>
              <c:numCache>
                <c:formatCode>General</c:formatCode>
                <c:ptCount val="4"/>
                <c:pt idx="0">
                  <c:v>61588</c:v>
                </c:pt>
                <c:pt idx="1">
                  <c:v>47877</c:v>
                </c:pt>
                <c:pt idx="2">
                  <c:v>46825</c:v>
                </c:pt>
                <c:pt idx="3">
                  <c:v>29868</c:v>
                </c:pt>
              </c:numCache>
            </c:numRef>
          </c:val>
          <c:extLst>
            <c:ext xmlns:c16="http://schemas.microsoft.com/office/drawing/2014/chart" uri="{C3380CC4-5D6E-409C-BE32-E72D297353CC}">
              <c16:uniqueId val="{00000000-7DF2-2F42-87FA-9533A4DC5F58}"/>
            </c:ext>
          </c:extLst>
        </c:ser>
        <c:ser>
          <c:idx val="1"/>
          <c:order val="1"/>
          <c:tx>
            <c:strRef>
              <c:f>Sheet10!$C$6</c:f>
              <c:strCache>
                <c:ptCount val="1"/>
                <c:pt idx="0">
                  <c:v>Friend of the Corps</c:v>
                </c:pt>
              </c:strCache>
            </c:strRef>
          </c:tx>
          <c:spPr>
            <a:solidFill>
              <a:schemeClr val="accent4"/>
            </a:solidFill>
            <a:ln>
              <a:noFill/>
            </a:ln>
            <a:effectLst/>
          </c:spPr>
          <c:errBars>
            <c:errDir val="y"/>
            <c:errBarType val="both"/>
            <c:errValType val="stdErr"/>
            <c:noEndCap val="0"/>
            <c:spPr>
              <a:noFill/>
              <a:ln w="9525" cap="flat" cmpd="sng" algn="ctr">
                <a:solidFill>
                  <a:schemeClr val="tx1">
                    <a:lumMod val="65000"/>
                    <a:lumOff val="35000"/>
                  </a:schemeClr>
                </a:solidFill>
                <a:round/>
              </a:ln>
              <a:effectLst/>
            </c:spPr>
          </c:errBars>
          <c:cat>
            <c:numRef>
              <c:f>Sheet10!$A$7:$A$10</c:f>
              <c:numCache>
                <c:formatCode>General</c:formatCode>
                <c:ptCount val="4"/>
                <c:pt idx="0">
                  <c:v>2018</c:v>
                </c:pt>
                <c:pt idx="1">
                  <c:v>2019</c:v>
                </c:pt>
                <c:pt idx="2">
                  <c:v>2020</c:v>
                </c:pt>
                <c:pt idx="3">
                  <c:v>2021</c:v>
                </c:pt>
              </c:numCache>
            </c:numRef>
          </c:cat>
          <c:val>
            <c:numRef>
              <c:f>Sheet10!$C$7:$C$10</c:f>
              <c:numCache>
                <c:formatCode>General</c:formatCode>
                <c:ptCount val="4"/>
                <c:pt idx="0">
                  <c:v>1051</c:v>
                </c:pt>
                <c:pt idx="1">
                  <c:v>707</c:v>
                </c:pt>
                <c:pt idx="2">
                  <c:v>693</c:v>
                </c:pt>
                <c:pt idx="3">
                  <c:v>537</c:v>
                </c:pt>
              </c:numCache>
            </c:numRef>
          </c:val>
          <c:extLst>
            <c:ext xmlns:c16="http://schemas.microsoft.com/office/drawing/2014/chart" uri="{C3380CC4-5D6E-409C-BE32-E72D297353CC}">
              <c16:uniqueId val="{00000001-7DF2-2F42-87FA-9533A4DC5F58}"/>
            </c:ext>
          </c:extLst>
        </c:ser>
        <c:ser>
          <c:idx val="2"/>
          <c:order val="2"/>
          <c:tx>
            <c:strRef>
              <c:f>Sheet10!$D$6</c:f>
              <c:strCache>
                <c:ptCount val="1"/>
                <c:pt idx="0">
                  <c:v>Insured</c:v>
                </c:pt>
              </c:strCache>
            </c:strRef>
          </c:tx>
          <c:spPr>
            <a:solidFill>
              <a:schemeClr val="accent6"/>
            </a:solidFill>
            <a:ln>
              <a:noFill/>
            </a:ln>
            <a:effectLst/>
          </c:spPr>
          <c:errBars>
            <c:errDir val="y"/>
            <c:errBarType val="both"/>
            <c:errValType val="stdErr"/>
            <c:noEndCap val="0"/>
            <c:spPr>
              <a:noFill/>
              <a:ln w="9525" cap="flat" cmpd="sng" algn="ctr">
                <a:solidFill>
                  <a:schemeClr val="tx1">
                    <a:lumMod val="65000"/>
                    <a:lumOff val="35000"/>
                  </a:schemeClr>
                </a:solidFill>
                <a:round/>
              </a:ln>
              <a:effectLst/>
            </c:spPr>
          </c:errBars>
          <c:cat>
            <c:numRef>
              <c:f>Sheet10!$A$7:$A$10</c:f>
              <c:numCache>
                <c:formatCode>General</c:formatCode>
                <c:ptCount val="4"/>
                <c:pt idx="0">
                  <c:v>2018</c:v>
                </c:pt>
                <c:pt idx="1">
                  <c:v>2019</c:v>
                </c:pt>
                <c:pt idx="2">
                  <c:v>2020</c:v>
                </c:pt>
                <c:pt idx="3">
                  <c:v>2021</c:v>
                </c:pt>
              </c:numCache>
            </c:numRef>
          </c:cat>
          <c:val>
            <c:numRef>
              <c:f>Sheet10!$D$7:$D$10</c:f>
              <c:numCache>
                <c:formatCode>General</c:formatCode>
                <c:ptCount val="4"/>
                <c:pt idx="0">
                  <c:v>1326</c:v>
                </c:pt>
                <c:pt idx="1">
                  <c:v>2772</c:v>
                </c:pt>
                <c:pt idx="2">
                  <c:v>3062</c:v>
                </c:pt>
                <c:pt idx="3">
                  <c:v>3095</c:v>
                </c:pt>
              </c:numCache>
            </c:numRef>
          </c:val>
          <c:extLst>
            <c:ext xmlns:c16="http://schemas.microsoft.com/office/drawing/2014/chart" uri="{C3380CC4-5D6E-409C-BE32-E72D297353CC}">
              <c16:uniqueId val="{00000002-7DF2-2F42-87FA-9533A4DC5F58}"/>
            </c:ext>
          </c:extLst>
        </c:ser>
        <c:ser>
          <c:idx val="3"/>
          <c:order val="3"/>
          <c:tx>
            <c:strRef>
              <c:f>Sheet10!$E$6</c:f>
              <c:strCache>
                <c:ptCount val="1"/>
                <c:pt idx="0">
                  <c:v>Lifetime</c:v>
                </c:pt>
              </c:strCache>
            </c:strRef>
          </c:tx>
          <c:spPr>
            <a:solidFill>
              <a:schemeClr val="accent2">
                <a:lumMod val="60000"/>
              </a:schemeClr>
            </a:solidFill>
            <a:ln>
              <a:noFill/>
            </a:ln>
            <a:effectLst/>
          </c:spPr>
          <c:errBars>
            <c:errDir val="y"/>
            <c:errBarType val="both"/>
            <c:errValType val="stdErr"/>
            <c:noEndCap val="0"/>
            <c:spPr>
              <a:noFill/>
              <a:ln w="9525" cap="flat" cmpd="sng" algn="ctr">
                <a:solidFill>
                  <a:schemeClr val="tx1">
                    <a:lumMod val="65000"/>
                    <a:lumOff val="35000"/>
                  </a:schemeClr>
                </a:solidFill>
                <a:round/>
              </a:ln>
              <a:effectLst/>
            </c:spPr>
          </c:errBars>
          <c:cat>
            <c:numRef>
              <c:f>Sheet10!$A$7:$A$10</c:f>
              <c:numCache>
                <c:formatCode>General</c:formatCode>
                <c:ptCount val="4"/>
                <c:pt idx="0">
                  <c:v>2018</c:v>
                </c:pt>
                <c:pt idx="1">
                  <c:v>2019</c:v>
                </c:pt>
                <c:pt idx="2">
                  <c:v>2020</c:v>
                </c:pt>
                <c:pt idx="3">
                  <c:v>2021</c:v>
                </c:pt>
              </c:numCache>
            </c:numRef>
          </c:cat>
          <c:val>
            <c:numRef>
              <c:f>Sheet10!$E$7:$E$10</c:f>
              <c:numCache>
                <c:formatCode>General</c:formatCode>
                <c:ptCount val="4"/>
                <c:pt idx="0">
                  <c:v>3794</c:v>
                </c:pt>
                <c:pt idx="1">
                  <c:v>5025</c:v>
                </c:pt>
                <c:pt idx="2">
                  <c:v>4986</c:v>
                </c:pt>
                <c:pt idx="3">
                  <c:v>4916</c:v>
                </c:pt>
              </c:numCache>
            </c:numRef>
          </c:val>
          <c:extLst>
            <c:ext xmlns:c16="http://schemas.microsoft.com/office/drawing/2014/chart" uri="{C3380CC4-5D6E-409C-BE32-E72D297353CC}">
              <c16:uniqueId val="{00000003-7DF2-2F42-87FA-9533A4DC5F58}"/>
            </c:ext>
          </c:extLst>
        </c:ser>
        <c:ser>
          <c:idx val="4"/>
          <c:order val="4"/>
          <c:tx>
            <c:strRef>
              <c:f>Sheet10!$F$6</c:f>
              <c:strCache>
                <c:ptCount val="1"/>
                <c:pt idx="0">
                  <c:v>Award</c:v>
                </c:pt>
              </c:strCache>
            </c:strRef>
          </c:tx>
          <c:spPr>
            <a:solidFill>
              <a:schemeClr val="accent4">
                <a:lumMod val="60000"/>
              </a:schemeClr>
            </a:solidFill>
            <a:ln>
              <a:noFill/>
            </a:ln>
            <a:effectLst/>
          </c:spPr>
          <c:errBars>
            <c:errDir val="y"/>
            <c:errBarType val="both"/>
            <c:errValType val="stdErr"/>
            <c:noEndCap val="0"/>
            <c:spPr>
              <a:noFill/>
              <a:ln w="9525" cap="flat" cmpd="sng" algn="ctr">
                <a:solidFill>
                  <a:schemeClr val="tx1">
                    <a:lumMod val="65000"/>
                    <a:lumOff val="35000"/>
                  </a:schemeClr>
                </a:solidFill>
                <a:round/>
              </a:ln>
              <a:effectLst/>
            </c:spPr>
          </c:errBars>
          <c:cat>
            <c:numRef>
              <c:f>Sheet10!$A$7:$A$10</c:f>
              <c:numCache>
                <c:formatCode>General</c:formatCode>
                <c:ptCount val="4"/>
                <c:pt idx="0">
                  <c:v>2018</c:v>
                </c:pt>
                <c:pt idx="1">
                  <c:v>2019</c:v>
                </c:pt>
                <c:pt idx="2">
                  <c:v>2020</c:v>
                </c:pt>
                <c:pt idx="3">
                  <c:v>2021</c:v>
                </c:pt>
              </c:numCache>
            </c:numRef>
          </c:cat>
          <c:val>
            <c:numRef>
              <c:f>Sheet10!$F$7:$F$10</c:f>
              <c:numCache>
                <c:formatCode>General</c:formatCode>
                <c:ptCount val="4"/>
                <c:pt idx="3">
                  <c:v>7963</c:v>
                </c:pt>
              </c:numCache>
            </c:numRef>
          </c:val>
          <c:extLst>
            <c:ext xmlns:c16="http://schemas.microsoft.com/office/drawing/2014/chart" uri="{C3380CC4-5D6E-409C-BE32-E72D297353CC}">
              <c16:uniqueId val="{00000004-7DF2-2F42-87FA-9533A4DC5F58}"/>
            </c:ext>
          </c:extLst>
        </c:ser>
        <c:ser>
          <c:idx val="5"/>
          <c:order val="5"/>
          <c:tx>
            <c:strRef>
              <c:f>Sheet10!$G$6</c:f>
              <c:strCache>
                <c:ptCount val="1"/>
                <c:pt idx="0">
                  <c:v>Employee</c:v>
                </c:pt>
              </c:strCache>
            </c:strRef>
          </c:tx>
          <c:spPr>
            <a:solidFill>
              <a:schemeClr val="accent6">
                <a:lumMod val="60000"/>
              </a:schemeClr>
            </a:solidFill>
            <a:ln>
              <a:noFill/>
            </a:ln>
            <a:effectLst/>
          </c:spPr>
          <c:errBars>
            <c:errDir val="y"/>
            <c:errBarType val="both"/>
            <c:errValType val="stdErr"/>
            <c:noEndCap val="0"/>
            <c:spPr>
              <a:noFill/>
              <a:ln w="9525" cap="flat" cmpd="sng" algn="ctr">
                <a:solidFill>
                  <a:schemeClr val="tx1">
                    <a:lumMod val="65000"/>
                    <a:lumOff val="35000"/>
                  </a:schemeClr>
                </a:solidFill>
                <a:round/>
              </a:ln>
              <a:effectLst/>
            </c:spPr>
          </c:errBars>
          <c:cat>
            <c:numRef>
              <c:f>Sheet10!$A$7:$A$10</c:f>
              <c:numCache>
                <c:formatCode>General</c:formatCode>
                <c:ptCount val="4"/>
                <c:pt idx="0">
                  <c:v>2018</c:v>
                </c:pt>
                <c:pt idx="1">
                  <c:v>2019</c:v>
                </c:pt>
                <c:pt idx="2">
                  <c:v>2020</c:v>
                </c:pt>
                <c:pt idx="3">
                  <c:v>2021</c:v>
                </c:pt>
              </c:numCache>
            </c:numRef>
          </c:cat>
          <c:val>
            <c:numRef>
              <c:f>Sheet10!$G$7:$G$10</c:f>
              <c:numCache>
                <c:formatCode>General</c:formatCode>
                <c:ptCount val="4"/>
                <c:pt idx="0">
                  <c:v>55</c:v>
                </c:pt>
                <c:pt idx="1">
                  <c:v>98</c:v>
                </c:pt>
                <c:pt idx="2">
                  <c:v>104</c:v>
                </c:pt>
                <c:pt idx="3">
                  <c:v>70</c:v>
                </c:pt>
              </c:numCache>
            </c:numRef>
          </c:val>
          <c:extLst>
            <c:ext xmlns:c16="http://schemas.microsoft.com/office/drawing/2014/chart" uri="{C3380CC4-5D6E-409C-BE32-E72D297353CC}">
              <c16:uniqueId val="{00000005-7DF2-2F42-87FA-9533A4DC5F58}"/>
            </c:ext>
          </c:extLst>
        </c:ser>
        <c:ser>
          <c:idx val="6"/>
          <c:order val="6"/>
          <c:tx>
            <c:strRef>
              <c:f>Sheet10!$H$6</c:f>
              <c:strCache>
                <c:ptCount val="1"/>
                <c:pt idx="0">
                  <c:v>Sponsor Membership</c:v>
                </c:pt>
              </c:strCache>
            </c:strRef>
          </c:tx>
          <c:spPr>
            <a:solidFill>
              <a:schemeClr val="accent2">
                <a:lumMod val="80000"/>
                <a:lumOff val="20000"/>
              </a:schemeClr>
            </a:solidFill>
            <a:ln>
              <a:noFill/>
            </a:ln>
            <a:effectLst/>
          </c:spPr>
          <c:errBars>
            <c:errDir val="y"/>
            <c:errBarType val="both"/>
            <c:errValType val="stdErr"/>
            <c:noEndCap val="0"/>
            <c:spPr>
              <a:noFill/>
              <a:ln w="9525" cap="flat" cmpd="sng" algn="ctr">
                <a:solidFill>
                  <a:schemeClr val="tx1">
                    <a:lumMod val="65000"/>
                    <a:lumOff val="35000"/>
                  </a:schemeClr>
                </a:solidFill>
                <a:round/>
              </a:ln>
              <a:effectLst/>
            </c:spPr>
          </c:errBars>
          <c:cat>
            <c:numRef>
              <c:f>Sheet10!$A$7:$A$10</c:f>
              <c:numCache>
                <c:formatCode>General</c:formatCode>
                <c:ptCount val="4"/>
                <c:pt idx="0">
                  <c:v>2018</c:v>
                </c:pt>
                <c:pt idx="1">
                  <c:v>2019</c:v>
                </c:pt>
                <c:pt idx="2">
                  <c:v>2020</c:v>
                </c:pt>
                <c:pt idx="3">
                  <c:v>2021</c:v>
                </c:pt>
              </c:numCache>
            </c:numRef>
          </c:cat>
          <c:val>
            <c:numRef>
              <c:f>Sheet10!$H$7:$H$10</c:f>
              <c:numCache>
                <c:formatCode>General</c:formatCode>
                <c:ptCount val="4"/>
                <c:pt idx="3">
                  <c:v>17</c:v>
                </c:pt>
              </c:numCache>
            </c:numRef>
          </c:val>
          <c:extLst>
            <c:ext xmlns:c16="http://schemas.microsoft.com/office/drawing/2014/chart" uri="{C3380CC4-5D6E-409C-BE32-E72D297353CC}">
              <c16:uniqueId val="{00000006-7DF2-2F42-87FA-9533A4DC5F58}"/>
            </c:ext>
          </c:extLst>
        </c:ser>
        <c:dLbls>
          <c:showLegendKey val="0"/>
          <c:showVal val="0"/>
          <c:showCatName val="0"/>
          <c:showSerName val="0"/>
          <c:showPercent val="0"/>
          <c:showBubbleSize val="0"/>
        </c:dLbls>
        <c:axId val="1143979888"/>
        <c:axId val="1143977808"/>
      </c:areaChart>
      <c:catAx>
        <c:axId val="1143979888"/>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AF"/>
          </a:p>
        </c:txPr>
        <c:crossAx val="1143977808"/>
        <c:crosses val="autoZero"/>
        <c:auto val="1"/>
        <c:lblAlgn val="ctr"/>
        <c:lblOffset val="100"/>
        <c:noMultiLvlLbl val="0"/>
      </c:catAx>
      <c:valAx>
        <c:axId val="1143977808"/>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solidFill>
            <a:schemeClr val="bg1"/>
          </a:solid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AF"/>
          </a:p>
        </c:txPr>
        <c:crossAx val="1143979888"/>
        <c:crosses val="autoZero"/>
        <c:crossBetween val="midCat"/>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AF"/>
        </a:p>
      </c:txPr>
    </c:legend>
    <c:plotVisOnly val="1"/>
    <c:dispBlanksAs val="zero"/>
    <c:showDLblsOverMax val="0"/>
  </c:chart>
  <c:spPr>
    <a:solidFill>
      <a:schemeClr val="bg1"/>
    </a:solidFill>
    <a:ln>
      <a:noFill/>
    </a:ln>
    <a:effectLst/>
  </c:spPr>
  <c:txPr>
    <a:bodyPr/>
    <a:lstStyle/>
    <a:p>
      <a:pPr>
        <a:defRPr/>
      </a:pPr>
      <a:endParaRPr lang="en-AF"/>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'2018 Member snapshot report'!$N$46</c:f>
              <c:strCache>
                <c:ptCount val="1"/>
                <c:pt idx="0">
                  <c:v>Revenue</c:v>
                </c:pt>
              </c:strCache>
            </c:strRef>
          </c:tx>
          <c:spPr>
            <a:solidFill>
              <a:schemeClr val="accent1"/>
            </a:solidFill>
            <a:ln>
              <a:noFill/>
            </a:ln>
            <a:effectLst/>
          </c:spPr>
          <c:invertIfNegative val="0"/>
          <c:cat>
            <c:numRef>
              <c:f>'2018 Member snapshot report'!$M$47:$M$50</c:f>
              <c:numCache>
                <c:formatCode>General</c:formatCode>
                <c:ptCount val="4"/>
                <c:pt idx="0">
                  <c:v>2018</c:v>
                </c:pt>
                <c:pt idx="1">
                  <c:v>2019</c:v>
                </c:pt>
                <c:pt idx="2">
                  <c:v>2020</c:v>
                </c:pt>
                <c:pt idx="3">
                  <c:v>2021</c:v>
                </c:pt>
              </c:numCache>
            </c:numRef>
          </c:cat>
          <c:val>
            <c:numRef>
              <c:f>'2018 Member snapshot report'!$N$47:$N$50</c:f>
              <c:numCache>
                <c:formatCode>General</c:formatCode>
                <c:ptCount val="4"/>
                <c:pt idx="0">
                  <c:v>1940641</c:v>
                </c:pt>
                <c:pt idx="1">
                  <c:v>1892012</c:v>
                </c:pt>
                <c:pt idx="2">
                  <c:v>1602765</c:v>
                </c:pt>
                <c:pt idx="3">
                  <c:v>1333999</c:v>
                </c:pt>
              </c:numCache>
            </c:numRef>
          </c:val>
          <c:extLst>
            <c:ext xmlns:c16="http://schemas.microsoft.com/office/drawing/2014/chart" uri="{C3380CC4-5D6E-409C-BE32-E72D297353CC}">
              <c16:uniqueId val="{00000000-AB15-45BB-9BA8-87F0E6A58A33}"/>
            </c:ext>
          </c:extLst>
        </c:ser>
        <c:dLbls>
          <c:showLegendKey val="0"/>
          <c:showVal val="0"/>
          <c:showCatName val="0"/>
          <c:showSerName val="0"/>
          <c:showPercent val="0"/>
          <c:showBubbleSize val="0"/>
        </c:dLbls>
        <c:gapWidth val="219"/>
        <c:overlap val="-27"/>
        <c:axId val="715369200"/>
        <c:axId val="715367120"/>
      </c:barChart>
      <c:catAx>
        <c:axId val="71536920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AF"/>
          </a:p>
        </c:txPr>
        <c:crossAx val="715367120"/>
        <c:crosses val="autoZero"/>
        <c:auto val="1"/>
        <c:lblAlgn val="ctr"/>
        <c:lblOffset val="100"/>
        <c:noMultiLvlLbl val="0"/>
      </c:catAx>
      <c:valAx>
        <c:axId val="715367120"/>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AF"/>
          </a:p>
        </c:txPr>
        <c:crossAx val="715369200"/>
        <c:crosses val="autoZero"/>
        <c:crossBetween val="between"/>
      </c:valAx>
      <c:spPr>
        <a:noFill/>
        <a:ln>
          <a:noFill/>
        </a:ln>
        <a:effectLst/>
      </c:spPr>
    </c:plotArea>
    <c:plotVisOnly val="1"/>
    <c:dispBlanksAs val="gap"/>
    <c:showDLblsOverMax val="0"/>
  </c:chart>
  <c:spPr>
    <a:solidFill>
      <a:schemeClr val="bg1"/>
    </a:solidFill>
    <a:ln>
      <a:noFill/>
    </a:ln>
    <a:effectLst/>
  </c:spPr>
  <c:txPr>
    <a:bodyPr/>
    <a:lstStyle/>
    <a:p>
      <a:pPr>
        <a:defRPr/>
      </a:pPr>
      <a:endParaRPr lang="en-AF"/>
    </a:p>
  </c:txPr>
  <c:externalData r:id="rId3">
    <c:autoUpdate val="0"/>
  </c:externalData>
</c:chartSpace>
</file>

<file path=ppt/charts/colors1.xml><?xml version="1.0" encoding="utf-8"?>
<cs:colorStyle xmlns:cs="http://schemas.microsoft.com/office/drawing/2012/chartStyle" xmlns:a="http://schemas.openxmlformats.org/drawingml/2006/main" meth="cycle" id="12">
  <a:schemeClr val="accent2"/>
  <a:schemeClr val="accent4"/>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7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ln w="9525" cap="flat" cmpd="sng" algn="ctr">
        <a:solidFill>
          <a:schemeClr val="tx1">
            <a:lumMod val="15000"/>
            <a:lumOff val="85000"/>
          </a:schemeClr>
        </a:solidFill>
        <a:round/>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319" cy="465242"/>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970885" y="0"/>
            <a:ext cx="3038319" cy="465242"/>
          </a:xfrm>
          <a:prstGeom prst="rect">
            <a:avLst/>
          </a:prstGeom>
        </p:spPr>
        <p:txBody>
          <a:bodyPr vert="horz" lIns="91440" tIns="45720" rIns="91440" bIns="45720" rtlCol="0"/>
          <a:lstStyle>
            <a:lvl1pPr algn="r">
              <a:defRPr sz="1200"/>
            </a:lvl1pPr>
          </a:lstStyle>
          <a:p>
            <a:fld id="{E87A8F00-4CD2-462D-88EA-B437FF0DCB68}" type="datetimeFigureOut">
              <a:rPr lang="en-US" smtClean="0"/>
              <a:t>1/25/22</a:t>
            </a:fld>
            <a:endParaRPr lang="en-US"/>
          </a:p>
        </p:txBody>
      </p:sp>
      <p:sp>
        <p:nvSpPr>
          <p:cNvPr id="4" name="Slide Image Placeholder 3"/>
          <p:cNvSpPr>
            <a:spLocks noGrp="1" noRot="1" noChangeAspect="1"/>
          </p:cNvSpPr>
          <p:nvPr>
            <p:ph type="sldImg" idx="2"/>
          </p:nvPr>
        </p:nvSpPr>
        <p:spPr>
          <a:xfrm>
            <a:off x="1414463" y="1162050"/>
            <a:ext cx="4181475" cy="31369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01519" y="4473472"/>
            <a:ext cx="5607362" cy="3660878"/>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31160"/>
            <a:ext cx="3038319" cy="46524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970885" y="8831160"/>
            <a:ext cx="3038319" cy="465240"/>
          </a:xfrm>
          <a:prstGeom prst="rect">
            <a:avLst/>
          </a:prstGeom>
        </p:spPr>
        <p:txBody>
          <a:bodyPr vert="horz" lIns="91440" tIns="45720" rIns="91440" bIns="45720" rtlCol="0" anchor="b"/>
          <a:lstStyle>
            <a:lvl1pPr algn="r">
              <a:defRPr sz="1200"/>
            </a:lvl1pPr>
          </a:lstStyle>
          <a:p>
            <a:fld id="{262EB548-F7C0-4CAF-AC53-102ED2BE387F}" type="slidenum">
              <a:rPr lang="en-US" smtClean="0"/>
              <a:t>‹#›</a:t>
            </a:fld>
            <a:endParaRPr lang="en-US"/>
          </a:p>
        </p:txBody>
      </p:sp>
    </p:spTree>
    <p:extLst>
      <p:ext uri="{BB962C8B-B14F-4D97-AF65-F5344CB8AC3E}">
        <p14:creationId xmlns:p14="http://schemas.microsoft.com/office/powerpoint/2010/main" val="355076612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685800" y="2125980"/>
            <a:ext cx="7772400" cy="1440180"/>
          </a:xfrm>
          <a:prstGeom prst="rect">
            <a:avLst/>
          </a:prstGeom>
        </p:spPr>
        <p:txBody>
          <a:bodyPr wrap="square" lIns="0" tIns="0" rIns="0" bIns="0">
            <a:spAutoFit/>
          </a:bodyPr>
          <a:lstStyle>
            <a:lvl1pPr>
              <a:defRPr/>
            </a:lvl1pPr>
          </a:lstStyle>
          <a:p>
            <a:endParaRPr/>
          </a:p>
        </p:txBody>
      </p:sp>
      <p:sp>
        <p:nvSpPr>
          <p:cNvPr id="3" name="Holder 3"/>
          <p:cNvSpPr>
            <a:spLocks noGrp="1"/>
          </p:cNvSpPr>
          <p:nvPr>
            <p:ph type="subTitle" idx="4"/>
          </p:nvPr>
        </p:nvSpPr>
        <p:spPr>
          <a:xfrm>
            <a:off x="1371600" y="3840480"/>
            <a:ext cx="6400800" cy="1714500"/>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1/25/22</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800" b="1" i="0">
                <a:solidFill>
                  <a:srgbClr val="494F42"/>
                </a:solidFill>
                <a:latin typeface="Arial"/>
                <a:cs typeface="Arial"/>
              </a:defRPr>
            </a:lvl1pPr>
          </a:lstStyle>
          <a:p>
            <a:endParaRPr/>
          </a:p>
        </p:txBody>
      </p:sp>
      <p:sp>
        <p:nvSpPr>
          <p:cNvPr id="3" name="Holder 3"/>
          <p:cNvSpPr>
            <a:spLocks noGrp="1"/>
          </p:cNvSpPr>
          <p:nvPr>
            <p:ph type="body" idx="1"/>
          </p:nvPr>
        </p:nvSpPr>
        <p:spPr/>
        <p:txBody>
          <a:bodyPr lIns="0" tIns="0" rIns="0" bIns="0"/>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1/25/22</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800" b="1" i="0">
                <a:solidFill>
                  <a:srgbClr val="494F42"/>
                </a:solidFill>
                <a:latin typeface="Arial"/>
                <a:cs typeface="Arial"/>
              </a:defRPr>
            </a:lvl1pPr>
          </a:lstStyle>
          <a:p>
            <a:endParaRPr/>
          </a:p>
        </p:txBody>
      </p:sp>
      <p:sp>
        <p:nvSpPr>
          <p:cNvPr id="3" name="Holder 3"/>
          <p:cNvSpPr>
            <a:spLocks noGrp="1"/>
          </p:cNvSpPr>
          <p:nvPr>
            <p:ph sz="half" idx="2"/>
          </p:nvPr>
        </p:nvSpPr>
        <p:spPr>
          <a:xfrm>
            <a:off x="457200" y="1577340"/>
            <a:ext cx="3977640" cy="4526280"/>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4709160" y="1577340"/>
            <a:ext cx="3977640" cy="4526280"/>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1/25/22</a:t>
            </a:fld>
            <a:endParaRPr lang="en-US"/>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800" b="1" i="0">
                <a:solidFill>
                  <a:srgbClr val="494F42"/>
                </a:solidFill>
                <a:latin typeface="Arial"/>
                <a:cs typeface="Arial"/>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1/25/22</a:t>
            </a:fld>
            <a:endParaRPr lang="en-US"/>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1/25/22</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3F95E7-6EB2-B845-803C-86F3AD802D3B}"/>
              </a:ext>
            </a:extLst>
          </p:cNvPr>
          <p:cNvSpPr>
            <a:spLocks noGrp="1"/>
          </p:cNvSpPr>
          <p:nvPr>
            <p:ph type="ctrTitle"/>
          </p:nvPr>
        </p:nvSpPr>
        <p:spPr>
          <a:xfrm>
            <a:off x="1143000" y="2124968"/>
            <a:ext cx="6858000" cy="1384995"/>
          </a:xfrm>
        </p:spPr>
        <p:txBody>
          <a:bodyPr anchor="b"/>
          <a:lstStyle>
            <a:lvl1pPr algn="ctr">
              <a:defRPr sz="4500"/>
            </a:lvl1pPr>
          </a:lstStyle>
          <a:p>
            <a:r>
              <a:rPr lang="en-US"/>
              <a:t>Click to edit Master title style</a:t>
            </a:r>
          </a:p>
        </p:txBody>
      </p:sp>
      <p:sp>
        <p:nvSpPr>
          <p:cNvPr id="3" name="Subtitle 2">
            <a:extLst>
              <a:ext uri="{FF2B5EF4-FFF2-40B4-BE49-F238E27FC236}">
                <a16:creationId xmlns:a16="http://schemas.microsoft.com/office/drawing/2014/main" id="{467A82CE-4DA0-F442-9D88-F2BDF73DC21A}"/>
              </a:ext>
            </a:extLst>
          </p:cNvPr>
          <p:cNvSpPr>
            <a:spLocks noGrp="1"/>
          </p:cNvSpPr>
          <p:nvPr>
            <p:ph type="subTitle" idx="1"/>
          </p:nvPr>
        </p:nvSpPr>
        <p:spPr>
          <a:xfrm>
            <a:off x="1143000" y="3602038"/>
            <a:ext cx="6858000" cy="276999"/>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a:extLst>
              <a:ext uri="{FF2B5EF4-FFF2-40B4-BE49-F238E27FC236}">
                <a16:creationId xmlns:a16="http://schemas.microsoft.com/office/drawing/2014/main" id="{D0A303E9-C893-A04A-A4A0-B7DBD0B4B809}"/>
              </a:ext>
            </a:extLst>
          </p:cNvPr>
          <p:cNvSpPr>
            <a:spLocks noGrp="1"/>
          </p:cNvSpPr>
          <p:nvPr>
            <p:ph type="dt" sz="half" idx="10"/>
          </p:nvPr>
        </p:nvSpPr>
        <p:spPr>
          <a:xfrm>
            <a:off x="457200" y="6377940"/>
            <a:ext cx="2103120" cy="276999"/>
          </a:xfrm>
        </p:spPr>
        <p:txBody>
          <a:bodyPr/>
          <a:lstStyle/>
          <a:p>
            <a:fld id="{EC782A93-3C99-DB40-85E2-7A1D7F61EFE1}" type="datetimeFigureOut">
              <a:rPr lang="en-US" smtClean="0"/>
              <a:t>1/25/22</a:t>
            </a:fld>
            <a:endParaRPr lang="en-US"/>
          </a:p>
        </p:txBody>
      </p:sp>
      <p:sp>
        <p:nvSpPr>
          <p:cNvPr id="5" name="Footer Placeholder 4">
            <a:extLst>
              <a:ext uri="{FF2B5EF4-FFF2-40B4-BE49-F238E27FC236}">
                <a16:creationId xmlns:a16="http://schemas.microsoft.com/office/drawing/2014/main" id="{E8C965FA-AFBD-5549-A65A-B948D2D32B49}"/>
              </a:ext>
            </a:extLst>
          </p:cNvPr>
          <p:cNvSpPr>
            <a:spLocks noGrp="1"/>
          </p:cNvSpPr>
          <p:nvPr>
            <p:ph type="ftr" sz="quarter" idx="11"/>
          </p:nvPr>
        </p:nvSpPr>
        <p:spPr>
          <a:xfrm>
            <a:off x="3108960" y="6377940"/>
            <a:ext cx="2926080" cy="276999"/>
          </a:xfrm>
        </p:spPr>
        <p:txBody>
          <a:bodyPr/>
          <a:lstStyle/>
          <a:p>
            <a:endParaRPr lang="en-US"/>
          </a:p>
        </p:txBody>
      </p:sp>
      <p:sp>
        <p:nvSpPr>
          <p:cNvPr id="6" name="Slide Number Placeholder 5">
            <a:extLst>
              <a:ext uri="{FF2B5EF4-FFF2-40B4-BE49-F238E27FC236}">
                <a16:creationId xmlns:a16="http://schemas.microsoft.com/office/drawing/2014/main" id="{55FC71C3-C847-D245-A8DF-8EDDAB95EB4A}"/>
              </a:ext>
            </a:extLst>
          </p:cNvPr>
          <p:cNvSpPr>
            <a:spLocks noGrp="1"/>
          </p:cNvSpPr>
          <p:nvPr>
            <p:ph type="sldNum" sz="quarter" idx="12"/>
          </p:nvPr>
        </p:nvSpPr>
        <p:spPr>
          <a:xfrm>
            <a:off x="6583680" y="6377940"/>
            <a:ext cx="2103120" cy="276999"/>
          </a:xfrm>
        </p:spPr>
        <p:txBody>
          <a:bodyPr/>
          <a:lstStyle/>
          <a:p>
            <a:fld id="{675FDD6B-8490-854E-8BBB-16AE338AEB2D}" type="slidenum">
              <a:rPr lang="en-US" smtClean="0"/>
              <a:t>‹#›</a:t>
            </a:fld>
            <a:endParaRPr lang="en-US"/>
          </a:p>
        </p:txBody>
      </p:sp>
    </p:spTree>
    <p:extLst>
      <p:ext uri="{BB962C8B-B14F-4D97-AF65-F5344CB8AC3E}">
        <p14:creationId xmlns:p14="http://schemas.microsoft.com/office/powerpoint/2010/main" val="58438978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bk object 16"/>
          <p:cNvSpPr/>
          <p:nvPr/>
        </p:nvSpPr>
        <p:spPr>
          <a:xfrm>
            <a:off x="0" y="0"/>
            <a:ext cx="9144000" cy="5410200"/>
          </a:xfrm>
          <a:custGeom>
            <a:avLst/>
            <a:gdLst/>
            <a:ahLst/>
            <a:cxnLst/>
            <a:rect l="l" t="t" r="r" b="b"/>
            <a:pathLst>
              <a:path w="9144000" h="5410200">
                <a:moveTo>
                  <a:pt x="0" y="5410200"/>
                </a:moveTo>
                <a:lnTo>
                  <a:pt x="9144000" y="5410200"/>
                </a:lnTo>
                <a:lnTo>
                  <a:pt x="9144000" y="0"/>
                </a:lnTo>
                <a:lnTo>
                  <a:pt x="0" y="0"/>
                </a:lnTo>
                <a:lnTo>
                  <a:pt x="0" y="5410200"/>
                </a:lnTo>
                <a:close/>
              </a:path>
            </a:pathLst>
          </a:custGeom>
          <a:solidFill>
            <a:srgbClr val="E6DACC"/>
          </a:solidFill>
        </p:spPr>
        <p:txBody>
          <a:bodyPr wrap="square" lIns="0" tIns="0" rIns="0" bIns="0" rtlCol="0"/>
          <a:lstStyle/>
          <a:p>
            <a:endParaRPr/>
          </a:p>
        </p:txBody>
      </p:sp>
      <p:sp>
        <p:nvSpPr>
          <p:cNvPr id="17" name="bk object 17"/>
          <p:cNvSpPr/>
          <p:nvPr/>
        </p:nvSpPr>
        <p:spPr>
          <a:xfrm>
            <a:off x="0" y="5715000"/>
            <a:ext cx="9144000" cy="76200"/>
          </a:xfrm>
          <a:custGeom>
            <a:avLst/>
            <a:gdLst/>
            <a:ahLst/>
            <a:cxnLst/>
            <a:rect l="l" t="t" r="r" b="b"/>
            <a:pathLst>
              <a:path w="9144000" h="76200">
                <a:moveTo>
                  <a:pt x="0" y="76200"/>
                </a:moveTo>
                <a:lnTo>
                  <a:pt x="9144000" y="76200"/>
                </a:lnTo>
                <a:lnTo>
                  <a:pt x="9144000" y="0"/>
                </a:lnTo>
                <a:lnTo>
                  <a:pt x="0" y="0"/>
                </a:lnTo>
                <a:lnTo>
                  <a:pt x="0" y="76200"/>
                </a:lnTo>
                <a:close/>
              </a:path>
            </a:pathLst>
          </a:custGeom>
          <a:solidFill>
            <a:srgbClr val="E6DACC"/>
          </a:solidFill>
        </p:spPr>
        <p:txBody>
          <a:bodyPr wrap="square" lIns="0" tIns="0" rIns="0" bIns="0" rtlCol="0"/>
          <a:lstStyle/>
          <a:p>
            <a:endParaRPr/>
          </a:p>
        </p:txBody>
      </p:sp>
      <p:sp>
        <p:nvSpPr>
          <p:cNvPr id="18" name="bk object 18"/>
          <p:cNvSpPr/>
          <p:nvPr/>
        </p:nvSpPr>
        <p:spPr>
          <a:xfrm>
            <a:off x="0" y="5791200"/>
            <a:ext cx="9144000" cy="1066800"/>
          </a:xfrm>
          <a:custGeom>
            <a:avLst/>
            <a:gdLst/>
            <a:ahLst/>
            <a:cxnLst/>
            <a:rect l="l" t="t" r="r" b="b"/>
            <a:pathLst>
              <a:path w="9144000" h="1066800">
                <a:moveTo>
                  <a:pt x="0" y="1066800"/>
                </a:moveTo>
                <a:lnTo>
                  <a:pt x="9144000" y="1066800"/>
                </a:lnTo>
                <a:lnTo>
                  <a:pt x="9144000" y="0"/>
                </a:lnTo>
                <a:lnTo>
                  <a:pt x="0" y="0"/>
                </a:lnTo>
                <a:lnTo>
                  <a:pt x="0" y="1066800"/>
                </a:lnTo>
                <a:close/>
              </a:path>
            </a:pathLst>
          </a:custGeom>
          <a:solidFill>
            <a:srgbClr val="494F42"/>
          </a:solidFill>
        </p:spPr>
        <p:txBody>
          <a:bodyPr wrap="square" lIns="0" tIns="0" rIns="0" bIns="0" rtlCol="0"/>
          <a:lstStyle/>
          <a:p>
            <a:endParaRPr/>
          </a:p>
        </p:txBody>
      </p:sp>
      <p:sp>
        <p:nvSpPr>
          <p:cNvPr id="19" name="bk object 19"/>
          <p:cNvSpPr/>
          <p:nvPr/>
        </p:nvSpPr>
        <p:spPr>
          <a:xfrm>
            <a:off x="0" y="5410200"/>
            <a:ext cx="9144000" cy="304800"/>
          </a:xfrm>
          <a:custGeom>
            <a:avLst/>
            <a:gdLst/>
            <a:ahLst/>
            <a:cxnLst/>
            <a:rect l="l" t="t" r="r" b="b"/>
            <a:pathLst>
              <a:path w="9144000" h="304800">
                <a:moveTo>
                  <a:pt x="0" y="304800"/>
                </a:moveTo>
                <a:lnTo>
                  <a:pt x="9144000" y="304800"/>
                </a:lnTo>
                <a:lnTo>
                  <a:pt x="9144000" y="0"/>
                </a:lnTo>
                <a:lnTo>
                  <a:pt x="0" y="0"/>
                </a:lnTo>
                <a:lnTo>
                  <a:pt x="0" y="304800"/>
                </a:lnTo>
                <a:close/>
              </a:path>
            </a:pathLst>
          </a:custGeom>
          <a:solidFill>
            <a:srgbClr val="3E3E3E"/>
          </a:solidFill>
        </p:spPr>
        <p:txBody>
          <a:bodyPr wrap="square" lIns="0" tIns="0" rIns="0" bIns="0" rtlCol="0"/>
          <a:lstStyle/>
          <a:p>
            <a:endParaRPr/>
          </a:p>
        </p:txBody>
      </p:sp>
      <p:sp>
        <p:nvSpPr>
          <p:cNvPr id="20" name="bk object 20"/>
          <p:cNvSpPr/>
          <p:nvPr/>
        </p:nvSpPr>
        <p:spPr>
          <a:xfrm>
            <a:off x="2438400" y="5918682"/>
            <a:ext cx="4267198" cy="870660"/>
          </a:xfrm>
          <a:prstGeom prst="rect">
            <a:avLst/>
          </a:prstGeom>
          <a:blipFill>
            <a:blip r:embed="rId8" cstate="print"/>
            <a:stretch>
              <a:fillRect/>
            </a:stretch>
          </a:blipFill>
        </p:spPr>
        <p:txBody>
          <a:bodyPr wrap="square" lIns="0" tIns="0" rIns="0" bIns="0" rtlCol="0"/>
          <a:lstStyle/>
          <a:p>
            <a:endParaRPr/>
          </a:p>
        </p:txBody>
      </p:sp>
      <p:sp>
        <p:nvSpPr>
          <p:cNvPr id="21" name="bk object 21"/>
          <p:cNvSpPr/>
          <p:nvPr/>
        </p:nvSpPr>
        <p:spPr>
          <a:xfrm>
            <a:off x="4150543" y="44565"/>
            <a:ext cx="4993456" cy="5530594"/>
          </a:xfrm>
          <a:prstGeom prst="rect">
            <a:avLst/>
          </a:prstGeom>
          <a:blipFill>
            <a:blip r:embed="rId9" cstate="print"/>
            <a:stretch>
              <a:fillRect/>
            </a:stretch>
          </a:blipFill>
        </p:spPr>
        <p:txBody>
          <a:bodyPr wrap="square" lIns="0" tIns="0" rIns="0" bIns="0" rtlCol="0"/>
          <a:lstStyle/>
          <a:p>
            <a:endParaRPr/>
          </a:p>
        </p:txBody>
      </p:sp>
      <p:sp>
        <p:nvSpPr>
          <p:cNvPr id="2" name="Holder 2"/>
          <p:cNvSpPr>
            <a:spLocks noGrp="1"/>
          </p:cNvSpPr>
          <p:nvPr>
            <p:ph type="title"/>
          </p:nvPr>
        </p:nvSpPr>
        <p:spPr>
          <a:xfrm>
            <a:off x="1662842" y="176275"/>
            <a:ext cx="5818314" cy="452120"/>
          </a:xfrm>
          <a:prstGeom prst="rect">
            <a:avLst/>
          </a:prstGeom>
        </p:spPr>
        <p:txBody>
          <a:bodyPr wrap="square" lIns="0" tIns="0" rIns="0" bIns="0">
            <a:spAutoFit/>
          </a:bodyPr>
          <a:lstStyle>
            <a:lvl1pPr>
              <a:defRPr sz="2800" b="1" i="0">
                <a:solidFill>
                  <a:srgbClr val="494F42"/>
                </a:solidFill>
                <a:latin typeface="Arial"/>
                <a:cs typeface="Arial"/>
              </a:defRPr>
            </a:lvl1pPr>
          </a:lstStyle>
          <a:p>
            <a:endParaRPr/>
          </a:p>
        </p:txBody>
      </p:sp>
      <p:sp>
        <p:nvSpPr>
          <p:cNvPr id="3" name="Holder 3"/>
          <p:cNvSpPr>
            <a:spLocks noGrp="1"/>
          </p:cNvSpPr>
          <p:nvPr>
            <p:ph type="body" idx="1"/>
          </p:nvPr>
        </p:nvSpPr>
        <p:spPr>
          <a:xfrm>
            <a:off x="457200" y="1577340"/>
            <a:ext cx="8229600" cy="4526280"/>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a:xfrm>
            <a:off x="3108960" y="6377940"/>
            <a:ext cx="2926080" cy="342900"/>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457200" y="6377940"/>
            <a:ext cx="2103120" cy="342900"/>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1/25/22</a:t>
            </a:fld>
            <a:endParaRPr lang="en-US"/>
          </a:p>
        </p:txBody>
      </p:sp>
      <p:sp>
        <p:nvSpPr>
          <p:cNvPr id="6" name="Holder 6"/>
          <p:cNvSpPr>
            <a:spLocks noGrp="1"/>
          </p:cNvSpPr>
          <p:nvPr>
            <p:ph type="sldNum" sz="quarter" idx="7"/>
          </p:nvPr>
        </p:nvSpPr>
        <p:spPr>
          <a:xfrm>
            <a:off x="6583680" y="6377940"/>
            <a:ext cx="2103120" cy="342900"/>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t>‹#›</a:t>
            </a:fld>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B534EB-4816-C641-9336-52DFA1844A16}"/>
              </a:ext>
            </a:extLst>
          </p:cNvPr>
          <p:cNvSpPr>
            <a:spLocks noGrp="1"/>
          </p:cNvSpPr>
          <p:nvPr>
            <p:ph type="title"/>
          </p:nvPr>
        </p:nvSpPr>
        <p:spPr>
          <a:xfrm>
            <a:off x="1662842" y="176275"/>
            <a:ext cx="5818314" cy="861774"/>
          </a:xfrm>
        </p:spPr>
        <p:txBody>
          <a:bodyPr/>
          <a:lstStyle/>
          <a:p>
            <a:pPr algn="ctr"/>
            <a:r>
              <a:rPr lang="en-AF" dirty="0"/>
              <a:t>MCA Membership Problem Framing</a:t>
            </a:r>
          </a:p>
        </p:txBody>
      </p:sp>
      <p:sp>
        <p:nvSpPr>
          <p:cNvPr id="3" name="Text Placeholder 2">
            <a:extLst>
              <a:ext uri="{FF2B5EF4-FFF2-40B4-BE49-F238E27FC236}">
                <a16:creationId xmlns:a16="http://schemas.microsoft.com/office/drawing/2014/main" id="{55FA6A85-9C37-154B-BC36-E33905078679}"/>
              </a:ext>
            </a:extLst>
          </p:cNvPr>
          <p:cNvSpPr>
            <a:spLocks noGrp="1"/>
          </p:cNvSpPr>
          <p:nvPr>
            <p:ph type="body" idx="1"/>
          </p:nvPr>
        </p:nvSpPr>
        <p:spPr>
          <a:xfrm>
            <a:off x="304800" y="1151215"/>
            <a:ext cx="8610600" cy="3877985"/>
          </a:xfrm>
        </p:spPr>
        <p:txBody>
          <a:bodyPr/>
          <a:lstStyle/>
          <a:p>
            <a:r>
              <a:rPr lang="en-AF" sz="2800" u="sng" dirty="0"/>
              <a:t>“Wicked Problem</a:t>
            </a:r>
            <a:r>
              <a:rPr lang="en-AF" sz="2800" dirty="0"/>
              <a:t>:”</a:t>
            </a:r>
            <a:r>
              <a:rPr lang="en-US" sz="2800" dirty="0"/>
              <a:t> </a:t>
            </a:r>
          </a:p>
          <a:p>
            <a:pPr marL="457200" indent="-457200">
              <a:buFont typeface="Arial" panose="020B0604020202020204" pitchFamily="34" charset="0"/>
              <a:buChar char="•"/>
            </a:pPr>
            <a:r>
              <a:rPr lang="en-US" sz="2800" dirty="0"/>
              <a:t>incomplete, contradictory, and changing requirements that are often difficult to recognize</a:t>
            </a:r>
          </a:p>
          <a:p>
            <a:pPr marL="457200" indent="-457200">
              <a:buFont typeface="Arial" panose="020B0604020202020204" pitchFamily="34" charset="0"/>
              <a:buChar char="•"/>
            </a:pPr>
            <a:r>
              <a:rPr lang="en-US" sz="2800" dirty="0"/>
              <a:t>there is no single solution to the problem, and no determinable stopping point</a:t>
            </a:r>
          </a:p>
          <a:p>
            <a:r>
              <a:rPr lang="en-US" sz="2800" dirty="0"/>
              <a:t>  </a:t>
            </a:r>
          </a:p>
          <a:p>
            <a:r>
              <a:rPr lang="en-US" sz="2800" dirty="0"/>
              <a:t>Because of complex interdependencies the effort to solve one aspect of a wicked problem may reveal or create other problems.</a:t>
            </a:r>
            <a:endParaRPr lang="en-AF" sz="2800" dirty="0"/>
          </a:p>
        </p:txBody>
      </p:sp>
    </p:spTree>
    <p:extLst>
      <p:ext uri="{BB962C8B-B14F-4D97-AF65-F5344CB8AC3E}">
        <p14:creationId xmlns:p14="http://schemas.microsoft.com/office/powerpoint/2010/main" val="399117075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75C55B-7DF7-554E-850F-A475BF9D256F}"/>
              </a:ext>
            </a:extLst>
          </p:cNvPr>
          <p:cNvSpPr>
            <a:spLocks noGrp="1"/>
          </p:cNvSpPr>
          <p:nvPr>
            <p:ph type="title"/>
          </p:nvPr>
        </p:nvSpPr>
        <p:spPr>
          <a:xfrm>
            <a:off x="2258886" y="76200"/>
            <a:ext cx="5818314" cy="430887"/>
          </a:xfrm>
        </p:spPr>
        <p:txBody>
          <a:bodyPr/>
          <a:lstStyle/>
          <a:p>
            <a:r>
              <a:rPr lang="en-AF" dirty="0"/>
              <a:t>Problem Framing &amp; Design</a:t>
            </a:r>
          </a:p>
        </p:txBody>
      </p:sp>
      <p:pic>
        <p:nvPicPr>
          <p:cNvPr id="5" name="Picture 4" descr="A picture containing text&#10;&#10;Description automatically generated">
            <a:extLst>
              <a:ext uri="{FF2B5EF4-FFF2-40B4-BE49-F238E27FC236}">
                <a16:creationId xmlns:a16="http://schemas.microsoft.com/office/drawing/2014/main" id="{01FF3EC3-8968-E04A-AB46-9CB18CA5EBB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62200" y="598097"/>
            <a:ext cx="4632960" cy="4807789"/>
          </a:xfrm>
          <a:prstGeom prst="rect">
            <a:avLst/>
          </a:prstGeom>
        </p:spPr>
      </p:pic>
      <p:sp>
        <p:nvSpPr>
          <p:cNvPr id="4" name="Oval 3">
            <a:extLst>
              <a:ext uri="{FF2B5EF4-FFF2-40B4-BE49-F238E27FC236}">
                <a16:creationId xmlns:a16="http://schemas.microsoft.com/office/drawing/2014/main" id="{CA11388A-011C-A447-9B38-BDADAC04B5E8}"/>
              </a:ext>
            </a:extLst>
          </p:cNvPr>
          <p:cNvSpPr/>
          <p:nvPr/>
        </p:nvSpPr>
        <p:spPr>
          <a:xfrm>
            <a:off x="4114800" y="3505200"/>
            <a:ext cx="1512126" cy="1275045"/>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F"/>
          </a:p>
        </p:txBody>
      </p:sp>
      <p:sp>
        <p:nvSpPr>
          <p:cNvPr id="6" name="Oval 5">
            <a:extLst>
              <a:ext uri="{FF2B5EF4-FFF2-40B4-BE49-F238E27FC236}">
                <a16:creationId xmlns:a16="http://schemas.microsoft.com/office/drawing/2014/main" id="{DFBD1DD6-A1FE-7F4E-B17D-E443ABFC89DB}"/>
              </a:ext>
            </a:extLst>
          </p:cNvPr>
          <p:cNvSpPr/>
          <p:nvPr/>
        </p:nvSpPr>
        <p:spPr>
          <a:xfrm>
            <a:off x="4724400" y="1371600"/>
            <a:ext cx="1905000" cy="1524000"/>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F"/>
          </a:p>
        </p:txBody>
      </p:sp>
      <p:sp>
        <p:nvSpPr>
          <p:cNvPr id="7" name="Oval 6">
            <a:extLst>
              <a:ext uri="{FF2B5EF4-FFF2-40B4-BE49-F238E27FC236}">
                <a16:creationId xmlns:a16="http://schemas.microsoft.com/office/drawing/2014/main" id="{FCD4275D-D843-154E-8098-6ED8D1C2F109}"/>
              </a:ext>
            </a:extLst>
          </p:cNvPr>
          <p:cNvSpPr/>
          <p:nvPr/>
        </p:nvSpPr>
        <p:spPr>
          <a:xfrm>
            <a:off x="2667000" y="3505200"/>
            <a:ext cx="1524000" cy="1295400"/>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F"/>
          </a:p>
        </p:txBody>
      </p:sp>
      <p:sp>
        <p:nvSpPr>
          <p:cNvPr id="8" name="TextBox 7">
            <a:extLst>
              <a:ext uri="{FF2B5EF4-FFF2-40B4-BE49-F238E27FC236}">
                <a16:creationId xmlns:a16="http://schemas.microsoft.com/office/drawing/2014/main" id="{56DA3B08-8199-B647-928C-AC74BE3659F9}"/>
              </a:ext>
            </a:extLst>
          </p:cNvPr>
          <p:cNvSpPr txBox="1"/>
          <p:nvPr/>
        </p:nvSpPr>
        <p:spPr>
          <a:xfrm>
            <a:off x="7086600" y="762000"/>
            <a:ext cx="1904999" cy="2862322"/>
          </a:xfrm>
          <a:prstGeom prst="rect">
            <a:avLst/>
          </a:prstGeom>
          <a:solidFill>
            <a:schemeClr val="bg1"/>
          </a:solidFill>
          <a:ln>
            <a:solidFill>
              <a:srgbClr val="FF0000"/>
            </a:solidFill>
          </a:ln>
        </p:spPr>
        <p:txBody>
          <a:bodyPr wrap="square" rtlCol="0">
            <a:spAutoFit/>
          </a:bodyPr>
          <a:lstStyle/>
          <a:p>
            <a:r>
              <a:rPr lang="en-AF" dirty="0"/>
              <a:t>Define the “to-be or “should be” model of  membership in the MCA:</a:t>
            </a:r>
          </a:p>
          <a:p>
            <a:pPr marL="285750" indent="-285750">
              <a:buFont typeface="Arial" panose="020B0604020202020204" pitchFamily="34" charset="0"/>
              <a:buChar char="•"/>
            </a:pPr>
            <a:r>
              <a:rPr lang="en-AF" dirty="0"/>
              <a:t>Populations</a:t>
            </a:r>
          </a:p>
          <a:p>
            <a:pPr marL="285750" indent="-285750">
              <a:buFont typeface="Arial" panose="020B0604020202020204" pitchFamily="34" charset="0"/>
              <a:buChar char="•"/>
            </a:pPr>
            <a:r>
              <a:rPr lang="en-AF" dirty="0"/>
              <a:t>Numbers</a:t>
            </a:r>
          </a:p>
          <a:p>
            <a:pPr marL="285750" indent="-285750">
              <a:buFont typeface="Arial" panose="020B0604020202020204" pitchFamily="34" charset="0"/>
              <a:buChar char="•"/>
            </a:pPr>
            <a:r>
              <a:rPr lang="en-AF" dirty="0"/>
              <a:t>$ ?</a:t>
            </a:r>
          </a:p>
          <a:p>
            <a:pPr marL="285750" indent="-285750">
              <a:buFont typeface="Arial" panose="020B0604020202020204" pitchFamily="34" charset="0"/>
              <a:buChar char="•"/>
            </a:pPr>
            <a:r>
              <a:rPr lang="en-AF" dirty="0"/>
              <a:t>Value/Benefits</a:t>
            </a:r>
          </a:p>
          <a:p>
            <a:pPr marL="285750" indent="-285750">
              <a:buFont typeface="Arial" panose="020B0604020202020204" pitchFamily="34" charset="0"/>
              <a:buChar char="•"/>
            </a:pPr>
            <a:r>
              <a:rPr lang="en-AF" dirty="0"/>
              <a:t>Other? </a:t>
            </a:r>
          </a:p>
        </p:txBody>
      </p:sp>
      <p:sp>
        <p:nvSpPr>
          <p:cNvPr id="9" name="TextBox 8">
            <a:extLst>
              <a:ext uri="{FF2B5EF4-FFF2-40B4-BE49-F238E27FC236}">
                <a16:creationId xmlns:a16="http://schemas.microsoft.com/office/drawing/2014/main" id="{44E28FDD-1F72-9F4F-A3BB-5AF38DDE406E}"/>
              </a:ext>
            </a:extLst>
          </p:cNvPr>
          <p:cNvSpPr txBox="1"/>
          <p:nvPr/>
        </p:nvSpPr>
        <p:spPr>
          <a:xfrm>
            <a:off x="152402" y="3531275"/>
            <a:ext cx="2057398" cy="1754326"/>
          </a:xfrm>
          <a:prstGeom prst="rect">
            <a:avLst/>
          </a:prstGeom>
          <a:solidFill>
            <a:schemeClr val="bg1"/>
          </a:solidFill>
          <a:ln>
            <a:solidFill>
              <a:srgbClr val="FF0000"/>
            </a:solidFill>
          </a:ln>
        </p:spPr>
        <p:txBody>
          <a:bodyPr wrap="square" rtlCol="0">
            <a:spAutoFit/>
          </a:bodyPr>
          <a:lstStyle/>
          <a:p>
            <a:r>
              <a:rPr lang="en-AF" dirty="0"/>
              <a:t>The Obstacles to achieving the future state are the basis for coordinated actions—</a:t>
            </a:r>
            <a:br>
              <a:rPr lang="en-AF" dirty="0"/>
            </a:br>
            <a:r>
              <a:rPr lang="en-AF" dirty="0"/>
              <a:t>Lines of Effort</a:t>
            </a:r>
          </a:p>
        </p:txBody>
      </p:sp>
      <p:cxnSp>
        <p:nvCxnSpPr>
          <p:cNvPr id="11" name="Straight Arrow Connector 10">
            <a:extLst>
              <a:ext uri="{FF2B5EF4-FFF2-40B4-BE49-F238E27FC236}">
                <a16:creationId xmlns:a16="http://schemas.microsoft.com/office/drawing/2014/main" id="{E43CEB49-8274-5A4D-9C07-527BD97F1787}"/>
              </a:ext>
            </a:extLst>
          </p:cNvPr>
          <p:cNvCxnSpPr>
            <a:cxnSpLocks/>
            <a:stCxn id="9" idx="3"/>
          </p:cNvCxnSpPr>
          <p:nvPr/>
        </p:nvCxnSpPr>
        <p:spPr>
          <a:xfrm flipV="1">
            <a:off x="2209800" y="4191000"/>
            <a:ext cx="457200" cy="217438"/>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a:extLst>
              <a:ext uri="{FF2B5EF4-FFF2-40B4-BE49-F238E27FC236}">
                <a16:creationId xmlns:a16="http://schemas.microsoft.com/office/drawing/2014/main" id="{E81EE91A-FC21-1B4A-98AE-14E9EBB2DB41}"/>
              </a:ext>
            </a:extLst>
          </p:cNvPr>
          <p:cNvCxnSpPr>
            <a:cxnSpLocks/>
          </p:cNvCxnSpPr>
          <p:nvPr/>
        </p:nvCxnSpPr>
        <p:spPr>
          <a:xfrm>
            <a:off x="6629400" y="2133600"/>
            <a:ext cx="441960" cy="0"/>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0A660C43-4E10-4942-A67F-54C666F38C0B}"/>
              </a:ext>
            </a:extLst>
          </p:cNvPr>
          <p:cNvSpPr txBox="1"/>
          <p:nvPr/>
        </p:nvSpPr>
        <p:spPr>
          <a:xfrm>
            <a:off x="152401" y="767477"/>
            <a:ext cx="2209799" cy="2585323"/>
          </a:xfrm>
          <a:prstGeom prst="rect">
            <a:avLst/>
          </a:prstGeom>
          <a:solidFill>
            <a:schemeClr val="bg1"/>
          </a:solidFill>
          <a:ln>
            <a:solidFill>
              <a:srgbClr val="FF0000"/>
            </a:solidFill>
          </a:ln>
        </p:spPr>
        <p:txBody>
          <a:bodyPr wrap="square" rtlCol="0">
            <a:spAutoFit/>
          </a:bodyPr>
          <a:lstStyle/>
          <a:p>
            <a:r>
              <a:rPr lang="en-AF" dirty="0"/>
              <a:t>Data analysis &amp; partial solutions:</a:t>
            </a:r>
          </a:p>
          <a:p>
            <a:pPr marL="285750" indent="-285750">
              <a:buFont typeface="Arial" panose="020B0604020202020204" pitchFamily="34" charset="0"/>
              <a:buChar char="•"/>
            </a:pPr>
            <a:r>
              <a:rPr lang="en-AF" dirty="0"/>
              <a:t>Rate change</a:t>
            </a:r>
          </a:p>
          <a:p>
            <a:pPr marL="285750" indent="-285750">
              <a:buFont typeface="Arial" panose="020B0604020202020204" pitchFamily="34" charset="0"/>
              <a:buChar char="•"/>
            </a:pPr>
            <a:r>
              <a:rPr lang="en-AF" dirty="0"/>
              <a:t>Subsidized membership ”awards” (PDMAP)</a:t>
            </a:r>
          </a:p>
          <a:p>
            <a:pPr marL="285750" indent="-285750">
              <a:buFont typeface="Arial" panose="020B0604020202020204" pitchFamily="34" charset="0"/>
              <a:buChar char="•"/>
            </a:pPr>
            <a:r>
              <a:rPr lang="en-AF" dirty="0"/>
              <a:t>USMC leader’s “Endorsement” (Prohibited)</a:t>
            </a:r>
          </a:p>
        </p:txBody>
      </p:sp>
      <p:cxnSp>
        <p:nvCxnSpPr>
          <p:cNvPr id="15" name="Straight Arrow Connector 14">
            <a:extLst>
              <a:ext uri="{FF2B5EF4-FFF2-40B4-BE49-F238E27FC236}">
                <a16:creationId xmlns:a16="http://schemas.microsoft.com/office/drawing/2014/main" id="{AF62C325-A4A5-3648-A491-6FF2E74E09B9}"/>
              </a:ext>
            </a:extLst>
          </p:cNvPr>
          <p:cNvCxnSpPr>
            <a:cxnSpLocks/>
          </p:cNvCxnSpPr>
          <p:nvPr/>
        </p:nvCxnSpPr>
        <p:spPr>
          <a:xfrm>
            <a:off x="2362200" y="1981201"/>
            <a:ext cx="838200" cy="0"/>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4398728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B792A519-A956-3F44-89B4-D1D94127B0EE}"/>
              </a:ext>
            </a:extLst>
          </p:cNvPr>
          <p:cNvSpPr txBox="1"/>
          <p:nvPr/>
        </p:nvSpPr>
        <p:spPr>
          <a:xfrm>
            <a:off x="2286000" y="147935"/>
            <a:ext cx="4972050" cy="830997"/>
          </a:xfrm>
          <a:prstGeom prst="rect">
            <a:avLst/>
          </a:prstGeom>
          <a:noFill/>
        </p:spPr>
        <p:txBody>
          <a:bodyPr wrap="square">
            <a:spAutoFit/>
          </a:bodyPr>
          <a:lstStyle/>
          <a:p>
            <a:r>
              <a:rPr lang="en-US" sz="2400" b="1" dirty="0">
                <a:solidFill>
                  <a:srgbClr val="435B3F"/>
                </a:solidFill>
              </a:rPr>
              <a:t>Understanding the Current State</a:t>
            </a:r>
          </a:p>
          <a:p>
            <a:r>
              <a:rPr lang="en-US" sz="2400" b="1" dirty="0">
                <a:solidFill>
                  <a:srgbClr val="435B3F"/>
                </a:solidFill>
              </a:rPr>
              <a:t>Membership Trends 2018-2021</a:t>
            </a:r>
          </a:p>
        </p:txBody>
      </p:sp>
      <p:graphicFrame>
        <p:nvGraphicFramePr>
          <p:cNvPr id="9" name="Chart 8">
            <a:extLst>
              <a:ext uri="{FF2B5EF4-FFF2-40B4-BE49-F238E27FC236}">
                <a16:creationId xmlns:a16="http://schemas.microsoft.com/office/drawing/2014/main" id="{CCEADFF3-ECA9-4466-9922-90D282E1B860}"/>
              </a:ext>
            </a:extLst>
          </p:cNvPr>
          <p:cNvGraphicFramePr>
            <a:graphicFrameLocks/>
          </p:cNvGraphicFramePr>
          <p:nvPr>
            <p:extLst>
              <p:ext uri="{D42A27DB-BD31-4B8C-83A1-F6EECF244321}">
                <p14:modId xmlns:p14="http://schemas.microsoft.com/office/powerpoint/2010/main" val="3978639656"/>
              </p:ext>
            </p:extLst>
          </p:nvPr>
        </p:nvGraphicFramePr>
        <p:xfrm>
          <a:off x="990600" y="1143000"/>
          <a:ext cx="7315200" cy="41910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76045382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B792A519-A956-3F44-89B4-D1D94127B0EE}"/>
              </a:ext>
            </a:extLst>
          </p:cNvPr>
          <p:cNvSpPr txBox="1"/>
          <p:nvPr/>
        </p:nvSpPr>
        <p:spPr>
          <a:xfrm>
            <a:off x="1676400" y="76200"/>
            <a:ext cx="5381625" cy="830997"/>
          </a:xfrm>
          <a:prstGeom prst="rect">
            <a:avLst/>
          </a:prstGeom>
          <a:noFill/>
        </p:spPr>
        <p:txBody>
          <a:bodyPr wrap="square">
            <a:spAutoFit/>
          </a:bodyPr>
          <a:lstStyle/>
          <a:p>
            <a:pPr algn="ctr"/>
            <a:r>
              <a:rPr lang="en-US" sz="2400" b="1" dirty="0">
                <a:solidFill>
                  <a:srgbClr val="435B3F"/>
                </a:solidFill>
              </a:rPr>
              <a:t>Understanding the Current State</a:t>
            </a:r>
          </a:p>
          <a:p>
            <a:pPr algn="ctr"/>
            <a:r>
              <a:rPr lang="en-US" sz="2400" b="1" dirty="0">
                <a:solidFill>
                  <a:srgbClr val="435B3F"/>
                </a:solidFill>
              </a:rPr>
              <a:t>Membership Revenue Trends 2018-2021 </a:t>
            </a:r>
          </a:p>
        </p:txBody>
      </p:sp>
      <p:graphicFrame>
        <p:nvGraphicFramePr>
          <p:cNvPr id="11" name="Chart 10">
            <a:extLst>
              <a:ext uri="{FF2B5EF4-FFF2-40B4-BE49-F238E27FC236}">
                <a16:creationId xmlns:a16="http://schemas.microsoft.com/office/drawing/2014/main" id="{DD120992-CE08-4A40-A218-54D294079A5A}"/>
              </a:ext>
            </a:extLst>
          </p:cNvPr>
          <p:cNvGraphicFramePr>
            <a:graphicFrameLocks/>
          </p:cNvGraphicFramePr>
          <p:nvPr>
            <p:extLst>
              <p:ext uri="{D42A27DB-BD31-4B8C-83A1-F6EECF244321}">
                <p14:modId xmlns:p14="http://schemas.microsoft.com/office/powerpoint/2010/main" val="54682334"/>
              </p:ext>
            </p:extLst>
          </p:nvPr>
        </p:nvGraphicFramePr>
        <p:xfrm>
          <a:off x="1600200" y="990600"/>
          <a:ext cx="5715000" cy="3048000"/>
        </p:xfrm>
        <a:graphic>
          <a:graphicData uri="http://schemas.openxmlformats.org/drawingml/2006/chart">
            <c:chart xmlns:c="http://schemas.openxmlformats.org/drawingml/2006/chart" xmlns:r="http://schemas.openxmlformats.org/officeDocument/2006/relationships" r:id="rId2"/>
          </a:graphicData>
        </a:graphic>
      </p:graphicFrame>
      <p:sp>
        <p:nvSpPr>
          <p:cNvPr id="9" name="TextBox 8">
            <a:extLst>
              <a:ext uri="{FF2B5EF4-FFF2-40B4-BE49-F238E27FC236}">
                <a16:creationId xmlns:a16="http://schemas.microsoft.com/office/drawing/2014/main" id="{C09B7FC7-C0CE-EB4E-9010-5D21D7201E78}"/>
              </a:ext>
            </a:extLst>
          </p:cNvPr>
          <p:cNvSpPr txBox="1"/>
          <p:nvPr/>
        </p:nvSpPr>
        <p:spPr>
          <a:xfrm>
            <a:off x="2209800" y="4334470"/>
            <a:ext cx="4767962" cy="923330"/>
          </a:xfrm>
          <a:prstGeom prst="rect">
            <a:avLst/>
          </a:prstGeom>
          <a:solidFill>
            <a:schemeClr val="bg1"/>
          </a:solidFill>
        </p:spPr>
        <p:txBody>
          <a:bodyPr wrap="square">
            <a:spAutoFit/>
          </a:bodyPr>
          <a:lstStyle/>
          <a:p>
            <a:pPr algn="ctr"/>
            <a:r>
              <a:rPr lang="en-US" sz="1350" b="1" u="sng" dirty="0"/>
              <a:t>2</a:t>
            </a:r>
            <a:r>
              <a:rPr lang="en-US" sz="1350" b="1" u="sng" baseline="30000" dirty="0"/>
              <a:t>nd</a:t>
            </a:r>
            <a:r>
              <a:rPr lang="en-US" sz="1350" b="1" u="sng" dirty="0"/>
              <a:t> Half 2021</a:t>
            </a:r>
          </a:p>
          <a:p>
            <a:pPr marL="214313" indent="-214313">
              <a:buFont typeface="Arial" panose="020B0604020202020204" pitchFamily="34" charset="0"/>
              <a:buChar char="•"/>
            </a:pPr>
            <a:r>
              <a:rPr lang="en-US" sz="1350" dirty="0"/>
              <a:t>Decrease of 6,413 members after addition of 2,607 PDMAP</a:t>
            </a:r>
          </a:p>
          <a:p>
            <a:pPr marL="214313" indent="-214313">
              <a:buFont typeface="Arial" panose="020B0604020202020204" pitchFamily="34" charset="0"/>
              <a:buChar char="•"/>
            </a:pPr>
            <a:r>
              <a:rPr lang="en-US" sz="1350" dirty="0"/>
              <a:t>Revenue of $640,152 including $52,140 from PDMAP</a:t>
            </a:r>
          </a:p>
          <a:p>
            <a:pPr marL="214313" indent="-214313">
              <a:buFont typeface="Arial" panose="020B0604020202020204" pitchFamily="34" charset="0"/>
              <a:buChar char="•"/>
            </a:pPr>
            <a:r>
              <a:rPr lang="en-US" sz="1350" dirty="0"/>
              <a:t>2022 budgeted $1,297,439 in revenue with 49,400 members </a:t>
            </a:r>
          </a:p>
        </p:txBody>
      </p:sp>
    </p:spTree>
    <p:extLst>
      <p:ext uri="{BB962C8B-B14F-4D97-AF65-F5344CB8AC3E}">
        <p14:creationId xmlns:p14="http://schemas.microsoft.com/office/powerpoint/2010/main" val="136308559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18295E-9C06-6347-ADF8-A7FB9F414C79}"/>
              </a:ext>
            </a:extLst>
          </p:cNvPr>
          <p:cNvSpPr>
            <a:spLocks noGrp="1"/>
          </p:cNvSpPr>
          <p:nvPr>
            <p:ph type="title"/>
          </p:nvPr>
        </p:nvSpPr>
        <p:spPr>
          <a:xfrm>
            <a:off x="2563686" y="176275"/>
            <a:ext cx="5818314" cy="430887"/>
          </a:xfrm>
        </p:spPr>
        <p:txBody>
          <a:bodyPr/>
          <a:lstStyle/>
          <a:p>
            <a:r>
              <a:rPr lang="en-AF" dirty="0"/>
              <a:t>   Desired Future State?</a:t>
            </a:r>
          </a:p>
        </p:txBody>
      </p:sp>
      <p:sp>
        <p:nvSpPr>
          <p:cNvPr id="3" name="Text Placeholder 2">
            <a:extLst>
              <a:ext uri="{FF2B5EF4-FFF2-40B4-BE49-F238E27FC236}">
                <a16:creationId xmlns:a16="http://schemas.microsoft.com/office/drawing/2014/main" id="{E8681DB5-99E4-A949-8482-A4727FAA9736}"/>
              </a:ext>
            </a:extLst>
          </p:cNvPr>
          <p:cNvSpPr>
            <a:spLocks noGrp="1"/>
          </p:cNvSpPr>
          <p:nvPr>
            <p:ph type="body" idx="1"/>
          </p:nvPr>
        </p:nvSpPr>
        <p:spPr>
          <a:xfrm>
            <a:off x="457200" y="846415"/>
            <a:ext cx="8229600" cy="3877985"/>
          </a:xfrm>
        </p:spPr>
        <p:txBody>
          <a:bodyPr/>
          <a:lstStyle/>
          <a:p>
            <a:r>
              <a:rPr lang="en-US" i="1" dirty="0"/>
              <a:t>Separate membership from revenue and subscriptions.</a:t>
            </a:r>
          </a:p>
          <a:p>
            <a:endParaRPr lang="en-US" i="1" dirty="0"/>
          </a:p>
          <a:p>
            <a:r>
              <a:rPr lang="en-US" i="1" dirty="0"/>
              <a:t>Completely change the view of membership in the Professional Association as a revenue source and instead fund memberships as a “program” using fundraising and/or reserve resources.  </a:t>
            </a:r>
          </a:p>
          <a:p>
            <a:endParaRPr lang="en-US" i="1" dirty="0"/>
          </a:p>
          <a:p>
            <a:r>
              <a:rPr lang="en-US" i="1" dirty="0"/>
              <a:t>Membership should be earned and awarded like a Marines’ Eagle Globe and Anchor or Primary MOS qualification, or at specific service milestones i.e. re-enlistment (2d term?) and/or promotion/career designation.  </a:t>
            </a:r>
          </a:p>
          <a:p>
            <a:endParaRPr lang="en-US" i="1" dirty="0"/>
          </a:p>
          <a:p>
            <a:r>
              <a:rPr lang="en-US" i="1" dirty="0"/>
              <a:t>Membership itself is free, individual Marines choose to activate their membership which is defined (currently) as access to digital publications and resources.  </a:t>
            </a:r>
          </a:p>
          <a:p>
            <a:r>
              <a:rPr lang="en-US" i="1" dirty="0"/>
              <a:t>Other products and resources are “pay to play” and their costs are pro-rated by rank.  This is analogous to COSTCO or Amazon vs Amazon Prime.”</a:t>
            </a:r>
            <a:endParaRPr lang="en-AF" dirty="0"/>
          </a:p>
        </p:txBody>
      </p:sp>
    </p:spTree>
    <p:extLst>
      <p:ext uri="{BB962C8B-B14F-4D97-AF65-F5344CB8AC3E}">
        <p14:creationId xmlns:p14="http://schemas.microsoft.com/office/powerpoint/2010/main" val="379249772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001554-D153-5D4E-937E-7C35394B2A33}"/>
              </a:ext>
            </a:extLst>
          </p:cNvPr>
          <p:cNvSpPr>
            <a:spLocks noGrp="1"/>
          </p:cNvSpPr>
          <p:nvPr>
            <p:ph type="title"/>
          </p:nvPr>
        </p:nvSpPr>
        <p:spPr>
          <a:xfrm>
            <a:off x="2258886" y="176275"/>
            <a:ext cx="5818314" cy="430887"/>
          </a:xfrm>
        </p:spPr>
        <p:txBody>
          <a:bodyPr/>
          <a:lstStyle/>
          <a:p>
            <a:r>
              <a:rPr lang="en-AF" dirty="0"/>
              <a:t>Past Problem Statements</a:t>
            </a:r>
          </a:p>
        </p:txBody>
      </p:sp>
      <p:sp>
        <p:nvSpPr>
          <p:cNvPr id="3" name="Text Placeholder 2">
            <a:extLst>
              <a:ext uri="{FF2B5EF4-FFF2-40B4-BE49-F238E27FC236}">
                <a16:creationId xmlns:a16="http://schemas.microsoft.com/office/drawing/2014/main" id="{F8DA91F2-1D8F-364B-A921-86502CE49037}"/>
              </a:ext>
            </a:extLst>
          </p:cNvPr>
          <p:cNvSpPr>
            <a:spLocks noGrp="1"/>
          </p:cNvSpPr>
          <p:nvPr>
            <p:ph type="body" idx="1"/>
          </p:nvPr>
        </p:nvSpPr>
        <p:spPr>
          <a:xfrm>
            <a:off x="457200" y="990600"/>
            <a:ext cx="8229600" cy="4431983"/>
          </a:xfrm>
        </p:spPr>
        <p:txBody>
          <a:bodyPr/>
          <a:lstStyle/>
          <a:p>
            <a:r>
              <a:rPr lang="en-US" sz="2400" i="1" dirty="0"/>
              <a:t>How to increase membership in the Professional Association of the Marine Corps through emphasizing value to the profession of arms, developing unique and exclusive resources, and focusing on the most influential leadership of the Corps?</a:t>
            </a:r>
            <a:endParaRPr lang="en-US" sz="2400" dirty="0"/>
          </a:p>
          <a:p>
            <a:r>
              <a:rPr lang="en-US" sz="2400" i="1" dirty="0"/>
              <a:t> </a:t>
            </a:r>
            <a:endParaRPr lang="en-US" sz="2400" dirty="0"/>
          </a:p>
          <a:p>
            <a:r>
              <a:rPr lang="en-US" sz="2400" i="1" dirty="0"/>
              <a:t>How to maintain value to our veteran subscribers while increasing appeal to new veterans?</a:t>
            </a:r>
            <a:endParaRPr lang="en-US" sz="2400" dirty="0"/>
          </a:p>
          <a:p>
            <a:r>
              <a:rPr lang="en-US" sz="2400" i="1" dirty="0"/>
              <a:t> </a:t>
            </a:r>
            <a:endParaRPr lang="en-US" sz="2400" dirty="0"/>
          </a:p>
          <a:p>
            <a:r>
              <a:rPr lang="en-US" sz="2400" i="1" dirty="0"/>
              <a:t>How to continue to “recruit” members, most of whom are “non-committed” among the first term enlisted/junior officer populations?</a:t>
            </a:r>
            <a:endParaRPr lang="en-US" sz="2400" dirty="0"/>
          </a:p>
          <a:p>
            <a:endParaRPr lang="en-AF" sz="2400" dirty="0"/>
          </a:p>
        </p:txBody>
      </p:sp>
    </p:spTree>
    <p:extLst>
      <p:ext uri="{BB962C8B-B14F-4D97-AF65-F5344CB8AC3E}">
        <p14:creationId xmlns:p14="http://schemas.microsoft.com/office/powerpoint/2010/main" val="297157167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776CC74A80969C4CA6579438A772D42B" ma:contentTypeVersion="4" ma:contentTypeDescription="Create a new document." ma:contentTypeScope="" ma:versionID="0ece891ece1cd3b5320def341b2ed1ed">
  <xsd:schema xmlns:xsd="http://www.w3.org/2001/XMLSchema" xmlns:xs="http://www.w3.org/2001/XMLSchema" xmlns:p="http://schemas.microsoft.com/office/2006/metadata/properties" xmlns:ns3="c6a6e824-c142-4787-96e0-44266d1ea2b3" targetNamespace="http://schemas.microsoft.com/office/2006/metadata/properties" ma:root="true" ma:fieldsID="4d13b3fc647549fef84cb221606f4267" ns3:_="">
    <xsd:import namespace="c6a6e824-c142-4787-96e0-44266d1ea2b3"/>
    <xsd:element name="properties">
      <xsd:complexType>
        <xsd:sequence>
          <xsd:element name="documentManagement">
            <xsd:complexType>
              <xsd:all>
                <xsd:element ref="ns3:MediaServiceMetadata" minOccurs="0"/>
                <xsd:element ref="ns3:MediaServiceFastMetadata" minOccurs="0"/>
                <xsd:element ref="ns3:MediaServiceAutoKeyPoints" minOccurs="0"/>
                <xsd:element ref="ns3: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6a6e824-c142-4787-96e0-44266d1ea2b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74701727-2596-4421-847D-DDDB070453DC}">
  <ds:schemaRefs>
    <ds:schemaRef ds:uri="http://schemas.microsoft.com/office/2006/documentManagement/types"/>
    <ds:schemaRef ds:uri="http://purl.org/dc/elements/1.1/"/>
    <ds:schemaRef ds:uri="http://purl.org/dc/dcmitype/"/>
    <ds:schemaRef ds:uri="http://schemas.openxmlformats.org/package/2006/metadata/core-properties"/>
    <ds:schemaRef ds:uri="c6a6e824-c142-4787-96e0-44266d1ea2b3"/>
    <ds:schemaRef ds:uri="http://www.w3.org/XML/1998/namespace"/>
    <ds:schemaRef ds:uri="http://schemas.microsoft.com/office/infopath/2007/PartnerControls"/>
    <ds:schemaRef ds:uri="http://schemas.microsoft.com/office/2006/metadata/properties"/>
    <ds:schemaRef ds:uri="http://purl.org/dc/terms/"/>
  </ds:schemaRefs>
</ds:datastoreItem>
</file>

<file path=customXml/itemProps2.xml><?xml version="1.0" encoding="utf-8"?>
<ds:datastoreItem xmlns:ds="http://schemas.openxmlformats.org/officeDocument/2006/customXml" ds:itemID="{B2AC248A-A17F-44BC-95B3-8B7175FD323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6a6e824-c142-4787-96e0-44266d1ea2b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E20DE705-C06E-4A92-B0E4-4DDDC3BADF48}">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4811</TotalTime>
  <Words>396</Words>
  <Application>Microsoft Macintosh PowerPoint</Application>
  <PresentationFormat>On-screen Show (4:3)</PresentationFormat>
  <Paragraphs>41</Paragraphs>
  <Slides>6</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6</vt:i4>
      </vt:variant>
    </vt:vector>
  </HeadingPairs>
  <TitlesOfParts>
    <vt:vector size="9" baseType="lpstr">
      <vt:lpstr>Arial</vt:lpstr>
      <vt:lpstr>Calibri</vt:lpstr>
      <vt:lpstr>Office Theme</vt:lpstr>
      <vt:lpstr>MCA Membership Problem Framing</vt:lpstr>
      <vt:lpstr>Problem Framing &amp; Design</vt:lpstr>
      <vt:lpstr>PowerPoint Presentation</vt:lpstr>
      <vt:lpstr>PowerPoint Presentation</vt:lpstr>
      <vt:lpstr>   Desired Future State?</vt:lpstr>
      <vt:lpstr>Past Problem Statements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Robert Rubrecht</dc:creator>
  <cp:lastModifiedBy>Christopher Woodbridge</cp:lastModifiedBy>
  <cp:revision>117</cp:revision>
  <cp:lastPrinted>2022-01-14T16:31:46Z</cp:lastPrinted>
  <dcterms:created xsi:type="dcterms:W3CDTF">2020-04-10T13:48:43Z</dcterms:created>
  <dcterms:modified xsi:type="dcterms:W3CDTF">2022-01-25T20:39:22Z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2020-01-28T00:00:00Z</vt:filetime>
  </property>
  <property fmtid="{D5CDD505-2E9C-101B-9397-08002B2CF9AE}" pid="3" name="Creator">
    <vt:lpwstr>Acrobat PDFMaker 19 for PowerPoint</vt:lpwstr>
  </property>
  <property fmtid="{D5CDD505-2E9C-101B-9397-08002B2CF9AE}" pid="4" name="LastSaved">
    <vt:filetime>2020-04-10T00:00:00Z</vt:filetime>
  </property>
  <property fmtid="{D5CDD505-2E9C-101B-9397-08002B2CF9AE}" pid="5" name="ContentTypeId">
    <vt:lpwstr>0x010100776CC74A80969C4CA6579438A772D42B</vt:lpwstr>
  </property>
</Properties>
</file>