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5"/>
  </p:notesMasterIdLst>
  <p:handoutMasterIdLst>
    <p:handoutMasterId r:id="rId16"/>
  </p:handoutMasterIdLst>
  <p:sldIdLst>
    <p:sldId id="5822" r:id="rId2"/>
    <p:sldId id="456" r:id="rId3"/>
    <p:sldId id="5829" r:id="rId4"/>
    <p:sldId id="5844" r:id="rId5"/>
    <p:sldId id="5866" r:id="rId6"/>
    <p:sldId id="5867" r:id="rId7"/>
    <p:sldId id="5869" r:id="rId8"/>
    <p:sldId id="5842" r:id="rId9"/>
    <p:sldId id="5841" r:id="rId10"/>
    <p:sldId id="5843" r:id="rId11"/>
    <p:sldId id="5868" r:id="rId12"/>
    <p:sldId id="5838" r:id="rId13"/>
    <p:sldId id="583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53A"/>
    <a:srgbClr val="120D3D"/>
    <a:srgbClr val="D9B26B"/>
    <a:srgbClr val="3F3F3F"/>
    <a:srgbClr val="FFFFFF"/>
    <a:srgbClr val="E51B24"/>
    <a:srgbClr val="DD2727"/>
    <a:srgbClr val="D02929"/>
    <a:srgbClr val="E92D2D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59"/>
    <p:restoredTop sz="78503" autoAdjust="0"/>
  </p:normalViewPr>
  <p:slideViewPr>
    <p:cSldViewPr>
      <p:cViewPr varScale="1">
        <p:scale>
          <a:sx n="115" d="100"/>
          <a:sy n="115" d="100"/>
        </p:scale>
        <p:origin x="65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4181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0"/>
            <a:ext cx="3037413" cy="464181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F5AF634A-6953-034C-ABE5-9539423D7F0E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7413" cy="464181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30621"/>
            <a:ext cx="3037413" cy="464181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208A4FC2-7741-E849-823F-3ECE8206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7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227C80FD-32DB-4165-9520-42E34DB589BE}" type="datetimeFigureOut">
              <a:rPr lang="en-US" smtClean="0"/>
              <a:t>1/31/22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2222A484-7719-43B9-9070-D11F20C58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5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Marine Corps News</a:t>
            </a:r>
          </a:p>
          <a:p>
            <a:pPr>
              <a:defRPr/>
            </a:pPr>
            <a:r>
              <a:rPr lang="en-US" dirty="0"/>
              <a:t>Current</a:t>
            </a:r>
            <a:r>
              <a:rPr lang="en-US" baseline="0" dirty="0"/>
              <a:t> Magazine Articles</a:t>
            </a:r>
          </a:p>
          <a:p>
            <a:pPr>
              <a:defRPr/>
            </a:pPr>
            <a:r>
              <a:rPr lang="en-US" baseline="0" dirty="0"/>
              <a:t>Archives</a:t>
            </a:r>
          </a:p>
          <a:p>
            <a:pPr>
              <a:defRPr/>
            </a:pPr>
            <a:r>
              <a:rPr lang="en-US" baseline="0" dirty="0"/>
              <a:t>Website Digital Content</a:t>
            </a:r>
          </a:p>
          <a:p>
            <a:pPr>
              <a:defRPr/>
            </a:pPr>
            <a:r>
              <a:rPr lang="en-US" baseline="0" dirty="0"/>
              <a:t>Foundation and Membership Campaigns</a:t>
            </a:r>
          </a:p>
          <a:p>
            <a:pPr>
              <a:defRPr/>
            </a:pPr>
            <a:r>
              <a:rPr lang="en-US" baseline="0" dirty="0"/>
              <a:t>Weekly Posts (TBT motivation Monday)</a:t>
            </a:r>
          </a:p>
          <a:p>
            <a:pPr>
              <a:defRPr/>
            </a:pPr>
            <a:r>
              <a:rPr lang="en-US" baseline="0" dirty="0"/>
              <a:t>Today in History</a:t>
            </a:r>
          </a:p>
          <a:p>
            <a:pPr>
              <a:defRPr/>
            </a:pPr>
            <a:r>
              <a:rPr lang="en-US" baseline="0" dirty="0"/>
              <a:t>Charlotte Birthday Ball</a:t>
            </a:r>
          </a:p>
          <a:p>
            <a:pPr>
              <a:defRPr/>
            </a:pPr>
            <a:r>
              <a:rPr lang="en-US" baseline="0" dirty="0"/>
              <a:t>7</a:t>
            </a:r>
            <a:r>
              <a:rPr lang="en-US" baseline="30000" dirty="0"/>
              <a:t>th</a:t>
            </a:r>
            <a:r>
              <a:rPr lang="en-US" baseline="0" dirty="0"/>
              <a:t> Marines</a:t>
            </a:r>
          </a:p>
          <a:p>
            <a:pPr>
              <a:defRPr/>
            </a:pPr>
            <a:r>
              <a:rPr lang="en-US" baseline="0" dirty="0"/>
              <a:t>Iwo Jima</a:t>
            </a:r>
          </a:p>
          <a:p>
            <a:pPr>
              <a:defRPr/>
            </a:pPr>
            <a:r>
              <a:rPr lang="en-US" baseline="0" dirty="0"/>
              <a:t>Art director-production assistant</a:t>
            </a:r>
          </a:p>
          <a:p>
            <a:pPr>
              <a:defRPr/>
            </a:pPr>
            <a:r>
              <a:rPr lang="en-US" baseline="0" dirty="0"/>
              <a:t>Value: 	writing-active leadership</a:t>
            </a:r>
          </a:p>
          <a:p>
            <a:pPr>
              <a:defRPr/>
            </a:pPr>
            <a:r>
              <a:rPr lang="en-US" baseline="0" dirty="0"/>
              <a:t>	continued aim–Tim Day</a:t>
            </a:r>
          </a:p>
          <a:p>
            <a:pPr>
              <a:defRPr/>
            </a:pPr>
            <a:r>
              <a:rPr lang="en-US" baseline="0" dirty="0"/>
              <a:t>	entertainment-Ret Gen-Baseball OK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6139F-6C07-4B73-B092-BCA0C6C49059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867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F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F9BA6-B747-42B9-BEF4-0E4253375C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65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F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F9BA6-B747-42B9-BEF4-0E4253375C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3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Marine Corps News</a:t>
            </a:r>
          </a:p>
          <a:p>
            <a:pPr>
              <a:defRPr/>
            </a:pPr>
            <a:r>
              <a:rPr lang="en-US" dirty="0"/>
              <a:t>Current</a:t>
            </a:r>
            <a:r>
              <a:rPr lang="en-US" baseline="0" dirty="0"/>
              <a:t> Magazine Articles</a:t>
            </a:r>
          </a:p>
          <a:p>
            <a:pPr>
              <a:defRPr/>
            </a:pPr>
            <a:r>
              <a:rPr lang="en-US" baseline="0" dirty="0"/>
              <a:t>Archives</a:t>
            </a:r>
          </a:p>
          <a:p>
            <a:pPr>
              <a:defRPr/>
            </a:pPr>
            <a:r>
              <a:rPr lang="en-US" baseline="0" dirty="0"/>
              <a:t>Website Digital Content</a:t>
            </a:r>
          </a:p>
          <a:p>
            <a:pPr>
              <a:defRPr/>
            </a:pPr>
            <a:r>
              <a:rPr lang="en-US" baseline="0" dirty="0"/>
              <a:t>Foundation and Membership Campaigns</a:t>
            </a:r>
          </a:p>
          <a:p>
            <a:pPr>
              <a:defRPr/>
            </a:pPr>
            <a:r>
              <a:rPr lang="en-US" baseline="0" dirty="0"/>
              <a:t>Weekly Posts (TBT motivation Monday)</a:t>
            </a:r>
          </a:p>
          <a:p>
            <a:pPr>
              <a:defRPr/>
            </a:pPr>
            <a:r>
              <a:rPr lang="en-US" baseline="0" dirty="0"/>
              <a:t>Today in History</a:t>
            </a:r>
          </a:p>
          <a:p>
            <a:pPr>
              <a:defRPr/>
            </a:pPr>
            <a:r>
              <a:rPr lang="en-US" baseline="0" dirty="0"/>
              <a:t>Charlotte Birthday Ball</a:t>
            </a:r>
          </a:p>
          <a:p>
            <a:pPr>
              <a:defRPr/>
            </a:pPr>
            <a:r>
              <a:rPr lang="en-US" baseline="0" dirty="0"/>
              <a:t>7</a:t>
            </a:r>
            <a:r>
              <a:rPr lang="en-US" baseline="30000" dirty="0"/>
              <a:t>th</a:t>
            </a:r>
            <a:r>
              <a:rPr lang="en-US" baseline="0" dirty="0"/>
              <a:t> Marines</a:t>
            </a:r>
          </a:p>
          <a:p>
            <a:pPr>
              <a:defRPr/>
            </a:pPr>
            <a:r>
              <a:rPr lang="en-US" baseline="0" dirty="0"/>
              <a:t>Iwo Jima</a:t>
            </a:r>
          </a:p>
          <a:p>
            <a:pPr>
              <a:defRPr/>
            </a:pPr>
            <a:r>
              <a:rPr lang="en-US" baseline="0" dirty="0"/>
              <a:t>Art director-production assistant</a:t>
            </a:r>
          </a:p>
          <a:p>
            <a:pPr>
              <a:defRPr/>
            </a:pPr>
            <a:r>
              <a:rPr lang="en-US" baseline="0" dirty="0"/>
              <a:t>Value: 	writing-active leadership</a:t>
            </a:r>
          </a:p>
          <a:p>
            <a:pPr>
              <a:defRPr/>
            </a:pPr>
            <a:r>
              <a:rPr lang="en-US" baseline="0" dirty="0"/>
              <a:t>	continued aim–Tim Day</a:t>
            </a:r>
          </a:p>
          <a:p>
            <a:pPr>
              <a:defRPr/>
            </a:pPr>
            <a:r>
              <a:rPr lang="en-US" baseline="0" dirty="0"/>
              <a:t>	entertainment-Ret Gen-Baseball OK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6139F-6C07-4B73-B092-BCA0C6C49059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397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FE30-63D8-5E4D-AE1F-1A283B5CB8C1}" type="datetime1">
              <a:rPr lang="en-US" smtClean="0"/>
              <a:t>1/31/22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054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8094-5CD3-634E-A802-4A245AF4F87A}" type="datetime1">
              <a:rPr lang="en-US" smtClean="0"/>
              <a:t>1/31/22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FE30-63D8-5E4D-AE1F-1A283B5CB8C1}" type="datetime1">
              <a:rPr lang="en-US" smtClean="0"/>
              <a:t>1/31/22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021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D5558-E59E-A547-967D-594A16119519}" type="datetime1">
              <a:rPr lang="en-US" smtClean="0"/>
              <a:t>1/31/22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33D6E-9DDB-D04A-BB5D-8A0E626A64E1}" type="datetime1">
              <a:rPr lang="en-US" smtClean="0"/>
              <a:t>1/31/22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7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FE30-63D8-5E4D-AE1F-1A283B5CB8C1}" type="datetime1">
              <a:rPr lang="en-US" smtClean="0"/>
              <a:t>1/31/22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9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AB3C1-DCA1-4A98-9EE4-3D9C524288DA}"/>
              </a:ext>
            </a:extLst>
          </p:cNvPr>
          <p:cNvSpPr txBox="1"/>
          <p:nvPr/>
        </p:nvSpPr>
        <p:spPr>
          <a:xfrm>
            <a:off x="1858422" y="1003280"/>
            <a:ext cx="5125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sz="36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Modern Day Marine 2022</a:t>
            </a:r>
          </a:p>
          <a:p>
            <a:pPr algn="ctr" defTabSz="685800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&amp;</a:t>
            </a:r>
          </a:p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National Military Association Update</a:t>
            </a:r>
          </a:p>
          <a:p>
            <a:pPr algn="ctr" defTabSz="685800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A05C1-A9EA-4C77-9A4A-D9E22219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9300C-D5DC-483A-BF91-80BC72841F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1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39ACA-42FB-47F0-A80E-EFB8FDE47506}"/>
              </a:ext>
            </a:extLst>
          </p:cNvPr>
          <p:cNvSpPr txBox="1"/>
          <p:nvPr/>
        </p:nvSpPr>
        <p:spPr>
          <a:xfrm>
            <a:off x="2590800" y="0"/>
            <a:ext cx="368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NMA Update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4CD0C-2267-499B-8CB4-9F52371D26E6}"/>
              </a:ext>
            </a:extLst>
          </p:cNvPr>
          <p:cNvSpPr txBox="1"/>
          <p:nvPr/>
        </p:nvSpPr>
        <p:spPr>
          <a:xfrm>
            <a:off x="592474" y="1663642"/>
            <a:ext cx="78573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3ACC9-7650-4348-9B50-09BAB3AC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fld id="{4319300C-D5DC-483A-BF91-80BC72841F4B}" type="slidenum">
              <a:rPr lang="en-US" smtClean="0"/>
              <a:pPr algn="r" defTabSz="685800">
                <a:defRPr/>
              </a:pPr>
              <a:t>10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3AF1D-EA60-5E43-8035-DB94DFFB23A6}"/>
              </a:ext>
            </a:extLst>
          </p:cNvPr>
          <p:cNvSpPr txBox="1"/>
          <p:nvPr/>
        </p:nvSpPr>
        <p:spPr>
          <a:xfrm>
            <a:off x="228600" y="533400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F" sz="2400" dirty="0">
                <a:solidFill>
                  <a:prstClr val="black"/>
                </a:solidFill>
                <a:latin typeface="Calibri" panose="020F0502020204030204"/>
              </a:rPr>
              <a:t>What does this mean to us? – NO CHANGE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DoDI 5410.19 paragraph 5.1-5.2 states “Components may respond to requests for Component-unique information or speakers by national organizations.”  This same policy states “non-federal entities may request static displays color guard or patriotic openers…” using Form 2536 “Request for Armed Force Participation in Public Events”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DoDI 5410.19 and Ethics Regulations prohibit NFEs from communicating in any way (advertising, marketing, fundraising activities) that designation as an NMA implies endorsement by the service component or department.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 are the other NFEs designated as NMAs at present?</a:t>
            </a:r>
            <a:endParaRPr lang="en-AF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The Adjutant General Association of the United States.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The Air Force Association.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The Association of the United States Army.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The Enlisted Association of the National Guard.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The Marine Corps League.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The National Guard Association of the United States.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The Navy League.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The Non-Commissioned Officers Association of the United States of America.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The Reserve Officers Association of the United States.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AF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AF" sz="2400" dirty="0">
                <a:solidFill>
                  <a:prstClr val="black"/>
                </a:solidFill>
                <a:latin typeface="Calibri" panose="020F0502020204030204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73083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AB3C1-DCA1-4A98-9EE4-3D9C524288DA}"/>
              </a:ext>
            </a:extLst>
          </p:cNvPr>
          <p:cNvSpPr txBox="1"/>
          <p:nvPr/>
        </p:nvSpPr>
        <p:spPr>
          <a:xfrm>
            <a:off x="2133600" y="990600"/>
            <a:ext cx="5125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A05C1-A9EA-4C77-9A4A-D9E22219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fld id="{4319300C-D5DC-483A-BF91-80BC72841F4B}" type="slidenum">
              <a:rPr lang="en-US" smtClean="0"/>
              <a:pPr algn="r" defTabSz="685800">
                <a:defRPr/>
              </a:pPr>
              <a:t>11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8E27E-CD1C-A847-82E7-850DB7BF2044}"/>
              </a:ext>
            </a:extLst>
          </p:cNvPr>
          <p:cNvSpPr txBox="1"/>
          <p:nvPr/>
        </p:nvSpPr>
        <p:spPr>
          <a:xfrm>
            <a:off x="2719852" y="1981200"/>
            <a:ext cx="37560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AF" sz="3300" b="1" dirty="0">
                <a:solidFill>
                  <a:prstClr val="black"/>
                </a:solidFill>
                <a:latin typeface="Calibri" panose="020F0502020204030204"/>
              </a:rPr>
              <a:t>MDM back-up slides</a:t>
            </a:r>
          </a:p>
        </p:txBody>
      </p:sp>
    </p:spTree>
    <p:extLst>
      <p:ext uri="{BB962C8B-B14F-4D97-AF65-F5344CB8AC3E}">
        <p14:creationId xmlns:p14="http://schemas.microsoft.com/office/powerpoint/2010/main" val="153645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39ACA-42FB-47F0-A80E-EFB8FDE47506}"/>
              </a:ext>
            </a:extLst>
          </p:cNvPr>
          <p:cNvSpPr txBox="1"/>
          <p:nvPr/>
        </p:nvSpPr>
        <p:spPr>
          <a:xfrm>
            <a:off x="1982599" y="76200"/>
            <a:ext cx="4951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MDM 2022 Exhibit Hall</a:t>
            </a:r>
          </a:p>
          <a:p>
            <a:pPr algn="ctr"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Floorplan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EA15BE-4CA8-49B2-9497-F13DEDDD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6" t="18993" r="716" b="10033"/>
          <a:stretch/>
        </p:blipFill>
        <p:spPr>
          <a:xfrm>
            <a:off x="285417" y="1066800"/>
            <a:ext cx="8354291" cy="36505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C22EF-CB02-4B8F-B690-BBEE60A1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9300C-D5DC-483A-BF91-80BC72841F4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87E07732-A71F-4A41-9B61-B9F876827B9F}"/>
              </a:ext>
            </a:extLst>
          </p:cNvPr>
          <p:cNvSpPr/>
          <p:nvPr/>
        </p:nvSpPr>
        <p:spPr>
          <a:xfrm>
            <a:off x="7390660" y="2180743"/>
            <a:ext cx="1242389" cy="410080"/>
          </a:xfrm>
          <a:prstGeom prst="leftArrow">
            <a:avLst>
              <a:gd name="adj1" fmla="val 43505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F" sz="825" b="1" dirty="0">
                <a:solidFill>
                  <a:sysClr val="windowText" lastClr="000000"/>
                </a:solidFill>
              </a:rPr>
              <a:t>From Briefing</a:t>
            </a:r>
            <a:r>
              <a:rPr lang="en-US" sz="825" b="1" dirty="0">
                <a:solidFill>
                  <a:sysClr val="windowText" lastClr="000000"/>
                </a:solidFill>
              </a:rPr>
              <a:t> </a:t>
            </a:r>
            <a:r>
              <a:rPr lang="en-AF" sz="825" b="1" dirty="0">
                <a:solidFill>
                  <a:sysClr val="windowText" lastClr="000000"/>
                </a:solidFill>
              </a:rPr>
              <a:t>Spaces</a:t>
            </a: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75579414-45BD-5F47-82C4-8A46C7A8F3CA}"/>
              </a:ext>
            </a:extLst>
          </p:cNvPr>
          <p:cNvSpPr/>
          <p:nvPr/>
        </p:nvSpPr>
        <p:spPr>
          <a:xfrm>
            <a:off x="1877626" y="2060894"/>
            <a:ext cx="1138562" cy="1012054"/>
          </a:xfrm>
          <a:prstGeom prst="donut">
            <a:avLst>
              <a:gd name="adj" fmla="val 451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F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1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39ACA-42FB-47F0-A80E-EFB8FDE47506}"/>
              </a:ext>
            </a:extLst>
          </p:cNvPr>
          <p:cNvSpPr txBox="1"/>
          <p:nvPr/>
        </p:nvSpPr>
        <p:spPr>
          <a:xfrm>
            <a:off x="2718034" y="742477"/>
            <a:ext cx="301374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4CD0C-2267-499B-8CB4-9F52371D26E6}"/>
              </a:ext>
            </a:extLst>
          </p:cNvPr>
          <p:cNvSpPr txBox="1"/>
          <p:nvPr/>
        </p:nvSpPr>
        <p:spPr>
          <a:xfrm>
            <a:off x="661683" y="1550391"/>
            <a:ext cx="78573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076EADE-892F-4B90-AD1B-D57C0A016B61}"/>
              </a:ext>
            </a:extLst>
          </p:cNvPr>
          <p:cNvSpPr txBox="1"/>
          <p:nvPr/>
        </p:nvSpPr>
        <p:spPr>
          <a:xfrm>
            <a:off x="1986614" y="-381000"/>
            <a:ext cx="46427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en-US" sz="30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Briefing / Meeting Spaces</a:t>
            </a:r>
          </a:p>
          <a:p>
            <a:pPr algn="ctr"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Configuration Options</a:t>
            </a:r>
          </a:p>
          <a:p>
            <a:pPr defTabSz="685800">
              <a:defRPr/>
            </a:pPr>
            <a:endParaRPr lang="en-US" sz="3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FF3FF041-A50C-49B5-B91A-C5A2DD263B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143000"/>
            <a:ext cx="7570177" cy="36594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195C1-428E-4509-A0C6-3A7F2C68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9300C-D5DC-483A-BF91-80BC72841F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EA11A06C-F8F0-9240-83CC-F444DBBF2243}"/>
              </a:ext>
            </a:extLst>
          </p:cNvPr>
          <p:cNvSpPr/>
          <p:nvPr/>
        </p:nvSpPr>
        <p:spPr>
          <a:xfrm>
            <a:off x="636612" y="2802920"/>
            <a:ext cx="1022558" cy="4100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F" sz="1350" dirty="0">
                <a:solidFill>
                  <a:sysClr val="windowText" lastClr="000000"/>
                </a:solidFill>
              </a:rPr>
              <a:t>To Hall 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12C5D-D203-574B-A614-51532C089326}"/>
              </a:ext>
            </a:extLst>
          </p:cNvPr>
          <p:cNvSpPr txBox="1"/>
          <p:nvPr/>
        </p:nvSpPr>
        <p:spPr>
          <a:xfrm>
            <a:off x="6325192" y="1674358"/>
            <a:ext cx="1790465" cy="11310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F" sz="1350" dirty="0"/>
              <a:t>900 pax Briefing </a:t>
            </a:r>
          </a:p>
          <a:p>
            <a:pPr algn="ctr"/>
            <a:r>
              <a:rPr lang="en-US" sz="1350" dirty="0"/>
              <a:t>o</a:t>
            </a:r>
            <a:r>
              <a:rPr lang="en-AF" sz="1350" dirty="0"/>
              <a:t>r</a:t>
            </a:r>
          </a:p>
          <a:p>
            <a:pPr algn="ctr"/>
            <a:r>
              <a:rPr lang="en-AF" sz="1350" dirty="0"/>
              <a:t>400 pax Dining</a:t>
            </a:r>
          </a:p>
          <a:p>
            <a:pPr algn="ctr"/>
            <a:r>
              <a:rPr lang="en-AF" sz="1350" dirty="0"/>
              <a:t>“Main Briefing Center”</a:t>
            </a:r>
          </a:p>
          <a:p>
            <a:pPr algn="ctr"/>
            <a:r>
              <a:rPr lang="en-AF" sz="1350" dirty="0"/>
              <a:t>MDM ”Chow Hall”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6177A-0624-2E47-916C-83DAEBC2CCF1}"/>
              </a:ext>
            </a:extLst>
          </p:cNvPr>
          <p:cNvSpPr txBox="1"/>
          <p:nvPr/>
        </p:nvSpPr>
        <p:spPr>
          <a:xfrm>
            <a:off x="1649281" y="1911414"/>
            <a:ext cx="1022558" cy="3577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F" sz="825" dirty="0"/>
              <a:t>100 pax </a:t>
            </a:r>
            <a:r>
              <a:rPr lang="en-AF" sz="900" dirty="0"/>
              <a:t>Briefing</a:t>
            </a:r>
            <a:r>
              <a:rPr lang="en-AF" sz="825" dirty="0"/>
              <a:t> / </a:t>
            </a:r>
          </a:p>
          <a:p>
            <a:pPr algn="ctr"/>
            <a:r>
              <a:rPr lang="en-AF" sz="825" dirty="0"/>
              <a:t>Meeting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7B87D-81C1-BB4B-99FC-6A22393EF4B2}"/>
              </a:ext>
            </a:extLst>
          </p:cNvPr>
          <p:cNvSpPr txBox="1"/>
          <p:nvPr/>
        </p:nvSpPr>
        <p:spPr>
          <a:xfrm>
            <a:off x="5022244" y="4294984"/>
            <a:ext cx="1799994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F" sz="900" dirty="0"/>
              <a:t>400 pax Briefing / Meeting Space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6B8BF9-61E1-394F-B909-D7612A1699F6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298658" y="2020607"/>
            <a:ext cx="2026534" cy="21929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18ED2F-3F0B-CF42-BDEA-8E8E28A601BB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376337" y="4410400"/>
            <a:ext cx="645907" cy="677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804D12-50B9-7C42-886B-09287780D102}"/>
              </a:ext>
            </a:extLst>
          </p:cNvPr>
          <p:cNvCxnSpPr>
            <a:cxnSpLocks/>
          </p:cNvCxnSpPr>
          <p:nvPr/>
        </p:nvCxnSpPr>
        <p:spPr>
          <a:xfrm flipH="1">
            <a:off x="4142189" y="2373513"/>
            <a:ext cx="2201160" cy="150807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99D095-5921-9C4B-A48D-27A18E9EAEA8}"/>
              </a:ext>
            </a:extLst>
          </p:cNvPr>
          <p:cNvCxnSpPr>
            <a:cxnSpLocks/>
          </p:cNvCxnSpPr>
          <p:nvPr/>
        </p:nvCxnSpPr>
        <p:spPr>
          <a:xfrm>
            <a:off x="2665558" y="2090486"/>
            <a:ext cx="514513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1C479BD-C1E4-1F4B-BFB9-1169F54D9FDC}"/>
              </a:ext>
            </a:extLst>
          </p:cNvPr>
          <p:cNvSpPr txBox="1"/>
          <p:nvPr/>
        </p:nvSpPr>
        <p:spPr>
          <a:xfrm>
            <a:off x="4732096" y="1307046"/>
            <a:ext cx="1799994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F" sz="900" dirty="0"/>
              <a:t>400 pax Briefing / Meeting Space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8A27624-A4FD-234B-A5D8-CF6EDAF8385D}"/>
              </a:ext>
            </a:extLst>
          </p:cNvPr>
          <p:cNvCxnSpPr>
            <a:cxnSpLocks/>
          </p:cNvCxnSpPr>
          <p:nvPr/>
        </p:nvCxnSpPr>
        <p:spPr>
          <a:xfrm flipH="1">
            <a:off x="4223906" y="1403190"/>
            <a:ext cx="645907" cy="7932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06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4300" y="76200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u="sng" dirty="0">
                <a:solidFill>
                  <a:srgbClr val="41453A"/>
                </a:solidFill>
                <a:latin typeface="Arial" charset="0"/>
              </a:rPr>
              <a:t>Modern Day Marine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4300" y="838200"/>
            <a:ext cx="5525318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sz="2000" dirty="0">
                <a:latin typeface="Arial"/>
                <a:cs typeface="Arial"/>
              </a:rPr>
              <a:t> Service level event to support CMC’s vision for key-leader engagement, strategic communications and to showcase equipment and technology</a:t>
            </a:r>
          </a:p>
          <a:p>
            <a:pPr eaLnBrk="1" hangingPunct="1">
              <a:buFontTx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000" dirty="0">
                <a:latin typeface="Arial"/>
                <a:cs typeface="Arial"/>
              </a:rPr>
              <a:t> Presentations of emerging concepts and strategic level issues of interest to Marines and industry</a:t>
            </a:r>
          </a:p>
          <a:p>
            <a:pPr eaLnBrk="1" hangingPunct="1">
              <a:buFontTx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000" dirty="0">
                <a:latin typeface="Arial"/>
                <a:cs typeface="Arial"/>
              </a:rPr>
              <a:t> An opportunity for HQMC to deliver CMC message to Marines, Congress, DoD/DON, the joint force, allies and industry partners</a:t>
            </a:r>
          </a:p>
          <a:p>
            <a:pPr eaLnBrk="1" hangingPunct="1">
              <a:buFontTx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000" dirty="0">
                <a:latin typeface="Arial"/>
                <a:cs typeface="Arial"/>
              </a:rPr>
              <a:t> MCA and Marine Corps League are co-hosts</a:t>
            </a:r>
          </a:p>
          <a:p>
            <a:pPr eaLnBrk="1" hangingPunct="1">
              <a:buFontTx/>
              <a:buChar char="•"/>
              <a:defRPr/>
            </a:pPr>
            <a:endParaRPr lang="en-US" sz="1800" dirty="0">
              <a:latin typeface="Arial"/>
              <a:cs typeface="Arial"/>
            </a:endParaRPr>
          </a:p>
          <a:p>
            <a:pPr eaLnBrk="1" hangingPunct="1">
              <a:buFontTx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 descr="A soldier holding a gun&#10;&#10;Description automatically generated with low confidence">
            <a:extLst>
              <a:ext uri="{FF2B5EF4-FFF2-40B4-BE49-F238E27FC236}">
                <a16:creationId xmlns:a16="http://schemas.microsoft.com/office/drawing/2014/main" id="{D1A0FF67-AE3B-9E4D-B17E-5B0C69EC4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39" y="1082954"/>
            <a:ext cx="3133213" cy="3133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B3F482-8999-6B4E-AF54-767115F49C02}"/>
              </a:ext>
            </a:extLst>
          </p:cNvPr>
          <p:cNvSpPr txBox="1"/>
          <p:nvPr/>
        </p:nvSpPr>
        <p:spPr>
          <a:xfrm>
            <a:off x="5388928" y="4455261"/>
            <a:ext cx="3890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May 10-12, 2022, Walter E. Washington Convention Center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EC748-6469-4A1F-95B8-22A3161D4476}"/>
              </a:ext>
            </a:extLst>
          </p:cNvPr>
          <p:cNvSpPr/>
          <p:nvPr/>
        </p:nvSpPr>
        <p:spPr>
          <a:xfrm>
            <a:off x="0" y="5316243"/>
            <a:ext cx="9168677" cy="15696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FF3EC44D-31B4-4135-908A-C9B0C9AD0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3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AB3C1-DCA1-4A98-9EE4-3D9C524288DA}"/>
              </a:ext>
            </a:extLst>
          </p:cNvPr>
          <p:cNvSpPr txBox="1"/>
          <p:nvPr/>
        </p:nvSpPr>
        <p:spPr>
          <a:xfrm>
            <a:off x="1961536" y="-228600"/>
            <a:ext cx="51250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Modern Day Marine 2022 </a:t>
            </a:r>
          </a:p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POA&amp;M</a:t>
            </a:r>
          </a:p>
          <a:p>
            <a:pPr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FC1C32-8CBF-44B7-89D5-C4AECF67579A}"/>
              </a:ext>
            </a:extLst>
          </p:cNvPr>
          <p:cNvSpPr txBox="1"/>
          <p:nvPr/>
        </p:nvSpPr>
        <p:spPr>
          <a:xfrm>
            <a:off x="109553" y="881269"/>
            <a:ext cx="3700447" cy="125233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685748">
              <a:defRPr/>
            </a:pPr>
            <a:r>
              <a:rPr lang="en-US" sz="1050" b="1" dirty="0">
                <a:solidFill>
                  <a:srgbClr val="0A224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BACKGROUND</a:t>
            </a:r>
          </a:p>
          <a:p>
            <a:pPr defTabSz="685748">
              <a:defRPr/>
            </a:pPr>
            <a:r>
              <a:rPr lang="en-US" sz="900" i="1" dirty="0">
                <a:solidFill>
                  <a:srgbClr val="0A224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MDM will be the right event, at the right place, that incorporates a technology and concepts demo, professional development of the force, and showcases the Marine key stakeholders that will support future force design efforts.</a:t>
            </a:r>
            <a:endParaRPr lang="en-US" sz="825" i="1" dirty="0">
              <a:solidFill>
                <a:srgbClr val="0A2240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pPr defTabSz="685748">
              <a:defRPr/>
            </a:pPr>
            <a:endParaRPr lang="en-US" sz="788" b="1" dirty="0">
              <a:solidFill>
                <a:srgbClr val="0A2240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pPr algn="ctr" defTabSz="685748">
              <a:defRPr/>
            </a:pPr>
            <a:r>
              <a:rPr lang="en-US" sz="1050" b="1" dirty="0">
                <a:solidFill>
                  <a:srgbClr val="0A224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APPROVED THEME</a:t>
            </a:r>
          </a:p>
          <a:p>
            <a:pPr algn="ctr" defTabSz="685748">
              <a:defRPr/>
            </a:pPr>
            <a:r>
              <a:rPr lang="en-US" sz="1050" i="1" dirty="0">
                <a:solidFill>
                  <a:srgbClr val="0A224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Today’s Innovation…Tomorrow’s Battles Won </a:t>
            </a:r>
            <a:endParaRPr lang="en-US" sz="1050" b="1" dirty="0">
              <a:solidFill>
                <a:srgbClr val="0A2240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58F59-7C5D-4A1E-A7C5-6949C02E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fld id="{4319300C-D5DC-483A-BF91-80BC72841F4B}" type="slidenum">
              <a:rPr lang="en-US" smtClean="0"/>
              <a:pPr algn="r" defTabSz="685800">
                <a:defRPr/>
              </a:pPr>
              <a:t>3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A6CDC56B-1850-482C-838E-54B0FDA7B8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65510"/>
            <a:ext cx="2430275" cy="16206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A78D316-BC04-9245-A914-62B67BEF6358}"/>
              </a:ext>
            </a:extLst>
          </p:cNvPr>
          <p:cNvGrpSpPr/>
          <p:nvPr/>
        </p:nvGrpSpPr>
        <p:grpSpPr>
          <a:xfrm>
            <a:off x="530915" y="1219200"/>
            <a:ext cx="10229465" cy="4011424"/>
            <a:chOff x="530915" y="1852495"/>
            <a:chExt cx="10229465" cy="40114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D2DFDC-120A-4CAE-9831-58B0215179C6}"/>
                </a:ext>
              </a:extLst>
            </p:cNvPr>
            <p:cNvSpPr txBox="1"/>
            <p:nvPr/>
          </p:nvSpPr>
          <p:spPr>
            <a:xfrm>
              <a:off x="7166719" y="2149730"/>
              <a:ext cx="1810118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 defTabSz="685748">
                <a:defRPr/>
              </a:pPr>
              <a:r>
                <a:rPr lang="en-US" sz="900" b="1" u="sng" dirty="0">
                  <a:solidFill>
                    <a:srgbClr val="00206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12 May</a:t>
              </a:r>
              <a:r>
                <a:rPr lang="en-US" sz="900" b="1" dirty="0">
                  <a:solidFill>
                    <a:srgbClr val="00206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: Day 3 of Expo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759F58A-E3B1-44F7-BB3F-82290AF9459A}"/>
                </a:ext>
              </a:extLst>
            </p:cNvPr>
            <p:cNvSpPr/>
            <p:nvPr/>
          </p:nvSpPr>
          <p:spPr>
            <a:xfrm>
              <a:off x="5513446" y="3040753"/>
              <a:ext cx="43895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48">
                <a:defRPr/>
              </a:pPr>
              <a:r>
                <a:rPr lang="en-US" sz="900" b="1" u="sng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7 APR:</a:t>
              </a:r>
              <a:r>
                <a:rPr lang="en-US" sz="900" b="1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 FPC - All Presentation Materials Submitted. Media Plan, </a:t>
              </a:r>
            </a:p>
            <a:p>
              <a:pPr defTabSz="685748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Grand Banquet &amp; Enlisted Awards Parade plans confirmed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98EE24A-9FC5-4CF1-9FBF-D29ECA896BD2}"/>
                </a:ext>
              </a:extLst>
            </p:cNvPr>
            <p:cNvSpPr/>
            <p:nvPr/>
          </p:nvSpPr>
          <p:spPr>
            <a:xfrm>
              <a:off x="2610610" y="4705832"/>
              <a:ext cx="67644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48">
                <a:defRPr/>
              </a:pPr>
              <a:r>
                <a:rPr lang="en-US" sz="900" b="1" u="sng" strike="sngStrike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4 NOV</a:t>
              </a:r>
              <a:r>
                <a:rPr lang="en-US" sz="900" b="1" strike="sngStrike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US" sz="900" b="1" strike="sngStrike" dirty="0">
                  <a:solidFill>
                    <a:srgbClr val="FF000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MDM 2022 Kick Off Mtg w/ USMC Experimentation, Requirements &amp; Acquisitions Organizations. Enlisted </a:t>
              </a:r>
            </a:p>
            <a:p>
              <a:pPr defTabSz="685748">
                <a:defRPr/>
              </a:pPr>
              <a:r>
                <a:rPr lang="en-US" sz="900" b="1" strike="sngStrike" dirty="0">
                  <a:solidFill>
                    <a:srgbClr val="FF000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Awards MARADMIN prepared for release by 12/2/2021. Enlisted Awards Parade Plan Confirmed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5BE3E9-AE38-4CE0-A767-D548950FFA91}"/>
                </a:ext>
              </a:extLst>
            </p:cNvPr>
            <p:cNvSpPr/>
            <p:nvPr/>
          </p:nvSpPr>
          <p:spPr>
            <a:xfrm>
              <a:off x="4921865" y="3339629"/>
              <a:ext cx="52919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48">
                <a:defRPr/>
              </a:pPr>
              <a:r>
                <a:rPr lang="en-US" sz="900" b="1" u="sng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10 MAR:</a:t>
              </a:r>
              <a:r>
                <a:rPr lang="en-US" sz="900" b="1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 MPC - Presenters Confirmed, Marine Zone Layout Confirmed, </a:t>
              </a:r>
            </a:p>
            <a:p>
              <a:pPr defTabSz="685748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Marine Stage Presentations Confirmed 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BC8BD7-08DE-43DF-BA15-924D4F05B912}"/>
                </a:ext>
              </a:extLst>
            </p:cNvPr>
            <p:cNvSpPr/>
            <p:nvPr/>
          </p:nvSpPr>
          <p:spPr>
            <a:xfrm>
              <a:off x="3180390" y="4376041"/>
              <a:ext cx="67644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48">
                <a:defRPr/>
              </a:pPr>
              <a:r>
                <a:rPr lang="en-US" sz="900" b="1" u="sng" strike="sngStrike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2 DEC</a:t>
              </a:r>
              <a:r>
                <a:rPr lang="en-US" sz="900" b="1" strike="sngStrike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US" sz="900" b="1" strike="sngStrike" dirty="0">
                  <a:solidFill>
                    <a:srgbClr val="FF000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Number, Type &amp; Timing of MDM inclusive events, session tracks, presentation slots per track, and </a:t>
              </a:r>
            </a:p>
            <a:p>
              <a:pPr defTabSz="685748">
                <a:defRPr/>
              </a:pPr>
              <a:r>
                <a:rPr lang="en-US" sz="900" b="1" strike="sngStrike" dirty="0">
                  <a:solidFill>
                    <a:srgbClr val="FF000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anticipated audience sizes to facilitate registration process build  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F9EBE63-6FC0-4540-94DA-A8C6781B47D9}"/>
                </a:ext>
              </a:extLst>
            </p:cNvPr>
            <p:cNvSpPr/>
            <p:nvPr/>
          </p:nvSpPr>
          <p:spPr>
            <a:xfrm>
              <a:off x="3995939" y="3822946"/>
              <a:ext cx="6764441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48">
                <a:defRPr/>
              </a:pPr>
              <a:r>
                <a:rPr lang="en-US" sz="900" b="1" u="sng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6 JAN</a:t>
              </a:r>
              <a:r>
                <a:rPr lang="en-US" sz="900" b="1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: IPC</a:t>
              </a:r>
            </a:p>
            <a:p>
              <a:pPr defTabSz="685748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Marine Stage Slots Allocated, Show Theme Approved, DC &amp; IM Award Recipients Approved </a:t>
              </a:r>
            </a:p>
            <a:p>
              <a:pPr defTabSz="685748">
                <a:defRPr/>
              </a:pPr>
              <a:endParaRPr lang="en-US" sz="900" b="1" dirty="0">
                <a:solidFill>
                  <a:prstClr val="black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B4CAF57-674B-DC4F-B3DA-F13D9C3693A9}"/>
                </a:ext>
              </a:extLst>
            </p:cNvPr>
            <p:cNvSpPr/>
            <p:nvPr/>
          </p:nvSpPr>
          <p:spPr>
            <a:xfrm>
              <a:off x="3597904" y="4130594"/>
              <a:ext cx="676444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48">
                <a:defRPr/>
              </a:pPr>
              <a:r>
                <a:rPr lang="en-US" sz="900" b="1" u="sng" dirty="0">
                  <a:solidFill>
                    <a:prstClr val="black"/>
                  </a:solidFill>
                  <a:highlight>
                    <a:srgbClr val="FFFF00"/>
                  </a:highlight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6 DEC</a:t>
              </a:r>
              <a:r>
                <a:rPr lang="en-US" sz="900" b="1" dirty="0">
                  <a:solidFill>
                    <a:prstClr val="black"/>
                  </a:solidFill>
                  <a:highlight>
                    <a:srgbClr val="FFFF00"/>
                  </a:highlight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: CMC Information Brief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CBF32F-8D14-4217-B25C-42689F12C51F}"/>
                </a:ext>
              </a:extLst>
            </p:cNvPr>
            <p:cNvSpPr txBox="1"/>
            <p:nvPr/>
          </p:nvSpPr>
          <p:spPr>
            <a:xfrm>
              <a:off x="6705232" y="2385540"/>
              <a:ext cx="1810118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 defTabSz="685748">
                <a:defRPr/>
              </a:pPr>
              <a:r>
                <a:rPr lang="en-US" sz="900" b="1" u="sng" dirty="0">
                  <a:solidFill>
                    <a:srgbClr val="00206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11 May</a:t>
              </a:r>
              <a:r>
                <a:rPr lang="en-US" sz="900" b="1" dirty="0">
                  <a:solidFill>
                    <a:srgbClr val="00206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: Day 2 of Expo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4769C6-DE55-429E-89D3-722DD0F0FC40}"/>
                </a:ext>
              </a:extLst>
            </p:cNvPr>
            <p:cNvSpPr txBox="1"/>
            <p:nvPr/>
          </p:nvSpPr>
          <p:spPr>
            <a:xfrm>
              <a:off x="6285094" y="2627026"/>
              <a:ext cx="1810118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 defTabSz="685748">
                <a:defRPr/>
              </a:pPr>
              <a:r>
                <a:rPr lang="en-US" sz="900" b="1" u="sng" dirty="0">
                  <a:solidFill>
                    <a:srgbClr val="00206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10 May</a:t>
              </a:r>
              <a:r>
                <a:rPr lang="en-US" sz="900" b="1" dirty="0">
                  <a:solidFill>
                    <a:srgbClr val="00206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: Day 1 of Expo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B98118-0ACA-467C-9DAF-039EF55521C8}"/>
                </a:ext>
              </a:extLst>
            </p:cNvPr>
            <p:cNvSpPr/>
            <p:nvPr/>
          </p:nvSpPr>
          <p:spPr>
            <a:xfrm>
              <a:off x="1126070" y="5612286"/>
              <a:ext cx="4572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48">
                <a:defRPr/>
              </a:pPr>
              <a:r>
                <a:rPr lang="en-US" sz="900" b="1" u="sng" strike="sngStrike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30 SEP</a:t>
              </a:r>
              <a:r>
                <a:rPr lang="en-US" sz="900" b="1" strike="sngStrike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US" sz="900" b="1" strike="sngStrike" dirty="0">
                  <a:solidFill>
                    <a:srgbClr val="FF000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Draft MDM 2022 Concept Review w/ CD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046CEB-C46D-4090-938F-5837A86B7E73}"/>
                </a:ext>
              </a:extLst>
            </p:cNvPr>
            <p:cNvSpPr/>
            <p:nvPr/>
          </p:nvSpPr>
          <p:spPr>
            <a:xfrm>
              <a:off x="1839961" y="5232716"/>
              <a:ext cx="4572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48">
                <a:defRPr/>
              </a:pPr>
              <a:r>
                <a:rPr lang="en-US" sz="900" b="1" u="sng" strike="sngStrike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13 OCT</a:t>
              </a:r>
              <a:r>
                <a:rPr lang="en-US" sz="900" b="1" strike="sngStrike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US" sz="900" b="1" strike="sngStrike" dirty="0">
                  <a:solidFill>
                    <a:srgbClr val="FF000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Site visit to DC Convention Center/AUSA Annual Meeting 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07425BC-032C-45A0-94CD-DEC908FB2A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915" y="1852495"/>
              <a:ext cx="7029178" cy="401142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24">
              <a:extLst>
                <a:ext uri="{FF2B5EF4-FFF2-40B4-BE49-F238E27FC236}">
                  <a16:creationId xmlns:a16="http://schemas.microsoft.com/office/drawing/2014/main" id="{35352568-07EB-4DFB-93B1-CB6C80BA666A}"/>
                </a:ext>
              </a:extLst>
            </p:cNvPr>
            <p:cNvSpPr/>
            <p:nvPr/>
          </p:nvSpPr>
          <p:spPr>
            <a:xfrm>
              <a:off x="5656097" y="2806356"/>
              <a:ext cx="171450" cy="17033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8">
                <a:defRPr/>
              </a:pPr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8" name="Isosceles Triangle 24">
              <a:extLst>
                <a:ext uri="{FF2B5EF4-FFF2-40B4-BE49-F238E27FC236}">
                  <a16:creationId xmlns:a16="http://schemas.microsoft.com/office/drawing/2014/main" id="{0119AAA5-E514-4C62-893F-070C037372B4}"/>
                </a:ext>
              </a:extLst>
            </p:cNvPr>
            <p:cNvSpPr/>
            <p:nvPr/>
          </p:nvSpPr>
          <p:spPr>
            <a:xfrm>
              <a:off x="5980613" y="2595191"/>
              <a:ext cx="171450" cy="17033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8">
                <a:defRPr/>
              </a:pPr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9" name="Isosceles Triangle 24">
              <a:extLst>
                <a:ext uri="{FF2B5EF4-FFF2-40B4-BE49-F238E27FC236}">
                  <a16:creationId xmlns:a16="http://schemas.microsoft.com/office/drawing/2014/main" id="{D2772A0D-749E-45A6-88C1-EB5C98074D2A}"/>
                </a:ext>
              </a:extLst>
            </p:cNvPr>
            <p:cNvSpPr/>
            <p:nvPr/>
          </p:nvSpPr>
          <p:spPr>
            <a:xfrm>
              <a:off x="6834765" y="2119736"/>
              <a:ext cx="171450" cy="17033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8">
                <a:defRPr/>
              </a:pPr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34" name="Isosceles Triangle 24">
              <a:extLst>
                <a:ext uri="{FF2B5EF4-FFF2-40B4-BE49-F238E27FC236}">
                  <a16:creationId xmlns:a16="http://schemas.microsoft.com/office/drawing/2014/main" id="{061922E6-E5A5-48B6-B7FD-4C1255906C5F}"/>
                </a:ext>
              </a:extLst>
            </p:cNvPr>
            <p:cNvSpPr/>
            <p:nvPr/>
          </p:nvSpPr>
          <p:spPr>
            <a:xfrm>
              <a:off x="5269419" y="2990806"/>
              <a:ext cx="171450" cy="170334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8">
                <a:defRPr/>
              </a:pPr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35" name="Isosceles Triangle 24">
              <a:extLst>
                <a:ext uri="{FF2B5EF4-FFF2-40B4-BE49-F238E27FC236}">
                  <a16:creationId xmlns:a16="http://schemas.microsoft.com/office/drawing/2014/main" id="{30027C9E-C1F4-4FF1-A17E-2F287F86373D}"/>
                </a:ext>
              </a:extLst>
            </p:cNvPr>
            <p:cNvSpPr/>
            <p:nvPr/>
          </p:nvSpPr>
          <p:spPr>
            <a:xfrm>
              <a:off x="4713195" y="3326939"/>
              <a:ext cx="171450" cy="170334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8">
                <a:defRPr/>
              </a:pPr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37" name="Isosceles Triangle 24">
              <a:extLst>
                <a:ext uri="{FF2B5EF4-FFF2-40B4-BE49-F238E27FC236}">
                  <a16:creationId xmlns:a16="http://schemas.microsoft.com/office/drawing/2014/main" id="{89448CF2-4E16-44A9-ACCA-2656D7031A68}"/>
                </a:ext>
              </a:extLst>
            </p:cNvPr>
            <p:cNvSpPr/>
            <p:nvPr/>
          </p:nvSpPr>
          <p:spPr>
            <a:xfrm>
              <a:off x="2275583" y="4724096"/>
              <a:ext cx="171450" cy="17033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8">
                <a:defRPr/>
              </a:pPr>
              <a:endParaRPr lang="en-US" sz="1350" dirty="0">
                <a:solidFill>
                  <a:srgbClr val="FF0000"/>
                </a:solidFill>
                <a:latin typeface="Open Sans"/>
              </a:endParaRPr>
            </a:p>
          </p:txBody>
        </p:sp>
        <p:sp>
          <p:nvSpPr>
            <p:cNvPr id="38" name="Isosceles Triangle 24">
              <a:extLst>
                <a:ext uri="{FF2B5EF4-FFF2-40B4-BE49-F238E27FC236}">
                  <a16:creationId xmlns:a16="http://schemas.microsoft.com/office/drawing/2014/main" id="{73F95032-9036-4619-A225-9F262ACE88ED}"/>
                </a:ext>
              </a:extLst>
            </p:cNvPr>
            <p:cNvSpPr/>
            <p:nvPr/>
          </p:nvSpPr>
          <p:spPr>
            <a:xfrm>
              <a:off x="1447259" y="5166257"/>
              <a:ext cx="171450" cy="17033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8">
                <a:defRPr/>
              </a:pPr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39" name="Isosceles Triangle 24">
              <a:extLst>
                <a:ext uri="{FF2B5EF4-FFF2-40B4-BE49-F238E27FC236}">
                  <a16:creationId xmlns:a16="http://schemas.microsoft.com/office/drawing/2014/main" id="{146177DF-B456-4689-89AD-F770D4B2E41B}"/>
                </a:ext>
              </a:extLst>
            </p:cNvPr>
            <p:cNvSpPr/>
            <p:nvPr/>
          </p:nvSpPr>
          <p:spPr>
            <a:xfrm>
              <a:off x="709809" y="5601215"/>
              <a:ext cx="171450" cy="17033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8">
                <a:defRPr/>
              </a:pPr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31" name="Isosceles Triangle 24">
              <a:extLst>
                <a:ext uri="{FF2B5EF4-FFF2-40B4-BE49-F238E27FC236}">
                  <a16:creationId xmlns:a16="http://schemas.microsoft.com/office/drawing/2014/main" id="{DD29904D-DACD-4E6F-9F3D-620927032D36}"/>
                </a:ext>
              </a:extLst>
            </p:cNvPr>
            <p:cNvSpPr/>
            <p:nvPr/>
          </p:nvSpPr>
          <p:spPr>
            <a:xfrm>
              <a:off x="2911177" y="4352004"/>
              <a:ext cx="171450" cy="170334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8">
                <a:defRPr/>
              </a:pPr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41" name="Isosceles Triangle 24">
              <a:extLst>
                <a:ext uri="{FF2B5EF4-FFF2-40B4-BE49-F238E27FC236}">
                  <a16:creationId xmlns:a16="http://schemas.microsoft.com/office/drawing/2014/main" id="{63F7E20A-71A4-400D-B7FB-0B8AD05AC173}"/>
                </a:ext>
              </a:extLst>
            </p:cNvPr>
            <p:cNvSpPr/>
            <p:nvPr/>
          </p:nvSpPr>
          <p:spPr>
            <a:xfrm>
              <a:off x="3809027" y="3819106"/>
              <a:ext cx="171450" cy="170334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8">
                <a:defRPr/>
              </a:pPr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3FF94A-2AF2-45F7-A630-051256E57466}"/>
                </a:ext>
              </a:extLst>
            </p:cNvPr>
            <p:cNvSpPr txBox="1"/>
            <p:nvPr/>
          </p:nvSpPr>
          <p:spPr>
            <a:xfrm>
              <a:off x="5940620" y="2844210"/>
              <a:ext cx="1810118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 defTabSz="685748">
                <a:defRPr/>
              </a:pPr>
              <a:r>
                <a:rPr lang="en-US" sz="900" b="1" u="sng" dirty="0">
                  <a:solidFill>
                    <a:srgbClr val="00206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9 May</a:t>
              </a:r>
              <a:r>
                <a:rPr lang="en-US" sz="900" b="1" dirty="0">
                  <a:solidFill>
                    <a:srgbClr val="002060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: MCSC APBI</a:t>
              </a:r>
            </a:p>
          </p:txBody>
        </p:sp>
        <p:sp>
          <p:nvSpPr>
            <p:cNvPr id="33" name="Isosceles Triangle 24">
              <a:extLst>
                <a:ext uri="{FF2B5EF4-FFF2-40B4-BE49-F238E27FC236}">
                  <a16:creationId xmlns:a16="http://schemas.microsoft.com/office/drawing/2014/main" id="{023064A1-6B7C-434E-9EBF-FD6DAA8F46A4}"/>
                </a:ext>
              </a:extLst>
            </p:cNvPr>
            <p:cNvSpPr/>
            <p:nvPr/>
          </p:nvSpPr>
          <p:spPr>
            <a:xfrm>
              <a:off x="6398523" y="2351797"/>
              <a:ext cx="171450" cy="17033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8">
                <a:defRPr/>
              </a:pPr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36" name="Isosceles Triangle 24">
              <a:extLst>
                <a:ext uri="{FF2B5EF4-FFF2-40B4-BE49-F238E27FC236}">
                  <a16:creationId xmlns:a16="http://schemas.microsoft.com/office/drawing/2014/main" id="{36813ADB-7E87-49A5-839D-587E5D9024C4}"/>
                </a:ext>
              </a:extLst>
            </p:cNvPr>
            <p:cNvSpPr/>
            <p:nvPr/>
          </p:nvSpPr>
          <p:spPr>
            <a:xfrm>
              <a:off x="4199133" y="3628038"/>
              <a:ext cx="171450" cy="170334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8">
                <a:defRPr/>
              </a:pPr>
              <a:endParaRPr lang="en-US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F978CF5-77BE-42AD-81E8-CB4196C1A706}"/>
                </a:ext>
              </a:extLst>
            </p:cNvPr>
            <p:cNvSpPr/>
            <p:nvPr/>
          </p:nvSpPr>
          <p:spPr>
            <a:xfrm>
              <a:off x="4378252" y="3666364"/>
              <a:ext cx="362054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48">
                <a:defRPr/>
              </a:pPr>
              <a:r>
                <a:rPr lang="en-US" sz="900" b="1" u="sng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1 MAR:</a:t>
              </a:r>
              <a:r>
                <a:rPr lang="en-US" sz="900" b="1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 MDM Attendee &amp; Exhibitor </a:t>
              </a:r>
              <a:r>
                <a:rPr lang="en-US" sz="900" b="1" dirty="0">
                  <a:solidFill>
                    <a:prstClr val="black"/>
                  </a:solidFill>
                  <a:highlight>
                    <a:srgbClr val="FFFF00"/>
                  </a:highlight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Registration “go live date</a:t>
              </a:r>
              <a:r>
                <a:rPr lang="en-US" sz="900" b="1" dirty="0">
                  <a:solidFill>
                    <a:prstClr val="black"/>
                  </a:solidFill>
                  <a:latin typeface="Segoe UI" panose="020B0502040204020203" pitchFamily="34" charset="0"/>
                  <a:ea typeface="Segoe UI Historic" panose="020B0502040204020203" pitchFamily="34" charset="0"/>
                  <a:cs typeface="Segoe UI" panose="020B0502040204020203" pitchFamily="34" charset="0"/>
                </a:rPr>
                <a:t>” </a:t>
              </a: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9B34E714-D6E5-7A44-806C-77B5224AA8BA}"/>
                </a:ext>
              </a:extLst>
            </p:cNvPr>
            <p:cNvSpPr/>
            <p:nvPr/>
          </p:nvSpPr>
          <p:spPr>
            <a:xfrm>
              <a:off x="3851833" y="3224095"/>
              <a:ext cx="872567" cy="36278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F" sz="900" b="1" dirty="0">
                  <a:solidFill>
                    <a:schemeClr val="tx1"/>
                  </a:solidFill>
                </a:rPr>
                <a:t>MPC (MCA)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69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39ACA-42FB-47F0-A80E-EFB8FDE47506}"/>
              </a:ext>
            </a:extLst>
          </p:cNvPr>
          <p:cNvSpPr txBox="1"/>
          <p:nvPr/>
        </p:nvSpPr>
        <p:spPr>
          <a:xfrm>
            <a:off x="2047481" y="-304800"/>
            <a:ext cx="49473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en-US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Modern Day Marine 2022 </a:t>
            </a:r>
          </a:p>
          <a:p>
            <a:pPr algn="ctr" defTabSz="685800">
              <a:defRPr/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alibri" panose="020F0502020204030204"/>
              </a:rPr>
              <a:t>(Post IPC Draft SOE)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4CD0C-2267-499B-8CB4-9F52371D26E6}"/>
              </a:ext>
            </a:extLst>
          </p:cNvPr>
          <p:cNvSpPr txBox="1"/>
          <p:nvPr/>
        </p:nvSpPr>
        <p:spPr>
          <a:xfrm>
            <a:off x="592474" y="1663642"/>
            <a:ext cx="78573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27893-8B76-4D56-A9FA-6D8090125F1C}"/>
              </a:ext>
            </a:extLst>
          </p:cNvPr>
          <p:cNvSpPr txBox="1"/>
          <p:nvPr/>
        </p:nvSpPr>
        <p:spPr>
          <a:xfrm>
            <a:off x="275095" y="762000"/>
            <a:ext cx="8868905" cy="4399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defRPr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Monday, 9 May, MCSC APBI – Walter E. Washington Convention Center, Washington, DC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0800 – 1730 Marine Corps Systems Command Schedule (Independent event planned and executed by MCSC ICW MDM to facilitate invited Industry attendance </a:t>
            </a:r>
          </a:p>
          <a:p>
            <a:pPr defTabSz="685800">
              <a:lnSpc>
                <a:spcPct val="90000"/>
              </a:lnSpc>
              <a:defRPr/>
            </a:pPr>
            <a:endParaRPr lang="en-US" sz="1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defRPr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Tuesday, 10 May, Day One – Walter E. Washington Convention Center, Washington, DC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0800 – 0930 Congressional Breakfast CMC Host + Remark; Congressional GOH Remarks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0945 – 1000 Opening Ceremony – Main Entrance to Exhibit Hall </a:t>
            </a:r>
            <a:r>
              <a:rPr lang="en-US" sz="1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ACMC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1000 Expo Hall Open &amp; Presentation Schedule Initiated </a:t>
            </a:r>
            <a:r>
              <a:rPr lang="en-US" sz="1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CMC/ACMC introduce Keynote Speaker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1530 End of Presentation Schedule 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1630 Expo Hall Close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1830 – 1930 Grand Banquet Reception – Marriott Marquis, Washington, DC (901 Massachusetts Ave, NW) </a:t>
            </a:r>
          </a:p>
          <a:p>
            <a:pPr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1930 – 2130 Grand Banquet </a:t>
            </a: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(CMC GOH </a:t>
            </a:r>
            <a:r>
              <a:rPr lang="en-US" sz="1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Remarks (MCL Iron Mike &amp; Dicky Chappelle Awards)</a:t>
            </a:r>
            <a:endParaRPr lang="en-US" sz="11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defRPr/>
            </a:pPr>
            <a:endParaRPr lang="en-US" sz="11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defRPr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Wednesday, 11 May, Day Two – Walter E. Washington Convention Center, Washington, DC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0830 – 1000 Marine Corps League Awards Ceremony &amp; Leadership Breakfast CMC &amp; SMMC GOHs 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1000 Expo Hall Open &amp; Presentation Schedule Initiated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1200 - 1330 MDM Personal Financial Planning Lunch Hosted by MCA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1530 End of Presentation Schedule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1630 Expo Hall Close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1600-1830 MDM International Reception &amp; Presentation hosted by the British Embassy and MCA  </a:t>
            </a:r>
          </a:p>
          <a:p>
            <a:pPr defTabSz="685800">
              <a:lnSpc>
                <a:spcPct val="90000"/>
              </a:lnSpc>
              <a:defRPr/>
            </a:pPr>
            <a:endParaRPr lang="en-US" sz="1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defRPr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Thursday, 12 May, Day Three – Walter E. Washington Convention Center, Washington, DC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1000 Expo Hall Open &amp; Presentation Schedule Initiated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1200 - 1400 </a:t>
            </a:r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</a:rPr>
              <a:t>Operation Semper Fi &amp; MDM Career Transition Lunch Hosted by MCA (CG MCRC GOH)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1400 - 1500 Marine Zone Semper Fi Mixer 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1530 Expo Hall Close, End of Presentation Schedule &amp; End of show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3ACC9-7650-4348-9B50-09BAB3AC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fld id="{4319300C-D5DC-483A-BF91-80BC72841F4B}" type="slidenum">
              <a:rPr lang="en-US" smtClean="0"/>
              <a:pPr algn="r" defTabSz="685800">
                <a:defRPr/>
              </a:pPr>
              <a:t>4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441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B2FA23-D22A-4B59-956F-68935C4FB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90712"/>
              </p:ext>
            </p:extLst>
          </p:nvPr>
        </p:nvGraphicFramePr>
        <p:xfrm>
          <a:off x="505651" y="990600"/>
          <a:ext cx="7964510" cy="397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689">
                  <a:extLst>
                    <a:ext uri="{9D8B030D-6E8A-4147-A177-3AD203B41FA5}">
                      <a16:colId xmlns:a16="http://schemas.microsoft.com/office/drawing/2014/main" val="1016955917"/>
                    </a:ext>
                  </a:extLst>
                </a:gridCol>
                <a:gridCol w="1045300">
                  <a:extLst>
                    <a:ext uri="{9D8B030D-6E8A-4147-A177-3AD203B41FA5}">
                      <a16:colId xmlns:a16="http://schemas.microsoft.com/office/drawing/2014/main" val="3836903239"/>
                    </a:ext>
                  </a:extLst>
                </a:gridCol>
                <a:gridCol w="3580994">
                  <a:extLst>
                    <a:ext uri="{9D8B030D-6E8A-4147-A177-3AD203B41FA5}">
                      <a16:colId xmlns:a16="http://schemas.microsoft.com/office/drawing/2014/main" val="707264019"/>
                    </a:ext>
                  </a:extLst>
                </a:gridCol>
                <a:gridCol w="1618527">
                  <a:extLst>
                    <a:ext uri="{9D8B030D-6E8A-4147-A177-3AD203B41FA5}">
                      <a16:colId xmlns:a16="http://schemas.microsoft.com/office/drawing/2014/main" val="1686440228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Time Slot / 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Organization(s)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Topic / Audience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Type </a:t>
                      </a:r>
                    </a:p>
                    <a:p>
                      <a:pPr algn="ctr"/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26963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1" dirty="0"/>
                        <a:t>1000 – 1100/ Tue, 5/10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CMC/ACMC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of the Corps/FD2030  SITREP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Remarks followed by Q&amp;A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26896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1100 – 1200 / Tue, 5/10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DEPSECDEF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Keynote –OR--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Remarks followed by Q&amp;A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77277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SECNAV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Keynote / Alternate –OR--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“”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14585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ADM </a:t>
                      </a:r>
                      <a:r>
                        <a:rPr lang="en-US" sz="1100" b="0" kern="1200" dirty="0" err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Gilday</a:t>
                      </a:r>
                      <a:endParaRPr lang="en-US" sz="1100" b="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Keynote Alternate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“”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136628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1200 – 1300 / Tue, 5/10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ASN RD&amp;A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 ’23 Acquisitions Look Ahead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Remarks followed by Q&amp;A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6649566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1330 – 1500 / Tue, 5/10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DC CD&amp;I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MCWL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MCSC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PEO 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N95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Force Design 2030: Experimentation, Requirements, Acquisitions &amp; Naval Integration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Panel followed by Q&amp;A</a:t>
                      </a:r>
                      <a:endParaRPr lang="en-US" sz="1100" b="1" i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03881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 u="sng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850375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1500 – 1600 / Tues, 5/10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MARSOC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MARSOC Operational Approach for</a:t>
                      </a:r>
                    </a:p>
                    <a:p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Modernization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Remarks/Panel followed by Q&amp;A</a:t>
                      </a:r>
                      <a:endParaRPr lang="en-US" sz="1100" b="1" i="1" u="sng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9142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9BCF81-AD52-480C-AAF7-5808D2BD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fld id="{4319300C-D5DC-483A-BF91-80BC72841F4B}" type="slidenum">
              <a:rPr lang="en-US" smtClean="0"/>
              <a:pPr algn="r" defTabSz="685800">
                <a:defRPr/>
              </a:pPr>
              <a:t>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B5C02-8F6C-EF42-9BEA-A912AA8FC56C}"/>
              </a:ext>
            </a:extLst>
          </p:cNvPr>
          <p:cNvSpPr txBox="1"/>
          <p:nvPr/>
        </p:nvSpPr>
        <p:spPr>
          <a:xfrm>
            <a:off x="2889118" y="5382139"/>
            <a:ext cx="34055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All conducted in the Main Briefing Center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Media Roundtables to follow as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033BB-46FC-9A45-8704-2ECC63C0FA83}"/>
              </a:ext>
            </a:extLst>
          </p:cNvPr>
          <p:cNvSpPr txBox="1"/>
          <p:nvPr/>
        </p:nvSpPr>
        <p:spPr>
          <a:xfrm>
            <a:off x="2386622" y="-336160"/>
            <a:ext cx="441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MDM 2022 Content Framework</a:t>
            </a:r>
          </a:p>
          <a:p>
            <a:pPr algn="ctr"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Proposed/Tentative &amp;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85868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B2FA23-D22A-4B59-956F-68935C4FB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929088"/>
              </p:ext>
            </p:extLst>
          </p:nvPr>
        </p:nvGraphicFramePr>
        <p:xfrm>
          <a:off x="533400" y="990600"/>
          <a:ext cx="7787789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268">
                  <a:extLst>
                    <a:ext uri="{9D8B030D-6E8A-4147-A177-3AD203B41FA5}">
                      <a16:colId xmlns:a16="http://schemas.microsoft.com/office/drawing/2014/main" val="1016955917"/>
                    </a:ext>
                  </a:extLst>
                </a:gridCol>
                <a:gridCol w="1635370">
                  <a:extLst>
                    <a:ext uri="{9D8B030D-6E8A-4147-A177-3AD203B41FA5}">
                      <a16:colId xmlns:a16="http://schemas.microsoft.com/office/drawing/2014/main" val="3836903239"/>
                    </a:ext>
                  </a:extLst>
                </a:gridCol>
                <a:gridCol w="2967404">
                  <a:extLst>
                    <a:ext uri="{9D8B030D-6E8A-4147-A177-3AD203B41FA5}">
                      <a16:colId xmlns:a16="http://schemas.microsoft.com/office/drawing/2014/main" val="707264019"/>
                    </a:ext>
                  </a:extLst>
                </a:gridCol>
                <a:gridCol w="1661747">
                  <a:extLst>
                    <a:ext uri="{9D8B030D-6E8A-4147-A177-3AD203B41FA5}">
                      <a16:colId xmlns:a16="http://schemas.microsoft.com/office/drawing/2014/main" val="1686440228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Time Slot / 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Organization(s)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Topic / Audience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Type </a:t>
                      </a:r>
                    </a:p>
                    <a:p>
                      <a:pPr algn="ctr"/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269631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1000 – 1130 / Wed, 5/11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DC PP&amp;O w/  Allied Attachés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Pacific: Partnership in the Littorals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Panel followed by Q&amp;A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878904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1100" b="1" dirty="0">
                          <a:highlight>
                            <a:srgbClr val="FFFF00"/>
                          </a:highlight>
                        </a:rPr>
                        <a:t>1230 – 1400/ Wed 5/11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DC M&amp;RA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CG MCSC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DC/ADC CD&amp;I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Add TECOM?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Talent Management 2030 SITREP and Way Ahead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Co-remarks followed by Q&amp;A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110907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1400– 1530 / Wed, 5/11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DC-AVN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DC-I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PEO AVN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Aviation Adaptation and Operations in the Information Environment for FD 2030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Co-remarks followed by Q&amp;A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7620306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E6901A-8CE6-45D9-B5D3-71EC8A05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fld id="{4319300C-D5DC-483A-BF91-80BC72841F4B}" type="slidenum">
              <a:rPr lang="en-US" smtClean="0"/>
              <a:pPr algn="r" defTabSz="685800">
                <a:defRPr/>
              </a:pPr>
              <a:t>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B3C07-EFE7-7B4E-99EA-93AB74EFCB9A}"/>
              </a:ext>
            </a:extLst>
          </p:cNvPr>
          <p:cNvSpPr txBox="1"/>
          <p:nvPr/>
        </p:nvSpPr>
        <p:spPr>
          <a:xfrm>
            <a:off x="2700277" y="5382139"/>
            <a:ext cx="34055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All conducted in the Main Briefing Center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Media Roundtables to follow as available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3FDD1C-99F4-8541-9E07-9CCA945E6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431048"/>
              </p:ext>
            </p:extLst>
          </p:nvPr>
        </p:nvGraphicFramePr>
        <p:xfrm>
          <a:off x="533400" y="3505200"/>
          <a:ext cx="7787789" cy="137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268">
                  <a:extLst>
                    <a:ext uri="{9D8B030D-6E8A-4147-A177-3AD203B41FA5}">
                      <a16:colId xmlns:a16="http://schemas.microsoft.com/office/drawing/2014/main" val="1016955917"/>
                    </a:ext>
                  </a:extLst>
                </a:gridCol>
                <a:gridCol w="1635370">
                  <a:extLst>
                    <a:ext uri="{9D8B030D-6E8A-4147-A177-3AD203B41FA5}">
                      <a16:colId xmlns:a16="http://schemas.microsoft.com/office/drawing/2014/main" val="3836903239"/>
                    </a:ext>
                  </a:extLst>
                </a:gridCol>
                <a:gridCol w="2967404">
                  <a:extLst>
                    <a:ext uri="{9D8B030D-6E8A-4147-A177-3AD203B41FA5}">
                      <a16:colId xmlns:a16="http://schemas.microsoft.com/office/drawing/2014/main" val="707264019"/>
                    </a:ext>
                  </a:extLst>
                </a:gridCol>
                <a:gridCol w="1661747">
                  <a:extLst>
                    <a:ext uri="{9D8B030D-6E8A-4147-A177-3AD203B41FA5}">
                      <a16:colId xmlns:a16="http://schemas.microsoft.com/office/drawing/2014/main" val="1686440228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Time Slot / 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Organization(s)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Topic / Audience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Presentation Type </a:t>
                      </a:r>
                    </a:p>
                    <a:p>
                      <a:pPr algn="ctr"/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269631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1000 – 1100 / Thu, 5/12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FMF INDOPACOM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III MEF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Implementing Force Design 2030 and the Marine Littoral Regiment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Presentation followed by Q&amp;A </a:t>
                      </a:r>
                      <a:endParaRPr lang="en-US" sz="1100" b="1" i="1" u="sng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49688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highlight>
                            <a:srgbClr val="FFFF00"/>
                          </a:highlight>
                        </a:rPr>
                        <a:t>1100 – 1200 / Thu, 5/12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CG TECOM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CG TRNGCMD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CG EDCOM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Training and Education for the Future Force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FD2030 &amp; TM2030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Presentation followed by Q&amp;A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99612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17C553-802E-ED4C-860D-5908CF1D9B32}"/>
              </a:ext>
            </a:extLst>
          </p:cNvPr>
          <p:cNvSpPr txBox="1"/>
          <p:nvPr/>
        </p:nvSpPr>
        <p:spPr>
          <a:xfrm>
            <a:off x="2218888" y="-228600"/>
            <a:ext cx="441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MDM 2022 Content Framework</a:t>
            </a:r>
          </a:p>
          <a:p>
            <a:pPr algn="ctr"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Proposed/Tentative &amp;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9510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4300" y="76200"/>
            <a:ext cx="8915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rgbClr val="41453A"/>
                </a:solidFill>
                <a:latin typeface="Arial" charset="0"/>
              </a:rPr>
              <a:t>Modern Day Marine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00" y="609600"/>
            <a:ext cx="900393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 MDM gross sales as of 28 Jan 22: 63,380 </a:t>
            </a:r>
            <a:r>
              <a:rPr lang="en-US" sz="1600" dirty="0" err="1">
                <a:latin typeface="Arial"/>
                <a:cs typeface="Arial"/>
              </a:rPr>
              <a:t>SqFt</a:t>
            </a:r>
            <a:r>
              <a:rPr lang="en-US" sz="1600" dirty="0">
                <a:latin typeface="Arial"/>
                <a:cs typeface="Arial"/>
              </a:rPr>
              <a:t> = $3,660,910. The Budgeted </a:t>
            </a:r>
            <a:r>
              <a:rPr lang="en-US" sz="1600" dirty="0" err="1">
                <a:latin typeface="Arial"/>
                <a:cs typeface="Arial"/>
              </a:rPr>
              <a:t>SqFt</a:t>
            </a:r>
            <a:r>
              <a:rPr lang="en-US" sz="1600" dirty="0">
                <a:latin typeface="Arial"/>
                <a:cs typeface="Arial"/>
              </a:rPr>
              <a:t> Sales Goal is 71,000 NSF = $4,031,000.  91% to the NSF revenue goal at 14 weeks out. First week of sponsorship sales = $15,000.  The Budgeted Sponsorship Sales Goal is $600,000. </a:t>
            </a:r>
          </a:p>
          <a:p>
            <a:pPr eaLnBrk="1" hangingPunct="1">
              <a:defRPr/>
            </a:pPr>
            <a:endParaRPr lang="en-US" sz="1600" dirty="0">
              <a:latin typeface="Arial"/>
              <a:cs typeface="Arial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2023 Dates: June 27-29, WEWCC (</a:t>
            </a:r>
            <a:r>
              <a:rPr lang="en-US" sz="1600" i="1" dirty="0">
                <a:latin typeface="Arial"/>
                <a:cs typeface="Arial"/>
              </a:rPr>
              <a:t>Execute updated Partnership w/ Emerald</a:t>
            </a:r>
            <a:r>
              <a:rPr lang="en-US" sz="1600" dirty="0">
                <a:latin typeface="Arial"/>
                <a:cs typeface="Arial"/>
              </a:rPr>
              <a:t>)</a:t>
            </a:r>
          </a:p>
          <a:p>
            <a:pPr eaLnBrk="1" hangingPunct="1">
              <a:buFontTx/>
              <a:buChar char="•"/>
              <a:defRPr/>
            </a:pPr>
            <a:endParaRPr lang="en-US" sz="1600" dirty="0">
              <a:latin typeface="Arial"/>
              <a:cs typeface="Arial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The changes in location and timing present new opportunities and requirements:</a:t>
            </a:r>
          </a:p>
          <a:p>
            <a:pPr eaLnBrk="1" hangingPunct="1">
              <a:defRPr/>
            </a:pPr>
            <a:endParaRPr lang="en-US" sz="1600" dirty="0">
              <a:latin typeface="Arial"/>
              <a:cs typeface="Arial"/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sz="1400" dirty="0">
                <a:latin typeface="Arial"/>
                <a:cs typeface="Arial"/>
              </a:rPr>
              <a:t>Increased ability to support CMC’s engagement and communications priorities (Congress)</a:t>
            </a:r>
          </a:p>
          <a:p>
            <a:pPr lvl="1" eaLnBrk="1" hangingPunct="1">
              <a:defRPr/>
            </a:pPr>
            <a:endParaRPr lang="en-US" sz="1400" dirty="0">
              <a:latin typeface="Arial"/>
              <a:cs typeface="Arial"/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sz="1400" dirty="0">
                <a:latin typeface="Arial"/>
                <a:cs typeface="Arial"/>
              </a:rPr>
              <a:t>Increased International Military and Industry participation</a:t>
            </a:r>
          </a:p>
          <a:p>
            <a:pPr lvl="1" eaLnBrk="1" hangingPunct="1">
              <a:defRPr/>
            </a:pPr>
            <a:endParaRPr lang="en-US" sz="1400" dirty="0">
              <a:latin typeface="Arial"/>
              <a:cs typeface="Arial"/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sz="1400" dirty="0">
                <a:latin typeface="Arial"/>
                <a:cs typeface="Arial"/>
              </a:rPr>
              <a:t>MCA comprehensive communications &amp; marketing plan, to include: 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1400" dirty="0">
                <a:latin typeface="Arial"/>
                <a:cs typeface="Arial"/>
              </a:rPr>
              <a:t>messaging and promotion including retail sales 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1400" dirty="0">
                <a:latin typeface="Arial"/>
                <a:cs typeface="Arial"/>
              </a:rPr>
              <a:t>daily show updates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1400" dirty="0">
                <a:latin typeface="Arial"/>
                <a:cs typeface="Arial"/>
              </a:rPr>
              <a:t>membership initiatives 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1400" dirty="0">
                <a:latin typeface="Arial"/>
                <a:cs typeface="Arial"/>
              </a:rPr>
              <a:t>professional development content and events.</a:t>
            </a:r>
          </a:p>
          <a:p>
            <a:pPr lvl="1" eaLnBrk="1" hangingPunct="1">
              <a:defRPr/>
            </a:pPr>
            <a:endParaRPr lang="en-US" sz="1400" dirty="0">
              <a:latin typeface="Arial"/>
              <a:cs typeface="Arial"/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sz="1400" dirty="0">
                <a:latin typeface="Arial"/>
                <a:cs typeface="Arial"/>
              </a:rPr>
              <a:t>Staffing/presence requirements ”senior, skilled guides/escort representatives” –potential emergent opportunity for MCA Board Members</a:t>
            </a:r>
          </a:p>
          <a:p>
            <a:pPr eaLnBrk="1" hangingPunct="1">
              <a:buFontTx/>
              <a:buChar char="•"/>
              <a:defRPr/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CEC748-6469-4A1F-95B8-22A3161D4476}"/>
              </a:ext>
            </a:extLst>
          </p:cNvPr>
          <p:cNvSpPr/>
          <p:nvPr/>
        </p:nvSpPr>
        <p:spPr>
          <a:xfrm>
            <a:off x="0" y="5316243"/>
            <a:ext cx="9168677" cy="15696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FF3EC44D-31B4-4135-908A-C9B0C9AD0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AB3C1-DCA1-4A98-9EE4-3D9C524288DA}"/>
              </a:ext>
            </a:extLst>
          </p:cNvPr>
          <p:cNvSpPr txBox="1"/>
          <p:nvPr/>
        </p:nvSpPr>
        <p:spPr>
          <a:xfrm>
            <a:off x="2133600" y="990600"/>
            <a:ext cx="5125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A05C1-A9EA-4C77-9A4A-D9E22219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fld id="{4319300C-D5DC-483A-BF91-80BC72841F4B}" type="slidenum">
              <a:rPr lang="en-US" smtClean="0"/>
              <a:pPr algn="r" defTabSz="685800">
                <a:defRPr/>
              </a:pPr>
              <a:t>8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8E27E-CD1C-A847-82E7-850DB7BF2044}"/>
              </a:ext>
            </a:extLst>
          </p:cNvPr>
          <p:cNvSpPr txBox="1"/>
          <p:nvPr/>
        </p:nvSpPr>
        <p:spPr>
          <a:xfrm>
            <a:off x="1180099" y="1981200"/>
            <a:ext cx="68355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AF" sz="3300" b="1" dirty="0">
                <a:solidFill>
                  <a:prstClr val="black"/>
                </a:solidFill>
                <a:latin typeface="Calibri" panose="020F0502020204030204"/>
              </a:rPr>
              <a:t>National Military Association Update</a:t>
            </a:r>
          </a:p>
        </p:txBody>
      </p:sp>
    </p:spTree>
    <p:extLst>
      <p:ext uri="{BB962C8B-B14F-4D97-AF65-F5344CB8AC3E}">
        <p14:creationId xmlns:p14="http://schemas.microsoft.com/office/powerpoint/2010/main" val="116282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39ACA-42FB-47F0-A80E-EFB8FDE47506}"/>
              </a:ext>
            </a:extLst>
          </p:cNvPr>
          <p:cNvSpPr txBox="1"/>
          <p:nvPr/>
        </p:nvSpPr>
        <p:spPr>
          <a:xfrm>
            <a:off x="2728749" y="152400"/>
            <a:ext cx="368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NMA Update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4CD0C-2267-499B-8CB4-9F52371D26E6}"/>
              </a:ext>
            </a:extLst>
          </p:cNvPr>
          <p:cNvSpPr txBox="1"/>
          <p:nvPr/>
        </p:nvSpPr>
        <p:spPr>
          <a:xfrm>
            <a:off x="592474" y="1663642"/>
            <a:ext cx="78573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3ACC9-7650-4348-9B50-09BAB3AC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fld id="{4319300C-D5DC-483A-BF91-80BC72841F4B}" type="slidenum">
              <a:rPr lang="en-US" smtClean="0"/>
              <a:pPr algn="r" defTabSz="685800">
                <a:defRPr/>
              </a:pPr>
              <a:t>9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3AF1D-EA60-5E43-8035-DB94DFFB23A6}"/>
              </a:ext>
            </a:extLst>
          </p:cNvPr>
          <p:cNvSpPr txBox="1"/>
          <p:nvPr/>
        </p:nvSpPr>
        <p:spPr>
          <a:xfrm>
            <a:off x="304800" y="585539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AF" sz="2400" dirty="0">
                <a:solidFill>
                  <a:prstClr val="black"/>
                </a:solidFill>
                <a:latin typeface="Calibri" panose="020F0502020204030204"/>
              </a:rPr>
              <a:t>The MCA request package was updated and resubmitted through the chain of command (HQMC </a:t>
            </a:r>
            <a:r>
              <a:rPr lang="en-AF" sz="240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 </a:t>
            </a:r>
            <a:r>
              <a:rPr lang="en-AF" sz="2400" dirty="0">
                <a:solidFill>
                  <a:prstClr val="black"/>
                </a:solidFill>
                <a:latin typeface="Calibri" panose="020F0502020204030204"/>
              </a:rPr>
              <a:t>SECNAV </a:t>
            </a:r>
            <a:r>
              <a:rPr lang="en-AF" sz="2400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</a:t>
            </a:r>
            <a:r>
              <a:rPr lang="en-AF" sz="2400" dirty="0">
                <a:solidFill>
                  <a:prstClr val="black"/>
                </a:solidFill>
                <a:latin typeface="Calibri" panose="020F0502020204030204"/>
              </a:rPr>
              <a:t>ASD-PA) in Oct 21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The governing policy DoDI 5410.19, was last updated on Nov. 13, 2001. The policy had been modified as DoDI 5410.19 Vol.2: </a:t>
            </a:r>
            <a:r>
              <a:rPr lang="en-US" sz="2400" i="1" dirty="0">
                <a:solidFill>
                  <a:prstClr val="black"/>
                </a:solidFill>
              </a:rPr>
              <a:t>Community Outreach Activities: OSD Outreach Programs, Speaking Engagements, and Support to Non-DoD Organizations </a:t>
            </a:r>
            <a:r>
              <a:rPr lang="en-US" sz="2400" dirty="0">
                <a:solidFill>
                  <a:prstClr val="black"/>
                </a:solidFill>
              </a:rPr>
              <a:t>on Sept. 29, 2021 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AF" sz="2400" dirty="0">
                <a:solidFill>
                  <a:prstClr val="black"/>
                </a:solidFill>
                <a:latin typeface="Calibri" panose="020F0502020204030204"/>
              </a:rPr>
              <a:t>Conference wi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AF" sz="2400" dirty="0">
                <a:solidFill>
                  <a:prstClr val="black"/>
                </a:solidFill>
                <a:latin typeface="Calibri" panose="020F0502020204030204"/>
              </a:rPr>
              <a:t> the Senior Policy Advisor to ASD-P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 on</a:t>
            </a:r>
            <a:r>
              <a:rPr lang="en-AF" sz="2400" dirty="0">
                <a:solidFill>
                  <a:prstClr val="black"/>
                </a:solidFill>
                <a:latin typeface="Calibri" panose="020F0502020204030204"/>
              </a:rPr>
              <a:t> Wed 19 Jan.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AF" sz="2400" dirty="0">
                <a:solidFill>
                  <a:prstClr val="black"/>
                </a:solidFill>
                <a:latin typeface="Calibri" panose="020F0502020204030204"/>
              </a:rPr>
              <a:t>Approval letter (with stipulations) signed by ASD-PA on 25 Jan 2022.	 </a:t>
            </a:r>
          </a:p>
        </p:txBody>
      </p:sp>
    </p:spTree>
    <p:extLst>
      <p:ext uri="{BB962C8B-B14F-4D97-AF65-F5344CB8AC3E}">
        <p14:creationId xmlns:p14="http://schemas.microsoft.com/office/powerpoint/2010/main" val="3286787509"/>
      </p:ext>
    </p:extLst>
  </p:cSld>
  <p:clrMapOvr>
    <a:masterClrMapping/>
  </p:clrMapOvr>
</p:sld>
</file>

<file path=ppt/theme/theme1.xml><?xml version="1.0" encoding="utf-8"?>
<a:theme xmlns:a="http://schemas.openxmlformats.org/drawingml/2006/main" name="2022 MCA PowerPoi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MCA PowerPoint Theme" id="{E0DF555E-61E4-4604-93A5-81030BF5B33F}" vid="{E58DA306-6850-480D-B959-4EDA00879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1627</Words>
  <Application>Microsoft Macintosh PowerPoint</Application>
  <PresentationFormat>On-screen Show (4:3)</PresentationFormat>
  <Paragraphs>269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Segoe UI</vt:lpstr>
      <vt:lpstr>Wingdings</vt:lpstr>
      <vt:lpstr>2022 MCA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OBrien</dc:creator>
  <cp:lastModifiedBy>Christopher Woodbridge</cp:lastModifiedBy>
  <cp:revision>15</cp:revision>
  <cp:lastPrinted>2022-01-24T20:19:56Z</cp:lastPrinted>
  <dcterms:created xsi:type="dcterms:W3CDTF">2021-02-05T19:07:45Z</dcterms:created>
  <dcterms:modified xsi:type="dcterms:W3CDTF">2022-01-31T15:26:42Z</dcterms:modified>
</cp:coreProperties>
</file>