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79" r:id="rId4"/>
    <p:sldId id="289" r:id="rId5"/>
    <p:sldId id="285" r:id="rId6"/>
    <p:sldId id="260" r:id="rId7"/>
    <p:sldId id="284" r:id="rId8"/>
    <p:sldId id="288" r:id="rId9"/>
    <p:sldId id="287" r:id="rId10"/>
    <p:sldId id="291" r:id="rId11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09529066468044"/>
          <c:y val="2.1884815395375772E-2"/>
          <c:w val="0.88283488951549982"/>
          <c:h val="0.7661928662528995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JP Morgan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D4-49A2-ACAF-32F32102C160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D4-49A2-ACAF-32F32102C160}"/>
                </c:ext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D4-49A2-ACAF-32F32102C16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D4-49A2-ACAF-32F32102C1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 formatCode="m/d/yyyy">
                  <c:v>44377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7475591</c:v>
                </c:pt>
                <c:pt idx="1">
                  <c:v>8123532</c:v>
                </c:pt>
                <c:pt idx="2">
                  <c:v>7907640</c:v>
                </c:pt>
                <c:pt idx="3">
                  <c:v>8672825</c:v>
                </c:pt>
                <c:pt idx="4">
                  <c:v>9494969</c:v>
                </c:pt>
                <c:pt idx="5">
                  <c:v>9342643</c:v>
                </c:pt>
                <c:pt idx="6">
                  <c:v>9001315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BD4-49A2-ACAF-32F32102C1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USAA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D4-49A2-ACAF-32F32102C160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4-49A2-ACAF-32F32102C1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 formatCode="m/d/yyyy">
                  <c:v>44377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6" formatCode="#,##0">
                  <c:v>9001315</c:v>
                </c:pt>
                <c:pt idx="7" formatCode="#,##0">
                  <c:v>9461759</c:v>
                </c:pt>
                <c:pt idx="8" formatCode="#,##0">
                  <c:v>10103368</c:v>
                </c:pt>
                <c:pt idx="9" formatCode="#,##0">
                  <c:v>9176313</c:v>
                </c:pt>
                <c:pt idx="10" formatCode="#,##0">
                  <c:v>9960355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BD4-49A2-ACAF-32F32102C1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Merrill Lynch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BD4-49A2-ACAF-32F32102C160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4-49A2-ACAF-32F32102C1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 formatCode="m/d/yyyy">
                  <c:v>44377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10" formatCode="#,##0">
                  <c:v>9960355</c:v>
                </c:pt>
                <c:pt idx="11" formatCode="#,##0">
                  <c:v>10480242</c:v>
                </c:pt>
                <c:pt idx="12" formatCode="#,##0">
                  <c:v>11510392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BD4-49A2-ACAF-32F32102C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1149816"/>
        <c:axId val="221153656"/>
      </c:lineChart>
      <c:catAx>
        <c:axId val="221149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153656"/>
        <c:crosses val="autoZero"/>
        <c:auto val="1"/>
        <c:lblAlgn val="ctr"/>
        <c:lblOffset val="100"/>
        <c:noMultiLvlLbl val="0"/>
      </c:catAx>
      <c:valAx>
        <c:axId val="221153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14981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DF181885-564D-4963-ACA1-1C7AB6A7E3F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845B5683-A6C0-4104-963D-F6406A79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7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9AD60-1CE0-4E2C-8FA9-A88EBB63FD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0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31681" y="5685572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820DC9-30D9-48CE-833B-7E92366D70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5330" y="368049"/>
            <a:ext cx="3493337" cy="65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6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8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31681" y="5685572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820DC9-30D9-48CE-833B-7E92366D70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5330" y="368049"/>
            <a:ext cx="3493337" cy="65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324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5208"/>
            <a:ext cx="7886700" cy="77787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08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45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96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15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19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14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2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5208"/>
            <a:ext cx="7886700" cy="77787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85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2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27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9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6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7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6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7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1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5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9470"/>
            <a:ext cx="7886700" cy="731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0412"/>
            <a:ext cx="7886700" cy="4926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2D5964-1DEC-4993-9651-90C1CC5468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86853" y="6375899"/>
            <a:ext cx="1743916" cy="32602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E34872-E6D1-496A-85C0-7DFA606CAF0F}"/>
              </a:ext>
            </a:extLst>
          </p:cNvPr>
          <p:cNvCxnSpPr>
            <a:cxnSpLocks/>
          </p:cNvCxnSpPr>
          <p:nvPr userDrawn="1"/>
        </p:nvCxnSpPr>
        <p:spPr>
          <a:xfrm>
            <a:off x="628649" y="1080452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E6278E-7FEF-48B8-8EFD-B2E71F5BBA11}"/>
              </a:ext>
            </a:extLst>
          </p:cNvPr>
          <p:cNvCxnSpPr>
            <a:cxnSpLocks/>
          </p:cNvCxnSpPr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D7AE2D1-072F-4A0A-8060-D6C93DCA5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latin typeface="+mn-lt"/>
              </a:defRPr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1C35EC9-E5D9-464F-BCAC-54F743B7D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latin typeface="+mn-lt"/>
              </a:defRPr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3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9470"/>
            <a:ext cx="7886700" cy="731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0412"/>
            <a:ext cx="7886700" cy="4926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2D5964-1DEC-4993-9651-90C1CC5468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86853" y="6375899"/>
            <a:ext cx="1743916" cy="32602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E34872-E6D1-496A-85C0-7DFA606CAF0F}"/>
              </a:ext>
            </a:extLst>
          </p:cNvPr>
          <p:cNvCxnSpPr>
            <a:cxnSpLocks/>
          </p:cNvCxnSpPr>
          <p:nvPr userDrawn="1"/>
        </p:nvCxnSpPr>
        <p:spPr>
          <a:xfrm>
            <a:off x="628649" y="1080452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E6278E-7FEF-48B8-8EFD-B2E71F5BBA11}"/>
              </a:ext>
            </a:extLst>
          </p:cNvPr>
          <p:cNvCxnSpPr>
            <a:cxnSpLocks/>
          </p:cNvCxnSpPr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D7AE2D1-072F-4A0A-8060-D6C93DCA5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latin typeface="+mn-lt"/>
              </a:defRPr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1C35EC9-E5D9-464F-BCAC-54F743B7D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latin typeface="+mn-lt"/>
              </a:defRPr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E4500-BDE0-4369-99ED-55C2896F3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123" y="2251653"/>
            <a:ext cx="7280031" cy="1790700"/>
          </a:xfrm>
        </p:spPr>
        <p:txBody>
          <a:bodyPr anchor="t">
            <a:noAutofit/>
          </a:bodyPr>
          <a:lstStyle/>
          <a:p>
            <a:r>
              <a:rPr lang="en-US" sz="3200" b="1" dirty="0">
                <a:cs typeface="Arial" panose="020B0604020202020204" pitchFamily="34" charset="0"/>
              </a:rPr>
              <a:t>Finance Committee Report to the Board</a:t>
            </a:r>
            <a:br>
              <a:rPr lang="en-US" sz="3200" b="1" dirty="0">
                <a:cs typeface="Arial" panose="020B0604020202020204" pitchFamily="34" charset="0"/>
              </a:rPr>
            </a:br>
            <a:r>
              <a:rPr lang="en-US" sz="3200" b="1" dirty="0"/>
              <a:t>Summer Board Meeting</a:t>
            </a:r>
            <a:br>
              <a:rPr lang="en-US" sz="3200" b="1" dirty="0"/>
            </a:br>
            <a:r>
              <a:rPr lang="en-US" sz="3200" b="1" dirty="0"/>
              <a:t>Aug 2021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2800" b="1" i="1" dirty="0"/>
              <a:t>Mr. Jay Holmes</a:t>
            </a:r>
            <a:r>
              <a:rPr lang="en-US" sz="2800" b="1" i="1"/>
              <a:t>, Vice Chairman </a:t>
            </a:r>
            <a:r>
              <a:rPr lang="en-US" sz="2800" b="1" i="1" dirty="0"/>
              <a:t>of the Boards</a:t>
            </a:r>
            <a:br>
              <a:rPr lang="en-US" sz="2800" dirty="0">
                <a:cs typeface="Arial" panose="020B0604020202020204" pitchFamily="34" charset="0"/>
              </a:rPr>
            </a:br>
            <a:br>
              <a:rPr lang="en-US" sz="3000" dirty="0">
                <a:cs typeface="Arial" panose="020B0604020202020204" pitchFamily="34" charset="0"/>
              </a:rPr>
            </a:br>
            <a:br>
              <a:rPr lang="en-US" sz="3000" dirty="0">
                <a:cs typeface="Arial" panose="020B0604020202020204" pitchFamily="34" charset="0"/>
              </a:rPr>
            </a:br>
            <a:br>
              <a:rPr lang="en-US" sz="3000" dirty="0">
                <a:cs typeface="Arial" panose="020B0604020202020204" pitchFamily="34" charset="0"/>
              </a:rPr>
            </a:br>
            <a:br>
              <a:rPr lang="en-US" sz="3000" dirty="0">
                <a:cs typeface="Arial" panose="020B0604020202020204" pitchFamily="34" charset="0"/>
              </a:rPr>
            </a:br>
            <a:endParaRPr lang="en-US" sz="3000" dirty="0">
              <a:cs typeface="Arial" panose="020B0604020202020204" pitchFamily="34" charset="0"/>
            </a:endParaRP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8D490350-2195-4F5C-995C-55F310DE2ADF}"/>
              </a:ext>
            </a:extLst>
          </p:cNvPr>
          <p:cNvSpPr>
            <a:spLocks noGrp="1"/>
          </p:cNvSpPr>
          <p:nvPr/>
        </p:nvSpPr>
        <p:spPr>
          <a:xfrm>
            <a:off x="457200" y="565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2D4D7C-4882-4357-8003-2DAF4FDB1895}" type="datetime1">
              <a:rPr lang="en-US" smtClean="0"/>
              <a:pPr/>
              <a:t>8/9/2021</a:t>
            </a:fld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E88992A-1756-4B6D-BB21-191A90AC7530}"/>
              </a:ext>
            </a:extLst>
          </p:cNvPr>
          <p:cNvSpPr>
            <a:spLocks noGrp="1"/>
          </p:cNvSpPr>
          <p:nvPr/>
        </p:nvSpPr>
        <p:spPr>
          <a:xfrm>
            <a:off x="3124200" y="5651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546E37D-776D-4AF7-BADD-B58538B0D9D3}"/>
              </a:ext>
            </a:extLst>
          </p:cNvPr>
          <p:cNvSpPr>
            <a:spLocks noGrp="1"/>
          </p:cNvSpPr>
          <p:nvPr/>
        </p:nvSpPr>
        <p:spPr>
          <a:xfrm>
            <a:off x="6553200" y="565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C3D1F8-002A-47E3-97A1-C6774553AA6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370332-0BFB-4CF5-8D4A-F580E4C1EE55}"/>
              </a:ext>
            </a:extLst>
          </p:cNvPr>
          <p:cNvSpPr/>
          <p:nvPr/>
        </p:nvSpPr>
        <p:spPr>
          <a:xfrm>
            <a:off x="0" y="-1"/>
            <a:ext cx="9144000" cy="1251751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59EF21-E3BC-45A4-9FF9-36ECDDE56D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90541"/>
            <a:ext cx="4267200" cy="87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87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4000" b="1" dirty="0"/>
            </a:br>
            <a:r>
              <a:rPr lang="en-US" sz="4000" dirty="0"/>
              <a:t>Meeting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sz="2800" dirty="0"/>
          </a:p>
          <a:p>
            <a:pPr lvl="1"/>
            <a:r>
              <a:rPr lang="en-US" sz="2800" dirty="0"/>
              <a:t>Annual Cadence and Formal Tasks</a:t>
            </a:r>
          </a:p>
          <a:p>
            <a:pPr lvl="1"/>
            <a:r>
              <a:rPr lang="en-US" sz="2800" dirty="0"/>
              <a:t>Policy Actions</a:t>
            </a:r>
          </a:p>
          <a:p>
            <a:pPr lvl="2"/>
            <a:r>
              <a:rPr lang="en-US" dirty="0"/>
              <a:t>Develop Debt Policy</a:t>
            </a:r>
          </a:p>
          <a:p>
            <a:pPr lvl="2"/>
            <a:r>
              <a:rPr lang="en-US" dirty="0"/>
              <a:t>Investment Policy Statement Review</a:t>
            </a:r>
          </a:p>
          <a:p>
            <a:pPr lvl="2"/>
            <a:r>
              <a:rPr lang="en-US" dirty="0"/>
              <a:t>Gift Acceptance and Stewardship Policy Review</a:t>
            </a:r>
          </a:p>
          <a:p>
            <a:pPr lvl="1"/>
            <a:r>
              <a:rPr lang="en-US" sz="2800" dirty="0"/>
              <a:t>Audit Results</a:t>
            </a:r>
          </a:p>
          <a:p>
            <a:pPr lvl="1"/>
            <a:r>
              <a:rPr lang="en-US" sz="2800" dirty="0"/>
              <a:t>Mid-Year Financial Results</a:t>
            </a:r>
          </a:p>
          <a:p>
            <a:pPr lvl="2"/>
            <a:r>
              <a:rPr lang="en-US" dirty="0"/>
              <a:t>Actual to budget and prior year</a:t>
            </a:r>
          </a:p>
          <a:p>
            <a:pPr lvl="2"/>
            <a:r>
              <a:rPr lang="en-US" dirty="0"/>
              <a:t>Intercompany balance</a:t>
            </a:r>
          </a:p>
          <a:p>
            <a:pPr lvl="1"/>
            <a:r>
              <a:rPr lang="en-US" sz="2800" dirty="0"/>
              <a:t>Investment Results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BBC7D40-2881-4833-9A57-BDF31B13E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2021 </a:t>
            </a:r>
          </a:p>
          <a:p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EA2EAE-47A8-4411-ADD5-71E4B403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156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4000" b="1" dirty="0"/>
            </a:br>
            <a:r>
              <a:rPr lang="en-US" sz="4000" dirty="0"/>
              <a:t>Audit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FY 2020 Complete – CLEAN REPORTS</a:t>
            </a:r>
          </a:p>
          <a:p>
            <a:r>
              <a:rPr lang="en-US" dirty="0"/>
              <a:t>Unqualified opinion</a:t>
            </a:r>
          </a:p>
          <a:p>
            <a:r>
              <a:rPr lang="en-US" dirty="0"/>
              <a:t>No management comments</a:t>
            </a:r>
          </a:p>
          <a:p>
            <a:pPr lvl="1"/>
            <a:r>
              <a:rPr lang="en-US" sz="1800" dirty="0"/>
              <a:t>Appropriate accounting policies and estimates</a:t>
            </a:r>
          </a:p>
          <a:p>
            <a:pPr lvl="1"/>
            <a:r>
              <a:rPr lang="en-US" sz="1800" dirty="0"/>
              <a:t>Consistent, clear, neutral consolidated f/s disclosures</a:t>
            </a:r>
          </a:p>
          <a:p>
            <a:pPr lvl="1"/>
            <a:r>
              <a:rPr lang="en-US" sz="1800" dirty="0"/>
              <a:t>No difficulties performing audit, no disagreements</a:t>
            </a:r>
          </a:p>
          <a:p>
            <a:pPr lvl="1"/>
            <a:r>
              <a:rPr lang="en-US" sz="1800" dirty="0"/>
              <a:t>No uncorrected or corrected misstatements</a:t>
            </a:r>
          </a:p>
          <a:p>
            <a:r>
              <a:rPr lang="en-US" dirty="0"/>
              <a:t>No material deficiencies in internal control identified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BBC7D40-2881-4833-9A57-BDF31B13E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2021 </a:t>
            </a:r>
          </a:p>
          <a:p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EA2EAE-47A8-4411-ADD5-71E4B403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1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0102-CB73-40AC-8D83-AC71DEE0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Finance Committee</a:t>
            </a:r>
            <a:br>
              <a:rPr lang="en-US" sz="4400" b="1" dirty="0"/>
            </a:br>
            <a:r>
              <a:rPr lang="en-US" sz="2400" b="1" dirty="0"/>
              <a:t>Investment Balance at Year End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0FA2A6-5AAB-4A7B-A1D7-7724E00654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041699"/>
              </p:ext>
            </p:extLst>
          </p:nvPr>
        </p:nvGraphicFramePr>
        <p:xfrm>
          <a:off x="595356" y="1242562"/>
          <a:ext cx="7953288" cy="360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1ABEE7-1FEE-4CCC-834D-48B2359FB62C}"/>
              </a:ext>
            </a:extLst>
          </p:cNvPr>
          <p:cNvSpPr txBox="1"/>
          <p:nvPr/>
        </p:nvSpPr>
        <p:spPr>
          <a:xfrm>
            <a:off x="444616" y="4756558"/>
            <a:ext cx="51760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200" u="sng" dirty="0">
                <a:solidFill>
                  <a:prstClr val="black"/>
                </a:solidFill>
                <a:latin typeface="Calibri" panose="020F0502020204030204"/>
              </a:rPr>
              <a:t>Withdrawals</a:t>
            </a:r>
          </a:p>
          <a:p>
            <a:pPr marL="257175" indent="-257175" defTabSz="685800">
              <a:buFontTx/>
              <a:buAutoNum type="arabicPlain" startAt="2018"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:  $367,500 IT projects and Board approved bonus payout</a:t>
            </a:r>
          </a:p>
          <a:p>
            <a:pPr marL="257175" indent="-257175" defTabSz="685800">
              <a:buFontTx/>
              <a:buAutoNum type="arabicPlain" startAt="2018"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:  $550,000 Inventory, membership, and Board approved bonus payout </a:t>
            </a:r>
          </a:p>
          <a:p>
            <a:pPr marL="257175" indent="-257175" defTabSz="685800">
              <a:buFontTx/>
              <a:buAutoNum type="arabicPlain" startAt="2018"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:  $652,381 LOC payoff and Board approved bonus payout</a:t>
            </a:r>
          </a:p>
          <a:p>
            <a:pPr defTabSz="685800"/>
            <a:r>
              <a:rPr lang="en-US" sz="1200" u="sng" dirty="0">
                <a:solidFill>
                  <a:prstClr val="black"/>
                </a:solidFill>
                <a:latin typeface="Calibri" panose="020F0502020204030204"/>
              </a:rPr>
              <a:t>Additions to Foundation</a:t>
            </a:r>
          </a:p>
          <a:p>
            <a:pPr defTabSz="6858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2020:  $89,492</a:t>
            </a:r>
          </a:p>
          <a:p>
            <a:pPr defTabSz="6858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2021:  $96,701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FCA0FFC-D0BE-4C0D-8EC0-3872E2E0C0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08521"/>
            <a:ext cx="3046535" cy="404270"/>
          </a:xfrm>
          <a:prstGeom prst="rect">
            <a:avLst/>
          </a:prstGeom>
        </p:spPr>
        <p:txBody>
          <a:bodyPr anchor="t"/>
          <a:lstStyle>
            <a:lvl1pPr>
              <a:defRPr sz="900"/>
            </a:lvl1pPr>
          </a:lstStyle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Finance Committee</a:t>
            </a:r>
          </a:p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Summer Board Meeting – August 2021</a:t>
            </a:r>
          </a:p>
          <a:p>
            <a:pPr defTabSz="3429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1054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100" b="1" dirty="0">
                <a:solidFill>
                  <a:srgbClr val="0070C0"/>
                </a:solidFill>
              </a:rPr>
              <a:t>Marine Corps Association and Marine Corps Association Foundation Investment Accounts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723002"/>
            <a:ext cx="7886700" cy="124157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Marine Corps Association Loan Management Account (as of 07/28/2021)</a:t>
            </a:r>
          </a:p>
          <a:p>
            <a:pPr lvl="1"/>
            <a:r>
              <a:rPr lang="en-US" dirty="0"/>
              <a:t>Available Balance: $6,000,000</a:t>
            </a:r>
          </a:p>
          <a:p>
            <a:pPr lvl="1"/>
            <a:r>
              <a:rPr lang="en-US" dirty="0"/>
              <a:t>Outstanding Balance: $0</a:t>
            </a:r>
          </a:p>
          <a:p>
            <a:pPr lvl="1"/>
            <a:r>
              <a:rPr lang="en-US" dirty="0"/>
              <a:t>Effective Interest Rate 1.961%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699B0A-938F-4D7F-9AAE-BA7C41A51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82567"/>
              </p:ext>
            </p:extLst>
          </p:nvPr>
        </p:nvGraphicFramePr>
        <p:xfrm>
          <a:off x="628650" y="1281620"/>
          <a:ext cx="7886700" cy="2969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4054515982"/>
                    </a:ext>
                  </a:extLst>
                </a:gridCol>
                <a:gridCol w="1980064">
                  <a:extLst>
                    <a:ext uri="{9D8B030D-6E8A-4147-A177-3AD203B41FA5}">
                      <a16:colId xmlns:a16="http://schemas.microsoft.com/office/drawing/2014/main" val="1008191242"/>
                    </a:ext>
                  </a:extLst>
                </a:gridCol>
                <a:gridCol w="1963286">
                  <a:extLst>
                    <a:ext uri="{9D8B030D-6E8A-4147-A177-3AD203B41FA5}">
                      <a16:colId xmlns:a16="http://schemas.microsoft.com/office/drawing/2014/main" val="1290270347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58852517"/>
                    </a:ext>
                  </a:extLst>
                </a:gridCol>
              </a:tblGrid>
              <a:tr h="112258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As of Date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MCA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MCAF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Totals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766795491"/>
                  </a:ext>
                </a:extLst>
              </a:tr>
              <a:tr h="615608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30 June 2021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$10,919,121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$591,271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$11,510,392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820946962"/>
                  </a:ext>
                </a:extLst>
              </a:tr>
              <a:tr h="615608"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428237830"/>
                  </a:ext>
                </a:extLst>
              </a:tr>
              <a:tr h="615608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31 July 2021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$11,070,105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$600,807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$11,670,912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103391294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1DEF42-066E-4407-98F4-9873CE6F00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76" y="6333688"/>
            <a:ext cx="2970510" cy="379103"/>
          </a:xfrm>
          <a:prstGeom prst="rect">
            <a:avLst/>
          </a:prstGeom>
        </p:spPr>
        <p:txBody>
          <a:bodyPr anchor="t"/>
          <a:lstStyle>
            <a:lvl1pPr>
              <a:defRPr sz="900"/>
            </a:lvl1pPr>
          </a:lstStyle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Finance Committee</a:t>
            </a:r>
          </a:p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Summer Board Meeting – August 2021</a:t>
            </a:r>
          </a:p>
          <a:p>
            <a:pPr defTabSz="3429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6529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F3F11-0D0D-4EA2-BC23-68424170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Finance Committee</a:t>
            </a:r>
            <a:br>
              <a:rPr lang="en-US" sz="4400" b="1" dirty="0"/>
            </a:br>
            <a:r>
              <a:rPr lang="en-US" sz="2400" b="1" dirty="0"/>
              <a:t>YTD Benchmarks 6.30.21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0BA7B-8B5D-4CDC-8BD7-A5E68E453E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76" y="6333688"/>
            <a:ext cx="2970510" cy="379103"/>
          </a:xfrm>
          <a:prstGeom prst="rect">
            <a:avLst/>
          </a:prstGeom>
        </p:spPr>
        <p:txBody>
          <a:bodyPr anchor="t"/>
          <a:lstStyle>
            <a:lvl1pPr>
              <a:defRPr sz="900"/>
            </a:lvl1pPr>
          </a:lstStyle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Finance Committee</a:t>
            </a:r>
          </a:p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Summer Board Meeting – August 2021</a:t>
            </a:r>
          </a:p>
          <a:p>
            <a:pPr defTabSz="3429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92BF76-F07F-44F0-9AA3-2975E570C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DJ 30                                             	13.8%           </a:t>
            </a:r>
          </a:p>
          <a:p>
            <a:r>
              <a:rPr lang="en-US" dirty="0"/>
              <a:t>S&amp;P 500                                       	 15.3%</a:t>
            </a:r>
          </a:p>
          <a:p>
            <a:r>
              <a:rPr lang="en-US" dirty="0"/>
              <a:t>Russell 3000                                	 14.3%</a:t>
            </a:r>
          </a:p>
          <a:p>
            <a:r>
              <a:rPr lang="en-US" dirty="0"/>
              <a:t>NASDAQ                                        	 12.9%</a:t>
            </a:r>
          </a:p>
          <a:p>
            <a:r>
              <a:rPr lang="en-US" dirty="0"/>
              <a:t>S&amp;P 400 MID                               	 17.6%</a:t>
            </a:r>
          </a:p>
          <a:p>
            <a:r>
              <a:rPr lang="en-US" dirty="0"/>
              <a:t>MS EAFE    (International)          	   9.2%</a:t>
            </a:r>
          </a:p>
          <a:p>
            <a:r>
              <a:rPr lang="en-US" dirty="0"/>
              <a:t>Bloomberg Barclays Agg. Bond.   	  (1.6%)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67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F3F11-0D0D-4EA2-BC23-68424170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Finance Committee</a:t>
            </a:r>
            <a:br>
              <a:rPr lang="en-US" sz="4400" b="1" dirty="0"/>
            </a:br>
            <a:r>
              <a:rPr lang="en-US" sz="2400" b="1" dirty="0"/>
              <a:t>Benchmarks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F21798E-909B-4D57-AF0A-F8C92CA4AD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5437" y="1451769"/>
            <a:ext cx="5953125" cy="4524375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0BA7B-8B5D-4CDC-8BD7-A5E68E453E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76" y="6333688"/>
            <a:ext cx="2970510" cy="379103"/>
          </a:xfrm>
          <a:prstGeom prst="rect">
            <a:avLst/>
          </a:prstGeom>
        </p:spPr>
        <p:txBody>
          <a:bodyPr anchor="t"/>
          <a:lstStyle>
            <a:lvl1pPr>
              <a:defRPr sz="900"/>
            </a:lvl1pPr>
          </a:lstStyle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Finance Committee</a:t>
            </a:r>
          </a:p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Summer Board Meeting – August 2021</a:t>
            </a:r>
          </a:p>
          <a:p>
            <a:pPr defTabSz="3429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9433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F3F11-0D0D-4EA2-BC23-68424170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Finance Committee</a:t>
            </a:r>
            <a:br>
              <a:rPr lang="en-US" sz="4400" b="1" dirty="0"/>
            </a:br>
            <a:r>
              <a:rPr lang="en-US" sz="2400" b="1" dirty="0"/>
              <a:t>Way Forward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0BA7B-8B5D-4CDC-8BD7-A5E68E453E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76" y="6333688"/>
            <a:ext cx="2970510" cy="379103"/>
          </a:xfrm>
          <a:prstGeom prst="rect">
            <a:avLst/>
          </a:prstGeom>
        </p:spPr>
        <p:txBody>
          <a:bodyPr anchor="t"/>
          <a:lstStyle>
            <a:lvl1pPr>
              <a:defRPr sz="900"/>
            </a:lvl1pPr>
          </a:lstStyle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Finance Committee</a:t>
            </a:r>
          </a:p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Summer Board Meeting – August 2021</a:t>
            </a:r>
          </a:p>
          <a:p>
            <a:pPr defTabSz="3429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4B1641-27C8-49AF-BEDC-7F89CE914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USAA affinity agreement expires 12/31/21 and tracking for successful conclusion</a:t>
            </a:r>
          </a:p>
          <a:p>
            <a:pPr lvl="1"/>
            <a:r>
              <a:rPr lang="en-US" dirty="0"/>
              <a:t>No loss of revenue $755,000</a:t>
            </a:r>
          </a:p>
          <a:p>
            <a:pPr lvl="1"/>
            <a:r>
              <a:rPr lang="en-US" dirty="0"/>
              <a:t>Johnna is task-owner</a:t>
            </a:r>
          </a:p>
          <a:p>
            <a:r>
              <a:rPr lang="en-US" dirty="0"/>
              <a:t>Modern Day Marine Expo continues to look very promising and will provide MCA with a solid revenue stream in the future</a:t>
            </a:r>
          </a:p>
          <a:p>
            <a:r>
              <a:rPr lang="en-US" dirty="0"/>
              <a:t>Objective 5f of the Strategic Plan 2025:  Beginning in 2021, concluding in 2022, and utilizing external expertise as necessary, conduct a comprehensive, objective assessment of all current MCA Retail-related lines of effort including Brick and Mortar and                       E-commerce operations in order to determine the way ahead for the retail enterprise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7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F3F11-0D0D-4EA2-BC23-68424170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Finance Committee</a:t>
            </a:r>
            <a:br>
              <a:rPr lang="en-US" sz="4400" b="1" dirty="0"/>
            </a:br>
            <a:r>
              <a:rPr lang="en-US" sz="2400" b="1" dirty="0"/>
              <a:t>Way Forward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0BA7B-8B5D-4CDC-8BD7-A5E68E453E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76" y="6333688"/>
            <a:ext cx="2970510" cy="379103"/>
          </a:xfrm>
          <a:prstGeom prst="rect">
            <a:avLst/>
          </a:prstGeom>
        </p:spPr>
        <p:txBody>
          <a:bodyPr anchor="t"/>
          <a:lstStyle>
            <a:lvl1pPr>
              <a:defRPr sz="900"/>
            </a:lvl1pPr>
          </a:lstStyle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Finance Committee</a:t>
            </a:r>
          </a:p>
          <a:p>
            <a:pPr defTabSz="3429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Summer Board Meeting – August 2021</a:t>
            </a:r>
          </a:p>
          <a:p>
            <a:pPr defTabSz="342900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4B1641-27C8-49AF-BEDC-7F89CE914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The whole retail industry continues to have its challenges</a:t>
            </a:r>
          </a:p>
          <a:p>
            <a:endParaRPr lang="en-US" dirty="0"/>
          </a:p>
          <a:p>
            <a:r>
              <a:rPr lang="en-US" dirty="0"/>
              <a:t>MCA headquarters lease expires 30 June 2026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12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14896</TotalTime>
  <Words>494</Words>
  <Application>Microsoft Office PowerPoint</Application>
  <PresentationFormat>On-screen Show (4:3)</PresentationFormat>
  <Paragraphs>101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1_Office Theme</vt:lpstr>
      <vt:lpstr>Finance Committee Report to the Board Summer Board Meeting Aug 2021  Mr. Jay Holmes, Vice Chairman of the Boards     </vt:lpstr>
      <vt:lpstr>Finance Committee Meeting Recap</vt:lpstr>
      <vt:lpstr>Finance Committee Audit Update</vt:lpstr>
      <vt:lpstr>Finance Committee Investment Balance at Year End</vt:lpstr>
      <vt:lpstr>Marine Corps Association and Marine Corps Association Foundation Investment Accounts Summary</vt:lpstr>
      <vt:lpstr>Finance Committee YTD Benchmarks 6.30.21</vt:lpstr>
      <vt:lpstr>Finance Committee Benchmarks</vt:lpstr>
      <vt:lpstr>Finance Committee Way Forward</vt:lpstr>
      <vt:lpstr>Finance Committee 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D Ford</dc:creator>
  <cp:lastModifiedBy>Johnna Ebel</cp:lastModifiedBy>
  <cp:revision>285</cp:revision>
  <cp:lastPrinted>2020-08-03T12:13:07Z</cp:lastPrinted>
  <dcterms:created xsi:type="dcterms:W3CDTF">2019-07-17T21:30:55Z</dcterms:created>
  <dcterms:modified xsi:type="dcterms:W3CDTF">2021-08-09T15:10:51Z</dcterms:modified>
</cp:coreProperties>
</file>