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82" r:id="rId2"/>
    <p:sldId id="284" r:id="rId3"/>
    <p:sldId id="272" r:id="rId4"/>
    <p:sldId id="277" r:id="rId5"/>
    <p:sldId id="280" r:id="rId6"/>
    <p:sldId id="276" r:id="rId7"/>
  </p:sldIdLst>
  <p:sldSz cx="9144000" cy="6858000" type="screen4x3"/>
  <p:notesSz cx="7053263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DF181885-564D-4963-ACA1-1C7AB6A7E3F8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63638"/>
            <a:ext cx="4189413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80004"/>
            <a:ext cx="5642610" cy="3665458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845B5683-A6C0-4104-963D-F6406A79A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976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31681" y="5685572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3820DC9-30D9-48CE-833B-7E92366D70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25330" y="368049"/>
            <a:ext cx="3493337" cy="653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24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566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8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45208"/>
            <a:ext cx="7886700" cy="77787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747596" cy="365125"/>
          </a:xfrm>
          <a:prstGeom prst="rect">
            <a:avLst/>
          </a:prstGeom>
        </p:spPr>
        <p:txBody>
          <a:bodyPr anchor="ctr"/>
          <a:lstStyle>
            <a:lvl1pPr>
              <a:defRPr sz="1200"/>
            </a:lvl1pPr>
          </a:lstStyle>
          <a:p>
            <a:r>
              <a:rPr lang="en-US"/>
              <a:t>Audit and Investment Committee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41376" y="6356351"/>
            <a:ext cx="2773973" cy="365125"/>
          </a:xfrm>
          <a:prstGeom prst="rect">
            <a:avLst/>
          </a:prstGeom>
        </p:spPr>
        <p:txBody>
          <a:bodyPr anchor="ctr"/>
          <a:lstStyle>
            <a:lvl1pPr algn="r">
              <a:defRPr sz="1200"/>
            </a:lvl1pPr>
          </a:lstStyle>
          <a:p>
            <a:r>
              <a:rPr lang="en-US"/>
              <a:t>Summer Board Meeting – Aug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385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685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767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578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65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278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911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751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79470"/>
            <a:ext cx="7886700" cy="7310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250412"/>
            <a:ext cx="7886700" cy="4926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F2D5964-1DEC-4993-9651-90C1CC5468D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686853" y="6375899"/>
            <a:ext cx="1743916" cy="326027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DE34872-E6D1-496A-85C0-7DFA606CAF0F}"/>
              </a:ext>
            </a:extLst>
          </p:cNvPr>
          <p:cNvCxnSpPr>
            <a:cxnSpLocks/>
          </p:cNvCxnSpPr>
          <p:nvPr userDrawn="1"/>
        </p:nvCxnSpPr>
        <p:spPr>
          <a:xfrm>
            <a:off x="628649" y="1080452"/>
            <a:ext cx="7886700" cy="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1E6278E-7FEF-48B8-8EFD-B2E71F5BBA11}"/>
              </a:ext>
            </a:extLst>
          </p:cNvPr>
          <p:cNvCxnSpPr>
            <a:cxnSpLocks/>
          </p:cNvCxnSpPr>
          <p:nvPr userDrawn="1"/>
        </p:nvCxnSpPr>
        <p:spPr>
          <a:xfrm>
            <a:off x="628650" y="6176963"/>
            <a:ext cx="7886700" cy="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6D7AE2D1-072F-4A0A-8060-D6C93DCA51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747596" cy="365125"/>
          </a:xfrm>
          <a:prstGeom prst="rect">
            <a:avLst/>
          </a:prstGeom>
        </p:spPr>
        <p:txBody>
          <a:bodyPr anchor="ctr"/>
          <a:lstStyle>
            <a:lvl1pPr>
              <a:defRPr sz="1200">
                <a:latin typeface="+mn-lt"/>
              </a:defRPr>
            </a:lvl1pPr>
          </a:lstStyle>
          <a:p>
            <a:r>
              <a:rPr lang="en-US"/>
              <a:t>Audit and Investment Committee</a:t>
            </a: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51C35EC9-E5D9-464F-BCAC-54F743B7DE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41376" y="6356351"/>
            <a:ext cx="2773973" cy="365125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latin typeface="+mn-lt"/>
              </a:defRPr>
            </a:lvl1pPr>
          </a:lstStyle>
          <a:p>
            <a:r>
              <a:rPr lang="en-US"/>
              <a:t>Summer Board Meeting – Aug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839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4064D-ADA6-411A-9D9D-5D7CA82F8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2388"/>
            <a:ext cx="7886700" cy="933937"/>
          </a:xfrm>
        </p:spPr>
        <p:txBody>
          <a:bodyPr>
            <a:noAutofit/>
          </a:bodyPr>
          <a:lstStyle/>
          <a:p>
            <a:r>
              <a:rPr lang="en-US" sz="2400" b="1" dirty="0"/>
              <a:t>Finance Committee</a:t>
            </a:r>
            <a:br>
              <a:rPr lang="en-US" sz="2400" b="1" dirty="0"/>
            </a:br>
            <a:r>
              <a:rPr lang="en-US" sz="2400" dirty="0"/>
              <a:t>Marine Corps Association</a:t>
            </a:r>
            <a:r>
              <a:rPr lang="en-US" sz="2400" b="1" dirty="0"/>
              <a:t> </a:t>
            </a:r>
            <a:r>
              <a:rPr lang="en-US" sz="2800" b="1" dirty="0"/>
              <a:t>Foundation</a:t>
            </a:r>
            <a:r>
              <a:rPr lang="en-US" sz="2400" b="1" dirty="0"/>
              <a:t> </a:t>
            </a:r>
            <a:r>
              <a:rPr lang="en-US" sz="2400" dirty="0"/>
              <a:t>Finance Dashboard – 2020.12.31                 </a:t>
            </a:r>
            <a:r>
              <a:rPr lang="en-US" sz="1200" dirty="0"/>
              <a:t>excludes investment activity</a:t>
            </a:r>
            <a:endParaRPr lang="en-US" sz="2400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D7ECBDA-10EF-42CD-8752-1A286D5CF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1377" y="6267514"/>
            <a:ext cx="2773973" cy="365125"/>
          </a:xfrm>
          <a:prstGeom prst="rect">
            <a:avLst/>
          </a:prstGeom>
        </p:spPr>
        <p:txBody>
          <a:bodyPr anchor="ctr"/>
          <a:lstStyle>
            <a:lvl1pPr algn="r">
              <a:defRPr sz="1200"/>
            </a:lvl1pPr>
          </a:lstStyle>
          <a:p>
            <a:r>
              <a:rPr lang="en-US" dirty="0"/>
              <a:t>Page </a:t>
            </a:r>
            <a:fld id="{AD9D1041-BFAC-476F-9A83-02B77F35B26C}" type="slidenum">
              <a:rPr lang="en-US" smtClean="0"/>
              <a:t>1</a:t>
            </a:fld>
            <a:endParaRPr lang="en-US" dirty="0"/>
          </a:p>
        </p:txBody>
      </p:sp>
      <p:sp>
        <p:nvSpPr>
          <p:cNvPr id="85" name="Date Placeholder 3">
            <a:extLst>
              <a:ext uri="{FF2B5EF4-FFF2-40B4-BE49-F238E27FC236}">
                <a16:creationId xmlns:a16="http://schemas.microsoft.com/office/drawing/2014/main" id="{C8B2E5FE-62A9-4732-A860-A119A487E6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267514"/>
            <a:ext cx="2747596" cy="365125"/>
          </a:xfrm>
          <a:prstGeom prst="rect">
            <a:avLst/>
          </a:prstGeom>
        </p:spPr>
        <p:txBody>
          <a:bodyPr anchor="t"/>
          <a:lstStyle>
            <a:lvl1pPr>
              <a:defRPr sz="1200"/>
            </a:lvl1pPr>
          </a:lstStyle>
          <a:p>
            <a:r>
              <a:rPr lang="en-US" dirty="0"/>
              <a:t>Finance Committee</a:t>
            </a:r>
          </a:p>
          <a:p>
            <a:r>
              <a:rPr lang="en-US" dirty="0"/>
              <a:t>Board Meeting – Feb 2021</a:t>
            </a:r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2598983-F8FE-4E78-A06C-387D77198C1E}"/>
              </a:ext>
            </a:extLst>
          </p:cNvPr>
          <p:cNvSpPr txBox="1"/>
          <p:nvPr/>
        </p:nvSpPr>
        <p:spPr>
          <a:xfrm>
            <a:off x="3895632" y="2994198"/>
            <a:ext cx="1554480" cy="353623"/>
          </a:xfrm>
          <a:prstGeom prst="rect">
            <a:avLst/>
          </a:prstGeom>
          <a:noFill/>
        </p:spPr>
        <p:txBody>
          <a:bodyPr wrap="square" lIns="0" tIns="36576" rIns="0" bIns="0" rtlCol="0">
            <a:spAutoFit/>
          </a:bodyPr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2400" b="1" dirty="0">
                <a:solidFill>
                  <a:srgbClr val="00B050"/>
                </a:solidFill>
              </a:rPr>
              <a:t>$1.43M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FE27127-FC18-42B0-90F0-2E6A28B914AC}"/>
              </a:ext>
            </a:extLst>
          </p:cNvPr>
          <p:cNvSpPr/>
          <p:nvPr/>
        </p:nvSpPr>
        <p:spPr>
          <a:xfrm>
            <a:off x="3895632" y="3408417"/>
            <a:ext cx="1554480" cy="365760"/>
          </a:xfrm>
          <a:prstGeom prst="rect">
            <a:avLst/>
          </a:prstGeom>
          <a:noFill/>
          <a:ln w="9525"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000" dirty="0">
                <a:solidFill>
                  <a:schemeClr val="tx1"/>
                </a:solidFill>
              </a:rPr>
              <a:t>$4K above plan</a:t>
            </a:r>
          </a:p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000" dirty="0">
                <a:solidFill>
                  <a:schemeClr val="tx1"/>
                </a:solidFill>
              </a:rPr>
              <a:t>$9K above PY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32A6CD-2229-43C5-BA03-6C10B33FD22C}"/>
              </a:ext>
            </a:extLst>
          </p:cNvPr>
          <p:cNvSpPr/>
          <p:nvPr/>
        </p:nvSpPr>
        <p:spPr>
          <a:xfrm>
            <a:off x="3927352" y="2657560"/>
            <a:ext cx="1554480" cy="27432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400" b="1" dirty="0">
                <a:solidFill>
                  <a:schemeClr val="bg1"/>
                </a:solidFill>
              </a:rPr>
              <a:t>Individual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38B4113-4D14-4347-8328-6E0A616BCB47}"/>
              </a:ext>
            </a:extLst>
          </p:cNvPr>
          <p:cNvSpPr txBox="1"/>
          <p:nvPr/>
        </p:nvSpPr>
        <p:spPr>
          <a:xfrm>
            <a:off x="3895632" y="4167874"/>
            <a:ext cx="1554480" cy="353623"/>
          </a:xfrm>
          <a:prstGeom prst="rect">
            <a:avLst/>
          </a:prstGeom>
          <a:noFill/>
        </p:spPr>
        <p:txBody>
          <a:bodyPr wrap="square" lIns="0" tIns="36576" rIns="0" bIns="0" rtlCol="0">
            <a:spAutoFit/>
          </a:bodyPr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2400" b="1" dirty="0">
                <a:solidFill>
                  <a:srgbClr val="FF0000"/>
                </a:solidFill>
              </a:rPr>
              <a:t>$167K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41B50D6-89D9-4AAF-9999-8718E9E0FDA3}"/>
              </a:ext>
            </a:extLst>
          </p:cNvPr>
          <p:cNvSpPr/>
          <p:nvPr/>
        </p:nvSpPr>
        <p:spPr>
          <a:xfrm>
            <a:off x="3895632" y="4582093"/>
            <a:ext cx="1554480" cy="365760"/>
          </a:xfrm>
          <a:prstGeom prst="rect">
            <a:avLst/>
          </a:prstGeom>
          <a:noFill/>
          <a:ln w="9525"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000" dirty="0">
                <a:solidFill>
                  <a:schemeClr val="tx1"/>
                </a:solidFill>
              </a:rPr>
              <a:t>$72K below plan</a:t>
            </a:r>
          </a:p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000" dirty="0">
                <a:solidFill>
                  <a:schemeClr val="tx1"/>
                </a:solidFill>
              </a:rPr>
              <a:t>$92K below PY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8FCEB6F-F49F-4B56-9E6C-B52F547AAC44}"/>
              </a:ext>
            </a:extLst>
          </p:cNvPr>
          <p:cNvSpPr/>
          <p:nvPr/>
        </p:nvSpPr>
        <p:spPr>
          <a:xfrm>
            <a:off x="3900848" y="3831236"/>
            <a:ext cx="1554480" cy="27432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400" b="1" dirty="0">
                <a:solidFill>
                  <a:schemeClr val="bg1"/>
                </a:solidFill>
              </a:rPr>
              <a:t>Corporate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9B4DDFB-64C9-4F75-A4EE-0D95F17F24FF}"/>
              </a:ext>
            </a:extLst>
          </p:cNvPr>
          <p:cNvSpPr txBox="1"/>
          <p:nvPr/>
        </p:nvSpPr>
        <p:spPr>
          <a:xfrm>
            <a:off x="628651" y="1497631"/>
            <a:ext cx="2111886" cy="507831"/>
          </a:xfrm>
          <a:prstGeom prst="rect">
            <a:avLst/>
          </a:prstGeom>
          <a:noFill/>
        </p:spPr>
        <p:txBody>
          <a:bodyPr wrap="square" lIns="0" tIns="36576" rIns="0" bIns="0" rtlCol="0" anchor="ctr">
            <a:spAutoFit/>
          </a:bodyPr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3600" b="1" dirty="0">
                <a:solidFill>
                  <a:srgbClr val="00B050"/>
                </a:solidFill>
              </a:rPr>
              <a:t>$100K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D6C4421-FEC0-4438-8A12-BB602E56A02C}"/>
              </a:ext>
            </a:extLst>
          </p:cNvPr>
          <p:cNvSpPr/>
          <p:nvPr/>
        </p:nvSpPr>
        <p:spPr>
          <a:xfrm>
            <a:off x="628650" y="2014095"/>
            <a:ext cx="2111887" cy="548640"/>
          </a:xfrm>
          <a:prstGeom prst="rect">
            <a:avLst/>
          </a:prstGeom>
          <a:noFill/>
          <a:ln w="9525"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100" dirty="0">
                <a:solidFill>
                  <a:schemeClr val="tx1"/>
                </a:solidFill>
              </a:rPr>
              <a:t>$90K above plan of -$10K</a:t>
            </a:r>
          </a:p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100" dirty="0">
                <a:solidFill>
                  <a:schemeClr val="tx1"/>
                </a:solidFill>
              </a:rPr>
              <a:t>$120K above PY of -$20K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1730A6E-B6FB-40C6-8E1B-78E9B4DFB7F1}"/>
              </a:ext>
            </a:extLst>
          </p:cNvPr>
          <p:cNvSpPr/>
          <p:nvPr/>
        </p:nvSpPr>
        <p:spPr>
          <a:xfrm>
            <a:off x="633867" y="1152360"/>
            <a:ext cx="2106670" cy="312337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b="1" dirty="0">
                <a:solidFill>
                  <a:schemeClr val="bg1"/>
                </a:solidFill>
              </a:rPr>
              <a:t>Net Operations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BA8FFA2-A039-4B97-8720-E6B5D8FEC0AF}"/>
              </a:ext>
            </a:extLst>
          </p:cNvPr>
          <p:cNvSpPr txBox="1"/>
          <p:nvPr/>
        </p:nvSpPr>
        <p:spPr>
          <a:xfrm>
            <a:off x="3633041" y="1495546"/>
            <a:ext cx="2103120" cy="512000"/>
          </a:xfrm>
          <a:prstGeom prst="rect">
            <a:avLst/>
          </a:prstGeom>
          <a:noFill/>
        </p:spPr>
        <p:txBody>
          <a:bodyPr wrap="square" lIns="0" tIns="36576" rIns="0" bIns="0" rtlCol="0">
            <a:spAutoFit/>
          </a:bodyPr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3600" b="1" dirty="0">
                <a:solidFill>
                  <a:srgbClr val="FF0000"/>
                </a:solidFill>
              </a:rPr>
              <a:t>$1.6M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663F750-0568-4F34-A317-23678B684906}"/>
              </a:ext>
            </a:extLst>
          </p:cNvPr>
          <p:cNvSpPr/>
          <p:nvPr/>
        </p:nvSpPr>
        <p:spPr>
          <a:xfrm>
            <a:off x="3633041" y="2014095"/>
            <a:ext cx="2103120" cy="548640"/>
          </a:xfrm>
          <a:prstGeom prst="rect">
            <a:avLst/>
          </a:prstGeom>
          <a:noFill/>
          <a:ln w="9525"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100" dirty="0">
                <a:solidFill>
                  <a:schemeClr val="tx1"/>
                </a:solidFill>
              </a:rPr>
              <a:t>$66K  below plan</a:t>
            </a:r>
          </a:p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100" dirty="0">
                <a:solidFill>
                  <a:schemeClr val="tx1"/>
                </a:solidFill>
              </a:rPr>
              <a:t>$16K  above PY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FBACD9B-EE23-4D6D-9026-D0974FA6F55F}"/>
              </a:ext>
            </a:extLst>
          </p:cNvPr>
          <p:cNvSpPr/>
          <p:nvPr/>
        </p:nvSpPr>
        <p:spPr>
          <a:xfrm>
            <a:off x="3638257" y="1152360"/>
            <a:ext cx="2103120" cy="27432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b="1" dirty="0">
                <a:solidFill>
                  <a:schemeClr val="bg1"/>
                </a:solidFill>
              </a:rPr>
              <a:t>Total</a:t>
            </a:r>
            <a:r>
              <a:rPr lang="en-US" sz="2000" b="1" dirty="0">
                <a:solidFill>
                  <a:schemeClr val="bg1"/>
                </a:solidFill>
              </a:rPr>
              <a:t> Income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179F4F9-9552-4151-BAC6-B4C03D80539B}"/>
              </a:ext>
            </a:extLst>
          </p:cNvPr>
          <p:cNvSpPr txBox="1"/>
          <p:nvPr/>
        </p:nvSpPr>
        <p:spPr>
          <a:xfrm>
            <a:off x="6403465" y="1495546"/>
            <a:ext cx="2103120" cy="512000"/>
          </a:xfrm>
          <a:prstGeom prst="rect">
            <a:avLst/>
          </a:prstGeom>
          <a:noFill/>
        </p:spPr>
        <p:txBody>
          <a:bodyPr wrap="square" lIns="0" tIns="36576" rIns="0" bIns="0" rtlCol="0">
            <a:spAutoFit/>
          </a:bodyPr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3600" b="1" dirty="0">
                <a:solidFill>
                  <a:srgbClr val="00B050"/>
                </a:solidFill>
              </a:rPr>
              <a:t>$1.5M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0BD7885-A87A-47DF-B638-55E50E285001}"/>
              </a:ext>
            </a:extLst>
          </p:cNvPr>
          <p:cNvSpPr/>
          <p:nvPr/>
        </p:nvSpPr>
        <p:spPr>
          <a:xfrm>
            <a:off x="6403465" y="2014095"/>
            <a:ext cx="2103120" cy="548640"/>
          </a:xfrm>
          <a:prstGeom prst="rect">
            <a:avLst/>
          </a:prstGeom>
          <a:noFill/>
          <a:ln w="9525"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100" dirty="0">
                <a:solidFill>
                  <a:schemeClr val="tx1"/>
                </a:solidFill>
              </a:rPr>
              <a:t>$200K below plan</a:t>
            </a:r>
          </a:p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100" dirty="0">
                <a:solidFill>
                  <a:schemeClr val="tx1"/>
                </a:solidFill>
              </a:rPr>
              <a:t>$148K below PY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8CE97E9-35CF-4870-92D2-3D6DC47F77DF}"/>
              </a:ext>
            </a:extLst>
          </p:cNvPr>
          <p:cNvSpPr/>
          <p:nvPr/>
        </p:nvSpPr>
        <p:spPr>
          <a:xfrm>
            <a:off x="6408681" y="1152360"/>
            <a:ext cx="2103120" cy="27432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b="1" dirty="0">
                <a:solidFill>
                  <a:schemeClr val="bg1"/>
                </a:solidFill>
              </a:rPr>
              <a:t>Total Expense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1B9ED2F-5E6A-4FD6-B254-408538D2F10A}"/>
              </a:ext>
            </a:extLst>
          </p:cNvPr>
          <p:cNvSpPr txBox="1"/>
          <p:nvPr/>
        </p:nvSpPr>
        <p:spPr>
          <a:xfrm>
            <a:off x="6706232" y="5339696"/>
            <a:ext cx="1554480" cy="353623"/>
          </a:xfrm>
          <a:prstGeom prst="rect">
            <a:avLst/>
          </a:prstGeom>
          <a:noFill/>
        </p:spPr>
        <p:txBody>
          <a:bodyPr wrap="square" lIns="0" tIns="36576" rIns="0" bIns="0" rtlCol="0">
            <a:spAutoFit/>
          </a:bodyPr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2400" b="1" dirty="0">
                <a:solidFill>
                  <a:srgbClr val="00B050"/>
                </a:solidFill>
              </a:rPr>
              <a:t>$111K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A591F76-FFC4-4703-8C1B-C942F8BB22A9}"/>
              </a:ext>
            </a:extLst>
          </p:cNvPr>
          <p:cNvSpPr/>
          <p:nvPr/>
        </p:nvSpPr>
        <p:spPr>
          <a:xfrm>
            <a:off x="6706232" y="5753915"/>
            <a:ext cx="1554480" cy="365760"/>
          </a:xfrm>
          <a:prstGeom prst="rect">
            <a:avLst/>
          </a:prstGeom>
          <a:noFill/>
          <a:ln w="9525"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000" dirty="0">
                <a:solidFill>
                  <a:schemeClr val="tx1"/>
                </a:solidFill>
              </a:rPr>
              <a:t>$9K below plan</a:t>
            </a:r>
          </a:p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000" dirty="0">
                <a:solidFill>
                  <a:schemeClr val="tx1"/>
                </a:solidFill>
              </a:rPr>
              <a:t>$8K below PY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3C8F95A-CAFD-42F2-9825-710F0686D7AA}"/>
              </a:ext>
            </a:extLst>
          </p:cNvPr>
          <p:cNvSpPr/>
          <p:nvPr/>
        </p:nvSpPr>
        <p:spPr>
          <a:xfrm>
            <a:off x="6711448" y="5003058"/>
            <a:ext cx="1554480" cy="27432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400" b="1" dirty="0">
                <a:solidFill>
                  <a:schemeClr val="bg1"/>
                </a:solidFill>
              </a:rPr>
              <a:t>M&amp;G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3D78576-4D32-46F4-A282-645301200AEF}"/>
              </a:ext>
            </a:extLst>
          </p:cNvPr>
          <p:cNvSpPr txBox="1"/>
          <p:nvPr/>
        </p:nvSpPr>
        <p:spPr>
          <a:xfrm>
            <a:off x="6706232" y="2994198"/>
            <a:ext cx="1554480" cy="353623"/>
          </a:xfrm>
          <a:prstGeom prst="rect">
            <a:avLst/>
          </a:prstGeom>
          <a:noFill/>
        </p:spPr>
        <p:txBody>
          <a:bodyPr wrap="square" lIns="0" tIns="36576" rIns="0" bIns="0" rtlCol="0">
            <a:spAutoFit/>
          </a:bodyPr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2400" b="1" dirty="0">
                <a:solidFill>
                  <a:srgbClr val="00B050"/>
                </a:solidFill>
              </a:rPr>
              <a:t>$800K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8D0CE33-3DA8-44FC-ABFD-7D95C75731B9}"/>
              </a:ext>
            </a:extLst>
          </p:cNvPr>
          <p:cNvSpPr/>
          <p:nvPr/>
        </p:nvSpPr>
        <p:spPr>
          <a:xfrm>
            <a:off x="6706232" y="3408417"/>
            <a:ext cx="1554480" cy="365760"/>
          </a:xfrm>
          <a:prstGeom prst="rect">
            <a:avLst/>
          </a:prstGeom>
          <a:noFill/>
          <a:ln w="9525"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000" dirty="0">
                <a:solidFill>
                  <a:schemeClr val="tx1"/>
                </a:solidFill>
              </a:rPr>
              <a:t>$240K  below plan</a:t>
            </a:r>
          </a:p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000" dirty="0">
                <a:solidFill>
                  <a:schemeClr val="tx1"/>
                </a:solidFill>
              </a:rPr>
              <a:t>$234K below PY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818B92C-8DFB-4FD1-AF40-7944851C1E21}"/>
              </a:ext>
            </a:extLst>
          </p:cNvPr>
          <p:cNvSpPr/>
          <p:nvPr/>
        </p:nvSpPr>
        <p:spPr>
          <a:xfrm>
            <a:off x="6711448" y="2657560"/>
            <a:ext cx="1554480" cy="27432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400" b="1" dirty="0">
                <a:solidFill>
                  <a:schemeClr val="bg1"/>
                </a:solidFill>
              </a:rPr>
              <a:t>Program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A8463C7-4C94-484B-8786-8BAD54198B05}"/>
              </a:ext>
            </a:extLst>
          </p:cNvPr>
          <p:cNvSpPr txBox="1"/>
          <p:nvPr/>
        </p:nvSpPr>
        <p:spPr>
          <a:xfrm>
            <a:off x="6706232" y="4167874"/>
            <a:ext cx="1554480" cy="353623"/>
          </a:xfrm>
          <a:prstGeom prst="rect">
            <a:avLst/>
          </a:prstGeom>
          <a:noFill/>
        </p:spPr>
        <p:txBody>
          <a:bodyPr wrap="square" lIns="0" tIns="36576" rIns="0" bIns="0" rtlCol="0">
            <a:spAutoFit/>
          </a:bodyPr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2400" b="1" dirty="0">
                <a:solidFill>
                  <a:srgbClr val="FF0000"/>
                </a:solidFill>
              </a:rPr>
              <a:t>$565K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4697EC0-7AD7-411E-8F29-DB5180384904}"/>
              </a:ext>
            </a:extLst>
          </p:cNvPr>
          <p:cNvSpPr/>
          <p:nvPr/>
        </p:nvSpPr>
        <p:spPr>
          <a:xfrm>
            <a:off x="6706232" y="4582093"/>
            <a:ext cx="1554480" cy="365760"/>
          </a:xfrm>
          <a:prstGeom prst="rect">
            <a:avLst/>
          </a:prstGeom>
          <a:noFill/>
          <a:ln w="9525"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000" dirty="0">
                <a:solidFill>
                  <a:schemeClr val="tx1"/>
                </a:solidFill>
              </a:rPr>
              <a:t>$45K above plan</a:t>
            </a:r>
          </a:p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000" dirty="0">
                <a:solidFill>
                  <a:schemeClr val="tx1"/>
                </a:solidFill>
              </a:rPr>
              <a:t>$94K above PY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B764E28-B5F2-412F-889E-C434EBE2A5D7}"/>
              </a:ext>
            </a:extLst>
          </p:cNvPr>
          <p:cNvSpPr/>
          <p:nvPr/>
        </p:nvSpPr>
        <p:spPr>
          <a:xfrm>
            <a:off x="6711448" y="3831236"/>
            <a:ext cx="1554480" cy="27432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400" b="1" dirty="0">
                <a:solidFill>
                  <a:schemeClr val="bg1"/>
                </a:solidFill>
              </a:rPr>
              <a:t>Fundraising</a:t>
            </a:r>
          </a:p>
        </p:txBody>
      </p:sp>
      <p:sp>
        <p:nvSpPr>
          <p:cNvPr id="3" name="Equals 2">
            <a:extLst>
              <a:ext uri="{FF2B5EF4-FFF2-40B4-BE49-F238E27FC236}">
                <a16:creationId xmlns:a16="http://schemas.microsoft.com/office/drawing/2014/main" id="{79A675F4-1139-4919-919C-094FBC9BAE9A}"/>
              </a:ext>
            </a:extLst>
          </p:cNvPr>
          <p:cNvSpPr/>
          <p:nvPr/>
        </p:nvSpPr>
        <p:spPr>
          <a:xfrm>
            <a:off x="2920753" y="1522946"/>
            <a:ext cx="640080" cy="457200"/>
          </a:xfrm>
          <a:prstGeom prst="mathEqual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Minus Sign 3">
            <a:extLst>
              <a:ext uri="{FF2B5EF4-FFF2-40B4-BE49-F238E27FC236}">
                <a16:creationId xmlns:a16="http://schemas.microsoft.com/office/drawing/2014/main" id="{2DF0264F-CC97-4F28-99A3-739240BC97AC}"/>
              </a:ext>
            </a:extLst>
          </p:cNvPr>
          <p:cNvSpPr/>
          <p:nvPr/>
        </p:nvSpPr>
        <p:spPr>
          <a:xfrm>
            <a:off x="5749773" y="1522946"/>
            <a:ext cx="640080" cy="457200"/>
          </a:xfrm>
          <a:prstGeom prst="mathMinu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4D820C1-2884-4471-A159-66F87CBBA8BD}"/>
              </a:ext>
            </a:extLst>
          </p:cNvPr>
          <p:cNvSpPr txBox="1"/>
          <p:nvPr/>
        </p:nvSpPr>
        <p:spPr>
          <a:xfrm>
            <a:off x="628650" y="5679606"/>
            <a:ext cx="1920240" cy="195310"/>
          </a:xfrm>
          <a:prstGeom prst="rect">
            <a:avLst/>
          </a:prstGeom>
          <a:noFill/>
        </p:spPr>
        <p:txBody>
          <a:bodyPr wrap="square" lIns="0" tIns="36576" rIns="0" bIns="0" rtlCol="0">
            <a:spAutoFit/>
          </a:bodyPr>
          <a:lstStyle/>
          <a:p>
            <a:pPr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200" b="1" dirty="0">
                <a:solidFill>
                  <a:srgbClr val="FF0000"/>
                </a:solidFill>
              </a:rPr>
              <a:t>Red = worse than plan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E395A8B-C17B-4DBE-A67E-4389EF6082A0}"/>
              </a:ext>
            </a:extLst>
          </p:cNvPr>
          <p:cNvSpPr txBox="1"/>
          <p:nvPr/>
        </p:nvSpPr>
        <p:spPr>
          <a:xfrm>
            <a:off x="628721" y="5874916"/>
            <a:ext cx="1920240" cy="195310"/>
          </a:xfrm>
          <a:prstGeom prst="rect">
            <a:avLst/>
          </a:prstGeom>
          <a:noFill/>
        </p:spPr>
        <p:txBody>
          <a:bodyPr wrap="square" lIns="0" tIns="36576" rIns="0" bIns="0" rtlCol="0">
            <a:spAutoFit/>
          </a:bodyPr>
          <a:lstStyle/>
          <a:p>
            <a:pPr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200" b="1" dirty="0">
                <a:solidFill>
                  <a:srgbClr val="00B050"/>
                </a:solidFill>
              </a:rPr>
              <a:t>Green = at or better than plan </a:t>
            </a:r>
          </a:p>
        </p:txBody>
      </p:sp>
      <p:graphicFrame>
        <p:nvGraphicFramePr>
          <p:cNvPr id="39" name="Table 3">
            <a:extLst>
              <a:ext uri="{FF2B5EF4-FFF2-40B4-BE49-F238E27FC236}">
                <a16:creationId xmlns:a16="http://schemas.microsoft.com/office/drawing/2014/main" id="{C9CCAC5D-A80B-4034-A419-ECD6712CC9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9520917"/>
              </p:ext>
            </p:extLst>
          </p:nvPr>
        </p:nvGraphicFramePr>
        <p:xfrm>
          <a:off x="628650" y="2830143"/>
          <a:ext cx="2567382" cy="2804742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2567382">
                  <a:extLst>
                    <a:ext uri="{9D8B030D-6E8A-4147-A177-3AD203B41FA5}">
                      <a16:colId xmlns:a16="http://schemas.microsoft.com/office/drawing/2014/main" val="1381830728"/>
                    </a:ext>
                  </a:extLst>
                </a:gridCol>
              </a:tblGrid>
              <a:tr h="36634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2"/>
                          </a:solidFill>
                        </a:rPr>
                        <a:t>Highlights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8697040"/>
                  </a:ext>
                </a:extLst>
              </a:tr>
              <a:tr h="2369813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Individual Donations not impacted by COVID-19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Program delivery expenses took hit from COVID restrictions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Added fundraising expenses for donor acquisition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2,149 PDMAP memberships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New award established and endowed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120119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5314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4064D-ADA6-411A-9D9D-5D7CA82F8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2388"/>
            <a:ext cx="7886700" cy="933937"/>
          </a:xfrm>
        </p:spPr>
        <p:txBody>
          <a:bodyPr>
            <a:normAutofit fontScale="90000"/>
          </a:bodyPr>
          <a:lstStyle/>
          <a:p>
            <a:r>
              <a:rPr lang="en-US" sz="2700" b="1" dirty="0"/>
              <a:t>Finance Committee</a:t>
            </a:r>
            <a:br>
              <a:rPr lang="en-US" sz="2700" b="1" dirty="0"/>
            </a:br>
            <a:r>
              <a:rPr lang="en-US" sz="3100" b="1" dirty="0"/>
              <a:t>Consolidated </a:t>
            </a:r>
            <a:r>
              <a:rPr lang="en-US" sz="2700" dirty="0"/>
              <a:t>Finance Dashboard – 2020.12.31</a:t>
            </a:r>
            <a:br>
              <a:rPr lang="en-US" sz="3100" dirty="0"/>
            </a:br>
            <a:r>
              <a:rPr lang="en-US" sz="1400" dirty="0"/>
              <a:t>excludes investment activity</a:t>
            </a:r>
            <a:endParaRPr lang="en-US" sz="3600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D7ECBDA-10EF-42CD-8752-1A286D5CF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1377" y="6267514"/>
            <a:ext cx="2773973" cy="365125"/>
          </a:xfrm>
          <a:prstGeom prst="rect">
            <a:avLst/>
          </a:prstGeom>
        </p:spPr>
        <p:txBody>
          <a:bodyPr anchor="ctr"/>
          <a:lstStyle>
            <a:lvl1pPr algn="r">
              <a:defRPr sz="1200"/>
            </a:lvl1pPr>
          </a:lstStyle>
          <a:p>
            <a:r>
              <a:rPr lang="en-US" dirty="0"/>
              <a:t>Page </a:t>
            </a:r>
            <a:fld id="{AD9D1041-BFAC-476F-9A83-02B77F35B26C}" type="slidenum">
              <a:rPr lang="en-US" smtClean="0"/>
              <a:t>2</a:t>
            </a:fld>
            <a:endParaRPr lang="en-US" dirty="0"/>
          </a:p>
        </p:txBody>
      </p:sp>
      <p:sp>
        <p:nvSpPr>
          <p:cNvPr id="85" name="Date Placeholder 3">
            <a:extLst>
              <a:ext uri="{FF2B5EF4-FFF2-40B4-BE49-F238E27FC236}">
                <a16:creationId xmlns:a16="http://schemas.microsoft.com/office/drawing/2014/main" id="{C8B2E5FE-62A9-4732-A860-A119A487E6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267514"/>
            <a:ext cx="2747596" cy="365125"/>
          </a:xfrm>
          <a:prstGeom prst="rect">
            <a:avLst/>
          </a:prstGeom>
        </p:spPr>
        <p:txBody>
          <a:bodyPr anchor="t"/>
          <a:lstStyle>
            <a:lvl1pPr>
              <a:defRPr sz="1200"/>
            </a:lvl1pPr>
          </a:lstStyle>
          <a:p>
            <a:r>
              <a:rPr lang="en-US" dirty="0"/>
              <a:t>Finance Committee</a:t>
            </a:r>
          </a:p>
          <a:p>
            <a:r>
              <a:rPr lang="en-US" dirty="0"/>
              <a:t>Board Meeting – Feb 2021</a:t>
            </a:r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2598983-F8FE-4E78-A06C-387D77198C1E}"/>
              </a:ext>
            </a:extLst>
          </p:cNvPr>
          <p:cNvSpPr txBox="1"/>
          <p:nvPr/>
        </p:nvSpPr>
        <p:spPr>
          <a:xfrm>
            <a:off x="3895632" y="2994198"/>
            <a:ext cx="1554480" cy="353623"/>
          </a:xfrm>
          <a:prstGeom prst="rect">
            <a:avLst/>
          </a:prstGeom>
          <a:noFill/>
        </p:spPr>
        <p:txBody>
          <a:bodyPr wrap="square" lIns="0" tIns="36576" rIns="0" bIns="0" rtlCol="0">
            <a:spAutoFit/>
          </a:bodyPr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2400" b="1" dirty="0">
                <a:solidFill>
                  <a:srgbClr val="FF0000"/>
                </a:solidFill>
              </a:rPr>
              <a:t>$10.5M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FE27127-FC18-42B0-90F0-2E6A28B914AC}"/>
              </a:ext>
            </a:extLst>
          </p:cNvPr>
          <p:cNvSpPr/>
          <p:nvPr/>
        </p:nvSpPr>
        <p:spPr>
          <a:xfrm>
            <a:off x="3895632" y="3408417"/>
            <a:ext cx="1554480" cy="365760"/>
          </a:xfrm>
          <a:prstGeom prst="rect">
            <a:avLst/>
          </a:prstGeom>
          <a:noFill/>
          <a:ln w="9525"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000" dirty="0">
                <a:solidFill>
                  <a:schemeClr val="tx1"/>
                </a:solidFill>
              </a:rPr>
              <a:t>$1.8M below plan</a:t>
            </a:r>
          </a:p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000" dirty="0">
                <a:solidFill>
                  <a:schemeClr val="tx1"/>
                </a:solidFill>
              </a:rPr>
              <a:t>$1.85M below PY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32A6CD-2229-43C5-BA03-6C10B33FD22C}"/>
              </a:ext>
            </a:extLst>
          </p:cNvPr>
          <p:cNvSpPr/>
          <p:nvPr/>
        </p:nvSpPr>
        <p:spPr>
          <a:xfrm>
            <a:off x="3900848" y="2657560"/>
            <a:ext cx="1554480" cy="27432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400" b="1" dirty="0">
                <a:solidFill>
                  <a:schemeClr val="bg1"/>
                </a:solidFill>
              </a:rPr>
              <a:t>Operating Inc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38B4113-4D14-4347-8328-6E0A616BCB47}"/>
              </a:ext>
            </a:extLst>
          </p:cNvPr>
          <p:cNvSpPr txBox="1"/>
          <p:nvPr/>
        </p:nvSpPr>
        <p:spPr>
          <a:xfrm>
            <a:off x="3895632" y="4167874"/>
            <a:ext cx="1554480" cy="353623"/>
          </a:xfrm>
          <a:prstGeom prst="rect">
            <a:avLst/>
          </a:prstGeom>
          <a:noFill/>
        </p:spPr>
        <p:txBody>
          <a:bodyPr wrap="square" lIns="0" tIns="36576" rIns="0" bIns="0" rtlCol="0">
            <a:spAutoFit/>
          </a:bodyPr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2400" b="1" dirty="0">
                <a:solidFill>
                  <a:srgbClr val="00B050"/>
                </a:solidFill>
              </a:rPr>
              <a:t>$1.7M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41B50D6-89D9-4AAF-9999-8718E9E0FDA3}"/>
              </a:ext>
            </a:extLst>
          </p:cNvPr>
          <p:cNvSpPr/>
          <p:nvPr/>
        </p:nvSpPr>
        <p:spPr>
          <a:xfrm>
            <a:off x="3895632" y="4582093"/>
            <a:ext cx="1554480" cy="365760"/>
          </a:xfrm>
          <a:prstGeom prst="rect">
            <a:avLst/>
          </a:prstGeom>
          <a:noFill/>
          <a:ln w="9525"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000" dirty="0">
                <a:solidFill>
                  <a:schemeClr val="tx1"/>
                </a:solidFill>
              </a:rPr>
              <a:t>$803K above plan</a:t>
            </a:r>
          </a:p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000" dirty="0">
                <a:solidFill>
                  <a:schemeClr val="tx1"/>
                </a:solidFill>
              </a:rPr>
              <a:t>$985K above PY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8FCEB6F-F49F-4B56-9E6C-B52F547AAC44}"/>
              </a:ext>
            </a:extLst>
          </p:cNvPr>
          <p:cNvSpPr/>
          <p:nvPr/>
        </p:nvSpPr>
        <p:spPr>
          <a:xfrm>
            <a:off x="3900848" y="3831236"/>
            <a:ext cx="1554480" cy="27432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400" b="1" dirty="0">
                <a:solidFill>
                  <a:schemeClr val="bg1"/>
                </a:solidFill>
              </a:rPr>
              <a:t>Other Income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9B4DDFB-64C9-4F75-A4EE-0D95F17F24FF}"/>
              </a:ext>
            </a:extLst>
          </p:cNvPr>
          <p:cNvSpPr txBox="1"/>
          <p:nvPr/>
        </p:nvSpPr>
        <p:spPr>
          <a:xfrm>
            <a:off x="628651" y="1497631"/>
            <a:ext cx="2111886" cy="507831"/>
          </a:xfrm>
          <a:prstGeom prst="rect">
            <a:avLst/>
          </a:prstGeom>
          <a:noFill/>
        </p:spPr>
        <p:txBody>
          <a:bodyPr wrap="square" lIns="0" tIns="36576" rIns="0" bIns="0" rtlCol="0" anchor="ctr">
            <a:spAutoFit/>
          </a:bodyPr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3600" b="1" dirty="0">
                <a:solidFill>
                  <a:srgbClr val="00B050"/>
                </a:solidFill>
              </a:rPr>
              <a:t>$1.1M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D6C4421-FEC0-4438-8A12-BB602E56A02C}"/>
              </a:ext>
            </a:extLst>
          </p:cNvPr>
          <p:cNvSpPr/>
          <p:nvPr/>
        </p:nvSpPr>
        <p:spPr>
          <a:xfrm>
            <a:off x="628650" y="2014095"/>
            <a:ext cx="2111887" cy="548640"/>
          </a:xfrm>
          <a:prstGeom prst="rect">
            <a:avLst/>
          </a:prstGeom>
          <a:noFill/>
          <a:ln w="9525"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100" dirty="0">
                <a:solidFill>
                  <a:schemeClr val="tx1"/>
                </a:solidFill>
              </a:rPr>
              <a:t>$1.3M above plan of -$270K</a:t>
            </a:r>
          </a:p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100" dirty="0">
                <a:solidFill>
                  <a:schemeClr val="tx1"/>
                </a:solidFill>
              </a:rPr>
              <a:t>$1.3M above PY of -$239K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1730A6E-B6FB-40C6-8E1B-78E9B4DFB7F1}"/>
              </a:ext>
            </a:extLst>
          </p:cNvPr>
          <p:cNvSpPr/>
          <p:nvPr/>
        </p:nvSpPr>
        <p:spPr>
          <a:xfrm>
            <a:off x="633867" y="1152360"/>
            <a:ext cx="2106670" cy="312337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b="1" dirty="0">
                <a:solidFill>
                  <a:schemeClr val="bg1"/>
                </a:solidFill>
              </a:rPr>
              <a:t>Net Operations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BA8FFA2-A039-4B97-8720-E6B5D8FEC0AF}"/>
              </a:ext>
            </a:extLst>
          </p:cNvPr>
          <p:cNvSpPr txBox="1"/>
          <p:nvPr/>
        </p:nvSpPr>
        <p:spPr>
          <a:xfrm>
            <a:off x="3633041" y="1495546"/>
            <a:ext cx="2103120" cy="512000"/>
          </a:xfrm>
          <a:prstGeom prst="rect">
            <a:avLst/>
          </a:prstGeom>
          <a:noFill/>
        </p:spPr>
        <p:txBody>
          <a:bodyPr wrap="square" lIns="0" tIns="36576" rIns="0" bIns="0" rtlCol="0">
            <a:spAutoFit/>
          </a:bodyPr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3600" b="1" dirty="0">
                <a:solidFill>
                  <a:srgbClr val="FF0000"/>
                </a:solidFill>
              </a:rPr>
              <a:t>$12.2M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663F750-0568-4F34-A317-23678B684906}"/>
              </a:ext>
            </a:extLst>
          </p:cNvPr>
          <p:cNvSpPr/>
          <p:nvPr/>
        </p:nvSpPr>
        <p:spPr>
          <a:xfrm>
            <a:off x="3633041" y="2014095"/>
            <a:ext cx="2103120" cy="548640"/>
          </a:xfrm>
          <a:prstGeom prst="rect">
            <a:avLst/>
          </a:prstGeom>
          <a:noFill/>
          <a:ln w="9525"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100" dirty="0">
                <a:solidFill>
                  <a:schemeClr val="tx1"/>
                </a:solidFill>
              </a:rPr>
              <a:t>$1.0M below plan</a:t>
            </a:r>
          </a:p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100" dirty="0">
                <a:solidFill>
                  <a:schemeClr val="tx1"/>
                </a:solidFill>
              </a:rPr>
              <a:t>$865K below PY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FBACD9B-EE23-4D6D-9026-D0974FA6F55F}"/>
              </a:ext>
            </a:extLst>
          </p:cNvPr>
          <p:cNvSpPr/>
          <p:nvPr/>
        </p:nvSpPr>
        <p:spPr>
          <a:xfrm>
            <a:off x="3638257" y="1152360"/>
            <a:ext cx="2103120" cy="27432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b="1" dirty="0">
                <a:solidFill>
                  <a:schemeClr val="bg1"/>
                </a:solidFill>
              </a:rPr>
              <a:t>Total</a:t>
            </a:r>
            <a:r>
              <a:rPr lang="en-US" sz="2000" b="1" dirty="0">
                <a:solidFill>
                  <a:schemeClr val="bg1"/>
                </a:solidFill>
              </a:rPr>
              <a:t> Income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179F4F9-9552-4151-BAC6-B4C03D80539B}"/>
              </a:ext>
            </a:extLst>
          </p:cNvPr>
          <p:cNvSpPr txBox="1"/>
          <p:nvPr/>
        </p:nvSpPr>
        <p:spPr>
          <a:xfrm>
            <a:off x="6403465" y="1495546"/>
            <a:ext cx="2103120" cy="512000"/>
          </a:xfrm>
          <a:prstGeom prst="rect">
            <a:avLst/>
          </a:prstGeom>
          <a:noFill/>
        </p:spPr>
        <p:txBody>
          <a:bodyPr wrap="square" lIns="0" tIns="36576" rIns="0" bIns="0" rtlCol="0">
            <a:spAutoFit/>
          </a:bodyPr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3600" b="1" dirty="0">
                <a:solidFill>
                  <a:srgbClr val="00B050"/>
                </a:solidFill>
              </a:rPr>
              <a:t>$11.1M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0BD7885-A87A-47DF-B638-55E50E285001}"/>
              </a:ext>
            </a:extLst>
          </p:cNvPr>
          <p:cNvSpPr/>
          <p:nvPr/>
        </p:nvSpPr>
        <p:spPr>
          <a:xfrm>
            <a:off x="6403465" y="2014095"/>
            <a:ext cx="2103120" cy="548640"/>
          </a:xfrm>
          <a:prstGeom prst="rect">
            <a:avLst/>
          </a:prstGeom>
          <a:noFill/>
          <a:ln w="9525"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100" dirty="0">
                <a:solidFill>
                  <a:schemeClr val="tx1"/>
                </a:solidFill>
              </a:rPr>
              <a:t>$2.4M below plan</a:t>
            </a:r>
          </a:p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100" dirty="0">
                <a:solidFill>
                  <a:schemeClr val="tx1"/>
                </a:solidFill>
              </a:rPr>
              <a:t>$2.2M below PY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8CE97E9-35CF-4870-92D2-3D6DC47F77DF}"/>
              </a:ext>
            </a:extLst>
          </p:cNvPr>
          <p:cNvSpPr/>
          <p:nvPr/>
        </p:nvSpPr>
        <p:spPr>
          <a:xfrm>
            <a:off x="6408681" y="1152360"/>
            <a:ext cx="2103120" cy="27432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b="1" dirty="0">
                <a:solidFill>
                  <a:schemeClr val="bg1"/>
                </a:solidFill>
              </a:rPr>
              <a:t>Total Expense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1B9ED2F-5E6A-4FD6-B254-408538D2F10A}"/>
              </a:ext>
            </a:extLst>
          </p:cNvPr>
          <p:cNvSpPr txBox="1"/>
          <p:nvPr/>
        </p:nvSpPr>
        <p:spPr>
          <a:xfrm>
            <a:off x="6706232" y="5339696"/>
            <a:ext cx="1554480" cy="353623"/>
          </a:xfrm>
          <a:prstGeom prst="rect">
            <a:avLst/>
          </a:prstGeom>
          <a:noFill/>
        </p:spPr>
        <p:txBody>
          <a:bodyPr wrap="square" lIns="0" tIns="36576" rIns="0" bIns="0" rtlCol="0">
            <a:spAutoFit/>
          </a:bodyPr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2400" b="1" dirty="0">
                <a:solidFill>
                  <a:srgbClr val="00B050"/>
                </a:solidFill>
              </a:rPr>
              <a:t>$2.8M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A591F76-FFC4-4703-8C1B-C942F8BB22A9}"/>
              </a:ext>
            </a:extLst>
          </p:cNvPr>
          <p:cNvSpPr/>
          <p:nvPr/>
        </p:nvSpPr>
        <p:spPr>
          <a:xfrm>
            <a:off x="6706232" y="5753915"/>
            <a:ext cx="1554480" cy="365760"/>
          </a:xfrm>
          <a:prstGeom prst="rect">
            <a:avLst/>
          </a:prstGeom>
          <a:noFill/>
          <a:ln w="9525"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000" dirty="0">
                <a:solidFill>
                  <a:schemeClr val="tx1"/>
                </a:solidFill>
              </a:rPr>
              <a:t>$671K below plan</a:t>
            </a:r>
          </a:p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000" dirty="0">
                <a:solidFill>
                  <a:schemeClr val="tx1"/>
                </a:solidFill>
              </a:rPr>
              <a:t>$573K below PY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3C8F95A-CAFD-42F2-9825-710F0686D7AA}"/>
              </a:ext>
            </a:extLst>
          </p:cNvPr>
          <p:cNvSpPr/>
          <p:nvPr/>
        </p:nvSpPr>
        <p:spPr>
          <a:xfrm>
            <a:off x="6711448" y="5003058"/>
            <a:ext cx="1554480" cy="27432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400" b="1" dirty="0">
                <a:solidFill>
                  <a:schemeClr val="bg1"/>
                </a:solidFill>
              </a:rPr>
              <a:t>Admin Exp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3D78576-4D32-46F4-A282-645301200AEF}"/>
              </a:ext>
            </a:extLst>
          </p:cNvPr>
          <p:cNvSpPr txBox="1"/>
          <p:nvPr/>
        </p:nvSpPr>
        <p:spPr>
          <a:xfrm>
            <a:off x="6706232" y="2994198"/>
            <a:ext cx="1554480" cy="353623"/>
          </a:xfrm>
          <a:prstGeom prst="rect">
            <a:avLst/>
          </a:prstGeom>
          <a:noFill/>
        </p:spPr>
        <p:txBody>
          <a:bodyPr wrap="square" lIns="0" tIns="36576" rIns="0" bIns="0" rtlCol="0">
            <a:spAutoFit/>
          </a:bodyPr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2400" b="1" dirty="0">
                <a:solidFill>
                  <a:srgbClr val="00B050"/>
                </a:solidFill>
              </a:rPr>
              <a:t>$4.2M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8D0CE33-3DA8-44FC-ABFD-7D95C75731B9}"/>
              </a:ext>
            </a:extLst>
          </p:cNvPr>
          <p:cNvSpPr/>
          <p:nvPr/>
        </p:nvSpPr>
        <p:spPr>
          <a:xfrm>
            <a:off x="6706232" y="3408417"/>
            <a:ext cx="1554480" cy="365760"/>
          </a:xfrm>
          <a:prstGeom prst="rect">
            <a:avLst/>
          </a:prstGeom>
          <a:noFill/>
          <a:ln w="9525"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000" dirty="0">
                <a:solidFill>
                  <a:schemeClr val="tx1"/>
                </a:solidFill>
              </a:rPr>
              <a:t>$939K below plan</a:t>
            </a:r>
          </a:p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000" dirty="0">
                <a:solidFill>
                  <a:schemeClr val="tx1"/>
                </a:solidFill>
              </a:rPr>
              <a:t>$866K below PY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818B92C-8DFB-4FD1-AF40-7944851C1E21}"/>
              </a:ext>
            </a:extLst>
          </p:cNvPr>
          <p:cNvSpPr/>
          <p:nvPr/>
        </p:nvSpPr>
        <p:spPr>
          <a:xfrm>
            <a:off x="6711448" y="2657560"/>
            <a:ext cx="1554480" cy="27432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400" b="1" dirty="0">
                <a:solidFill>
                  <a:schemeClr val="bg1"/>
                </a:solidFill>
              </a:rPr>
              <a:t>Cost of Goods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A8463C7-4C94-484B-8786-8BAD54198B05}"/>
              </a:ext>
            </a:extLst>
          </p:cNvPr>
          <p:cNvSpPr txBox="1"/>
          <p:nvPr/>
        </p:nvSpPr>
        <p:spPr>
          <a:xfrm>
            <a:off x="6706232" y="4167874"/>
            <a:ext cx="1554480" cy="353623"/>
          </a:xfrm>
          <a:prstGeom prst="rect">
            <a:avLst/>
          </a:prstGeom>
          <a:noFill/>
        </p:spPr>
        <p:txBody>
          <a:bodyPr wrap="square" lIns="0" tIns="36576" rIns="0" bIns="0" rtlCol="0">
            <a:spAutoFit/>
          </a:bodyPr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2400" b="1" dirty="0">
                <a:solidFill>
                  <a:srgbClr val="00B050"/>
                </a:solidFill>
              </a:rPr>
              <a:t>$4.1M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4697EC0-7AD7-411E-8F29-DB5180384904}"/>
              </a:ext>
            </a:extLst>
          </p:cNvPr>
          <p:cNvSpPr/>
          <p:nvPr/>
        </p:nvSpPr>
        <p:spPr>
          <a:xfrm>
            <a:off x="6706232" y="4582093"/>
            <a:ext cx="1554480" cy="365760"/>
          </a:xfrm>
          <a:prstGeom prst="rect">
            <a:avLst/>
          </a:prstGeom>
          <a:noFill/>
          <a:ln w="9525"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000" dirty="0">
                <a:solidFill>
                  <a:schemeClr val="tx1"/>
                </a:solidFill>
              </a:rPr>
              <a:t>$779K below plan</a:t>
            </a:r>
          </a:p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000" dirty="0">
                <a:solidFill>
                  <a:schemeClr val="tx1"/>
                </a:solidFill>
              </a:rPr>
              <a:t>$783K below PY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B764E28-B5F2-412F-889E-C434EBE2A5D7}"/>
              </a:ext>
            </a:extLst>
          </p:cNvPr>
          <p:cNvSpPr/>
          <p:nvPr/>
        </p:nvSpPr>
        <p:spPr>
          <a:xfrm>
            <a:off x="6711448" y="3831236"/>
            <a:ext cx="1554480" cy="27432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400" b="1" dirty="0">
                <a:solidFill>
                  <a:schemeClr val="bg1"/>
                </a:solidFill>
              </a:rPr>
              <a:t>Direct Exp</a:t>
            </a:r>
          </a:p>
        </p:txBody>
      </p:sp>
      <p:sp>
        <p:nvSpPr>
          <p:cNvPr id="3" name="Equals 2">
            <a:extLst>
              <a:ext uri="{FF2B5EF4-FFF2-40B4-BE49-F238E27FC236}">
                <a16:creationId xmlns:a16="http://schemas.microsoft.com/office/drawing/2014/main" id="{79A675F4-1139-4919-919C-094FBC9BAE9A}"/>
              </a:ext>
            </a:extLst>
          </p:cNvPr>
          <p:cNvSpPr/>
          <p:nvPr/>
        </p:nvSpPr>
        <p:spPr>
          <a:xfrm>
            <a:off x="2920753" y="1522946"/>
            <a:ext cx="640080" cy="457200"/>
          </a:xfrm>
          <a:prstGeom prst="mathEqual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Minus Sign 3">
            <a:extLst>
              <a:ext uri="{FF2B5EF4-FFF2-40B4-BE49-F238E27FC236}">
                <a16:creationId xmlns:a16="http://schemas.microsoft.com/office/drawing/2014/main" id="{2DF0264F-CC97-4F28-99A3-739240BC97AC}"/>
              </a:ext>
            </a:extLst>
          </p:cNvPr>
          <p:cNvSpPr/>
          <p:nvPr/>
        </p:nvSpPr>
        <p:spPr>
          <a:xfrm>
            <a:off x="5749773" y="1522946"/>
            <a:ext cx="640080" cy="457200"/>
          </a:xfrm>
          <a:prstGeom prst="mathMinu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4D820C1-2884-4471-A159-66F87CBBA8BD}"/>
              </a:ext>
            </a:extLst>
          </p:cNvPr>
          <p:cNvSpPr txBox="1"/>
          <p:nvPr/>
        </p:nvSpPr>
        <p:spPr>
          <a:xfrm>
            <a:off x="628650" y="5679606"/>
            <a:ext cx="1920240" cy="195310"/>
          </a:xfrm>
          <a:prstGeom prst="rect">
            <a:avLst/>
          </a:prstGeom>
          <a:noFill/>
        </p:spPr>
        <p:txBody>
          <a:bodyPr wrap="square" lIns="0" tIns="36576" rIns="0" bIns="0" rtlCol="0">
            <a:spAutoFit/>
          </a:bodyPr>
          <a:lstStyle/>
          <a:p>
            <a:pPr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200" b="1" dirty="0">
                <a:solidFill>
                  <a:srgbClr val="FF0000"/>
                </a:solidFill>
              </a:rPr>
              <a:t>Red = worse than plan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E395A8B-C17B-4DBE-A67E-4389EF6082A0}"/>
              </a:ext>
            </a:extLst>
          </p:cNvPr>
          <p:cNvSpPr txBox="1"/>
          <p:nvPr/>
        </p:nvSpPr>
        <p:spPr>
          <a:xfrm>
            <a:off x="628721" y="5874916"/>
            <a:ext cx="1920240" cy="195310"/>
          </a:xfrm>
          <a:prstGeom prst="rect">
            <a:avLst/>
          </a:prstGeom>
          <a:noFill/>
        </p:spPr>
        <p:txBody>
          <a:bodyPr wrap="square" lIns="0" tIns="36576" rIns="0" bIns="0" rtlCol="0">
            <a:spAutoFit/>
          </a:bodyPr>
          <a:lstStyle/>
          <a:p>
            <a:pPr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200" b="1" dirty="0">
                <a:solidFill>
                  <a:srgbClr val="00B050"/>
                </a:solidFill>
              </a:rPr>
              <a:t>Green = at or better than plan </a:t>
            </a:r>
          </a:p>
        </p:txBody>
      </p:sp>
      <p:graphicFrame>
        <p:nvGraphicFramePr>
          <p:cNvPr id="39" name="Table 3">
            <a:extLst>
              <a:ext uri="{FF2B5EF4-FFF2-40B4-BE49-F238E27FC236}">
                <a16:creationId xmlns:a16="http://schemas.microsoft.com/office/drawing/2014/main" id="{C9CCAC5D-A80B-4034-A419-ECD6712CC97E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2830143"/>
          <a:ext cx="2567382" cy="2736155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2567382">
                  <a:extLst>
                    <a:ext uri="{9D8B030D-6E8A-4147-A177-3AD203B41FA5}">
                      <a16:colId xmlns:a16="http://schemas.microsoft.com/office/drawing/2014/main" val="1381830728"/>
                    </a:ext>
                  </a:extLst>
                </a:gridCol>
              </a:tblGrid>
              <a:tr h="36634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2"/>
                          </a:solidFill>
                        </a:rPr>
                        <a:t>Highlights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8697040"/>
                  </a:ext>
                </a:extLst>
              </a:tr>
              <a:tr h="2369813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Expenses managed to lowest practical level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PPP funds $827,600 added to other income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Op Inc took hit from COVID restrictions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Expenses lower due to furlough, cancellation of events, cogs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120119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9126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3C6A3-E86E-41EE-BA21-98B1C1DF2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Foundation 2021 Budget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18EA87-D7D0-46AC-A9D2-745983AAEB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COVID-19 restrictions impact program delivery of battlefield studies and professional event attendance</a:t>
            </a:r>
          </a:p>
          <a:p>
            <a:r>
              <a:rPr lang="en-US" sz="2400" dirty="0"/>
              <a:t>PDMAP adds program expense and supports increased MCA membership</a:t>
            </a:r>
          </a:p>
          <a:p>
            <a:r>
              <a:rPr lang="en-US" sz="2400" dirty="0"/>
              <a:t>Wounded Marine Program support fulfills donor intent and uses remaining fund balance</a:t>
            </a:r>
          </a:p>
          <a:p>
            <a:r>
              <a:rPr lang="en-US" sz="2400" dirty="0"/>
              <a:t>Continued revenue from board members and current donors – little to no COVID-19 impact anticipated</a:t>
            </a:r>
          </a:p>
          <a:p>
            <a:r>
              <a:rPr lang="en-US" sz="2400" dirty="0"/>
              <a:t>New revenue initiatives for staff including CEO-led “Marine Corps Retired GO Campaign” and expanded corporate endowment</a:t>
            </a:r>
          </a:p>
          <a:p>
            <a:r>
              <a:rPr lang="en-US" sz="2400" dirty="0"/>
              <a:t>Expanded donor acquisition efforts adds to fundraising expenses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9DEB2-77DE-4510-AB94-6EE60D7E47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267514"/>
            <a:ext cx="2747596" cy="365125"/>
          </a:xfrm>
          <a:prstGeom prst="rect">
            <a:avLst/>
          </a:prstGeom>
        </p:spPr>
        <p:txBody>
          <a:bodyPr anchor="t"/>
          <a:lstStyle>
            <a:lvl1pPr>
              <a:defRPr sz="1200"/>
            </a:lvl1pPr>
          </a:lstStyle>
          <a:p>
            <a:r>
              <a:rPr lang="en-US" dirty="0"/>
              <a:t>Finance Committee</a:t>
            </a:r>
          </a:p>
          <a:p>
            <a:r>
              <a:rPr lang="en-US" dirty="0"/>
              <a:t>Board Meeting – February 2021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666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4064D-ADA6-411A-9D9D-5D7CA82F8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2388"/>
            <a:ext cx="7886700" cy="933937"/>
          </a:xfrm>
        </p:spPr>
        <p:txBody>
          <a:bodyPr>
            <a:normAutofit fontScale="90000"/>
          </a:bodyPr>
          <a:lstStyle/>
          <a:p>
            <a:r>
              <a:rPr lang="en-US" sz="3300" b="1" dirty="0"/>
              <a:t>Finance Committee</a:t>
            </a:r>
            <a:br>
              <a:rPr lang="en-US" sz="3600" b="1" dirty="0"/>
            </a:br>
            <a:r>
              <a:rPr lang="en-US" sz="2400" dirty="0"/>
              <a:t>Marine Corps Association</a:t>
            </a:r>
            <a:r>
              <a:rPr lang="en-US" sz="2400" b="1" dirty="0"/>
              <a:t> </a:t>
            </a:r>
            <a:r>
              <a:rPr lang="en-US" sz="3100" b="1" dirty="0"/>
              <a:t>Foundation</a:t>
            </a:r>
            <a:r>
              <a:rPr lang="en-US" sz="2700" b="1" dirty="0"/>
              <a:t> </a:t>
            </a:r>
            <a:r>
              <a:rPr lang="en-US" sz="2400" dirty="0"/>
              <a:t>2021 Budget Dashboard </a:t>
            </a:r>
            <a:br>
              <a:rPr lang="en-US" sz="2400" dirty="0"/>
            </a:br>
            <a:r>
              <a:rPr lang="en-US" sz="1200" dirty="0"/>
              <a:t>excludes investment activity</a:t>
            </a:r>
            <a:endParaRPr lang="en-US" sz="2400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D7ECBDA-10EF-42CD-8752-1A286D5CF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1377" y="6267514"/>
            <a:ext cx="2773973" cy="365125"/>
          </a:xfrm>
          <a:prstGeom prst="rect">
            <a:avLst/>
          </a:prstGeom>
        </p:spPr>
        <p:txBody>
          <a:bodyPr anchor="ctr"/>
          <a:lstStyle>
            <a:lvl1pPr algn="r">
              <a:defRPr sz="1200"/>
            </a:lvl1pPr>
          </a:lstStyle>
          <a:p>
            <a:r>
              <a:rPr lang="en-US" dirty="0"/>
              <a:t>Page </a:t>
            </a:r>
            <a:fld id="{AD9D1041-BFAC-476F-9A83-02B77F35B26C}" type="slidenum">
              <a:rPr lang="en-US" smtClean="0"/>
              <a:t>4</a:t>
            </a:fld>
            <a:endParaRPr lang="en-US" dirty="0"/>
          </a:p>
        </p:txBody>
      </p:sp>
      <p:sp>
        <p:nvSpPr>
          <p:cNvPr id="85" name="Date Placeholder 3">
            <a:extLst>
              <a:ext uri="{FF2B5EF4-FFF2-40B4-BE49-F238E27FC236}">
                <a16:creationId xmlns:a16="http://schemas.microsoft.com/office/drawing/2014/main" id="{C8B2E5FE-62A9-4732-A860-A119A487E6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267514"/>
            <a:ext cx="2747596" cy="365125"/>
          </a:xfrm>
          <a:prstGeom prst="rect">
            <a:avLst/>
          </a:prstGeom>
        </p:spPr>
        <p:txBody>
          <a:bodyPr anchor="t"/>
          <a:lstStyle>
            <a:lvl1pPr>
              <a:defRPr sz="1200"/>
            </a:lvl1pPr>
          </a:lstStyle>
          <a:p>
            <a:r>
              <a:rPr lang="en-US" dirty="0"/>
              <a:t>Finance Committee</a:t>
            </a:r>
          </a:p>
          <a:p>
            <a:r>
              <a:rPr lang="en-US" dirty="0"/>
              <a:t>Board Meeting – Feb 2021</a:t>
            </a:r>
          </a:p>
          <a:p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9B4DDFB-64C9-4F75-A4EE-0D95F17F24FF}"/>
              </a:ext>
            </a:extLst>
          </p:cNvPr>
          <p:cNvSpPr txBox="1"/>
          <p:nvPr/>
        </p:nvSpPr>
        <p:spPr>
          <a:xfrm>
            <a:off x="628651" y="1497631"/>
            <a:ext cx="2111886" cy="507831"/>
          </a:xfrm>
          <a:prstGeom prst="rect">
            <a:avLst/>
          </a:prstGeom>
          <a:noFill/>
        </p:spPr>
        <p:txBody>
          <a:bodyPr wrap="square" lIns="0" tIns="36576" rIns="0" bIns="0" rtlCol="0" anchor="ctr">
            <a:spAutoFit/>
          </a:bodyPr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3600" b="1" dirty="0">
                <a:solidFill>
                  <a:srgbClr val="0070C0"/>
                </a:solidFill>
              </a:rPr>
              <a:t>$5K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D6C4421-FEC0-4438-8A12-BB602E56A02C}"/>
              </a:ext>
            </a:extLst>
          </p:cNvPr>
          <p:cNvSpPr/>
          <p:nvPr/>
        </p:nvSpPr>
        <p:spPr>
          <a:xfrm>
            <a:off x="628650" y="2014095"/>
            <a:ext cx="2111887" cy="548640"/>
          </a:xfrm>
          <a:prstGeom prst="rect">
            <a:avLst/>
          </a:prstGeom>
          <a:noFill/>
          <a:ln w="9525"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100" dirty="0">
                <a:solidFill>
                  <a:schemeClr val="tx1"/>
                </a:solidFill>
              </a:rPr>
              <a:t>$95K below 2020</a:t>
            </a:r>
          </a:p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100" dirty="0">
                <a:solidFill>
                  <a:schemeClr val="tx1"/>
                </a:solidFill>
              </a:rPr>
              <a:t>$25K above 2019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1730A6E-B6FB-40C6-8E1B-78E9B4DFB7F1}"/>
              </a:ext>
            </a:extLst>
          </p:cNvPr>
          <p:cNvSpPr/>
          <p:nvPr/>
        </p:nvSpPr>
        <p:spPr>
          <a:xfrm>
            <a:off x="633867" y="1152360"/>
            <a:ext cx="2106670" cy="312337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b="1" dirty="0">
                <a:solidFill>
                  <a:schemeClr val="bg1"/>
                </a:solidFill>
              </a:rPr>
              <a:t>Net Result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BA8FFA2-A039-4B97-8720-E6B5D8FEC0AF}"/>
              </a:ext>
            </a:extLst>
          </p:cNvPr>
          <p:cNvSpPr txBox="1"/>
          <p:nvPr/>
        </p:nvSpPr>
        <p:spPr>
          <a:xfrm>
            <a:off x="3633041" y="1495546"/>
            <a:ext cx="2103120" cy="512000"/>
          </a:xfrm>
          <a:prstGeom prst="rect">
            <a:avLst/>
          </a:prstGeom>
          <a:noFill/>
        </p:spPr>
        <p:txBody>
          <a:bodyPr wrap="square" lIns="0" tIns="36576" rIns="0" bIns="0" rtlCol="0">
            <a:spAutoFit/>
          </a:bodyPr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3600" b="1" dirty="0">
                <a:solidFill>
                  <a:srgbClr val="0070C0"/>
                </a:solidFill>
              </a:rPr>
              <a:t>$1.75M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663F750-0568-4F34-A317-23678B684906}"/>
              </a:ext>
            </a:extLst>
          </p:cNvPr>
          <p:cNvSpPr/>
          <p:nvPr/>
        </p:nvSpPr>
        <p:spPr>
          <a:xfrm>
            <a:off x="3633041" y="2014095"/>
            <a:ext cx="2103120" cy="548640"/>
          </a:xfrm>
          <a:prstGeom prst="rect">
            <a:avLst/>
          </a:prstGeom>
          <a:noFill/>
          <a:ln w="9525"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100" dirty="0">
                <a:solidFill>
                  <a:schemeClr val="tx1"/>
                </a:solidFill>
              </a:rPr>
              <a:t>$148K  above 2020</a:t>
            </a:r>
          </a:p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100" dirty="0">
                <a:solidFill>
                  <a:schemeClr val="tx1"/>
                </a:solidFill>
              </a:rPr>
              <a:t>$164K above 2019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FBACD9B-EE23-4D6D-9026-D0974FA6F55F}"/>
              </a:ext>
            </a:extLst>
          </p:cNvPr>
          <p:cNvSpPr/>
          <p:nvPr/>
        </p:nvSpPr>
        <p:spPr>
          <a:xfrm>
            <a:off x="3638257" y="1152360"/>
            <a:ext cx="2103120" cy="27432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b="1" dirty="0">
                <a:solidFill>
                  <a:schemeClr val="bg1"/>
                </a:solidFill>
              </a:rPr>
              <a:t>Total</a:t>
            </a:r>
            <a:r>
              <a:rPr lang="en-US" sz="2000" b="1" dirty="0">
                <a:solidFill>
                  <a:schemeClr val="bg1"/>
                </a:solidFill>
              </a:rPr>
              <a:t> Support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179F4F9-9552-4151-BAC6-B4C03D80539B}"/>
              </a:ext>
            </a:extLst>
          </p:cNvPr>
          <p:cNvSpPr txBox="1"/>
          <p:nvPr/>
        </p:nvSpPr>
        <p:spPr>
          <a:xfrm>
            <a:off x="6403465" y="1495546"/>
            <a:ext cx="2103120" cy="512000"/>
          </a:xfrm>
          <a:prstGeom prst="rect">
            <a:avLst/>
          </a:prstGeom>
          <a:noFill/>
        </p:spPr>
        <p:txBody>
          <a:bodyPr wrap="square" lIns="0" tIns="36576" rIns="0" bIns="0" rtlCol="0">
            <a:spAutoFit/>
          </a:bodyPr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3600" b="1" dirty="0">
                <a:solidFill>
                  <a:srgbClr val="0070C0"/>
                </a:solidFill>
              </a:rPr>
              <a:t>$1.75M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0BD7885-A87A-47DF-B638-55E50E285001}"/>
              </a:ext>
            </a:extLst>
          </p:cNvPr>
          <p:cNvSpPr/>
          <p:nvPr/>
        </p:nvSpPr>
        <p:spPr>
          <a:xfrm>
            <a:off x="6403465" y="2014095"/>
            <a:ext cx="2103120" cy="548640"/>
          </a:xfrm>
          <a:prstGeom prst="rect">
            <a:avLst/>
          </a:prstGeom>
          <a:noFill/>
          <a:ln w="9525"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100" dirty="0">
                <a:solidFill>
                  <a:schemeClr val="tx1"/>
                </a:solidFill>
              </a:rPr>
              <a:t>$265K above 2020</a:t>
            </a:r>
          </a:p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100" dirty="0">
                <a:solidFill>
                  <a:schemeClr val="tx1"/>
                </a:solidFill>
              </a:rPr>
              <a:t>$117K above 2019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8CE97E9-35CF-4870-92D2-3D6DC47F77DF}"/>
              </a:ext>
            </a:extLst>
          </p:cNvPr>
          <p:cNvSpPr/>
          <p:nvPr/>
        </p:nvSpPr>
        <p:spPr>
          <a:xfrm>
            <a:off x="6408681" y="1152360"/>
            <a:ext cx="2103120" cy="27432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b="1" dirty="0">
                <a:solidFill>
                  <a:schemeClr val="bg1"/>
                </a:solidFill>
              </a:rPr>
              <a:t>Total Expense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1B9ED2F-5E6A-4FD6-B254-408538D2F10A}"/>
              </a:ext>
            </a:extLst>
          </p:cNvPr>
          <p:cNvSpPr txBox="1"/>
          <p:nvPr/>
        </p:nvSpPr>
        <p:spPr>
          <a:xfrm>
            <a:off x="6706232" y="5339696"/>
            <a:ext cx="1554480" cy="353623"/>
          </a:xfrm>
          <a:prstGeom prst="rect">
            <a:avLst/>
          </a:prstGeom>
          <a:noFill/>
        </p:spPr>
        <p:txBody>
          <a:bodyPr wrap="square" lIns="0" tIns="36576" rIns="0" bIns="0" rtlCol="0">
            <a:spAutoFit/>
          </a:bodyPr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2400" b="1" dirty="0">
                <a:solidFill>
                  <a:srgbClr val="0070C0"/>
                </a:solidFill>
              </a:rPr>
              <a:t>$111K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A591F76-FFC4-4703-8C1B-C942F8BB22A9}"/>
              </a:ext>
            </a:extLst>
          </p:cNvPr>
          <p:cNvSpPr/>
          <p:nvPr/>
        </p:nvSpPr>
        <p:spPr>
          <a:xfrm>
            <a:off x="6706232" y="5753915"/>
            <a:ext cx="1554480" cy="365760"/>
          </a:xfrm>
          <a:prstGeom prst="rect">
            <a:avLst/>
          </a:prstGeom>
          <a:noFill/>
          <a:ln w="9525"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000" dirty="0">
                <a:solidFill>
                  <a:schemeClr val="tx1"/>
                </a:solidFill>
              </a:rPr>
              <a:t>Equal to 2020</a:t>
            </a:r>
          </a:p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000" dirty="0">
                <a:solidFill>
                  <a:schemeClr val="tx1"/>
                </a:solidFill>
              </a:rPr>
              <a:t>$7K below 2019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3C8F95A-CAFD-42F2-9825-710F0686D7AA}"/>
              </a:ext>
            </a:extLst>
          </p:cNvPr>
          <p:cNvSpPr/>
          <p:nvPr/>
        </p:nvSpPr>
        <p:spPr>
          <a:xfrm>
            <a:off x="6711448" y="5003058"/>
            <a:ext cx="1554480" cy="27432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400" b="1" dirty="0">
                <a:solidFill>
                  <a:schemeClr val="bg1"/>
                </a:solidFill>
              </a:rPr>
              <a:t>M&amp;G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3D78576-4D32-46F4-A282-645301200AEF}"/>
              </a:ext>
            </a:extLst>
          </p:cNvPr>
          <p:cNvSpPr txBox="1"/>
          <p:nvPr/>
        </p:nvSpPr>
        <p:spPr>
          <a:xfrm>
            <a:off x="6706232" y="2994198"/>
            <a:ext cx="1554480" cy="353623"/>
          </a:xfrm>
          <a:prstGeom prst="rect">
            <a:avLst/>
          </a:prstGeom>
          <a:noFill/>
        </p:spPr>
        <p:txBody>
          <a:bodyPr wrap="square" lIns="0" tIns="36576" rIns="0" bIns="0" rtlCol="0">
            <a:spAutoFit/>
          </a:bodyPr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2400" b="1" dirty="0">
                <a:solidFill>
                  <a:srgbClr val="0070C0"/>
                </a:solidFill>
              </a:rPr>
              <a:t>$985K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8D0CE33-3DA8-44FC-ABFD-7D95C75731B9}"/>
              </a:ext>
            </a:extLst>
          </p:cNvPr>
          <p:cNvSpPr/>
          <p:nvPr/>
        </p:nvSpPr>
        <p:spPr>
          <a:xfrm>
            <a:off x="6706232" y="3408417"/>
            <a:ext cx="1554480" cy="365760"/>
          </a:xfrm>
          <a:prstGeom prst="rect">
            <a:avLst/>
          </a:prstGeom>
          <a:noFill/>
          <a:ln w="9525"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000" dirty="0">
                <a:solidFill>
                  <a:schemeClr val="tx1"/>
                </a:solidFill>
              </a:rPr>
              <a:t>$185K above 2020</a:t>
            </a:r>
          </a:p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000" dirty="0">
                <a:solidFill>
                  <a:schemeClr val="tx1"/>
                </a:solidFill>
              </a:rPr>
              <a:t>$49K below 2019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818B92C-8DFB-4FD1-AF40-7944851C1E21}"/>
              </a:ext>
            </a:extLst>
          </p:cNvPr>
          <p:cNvSpPr/>
          <p:nvPr/>
        </p:nvSpPr>
        <p:spPr>
          <a:xfrm>
            <a:off x="6711448" y="2657560"/>
            <a:ext cx="1554480" cy="27432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400" b="1" dirty="0">
                <a:solidFill>
                  <a:schemeClr val="bg1"/>
                </a:solidFill>
              </a:rPr>
              <a:t>Program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A8463C7-4C94-484B-8786-8BAD54198B05}"/>
              </a:ext>
            </a:extLst>
          </p:cNvPr>
          <p:cNvSpPr txBox="1"/>
          <p:nvPr/>
        </p:nvSpPr>
        <p:spPr>
          <a:xfrm>
            <a:off x="6706232" y="4167874"/>
            <a:ext cx="1554480" cy="353623"/>
          </a:xfrm>
          <a:prstGeom prst="rect">
            <a:avLst/>
          </a:prstGeom>
          <a:noFill/>
        </p:spPr>
        <p:txBody>
          <a:bodyPr wrap="square" lIns="0" tIns="36576" rIns="0" bIns="0" rtlCol="0">
            <a:spAutoFit/>
          </a:bodyPr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2400" b="1" dirty="0">
                <a:solidFill>
                  <a:srgbClr val="0070C0"/>
                </a:solidFill>
              </a:rPr>
              <a:t>$644K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4697EC0-7AD7-411E-8F29-DB5180384904}"/>
              </a:ext>
            </a:extLst>
          </p:cNvPr>
          <p:cNvSpPr/>
          <p:nvPr/>
        </p:nvSpPr>
        <p:spPr>
          <a:xfrm>
            <a:off x="6706232" y="4582093"/>
            <a:ext cx="1554480" cy="365760"/>
          </a:xfrm>
          <a:prstGeom prst="rect">
            <a:avLst/>
          </a:prstGeom>
          <a:noFill/>
          <a:ln w="9525"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000" dirty="0">
                <a:solidFill>
                  <a:schemeClr val="tx1"/>
                </a:solidFill>
              </a:rPr>
              <a:t>$79K above 2020</a:t>
            </a:r>
          </a:p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000" dirty="0">
                <a:solidFill>
                  <a:schemeClr val="tx1"/>
                </a:solidFill>
              </a:rPr>
              <a:t>$173K above 2019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B764E28-B5F2-412F-889E-C434EBE2A5D7}"/>
              </a:ext>
            </a:extLst>
          </p:cNvPr>
          <p:cNvSpPr/>
          <p:nvPr/>
        </p:nvSpPr>
        <p:spPr>
          <a:xfrm>
            <a:off x="6711448" y="3831236"/>
            <a:ext cx="1554480" cy="27432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400" b="1" dirty="0">
                <a:solidFill>
                  <a:schemeClr val="bg1"/>
                </a:solidFill>
              </a:rPr>
              <a:t>Fundraising</a:t>
            </a:r>
          </a:p>
        </p:txBody>
      </p:sp>
      <p:sp>
        <p:nvSpPr>
          <p:cNvPr id="3" name="Equals 2">
            <a:extLst>
              <a:ext uri="{FF2B5EF4-FFF2-40B4-BE49-F238E27FC236}">
                <a16:creationId xmlns:a16="http://schemas.microsoft.com/office/drawing/2014/main" id="{79A675F4-1139-4919-919C-094FBC9BAE9A}"/>
              </a:ext>
            </a:extLst>
          </p:cNvPr>
          <p:cNvSpPr/>
          <p:nvPr/>
        </p:nvSpPr>
        <p:spPr>
          <a:xfrm>
            <a:off x="2920753" y="1522946"/>
            <a:ext cx="640080" cy="457200"/>
          </a:xfrm>
          <a:prstGeom prst="mathEqual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Minus Sign 3">
            <a:extLst>
              <a:ext uri="{FF2B5EF4-FFF2-40B4-BE49-F238E27FC236}">
                <a16:creationId xmlns:a16="http://schemas.microsoft.com/office/drawing/2014/main" id="{2DF0264F-CC97-4F28-99A3-739240BC97AC}"/>
              </a:ext>
            </a:extLst>
          </p:cNvPr>
          <p:cNvSpPr/>
          <p:nvPr/>
        </p:nvSpPr>
        <p:spPr>
          <a:xfrm>
            <a:off x="5749773" y="1522946"/>
            <a:ext cx="640080" cy="457200"/>
          </a:xfrm>
          <a:prstGeom prst="mathMinu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E395A8B-C17B-4DBE-A67E-4389EF6082A0}"/>
              </a:ext>
            </a:extLst>
          </p:cNvPr>
          <p:cNvSpPr txBox="1"/>
          <p:nvPr/>
        </p:nvSpPr>
        <p:spPr>
          <a:xfrm>
            <a:off x="628721" y="5874916"/>
            <a:ext cx="1920240" cy="195310"/>
          </a:xfrm>
          <a:prstGeom prst="rect">
            <a:avLst/>
          </a:prstGeom>
          <a:noFill/>
        </p:spPr>
        <p:txBody>
          <a:bodyPr wrap="square" lIns="0" tIns="36576" rIns="0" bIns="0" rtlCol="0">
            <a:spAutoFit/>
          </a:bodyPr>
          <a:lstStyle/>
          <a:p>
            <a:pPr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200" b="1" dirty="0">
                <a:solidFill>
                  <a:srgbClr val="00B05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02722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4064D-ADA6-411A-9D9D-5D7CA82F8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2388"/>
            <a:ext cx="7886700" cy="933937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Finance Committee</a:t>
            </a:r>
            <a:br>
              <a:rPr lang="en-US" sz="3600" b="1" dirty="0"/>
            </a:br>
            <a:r>
              <a:rPr lang="en-US" sz="3600" b="1" dirty="0"/>
              <a:t>Consolidated </a:t>
            </a:r>
            <a:r>
              <a:rPr lang="en-US" sz="3600" dirty="0"/>
              <a:t>2021 Budget </a:t>
            </a:r>
            <a:r>
              <a:rPr lang="en-US" sz="3100" dirty="0"/>
              <a:t>Dashboard  </a:t>
            </a:r>
            <a:br>
              <a:rPr lang="en-US" sz="3100" dirty="0"/>
            </a:br>
            <a:r>
              <a:rPr lang="en-US" sz="1200" dirty="0"/>
              <a:t>excludes investment activity</a:t>
            </a:r>
            <a:endParaRPr lang="en-US" sz="3600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D7ECBDA-10EF-42CD-8752-1A286D5CF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1377" y="6267514"/>
            <a:ext cx="2773973" cy="365125"/>
          </a:xfrm>
          <a:prstGeom prst="rect">
            <a:avLst/>
          </a:prstGeom>
        </p:spPr>
        <p:txBody>
          <a:bodyPr anchor="ctr"/>
          <a:lstStyle>
            <a:lvl1pPr algn="r">
              <a:defRPr sz="1200"/>
            </a:lvl1pPr>
          </a:lstStyle>
          <a:p>
            <a:r>
              <a:rPr lang="en-US" dirty="0"/>
              <a:t>Page </a:t>
            </a:r>
            <a:fld id="{AD9D1041-BFAC-476F-9A83-02B77F35B26C}" type="slidenum">
              <a:rPr lang="en-US" smtClean="0"/>
              <a:t>5</a:t>
            </a:fld>
            <a:endParaRPr lang="en-US" dirty="0"/>
          </a:p>
        </p:txBody>
      </p:sp>
      <p:sp>
        <p:nvSpPr>
          <p:cNvPr id="85" name="Date Placeholder 3">
            <a:extLst>
              <a:ext uri="{FF2B5EF4-FFF2-40B4-BE49-F238E27FC236}">
                <a16:creationId xmlns:a16="http://schemas.microsoft.com/office/drawing/2014/main" id="{C8B2E5FE-62A9-4732-A860-A119A487E6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267514"/>
            <a:ext cx="2747596" cy="365125"/>
          </a:xfrm>
          <a:prstGeom prst="rect">
            <a:avLst/>
          </a:prstGeom>
        </p:spPr>
        <p:txBody>
          <a:bodyPr anchor="t"/>
          <a:lstStyle>
            <a:lvl1pPr>
              <a:defRPr sz="1200"/>
            </a:lvl1pPr>
          </a:lstStyle>
          <a:p>
            <a:r>
              <a:rPr lang="en-US" dirty="0"/>
              <a:t>Finance Committee</a:t>
            </a:r>
          </a:p>
          <a:p>
            <a:r>
              <a:rPr lang="en-US" dirty="0"/>
              <a:t>Board Meeting – Feb 2021</a:t>
            </a:r>
          </a:p>
          <a:p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9B4DDFB-64C9-4F75-A4EE-0D95F17F24FF}"/>
              </a:ext>
            </a:extLst>
          </p:cNvPr>
          <p:cNvSpPr txBox="1"/>
          <p:nvPr/>
        </p:nvSpPr>
        <p:spPr>
          <a:xfrm>
            <a:off x="628651" y="1497631"/>
            <a:ext cx="2111886" cy="507831"/>
          </a:xfrm>
          <a:prstGeom prst="rect">
            <a:avLst/>
          </a:prstGeom>
          <a:noFill/>
        </p:spPr>
        <p:txBody>
          <a:bodyPr wrap="square" lIns="0" tIns="36576" rIns="0" bIns="0" rtlCol="0" anchor="ctr">
            <a:spAutoFit/>
          </a:bodyPr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3600" b="1" dirty="0">
                <a:solidFill>
                  <a:srgbClr val="0070C0"/>
                </a:solidFill>
              </a:rPr>
              <a:t>-$300K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D6C4421-FEC0-4438-8A12-BB602E56A02C}"/>
              </a:ext>
            </a:extLst>
          </p:cNvPr>
          <p:cNvSpPr/>
          <p:nvPr/>
        </p:nvSpPr>
        <p:spPr>
          <a:xfrm>
            <a:off x="628650" y="2014095"/>
            <a:ext cx="2111887" cy="548640"/>
          </a:xfrm>
          <a:prstGeom prst="rect">
            <a:avLst/>
          </a:prstGeom>
          <a:noFill/>
          <a:ln w="9525"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100" dirty="0">
                <a:solidFill>
                  <a:schemeClr val="tx1"/>
                </a:solidFill>
              </a:rPr>
              <a:t>$1.4M below 2020</a:t>
            </a:r>
          </a:p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100" dirty="0">
                <a:solidFill>
                  <a:schemeClr val="tx1"/>
                </a:solidFill>
              </a:rPr>
              <a:t>$45K below 2019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1730A6E-B6FB-40C6-8E1B-78E9B4DFB7F1}"/>
              </a:ext>
            </a:extLst>
          </p:cNvPr>
          <p:cNvSpPr/>
          <p:nvPr/>
        </p:nvSpPr>
        <p:spPr>
          <a:xfrm>
            <a:off x="633867" y="1152360"/>
            <a:ext cx="2106670" cy="312337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b="1" dirty="0">
                <a:solidFill>
                  <a:schemeClr val="bg1"/>
                </a:solidFill>
              </a:rPr>
              <a:t>Net Operations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BA8FFA2-A039-4B97-8720-E6B5D8FEC0AF}"/>
              </a:ext>
            </a:extLst>
          </p:cNvPr>
          <p:cNvSpPr txBox="1"/>
          <p:nvPr/>
        </p:nvSpPr>
        <p:spPr>
          <a:xfrm>
            <a:off x="3633041" y="1495546"/>
            <a:ext cx="2103120" cy="512000"/>
          </a:xfrm>
          <a:prstGeom prst="rect">
            <a:avLst/>
          </a:prstGeom>
          <a:noFill/>
        </p:spPr>
        <p:txBody>
          <a:bodyPr wrap="square" lIns="0" tIns="36576" rIns="0" bIns="0" rtlCol="0">
            <a:spAutoFit/>
          </a:bodyPr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3600" b="1" dirty="0">
                <a:solidFill>
                  <a:srgbClr val="0070C0"/>
                </a:solidFill>
              </a:rPr>
              <a:t>$12.3M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663F750-0568-4F34-A317-23678B684906}"/>
              </a:ext>
            </a:extLst>
          </p:cNvPr>
          <p:cNvSpPr/>
          <p:nvPr/>
        </p:nvSpPr>
        <p:spPr>
          <a:xfrm>
            <a:off x="3633041" y="2014095"/>
            <a:ext cx="2103120" cy="548640"/>
          </a:xfrm>
          <a:prstGeom prst="rect">
            <a:avLst/>
          </a:prstGeom>
          <a:noFill/>
          <a:ln w="9525"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100" dirty="0">
                <a:solidFill>
                  <a:schemeClr val="tx1"/>
                </a:solidFill>
              </a:rPr>
              <a:t>$151K above 2020</a:t>
            </a:r>
          </a:p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100" dirty="0">
                <a:solidFill>
                  <a:schemeClr val="tx1"/>
                </a:solidFill>
              </a:rPr>
              <a:t>$715K below 2019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FBACD9B-EE23-4D6D-9026-D0974FA6F55F}"/>
              </a:ext>
            </a:extLst>
          </p:cNvPr>
          <p:cNvSpPr/>
          <p:nvPr/>
        </p:nvSpPr>
        <p:spPr>
          <a:xfrm>
            <a:off x="3638257" y="1152360"/>
            <a:ext cx="2103120" cy="27432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b="1" dirty="0">
                <a:solidFill>
                  <a:schemeClr val="bg1"/>
                </a:solidFill>
              </a:rPr>
              <a:t>Total</a:t>
            </a:r>
            <a:r>
              <a:rPr lang="en-US" sz="2000" b="1" dirty="0">
                <a:solidFill>
                  <a:schemeClr val="bg1"/>
                </a:solidFill>
              </a:rPr>
              <a:t> Income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179F4F9-9552-4151-BAC6-B4C03D80539B}"/>
              </a:ext>
            </a:extLst>
          </p:cNvPr>
          <p:cNvSpPr txBox="1"/>
          <p:nvPr/>
        </p:nvSpPr>
        <p:spPr>
          <a:xfrm>
            <a:off x="6412861" y="1495546"/>
            <a:ext cx="2103120" cy="512000"/>
          </a:xfrm>
          <a:prstGeom prst="rect">
            <a:avLst/>
          </a:prstGeom>
          <a:noFill/>
        </p:spPr>
        <p:txBody>
          <a:bodyPr wrap="square" lIns="0" tIns="36576" rIns="0" bIns="0" rtlCol="0">
            <a:spAutoFit/>
          </a:bodyPr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3600" b="1" dirty="0">
                <a:solidFill>
                  <a:srgbClr val="0070C0"/>
                </a:solidFill>
              </a:rPr>
              <a:t>$12.6M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0BD7885-A87A-47DF-B638-55E50E285001}"/>
              </a:ext>
            </a:extLst>
          </p:cNvPr>
          <p:cNvSpPr/>
          <p:nvPr/>
        </p:nvSpPr>
        <p:spPr>
          <a:xfrm>
            <a:off x="6403465" y="2014095"/>
            <a:ext cx="2103120" cy="548640"/>
          </a:xfrm>
          <a:prstGeom prst="rect">
            <a:avLst/>
          </a:prstGeom>
          <a:noFill/>
          <a:ln w="9525"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100" dirty="0">
                <a:solidFill>
                  <a:schemeClr val="tx1"/>
                </a:solidFill>
              </a:rPr>
              <a:t>$1.6M above 2020</a:t>
            </a:r>
          </a:p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100" dirty="0">
                <a:solidFill>
                  <a:schemeClr val="tx1"/>
                </a:solidFill>
              </a:rPr>
              <a:t>$671K below 2019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8CE97E9-35CF-4870-92D2-3D6DC47F77DF}"/>
              </a:ext>
            </a:extLst>
          </p:cNvPr>
          <p:cNvSpPr/>
          <p:nvPr/>
        </p:nvSpPr>
        <p:spPr>
          <a:xfrm>
            <a:off x="6408681" y="1152360"/>
            <a:ext cx="2103120" cy="27432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b="1" dirty="0">
                <a:solidFill>
                  <a:schemeClr val="bg1"/>
                </a:solidFill>
              </a:rPr>
              <a:t>Total Expense</a:t>
            </a:r>
          </a:p>
        </p:txBody>
      </p:sp>
      <p:sp>
        <p:nvSpPr>
          <p:cNvPr id="3" name="Equals 2">
            <a:extLst>
              <a:ext uri="{FF2B5EF4-FFF2-40B4-BE49-F238E27FC236}">
                <a16:creationId xmlns:a16="http://schemas.microsoft.com/office/drawing/2014/main" id="{79A675F4-1139-4919-919C-094FBC9BAE9A}"/>
              </a:ext>
            </a:extLst>
          </p:cNvPr>
          <p:cNvSpPr/>
          <p:nvPr/>
        </p:nvSpPr>
        <p:spPr>
          <a:xfrm>
            <a:off x="2920753" y="1522946"/>
            <a:ext cx="640080" cy="457200"/>
          </a:xfrm>
          <a:prstGeom prst="mathEqual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Minus Sign 3">
            <a:extLst>
              <a:ext uri="{FF2B5EF4-FFF2-40B4-BE49-F238E27FC236}">
                <a16:creationId xmlns:a16="http://schemas.microsoft.com/office/drawing/2014/main" id="{2DF0264F-CC97-4F28-99A3-739240BC97AC}"/>
              </a:ext>
            </a:extLst>
          </p:cNvPr>
          <p:cNvSpPr/>
          <p:nvPr/>
        </p:nvSpPr>
        <p:spPr>
          <a:xfrm>
            <a:off x="5749773" y="1522946"/>
            <a:ext cx="640080" cy="457200"/>
          </a:xfrm>
          <a:prstGeom prst="mathMinu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980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C06DE-F523-4E8C-96A5-072EE266D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1700" dirty="0"/>
          </a:p>
          <a:p>
            <a:r>
              <a:rPr lang="en-US" sz="3200" dirty="0"/>
              <a:t>MCA leadership begins budget development September 2021</a:t>
            </a:r>
          </a:p>
          <a:p>
            <a:r>
              <a:rPr lang="en-US" sz="3200" dirty="0"/>
              <a:t>CEO final review November 2021</a:t>
            </a:r>
          </a:p>
          <a:p>
            <a:r>
              <a:rPr lang="en-US" sz="3200" dirty="0"/>
              <a:t>Finance Committee review two weeks prior to December 2021 Board Meeting</a:t>
            </a:r>
          </a:p>
          <a:p>
            <a:r>
              <a:rPr lang="en-US" sz="3200" dirty="0"/>
              <a:t>2022 Budget Approval at December 2021 Board Meetings in preparation for 1 Jan 2022 start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6E03D0E-4945-4FF9-ABFB-113D98CCE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4463"/>
            <a:ext cx="7886700" cy="777875"/>
          </a:xfrm>
        </p:spPr>
        <p:txBody>
          <a:bodyPr>
            <a:normAutofit/>
          </a:bodyPr>
          <a:lstStyle/>
          <a:p>
            <a:r>
              <a:rPr lang="en-US" sz="3600" dirty="0"/>
              <a:t>2022 Budget Timeline &amp; Milestones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3BF135C-8313-4AFE-98AB-BBE344EEBD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267514"/>
            <a:ext cx="2747596" cy="365125"/>
          </a:xfrm>
          <a:prstGeom prst="rect">
            <a:avLst/>
          </a:prstGeom>
        </p:spPr>
        <p:txBody>
          <a:bodyPr anchor="t"/>
          <a:lstStyle>
            <a:lvl1pPr>
              <a:defRPr sz="1200"/>
            </a:lvl1pPr>
          </a:lstStyle>
          <a:p>
            <a:r>
              <a:rPr lang="en-US" dirty="0"/>
              <a:t>Finance Committee</a:t>
            </a:r>
          </a:p>
          <a:p>
            <a:r>
              <a:rPr lang="en-US" dirty="0"/>
              <a:t>Board Meeting – February 2021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668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15318</TotalTime>
  <Words>617</Words>
  <Application>Microsoft Office PowerPoint</Application>
  <PresentationFormat>On-screen Show (4:3)</PresentationFormat>
  <Paragraphs>150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Finance Committee Marine Corps Association Foundation Finance Dashboard – 2020.12.31                 excludes investment activity</vt:lpstr>
      <vt:lpstr>Finance Committee Consolidated Finance Dashboard – 2020.12.31 excludes investment activity</vt:lpstr>
      <vt:lpstr>Foundation 2021 Budget Assumptions</vt:lpstr>
      <vt:lpstr>Finance Committee Marine Corps Association Foundation 2021 Budget Dashboard  excludes investment activity</vt:lpstr>
      <vt:lpstr>Finance Committee Consolidated 2021 Budget Dashboard   excludes investment activity</vt:lpstr>
      <vt:lpstr>2022 Budget Timeline &amp; Milestones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Todd D Ford</dc:creator>
  <cp:lastModifiedBy>Johnna Ebel</cp:lastModifiedBy>
  <cp:revision>301</cp:revision>
  <cp:lastPrinted>2021-02-03T15:49:07Z</cp:lastPrinted>
  <dcterms:created xsi:type="dcterms:W3CDTF">2019-07-17T21:30:55Z</dcterms:created>
  <dcterms:modified xsi:type="dcterms:W3CDTF">2021-02-03T18:55:32Z</dcterms:modified>
</cp:coreProperties>
</file>