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2" r:id="rId1"/>
  </p:sldMasterIdLst>
  <p:notesMasterIdLst>
    <p:notesMasterId r:id="rId43"/>
  </p:notesMasterIdLst>
  <p:sldIdLst>
    <p:sldId id="256" r:id="rId2"/>
    <p:sldId id="293" r:id="rId3"/>
    <p:sldId id="290" r:id="rId4"/>
    <p:sldId id="291" r:id="rId5"/>
    <p:sldId id="284" r:id="rId6"/>
    <p:sldId id="297" r:id="rId7"/>
    <p:sldId id="272" r:id="rId8"/>
    <p:sldId id="318" r:id="rId9"/>
    <p:sldId id="322" r:id="rId10"/>
    <p:sldId id="313" r:id="rId11"/>
    <p:sldId id="287" r:id="rId12"/>
    <p:sldId id="296" r:id="rId13"/>
    <p:sldId id="320" r:id="rId14"/>
    <p:sldId id="298" r:id="rId15"/>
    <p:sldId id="306" r:id="rId16"/>
    <p:sldId id="308" r:id="rId17"/>
    <p:sldId id="280" r:id="rId18"/>
    <p:sldId id="315" r:id="rId19"/>
    <p:sldId id="301" r:id="rId20"/>
    <p:sldId id="304" r:id="rId21"/>
    <p:sldId id="305" r:id="rId22"/>
    <p:sldId id="311" r:id="rId23"/>
    <p:sldId id="312" r:id="rId24"/>
    <p:sldId id="310" r:id="rId25"/>
    <p:sldId id="265" r:id="rId26"/>
    <p:sldId id="260" r:id="rId27"/>
    <p:sldId id="263" r:id="rId28"/>
    <p:sldId id="309" r:id="rId29"/>
    <p:sldId id="289" r:id="rId30"/>
    <p:sldId id="295" r:id="rId31"/>
    <p:sldId id="307" r:id="rId32"/>
    <p:sldId id="317" r:id="rId33"/>
    <p:sldId id="321" r:id="rId34"/>
    <p:sldId id="316" r:id="rId35"/>
    <p:sldId id="292" r:id="rId36"/>
    <p:sldId id="303" r:id="rId37"/>
    <p:sldId id="285" r:id="rId38"/>
    <p:sldId id="273" r:id="rId39"/>
    <p:sldId id="302" r:id="rId40"/>
    <p:sldId id="259" r:id="rId41"/>
    <p:sldId id="31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DDCDAD"/>
    <a:srgbClr val="7F3D7F"/>
    <a:srgbClr val="009999"/>
    <a:srgbClr val="517F35"/>
    <a:srgbClr val="CC66FF"/>
    <a:srgbClr val="FF66FF"/>
    <a:srgbClr val="D600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03" autoAdjust="0"/>
    <p:restoredTop sz="94660"/>
  </p:normalViewPr>
  <p:slideViewPr>
    <p:cSldViewPr snapToGrid="0">
      <p:cViewPr varScale="1">
        <p:scale>
          <a:sx n="72" d="100"/>
          <a:sy n="72" d="100"/>
        </p:scale>
        <p:origin x="246" y="78"/>
      </p:cViewPr>
      <p:guideLst/>
    </p:cSldViewPr>
  </p:slideViewPr>
  <p:notesTextViewPr>
    <p:cViewPr>
      <p:scale>
        <a:sx n="3" d="2"/>
        <a:sy n="3" d="2"/>
      </p:scale>
      <p:origin x="0" y="0"/>
    </p:cViewPr>
  </p:notesTextViewPr>
  <p:sorterViewPr>
    <p:cViewPr varScale="1">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D4379-EEE7-46DD-86C9-09B47832A2C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19743A0-E0AB-467D-9BCF-4F9FFB61ABD7}">
      <dgm:prSet phldrT="[Text]"/>
      <dgm:spPr>
        <a:ln>
          <a:solidFill>
            <a:srgbClr val="C00000"/>
          </a:solidFill>
        </a:ln>
      </dgm:spPr>
      <dgm:t>
        <a:bodyPr/>
        <a:lstStyle/>
        <a:p>
          <a:r>
            <a:rPr lang="en-US" b="1" dirty="0" smtClean="0">
              <a:solidFill>
                <a:srgbClr val="FFFF00"/>
              </a:solidFill>
            </a:rPr>
            <a:t>Passion/Enmity</a:t>
          </a:r>
          <a:endParaRPr lang="en-US" b="1" dirty="0">
            <a:solidFill>
              <a:srgbClr val="FFFF00"/>
            </a:solidFill>
          </a:endParaRPr>
        </a:p>
      </dgm:t>
    </dgm:pt>
    <dgm:pt modelId="{D220BDA3-4BE3-416C-A3C7-8EB0EAB98870}" type="parTrans" cxnId="{AA77342E-EADE-474C-A8E8-C96A2A3A1738}">
      <dgm:prSet/>
      <dgm:spPr/>
      <dgm:t>
        <a:bodyPr/>
        <a:lstStyle/>
        <a:p>
          <a:endParaRPr lang="en-US"/>
        </a:p>
      </dgm:t>
    </dgm:pt>
    <dgm:pt modelId="{048A3C41-4C5E-4315-9AC5-DD09B5A8804B}" type="sibTrans" cxnId="{AA77342E-EADE-474C-A8E8-C96A2A3A1738}">
      <dgm:prSet/>
      <dgm:spPr>
        <a:solidFill>
          <a:schemeClr val="bg1">
            <a:lumMod val="95000"/>
          </a:schemeClr>
        </a:solidFill>
      </dgm:spPr>
      <dgm:t>
        <a:bodyPr/>
        <a:lstStyle/>
        <a:p>
          <a:endParaRPr lang="en-US" dirty="0"/>
        </a:p>
      </dgm:t>
    </dgm:pt>
    <dgm:pt modelId="{4971E78A-0E33-4873-BE6B-09BF939FC69C}">
      <dgm:prSet phldrT="[Text]"/>
      <dgm:spPr>
        <a:ln>
          <a:solidFill>
            <a:srgbClr val="C00000"/>
          </a:solidFill>
        </a:ln>
      </dgm:spPr>
      <dgm:t>
        <a:bodyPr/>
        <a:lstStyle/>
        <a:p>
          <a:r>
            <a:rPr lang="en-US" b="1" dirty="0" smtClean="0">
              <a:solidFill>
                <a:srgbClr val="FFFF00"/>
              </a:solidFill>
            </a:rPr>
            <a:t>Rationality/Political Direction</a:t>
          </a:r>
          <a:endParaRPr lang="en-US" b="1" dirty="0">
            <a:solidFill>
              <a:srgbClr val="FFFF00"/>
            </a:solidFill>
          </a:endParaRPr>
        </a:p>
      </dgm:t>
    </dgm:pt>
    <dgm:pt modelId="{0951F03D-4BA1-479B-8273-030C959A4E2F}" type="parTrans" cxnId="{27AEFB40-1B51-4073-B5FE-A54E3B1D3BB1}">
      <dgm:prSet/>
      <dgm:spPr/>
      <dgm:t>
        <a:bodyPr/>
        <a:lstStyle/>
        <a:p>
          <a:endParaRPr lang="en-US"/>
        </a:p>
      </dgm:t>
    </dgm:pt>
    <dgm:pt modelId="{919C44F0-5F23-432D-8446-15B165344913}" type="sibTrans" cxnId="{27AEFB40-1B51-4073-B5FE-A54E3B1D3BB1}">
      <dgm:prSet/>
      <dgm:spPr>
        <a:solidFill>
          <a:schemeClr val="bg1"/>
        </a:solidFill>
      </dgm:spPr>
      <dgm:t>
        <a:bodyPr/>
        <a:lstStyle/>
        <a:p>
          <a:endParaRPr lang="en-US" dirty="0"/>
        </a:p>
      </dgm:t>
    </dgm:pt>
    <dgm:pt modelId="{F8592336-F180-4964-B1D0-A3D8FCEB86F1}">
      <dgm:prSet phldrT="[Text]"/>
      <dgm:spPr>
        <a:ln>
          <a:solidFill>
            <a:srgbClr val="C00000"/>
          </a:solidFill>
        </a:ln>
      </dgm:spPr>
      <dgm:t>
        <a:bodyPr/>
        <a:lstStyle/>
        <a:p>
          <a:r>
            <a:rPr lang="en-US" b="1" dirty="0" smtClean="0">
              <a:solidFill>
                <a:srgbClr val="FFFF00"/>
              </a:solidFill>
            </a:rPr>
            <a:t>Chance</a:t>
          </a:r>
          <a:endParaRPr lang="en-US" b="1" dirty="0">
            <a:solidFill>
              <a:srgbClr val="FFFF00"/>
            </a:solidFill>
          </a:endParaRPr>
        </a:p>
      </dgm:t>
    </dgm:pt>
    <dgm:pt modelId="{8257D5EA-8CC8-4EFC-972E-86711D1F2830}" type="parTrans" cxnId="{FCFCC961-67AC-439A-90E7-6DB4E41103C4}">
      <dgm:prSet/>
      <dgm:spPr/>
      <dgm:t>
        <a:bodyPr/>
        <a:lstStyle/>
        <a:p>
          <a:endParaRPr lang="en-US"/>
        </a:p>
      </dgm:t>
    </dgm:pt>
    <dgm:pt modelId="{C9FDBD7C-5C98-43F2-B2A6-7B3A975B7F60}" type="sibTrans" cxnId="{FCFCC961-67AC-439A-90E7-6DB4E41103C4}">
      <dgm:prSet/>
      <dgm:spPr>
        <a:solidFill>
          <a:schemeClr val="bg1">
            <a:lumMod val="95000"/>
          </a:schemeClr>
        </a:solidFill>
      </dgm:spPr>
      <dgm:t>
        <a:bodyPr/>
        <a:lstStyle/>
        <a:p>
          <a:endParaRPr lang="en-US" dirty="0"/>
        </a:p>
      </dgm:t>
    </dgm:pt>
    <dgm:pt modelId="{CF249004-4D1A-4FC7-B840-B42F91950854}" type="pres">
      <dgm:prSet presAssocID="{2A2D4379-EEE7-46DD-86C9-09B47832A2CB}" presName="Name0" presStyleCnt="0">
        <dgm:presLayoutVars>
          <dgm:dir/>
          <dgm:resizeHandles val="exact"/>
        </dgm:presLayoutVars>
      </dgm:prSet>
      <dgm:spPr/>
      <dgm:t>
        <a:bodyPr/>
        <a:lstStyle/>
        <a:p>
          <a:endParaRPr lang="en-US"/>
        </a:p>
      </dgm:t>
    </dgm:pt>
    <dgm:pt modelId="{9AA5AFAE-589F-4B37-801E-0A4A63A9014F}" type="pres">
      <dgm:prSet presAssocID="{D19743A0-E0AB-467D-9BCF-4F9FFB61ABD7}" presName="node" presStyleLbl="node1" presStyleIdx="0" presStyleCnt="3" custRadScaleRad="109229" custRadScaleInc="55678">
        <dgm:presLayoutVars>
          <dgm:bulletEnabled val="1"/>
        </dgm:presLayoutVars>
      </dgm:prSet>
      <dgm:spPr/>
      <dgm:t>
        <a:bodyPr/>
        <a:lstStyle/>
        <a:p>
          <a:endParaRPr lang="en-US"/>
        </a:p>
      </dgm:t>
    </dgm:pt>
    <dgm:pt modelId="{56BBA5AA-8A63-42DE-AEE6-50674AE9E2F6}" type="pres">
      <dgm:prSet presAssocID="{048A3C41-4C5E-4315-9AC5-DD09B5A8804B}" presName="sibTrans" presStyleLbl="sibTrans2D1" presStyleIdx="0" presStyleCnt="3" custLinFactNeighborX="-18749" custLinFactNeighborY="-46127"/>
      <dgm:spPr/>
      <dgm:t>
        <a:bodyPr/>
        <a:lstStyle/>
        <a:p>
          <a:endParaRPr lang="en-US"/>
        </a:p>
      </dgm:t>
    </dgm:pt>
    <dgm:pt modelId="{5C0D6F78-30A1-4F12-A907-34E671658A3F}" type="pres">
      <dgm:prSet presAssocID="{048A3C41-4C5E-4315-9AC5-DD09B5A8804B}" presName="connectorText" presStyleLbl="sibTrans2D1" presStyleIdx="0" presStyleCnt="3"/>
      <dgm:spPr/>
      <dgm:t>
        <a:bodyPr/>
        <a:lstStyle/>
        <a:p>
          <a:endParaRPr lang="en-US"/>
        </a:p>
      </dgm:t>
    </dgm:pt>
    <dgm:pt modelId="{8242E5A9-8B4B-4FE4-A088-F61105D21598}" type="pres">
      <dgm:prSet presAssocID="{4971E78A-0E33-4873-BE6B-09BF939FC69C}" presName="node" presStyleLbl="node1" presStyleIdx="1" presStyleCnt="3" custRadScaleRad="94131" custRadScaleInc="-12168">
        <dgm:presLayoutVars>
          <dgm:bulletEnabled val="1"/>
        </dgm:presLayoutVars>
      </dgm:prSet>
      <dgm:spPr/>
      <dgm:t>
        <a:bodyPr/>
        <a:lstStyle/>
        <a:p>
          <a:endParaRPr lang="en-US"/>
        </a:p>
      </dgm:t>
    </dgm:pt>
    <dgm:pt modelId="{853C1E83-F57E-42FD-89A0-E0F63A572F05}" type="pres">
      <dgm:prSet presAssocID="{919C44F0-5F23-432D-8446-15B165344913}" presName="sibTrans" presStyleLbl="sibTrans2D1" presStyleIdx="1" presStyleCnt="3" custAng="10787279" custLinFactNeighborX="-13862" custLinFactNeighborY="46326"/>
      <dgm:spPr/>
      <dgm:t>
        <a:bodyPr/>
        <a:lstStyle/>
        <a:p>
          <a:endParaRPr lang="en-US"/>
        </a:p>
      </dgm:t>
    </dgm:pt>
    <dgm:pt modelId="{4C4B0F95-71EC-414E-A05A-5C235FD1F9D0}" type="pres">
      <dgm:prSet presAssocID="{919C44F0-5F23-432D-8446-15B165344913}" presName="connectorText" presStyleLbl="sibTrans2D1" presStyleIdx="1" presStyleCnt="3"/>
      <dgm:spPr/>
      <dgm:t>
        <a:bodyPr/>
        <a:lstStyle/>
        <a:p>
          <a:endParaRPr lang="en-US"/>
        </a:p>
      </dgm:t>
    </dgm:pt>
    <dgm:pt modelId="{FA58D64D-041A-4601-BE03-944629C686F8}" type="pres">
      <dgm:prSet presAssocID="{F8592336-F180-4964-B1D0-A3D8FCEB86F1}" presName="node" presStyleLbl="node1" presStyleIdx="2" presStyleCnt="3" custRadScaleRad="96494" custRadScaleInc="57642">
        <dgm:presLayoutVars>
          <dgm:bulletEnabled val="1"/>
        </dgm:presLayoutVars>
      </dgm:prSet>
      <dgm:spPr/>
      <dgm:t>
        <a:bodyPr/>
        <a:lstStyle/>
        <a:p>
          <a:endParaRPr lang="en-US"/>
        </a:p>
      </dgm:t>
    </dgm:pt>
    <dgm:pt modelId="{41011478-23EA-4168-8881-A8E79BCCA07A}" type="pres">
      <dgm:prSet presAssocID="{C9FDBD7C-5C98-43F2-B2A6-7B3A975B7F60}" presName="sibTrans" presStyleLbl="sibTrans2D1" presStyleIdx="2" presStyleCnt="3" custLinFactY="-16967" custLinFactNeighborX="-41593" custLinFactNeighborY="-100000"/>
      <dgm:spPr/>
      <dgm:t>
        <a:bodyPr/>
        <a:lstStyle/>
        <a:p>
          <a:endParaRPr lang="en-US"/>
        </a:p>
      </dgm:t>
    </dgm:pt>
    <dgm:pt modelId="{3B740D46-A2CA-4EC0-8ABD-6A5EA767B417}" type="pres">
      <dgm:prSet presAssocID="{C9FDBD7C-5C98-43F2-B2A6-7B3A975B7F60}" presName="connectorText" presStyleLbl="sibTrans2D1" presStyleIdx="2" presStyleCnt="3"/>
      <dgm:spPr/>
      <dgm:t>
        <a:bodyPr/>
        <a:lstStyle/>
        <a:p>
          <a:endParaRPr lang="en-US"/>
        </a:p>
      </dgm:t>
    </dgm:pt>
  </dgm:ptLst>
  <dgm:cxnLst>
    <dgm:cxn modelId="{AA77342E-EADE-474C-A8E8-C96A2A3A1738}" srcId="{2A2D4379-EEE7-46DD-86C9-09B47832A2CB}" destId="{D19743A0-E0AB-467D-9BCF-4F9FFB61ABD7}" srcOrd="0" destOrd="0" parTransId="{D220BDA3-4BE3-416C-A3C7-8EB0EAB98870}" sibTransId="{048A3C41-4C5E-4315-9AC5-DD09B5A8804B}"/>
    <dgm:cxn modelId="{E603F659-558D-4376-8C79-661324BC58A8}" type="presOf" srcId="{919C44F0-5F23-432D-8446-15B165344913}" destId="{4C4B0F95-71EC-414E-A05A-5C235FD1F9D0}" srcOrd="1" destOrd="0" presId="urn:microsoft.com/office/officeart/2005/8/layout/cycle7"/>
    <dgm:cxn modelId="{85C261E7-F5A5-4F4D-902E-B42505F80B21}" type="presOf" srcId="{048A3C41-4C5E-4315-9AC5-DD09B5A8804B}" destId="{5C0D6F78-30A1-4F12-A907-34E671658A3F}" srcOrd="1" destOrd="0" presId="urn:microsoft.com/office/officeart/2005/8/layout/cycle7"/>
    <dgm:cxn modelId="{7626E818-E8C7-4486-84A9-908D9DCBE521}" type="presOf" srcId="{C9FDBD7C-5C98-43F2-B2A6-7B3A975B7F60}" destId="{3B740D46-A2CA-4EC0-8ABD-6A5EA767B417}" srcOrd="1" destOrd="0" presId="urn:microsoft.com/office/officeart/2005/8/layout/cycle7"/>
    <dgm:cxn modelId="{490C7C47-ACA4-42EA-817F-714AF49D9EDE}" type="presOf" srcId="{C9FDBD7C-5C98-43F2-B2A6-7B3A975B7F60}" destId="{41011478-23EA-4168-8881-A8E79BCCA07A}" srcOrd="0" destOrd="0" presId="urn:microsoft.com/office/officeart/2005/8/layout/cycle7"/>
    <dgm:cxn modelId="{FCFCC961-67AC-439A-90E7-6DB4E41103C4}" srcId="{2A2D4379-EEE7-46DD-86C9-09B47832A2CB}" destId="{F8592336-F180-4964-B1D0-A3D8FCEB86F1}" srcOrd="2" destOrd="0" parTransId="{8257D5EA-8CC8-4EFC-972E-86711D1F2830}" sibTransId="{C9FDBD7C-5C98-43F2-B2A6-7B3A975B7F60}"/>
    <dgm:cxn modelId="{BD372057-D497-4E79-B542-DBE44FCFF98B}" type="presOf" srcId="{919C44F0-5F23-432D-8446-15B165344913}" destId="{853C1E83-F57E-42FD-89A0-E0F63A572F05}" srcOrd="0" destOrd="0" presId="urn:microsoft.com/office/officeart/2005/8/layout/cycle7"/>
    <dgm:cxn modelId="{A464BC15-5255-4340-B8B4-12AEDADEA466}" type="presOf" srcId="{4971E78A-0E33-4873-BE6B-09BF939FC69C}" destId="{8242E5A9-8B4B-4FE4-A088-F61105D21598}" srcOrd="0" destOrd="0" presId="urn:microsoft.com/office/officeart/2005/8/layout/cycle7"/>
    <dgm:cxn modelId="{27AEFB40-1B51-4073-B5FE-A54E3B1D3BB1}" srcId="{2A2D4379-EEE7-46DD-86C9-09B47832A2CB}" destId="{4971E78A-0E33-4873-BE6B-09BF939FC69C}" srcOrd="1" destOrd="0" parTransId="{0951F03D-4BA1-479B-8273-030C959A4E2F}" sibTransId="{919C44F0-5F23-432D-8446-15B165344913}"/>
    <dgm:cxn modelId="{088F94FE-2524-4AEB-BC19-A103BDFF5EC7}" type="presOf" srcId="{2A2D4379-EEE7-46DD-86C9-09B47832A2CB}" destId="{CF249004-4D1A-4FC7-B840-B42F91950854}" srcOrd="0" destOrd="0" presId="urn:microsoft.com/office/officeart/2005/8/layout/cycle7"/>
    <dgm:cxn modelId="{5E86EA4B-86B4-4AA9-B370-CF9F63EBC243}" type="presOf" srcId="{F8592336-F180-4964-B1D0-A3D8FCEB86F1}" destId="{FA58D64D-041A-4601-BE03-944629C686F8}" srcOrd="0" destOrd="0" presId="urn:microsoft.com/office/officeart/2005/8/layout/cycle7"/>
    <dgm:cxn modelId="{93BC9B81-21F5-4EFF-B49D-A9D70E48D332}" type="presOf" srcId="{048A3C41-4C5E-4315-9AC5-DD09B5A8804B}" destId="{56BBA5AA-8A63-42DE-AEE6-50674AE9E2F6}" srcOrd="0" destOrd="0" presId="urn:microsoft.com/office/officeart/2005/8/layout/cycle7"/>
    <dgm:cxn modelId="{D6677CAA-1420-4BC9-AA0A-98A68E00D33C}" type="presOf" srcId="{D19743A0-E0AB-467D-9BCF-4F9FFB61ABD7}" destId="{9AA5AFAE-589F-4B37-801E-0A4A63A9014F}" srcOrd="0" destOrd="0" presId="urn:microsoft.com/office/officeart/2005/8/layout/cycle7"/>
    <dgm:cxn modelId="{1CCC8D7B-6A91-4685-9E59-48EB7997A096}" type="presParOf" srcId="{CF249004-4D1A-4FC7-B840-B42F91950854}" destId="{9AA5AFAE-589F-4B37-801E-0A4A63A9014F}" srcOrd="0" destOrd="0" presId="urn:microsoft.com/office/officeart/2005/8/layout/cycle7"/>
    <dgm:cxn modelId="{5097D2D3-95AD-4669-BA6B-2F29ACBE0EE9}" type="presParOf" srcId="{CF249004-4D1A-4FC7-B840-B42F91950854}" destId="{56BBA5AA-8A63-42DE-AEE6-50674AE9E2F6}" srcOrd="1" destOrd="0" presId="urn:microsoft.com/office/officeart/2005/8/layout/cycle7"/>
    <dgm:cxn modelId="{BAC03B55-94CD-4438-A333-90F6310C72D3}" type="presParOf" srcId="{56BBA5AA-8A63-42DE-AEE6-50674AE9E2F6}" destId="{5C0D6F78-30A1-4F12-A907-34E671658A3F}" srcOrd="0" destOrd="0" presId="urn:microsoft.com/office/officeart/2005/8/layout/cycle7"/>
    <dgm:cxn modelId="{DB8219ED-2A0B-4153-9C85-1B58A500D3C8}" type="presParOf" srcId="{CF249004-4D1A-4FC7-B840-B42F91950854}" destId="{8242E5A9-8B4B-4FE4-A088-F61105D21598}" srcOrd="2" destOrd="0" presId="urn:microsoft.com/office/officeart/2005/8/layout/cycle7"/>
    <dgm:cxn modelId="{5E5FCCBE-22F9-47A5-8CB5-F77A5777779D}" type="presParOf" srcId="{CF249004-4D1A-4FC7-B840-B42F91950854}" destId="{853C1E83-F57E-42FD-89A0-E0F63A572F05}" srcOrd="3" destOrd="0" presId="urn:microsoft.com/office/officeart/2005/8/layout/cycle7"/>
    <dgm:cxn modelId="{DB8CD6FF-D6A6-4C62-AE3C-9BE389938CFC}" type="presParOf" srcId="{853C1E83-F57E-42FD-89A0-E0F63A572F05}" destId="{4C4B0F95-71EC-414E-A05A-5C235FD1F9D0}" srcOrd="0" destOrd="0" presId="urn:microsoft.com/office/officeart/2005/8/layout/cycle7"/>
    <dgm:cxn modelId="{8B678F9A-7FDB-40B5-8983-F047E983D755}" type="presParOf" srcId="{CF249004-4D1A-4FC7-B840-B42F91950854}" destId="{FA58D64D-041A-4601-BE03-944629C686F8}" srcOrd="4" destOrd="0" presId="urn:microsoft.com/office/officeart/2005/8/layout/cycle7"/>
    <dgm:cxn modelId="{AAFAA242-456F-4AB1-8642-862A07E21361}" type="presParOf" srcId="{CF249004-4D1A-4FC7-B840-B42F91950854}" destId="{41011478-23EA-4168-8881-A8E79BCCA07A}" srcOrd="5" destOrd="0" presId="urn:microsoft.com/office/officeart/2005/8/layout/cycle7"/>
    <dgm:cxn modelId="{E1C71ED6-D712-4B80-A488-46D7667E32A9}" type="presParOf" srcId="{41011478-23EA-4168-8881-A8E79BCCA07A}" destId="{3B740D46-A2CA-4EC0-8ABD-6A5EA767B41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84EB3-9685-48AE-8FCD-47AE2862252B}"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3AD8E95C-8C22-4471-A122-F4A12699A774}">
      <dgm:prSet phldrT="[Text]"/>
      <dgm:spPr/>
      <dgm:t>
        <a:bodyPr/>
        <a:lstStyle/>
        <a:p>
          <a:r>
            <a:rPr lang="en-US" b="1" dirty="0" smtClean="0"/>
            <a:t>Human-Robots Teaming</a:t>
          </a:r>
          <a:endParaRPr lang="en-US" b="1" dirty="0"/>
        </a:p>
      </dgm:t>
    </dgm:pt>
    <dgm:pt modelId="{22A9B241-3963-447E-A109-288312C38C34}" type="parTrans" cxnId="{BE5AAF5C-C2BB-44D2-A674-88116B9BF3B8}">
      <dgm:prSet/>
      <dgm:spPr/>
      <dgm:t>
        <a:bodyPr/>
        <a:lstStyle/>
        <a:p>
          <a:endParaRPr lang="en-US"/>
        </a:p>
      </dgm:t>
    </dgm:pt>
    <dgm:pt modelId="{6415DCBC-1E95-4F97-887F-922B2BD50DB3}" type="sibTrans" cxnId="{BE5AAF5C-C2BB-44D2-A674-88116B9BF3B8}">
      <dgm:prSet/>
      <dgm:spPr/>
      <dgm:t>
        <a:bodyPr/>
        <a:lstStyle/>
        <a:p>
          <a:endParaRPr lang="en-US"/>
        </a:p>
      </dgm:t>
    </dgm:pt>
    <dgm:pt modelId="{E02161D9-A34F-4C2F-A054-4FE19E1DFA94}">
      <dgm:prSet phldrT="[Text]"/>
      <dgm:spPr/>
      <dgm:t>
        <a:bodyPr/>
        <a:lstStyle/>
        <a:p>
          <a:r>
            <a:rPr lang="en-US" b="1" dirty="0" smtClean="0"/>
            <a:t>Human Augmentation</a:t>
          </a:r>
          <a:endParaRPr lang="en-US" b="1" dirty="0"/>
        </a:p>
      </dgm:t>
    </dgm:pt>
    <dgm:pt modelId="{0688FDAA-0748-40FA-A41D-1D57AEC8C85B}" type="parTrans" cxnId="{E057BD1A-C5E9-4E5F-A1E6-A00A2C48FBEA}">
      <dgm:prSet/>
      <dgm:spPr/>
      <dgm:t>
        <a:bodyPr/>
        <a:lstStyle/>
        <a:p>
          <a:endParaRPr lang="en-US"/>
        </a:p>
      </dgm:t>
    </dgm:pt>
    <dgm:pt modelId="{D293FBF1-4324-4F53-9163-44418BC61A88}" type="sibTrans" cxnId="{E057BD1A-C5E9-4E5F-A1E6-A00A2C48FBEA}">
      <dgm:prSet/>
      <dgm:spPr/>
      <dgm:t>
        <a:bodyPr/>
        <a:lstStyle/>
        <a:p>
          <a:endParaRPr lang="en-US"/>
        </a:p>
      </dgm:t>
    </dgm:pt>
    <dgm:pt modelId="{D7D34B9D-9358-4559-9985-775FE221942F}">
      <dgm:prSet phldrT="[Text]"/>
      <dgm:spPr/>
      <dgm:t>
        <a:bodyPr/>
        <a:lstStyle/>
        <a:p>
          <a:r>
            <a:rPr lang="en-US" b="1" dirty="0" smtClean="0"/>
            <a:t> Human-AI Links</a:t>
          </a:r>
          <a:endParaRPr lang="en-US" b="1" dirty="0"/>
        </a:p>
      </dgm:t>
    </dgm:pt>
    <dgm:pt modelId="{98FC2B60-FB71-48B3-9854-0A939A0ECAD0}" type="parTrans" cxnId="{C3BFE834-7258-48A7-94A9-262B575FCA02}">
      <dgm:prSet/>
      <dgm:spPr/>
      <dgm:t>
        <a:bodyPr/>
        <a:lstStyle/>
        <a:p>
          <a:endParaRPr lang="en-US"/>
        </a:p>
      </dgm:t>
    </dgm:pt>
    <dgm:pt modelId="{95973AD4-845F-4A28-A547-27FE12F39635}" type="sibTrans" cxnId="{C3BFE834-7258-48A7-94A9-262B575FCA02}">
      <dgm:prSet/>
      <dgm:spPr/>
      <dgm:t>
        <a:bodyPr/>
        <a:lstStyle/>
        <a:p>
          <a:endParaRPr lang="en-US"/>
        </a:p>
      </dgm:t>
    </dgm:pt>
    <dgm:pt modelId="{C230BC7E-2DF5-442D-8FF1-A522BFAEF162}" type="pres">
      <dgm:prSet presAssocID="{6FC84EB3-9685-48AE-8FCD-47AE2862252B}" presName="Name0" presStyleCnt="0">
        <dgm:presLayoutVars>
          <dgm:chMax val="7"/>
          <dgm:dir/>
          <dgm:resizeHandles val="exact"/>
        </dgm:presLayoutVars>
      </dgm:prSet>
      <dgm:spPr/>
    </dgm:pt>
    <dgm:pt modelId="{7A56FE37-E4F6-4C8E-AF9B-D1AFF08E9146}" type="pres">
      <dgm:prSet presAssocID="{6FC84EB3-9685-48AE-8FCD-47AE2862252B}" presName="ellipse1" presStyleLbl="vennNode1" presStyleIdx="0" presStyleCnt="3" custLinFactNeighborX="8832" custLinFactNeighborY="-1618">
        <dgm:presLayoutVars>
          <dgm:bulletEnabled val="1"/>
        </dgm:presLayoutVars>
      </dgm:prSet>
      <dgm:spPr/>
      <dgm:t>
        <a:bodyPr/>
        <a:lstStyle/>
        <a:p>
          <a:endParaRPr lang="en-US"/>
        </a:p>
      </dgm:t>
    </dgm:pt>
    <dgm:pt modelId="{AD0BCA0D-A1DA-49C0-A3A7-6684BE60527E}" type="pres">
      <dgm:prSet presAssocID="{6FC84EB3-9685-48AE-8FCD-47AE2862252B}" presName="ellipse2" presStyleLbl="vennNode1" presStyleIdx="1" presStyleCnt="3" custLinFactNeighborX="-30" custLinFactNeighborY="-12750">
        <dgm:presLayoutVars>
          <dgm:bulletEnabled val="1"/>
        </dgm:presLayoutVars>
      </dgm:prSet>
      <dgm:spPr/>
      <dgm:t>
        <a:bodyPr/>
        <a:lstStyle/>
        <a:p>
          <a:endParaRPr lang="en-US"/>
        </a:p>
      </dgm:t>
    </dgm:pt>
    <dgm:pt modelId="{893FEB25-462D-4BFB-A25D-D3434489AFD8}" type="pres">
      <dgm:prSet presAssocID="{6FC84EB3-9685-48AE-8FCD-47AE2862252B}" presName="ellipse3" presStyleLbl="vennNode1" presStyleIdx="2" presStyleCnt="3" custLinFactNeighborX="-13921" custLinFactNeighborY="-1453">
        <dgm:presLayoutVars>
          <dgm:bulletEnabled val="1"/>
        </dgm:presLayoutVars>
      </dgm:prSet>
      <dgm:spPr/>
      <dgm:t>
        <a:bodyPr/>
        <a:lstStyle/>
        <a:p>
          <a:endParaRPr lang="en-US"/>
        </a:p>
      </dgm:t>
    </dgm:pt>
  </dgm:ptLst>
  <dgm:cxnLst>
    <dgm:cxn modelId="{BE5AAF5C-C2BB-44D2-A674-88116B9BF3B8}" srcId="{6FC84EB3-9685-48AE-8FCD-47AE2862252B}" destId="{3AD8E95C-8C22-4471-A122-F4A12699A774}" srcOrd="0" destOrd="0" parTransId="{22A9B241-3963-447E-A109-288312C38C34}" sibTransId="{6415DCBC-1E95-4F97-887F-922B2BD50DB3}"/>
    <dgm:cxn modelId="{5B642D85-3E0C-4AD8-A89D-27CF3539C649}" type="presOf" srcId="{E02161D9-A34F-4C2F-A054-4FE19E1DFA94}" destId="{AD0BCA0D-A1DA-49C0-A3A7-6684BE60527E}" srcOrd="0" destOrd="0" presId="urn:microsoft.com/office/officeart/2005/8/layout/rings+Icon"/>
    <dgm:cxn modelId="{2D2691EF-666B-4356-8E3D-817B4EEE0935}" type="presOf" srcId="{D7D34B9D-9358-4559-9985-775FE221942F}" destId="{893FEB25-462D-4BFB-A25D-D3434489AFD8}" srcOrd="0" destOrd="0" presId="urn:microsoft.com/office/officeart/2005/8/layout/rings+Icon"/>
    <dgm:cxn modelId="{C3BFE834-7258-48A7-94A9-262B575FCA02}" srcId="{6FC84EB3-9685-48AE-8FCD-47AE2862252B}" destId="{D7D34B9D-9358-4559-9985-775FE221942F}" srcOrd="2" destOrd="0" parTransId="{98FC2B60-FB71-48B3-9854-0A939A0ECAD0}" sibTransId="{95973AD4-845F-4A28-A547-27FE12F39635}"/>
    <dgm:cxn modelId="{E057BD1A-C5E9-4E5F-A1E6-A00A2C48FBEA}" srcId="{6FC84EB3-9685-48AE-8FCD-47AE2862252B}" destId="{E02161D9-A34F-4C2F-A054-4FE19E1DFA94}" srcOrd="1" destOrd="0" parTransId="{0688FDAA-0748-40FA-A41D-1D57AEC8C85B}" sibTransId="{D293FBF1-4324-4F53-9163-44418BC61A88}"/>
    <dgm:cxn modelId="{32D5B539-B1F7-4525-A7FB-AFEF9CD81C93}" type="presOf" srcId="{6FC84EB3-9685-48AE-8FCD-47AE2862252B}" destId="{C230BC7E-2DF5-442D-8FF1-A522BFAEF162}" srcOrd="0" destOrd="0" presId="urn:microsoft.com/office/officeart/2005/8/layout/rings+Icon"/>
    <dgm:cxn modelId="{7804A016-57A3-4F9A-90CF-F0B6EB631E52}" type="presOf" srcId="{3AD8E95C-8C22-4471-A122-F4A12699A774}" destId="{7A56FE37-E4F6-4C8E-AF9B-D1AFF08E9146}" srcOrd="0" destOrd="0" presId="urn:microsoft.com/office/officeart/2005/8/layout/rings+Icon"/>
    <dgm:cxn modelId="{33E14980-140D-401A-A47E-8E08EC96BB12}" type="presParOf" srcId="{C230BC7E-2DF5-442D-8FF1-A522BFAEF162}" destId="{7A56FE37-E4F6-4C8E-AF9B-D1AFF08E9146}" srcOrd="0" destOrd="0" presId="urn:microsoft.com/office/officeart/2005/8/layout/rings+Icon"/>
    <dgm:cxn modelId="{3AB8103D-B7CB-4011-92AF-0DCE2556CAE3}" type="presParOf" srcId="{C230BC7E-2DF5-442D-8FF1-A522BFAEF162}" destId="{AD0BCA0D-A1DA-49C0-A3A7-6684BE60527E}" srcOrd="1" destOrd="0" presId="urn:microsoft.com/office/officeart/2005/8/layout/rings+Icon"/>
    <dgm:cxn modelId="{8C2E2054-F663-492D-A493-001050212D47}" type="presParOf" srcId="{C230BC7E-2DF5-442D-8FF1-A522BFAEF162}" destId="{893FEB25-462D-4BFB-A25D-D3434489AFD8}"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09" tIns="45706" rIns="91409" bIns="4570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09" tIns="45706" rIns="91409" bIns="45706" rtlCol="0"/>
          <a:lstStyle>
            <a:lvl1pPr algn="r">
              <a:defRPr sz="1200"/>
            </a:lvl1pPr>
          </a:lstStyle>
          <a:p>
            <a:fld id="{A41402F7-EFBC-4619-9CD6-CFF5D00D367D}" type="datetimeFigureOut">
              <a:rPr lang="en-US" smtClean="0"/>
              <a:t>11/26/2018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09" tIns="45706" rIns="91409" bIns="45706" rtlCol="0" anchor="ctr"/>
          <a:lstStyle/>
          <a:p>
            <a:endParaRPr lang="en-US" dirty="0"/>
          </a:p>
        </p:txBody>
      </p:sp>
      <p:sp>
        <p:nvSpPr>
          <p:cNvPr id="5" name="Notes Placeholder 4"/>
          <p:cNvSpPr>
            <a:spLocks noGrp="1"/>
          </p:cNvSpPr>
          <p:nvPr>
            <p:ph type="body" sz="quarter" idx="3"/>
          </p:nvPr>
        </p:nvSpPr>
        <p:spPr>
          <a:xfrm>
            <a:off x="685800" y="4400552"/>
            <a:ext cx="5486400" cy="3600450"/>
          </a:xfrm>
          <a:prstGeom prst="rect">
            <a:avLst/>
          </a:prstGeom>
        </p:spPr>
        <p:txBody>
          <a:bodyPr vert="horz" lIns="91409" tIns="45706" rIns="91409"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5"/>
            <a:ext cx="2971800" cy="458787"/>
          </a:xfrm>
          <a:prstGeom prst="rect">
            <a:avLst/>
          </a:prstGeom>
        </p:spPr>
        <p:txBody>
          <a:bodyPr vert="horz" lIns="91409" tIns="45706" rIns="91409"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09" tIns="45706" rIns="91409" bIns="45706" rtlCol="0" anchor="b"/>
          <a:lstStyle>
            <a:lvl1pPr algn="r">
              <a:defRPr sz="1200"/>
            </a:lvl1pPr>
          </a:lstStyle>
          <a:p>
            <a:fld id="{697CF16C-7D01-4323-B361-3D8A15D48D2C}" type="slidenum">
              <a:rPr lang="en-US" smtClean="0"/>
              <a:t>‹#›</a:t>
            </a:fld>
            <a:endParaRPr lang="en-US" dirty="0"/>
          </a:p>
        </p:txBody>
      </p:sp>
    </p:spTree>
    <p:extLst>
      <p:ext uri="{BB962C8B-B14F-4D97-AF65-F5344CB8AC3E}">
        <p14:creationId xmlns:p14="http://schemas.microsoft.com/office/powerpoint/2010/main" val="143950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CF16C-7D01-4323-B361-3D8A15D48D2C}" type="slidenum">
              <a:rPr lang="en-US" smtClean="0"/>
              <a:t>8</a:t>
            </a:fld>
            <a:endParaRPr lang="en-US" dirty="0"/>
          </a:p>
        </p:txBody>
      </p:sp>
    </p:spTree>
    <p:extLst>
      <p:ext uri="{BB962C8B-B14F-4D97-AF65-F5344CB8AC3E}">
        <p14:creationId xmlns:p14="http://schemas.microsoft.com/office/powerpoint/2010/main" val="214249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284D13-6FCE-46EF-ABB9-350E3F9BF6FF}" type="datetime1">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39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DC27A-4DFD-4467-A9F3-679C74913103}" type="datetime1">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60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1961D-A5C6-4579-A56C-804AC2B65CC8}" type="datetime1">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08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20EEE3-92FB-49BF-9435-B8AF24A92CC9}" type="datetime1">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56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2BD0B-9966-47CC-9C3B-6D60500DF31C}" type="datetime1">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61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5AA1F-473E-4029-8EE6-2A873640F0CE}" type="datetime1">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6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CBCDE-21BF-4B4F-B402-8B7101566297}" type="datetime1">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30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51146-1685-4D0E-B040-C73ABC58A204}" type="datetime1">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529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D1628-B99B-442F-B130-8582B891252F}" type="datetime1">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63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10966-9CFD-417D-8710-BEF03CD8BC57}" type="datetime1">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619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114E7-4759-42E5-BDB3-BC1C7782D34B}" type="datetime1">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02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84916-CB61-4DBE-9606-58F8590F8908}" type="datetime1">
              <a:rPr lang="en-US" smtClean="0"/>
              <a:t>11/26/2018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02742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nfo.breakingdefense.com/e1t/c/*W6HT8Vt2XtxbfN7J7xxMVNj5Y0/*W70sByd5fxY9CW2KCp2H1jQ4h-0/5/f18dQhb0SbTZ8Y9_DzW6cqTDH6SnL4KN4872lB-v1rPW3gp_tK4hfk1lW5q9kQw8B-GKJW1pNnGR62SXPgW63kX718y_DL1W8yX6Rj5GG_vjW8B-GQ73HBW0zN3Nxt8HRB5MbW3HBVZW35yGCjW1p8hHy1-mN2dN8CRTjyRBf8PW3HBgQn1pgMf6W8r4KKV5y5jh-VV8Zt-1nj43nVN01f-1pNBPMW4M2f0h328h7yW3_bFb596dt4SW4r1QwC6VBmB6W6b-vF067h1zcMQC5z2PC2cVW8zLTpM5tX_q-N61lxMKM7bJwW6Nv0q06MdPypW8mhxlJ93NW-vW28mZLf5G2y4TN23P4PcXgYVnV7YXWX2bbqGyW4Z3Yzl4qjv2kW9c0JcF4-hFsrN973-pJgR--jW98t7Hg5zckrjW1pXQv54Rj6NhW6BzrCd6s16_2W8Ph58-594T66W2Wc9Mj7s6-yXW2NyBYx1Vy51_W3nV8Z82w8xKKW5bN28m8pyk3SW3Pbz1r6HbfJgW4nmSPk3YltT1W8-xNr164vgfBN3_5FP1cTSRKVcSq0d2_Tjch10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com/url?sa=i&amp;rct=j&amp;q=&amp;esrc=s&amp;source=images&amp;cd=&amp;cad=rja&amp;uact=8&amp;ved=2ahUKEwiC3ris7_XdAhUGKqwKHaq-DncQjRx6BAgBEAQ&amp;url=https://www.hsdl.org/?view%26did%3D794641&amp;psig=AOvVaw3kTxfSog9PDMtsnhWtkqCi&amp;ust=153905453614403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iXmIfHi7DZAhVGHGMKHRRxAogQjRwIBw&amp;url=https://www.youtube.com/watch?v%3DARJ8cAGm6JE&amp;psig=AOvVaw3NL7G3UPwJV5NWRMQZACFm&amp;ust=1519064785529191" TargetMode="External"/><Relationship Id="rId1" Type="http://schemas.openxmlformats.org/officeDocument/2006/relationships/slideLayout" Target="../slideLayouts/slideLayout2.xml"/><Relationship Id="rId5" Type="http://schemas.openxmlformats.org/officeDocument/2006/relationships/hyperlink" Target="https://www.imdb.com/name/nm0706937/?ref_=tt_trv_qu" TargetMode="External"/><Relationship Id="rId4" Type="http://schemas.openxmlformats.org/officeDocument/2006/relationships/hyperlink" Target="https://www.imdb.com/name/nm0001158/?ref_=tt_trv_q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wired/videos/1937884016297793/"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61" y="0"/>
            <a:ext cx="12192000" cy="6858000"/>
          </a:xfrm>
          <a:prstGeom prst="rect">
            <a:avLst/>
          </a:prstGeom>
        </p:spPr>
      </p:pic>
      <p:sp>
        <p:nvSpPr>
          <p:cNvPr id="2" name="Title 1"/>
          <p:cNvSpPr>
            <a:spLocks noGrp="1"/>
          </p:cNvSpPr>
          <p:nvPr>
            <p:ph type="ctrTitle"/>
          </p:nvPr>
        </p:nvSpPr>
        <p:spPr>
          <a:xfrm>
            <a:off x="6469295" y="1217193"/>
            <a:ext cx="5586411" cy="3828559"/>
          </a:xfrm>
        </p:spPr>
        <p:txBody>
          <a:bodyPr>
            <a:normAutofit fontScale="90000"/>
          </a:bodyPr>
          <a:lstStyle/>
          <a:p>
            <a:r>
              <a:rPr lang="en-US" b="1" dirty="0" smtClean="0">
                <a:solidFill>
                  <a:srgbClr val="FFFF00"/>
                </a:solidFill>
              </a:rPr>
              <a:t>Clausewitz in the Age of Autonomy:</a:t>
            </a:r>
            <a:r>
              <a:rPr lang="en-US" b="1" dirty="0">
                <a:solidFill>
                  <a:srgbClr val="FFFF00"/>
                </a:solidFill>
              </a:rPr>
              <a:t/>
            </a:r>
            <a:br>
              <a:rPr lang="en-US" b="1" dirty="0">
                <a:solidFill>
                  <a:srgbClr val="FFFF00"/>
                </a:solidFill>
              </a:rPr>
            </a:br>
            <a:r>
              <a:rPr lang="en-US" b="1" dirty="0">
                <a:solidFill>
                  <a:srgbClr val="FFFF00"/>
                </a:solidFill>
              </a:rPr>
              <a:t>The 7</a:t>
            </a:r>
            <a:r>
              <a:rPr lang="en-US" b="1" baseline="30000" dirty="0">
                <a:solidFill>
                  <a:srgbClr val="FFFF00"/>
                </a:solidFill>
              </a:rPr>
              <a:t>th</a:t>
            </a:r>
            <a:r>
              <a:rPr lang="en-US" b="1" dirty="0">
                <a:solidFill>
                  <a:srgbClr val="FFFF00"/>
                </a:solidFill>
              </a:rPr>
              <a:t> Military Revolution:</a:t>
            </a:r>
            <a:br>
              <a:rPr lang="en-US" b="1" dirty="0">
                <a:solidFill>
                  <a:srgbClr val="FFFF00"/>
                </a:solidFill>
              </a:rPr>
            </a:br>
            <a:endParaRPr lang="en-US" b="1" dirty="0">
              <a:solidFill>
                <a:srgbClr val="FFFF00"/>
              </a:solidFill>
            </a:endParaRPr>
          </a:p>
        </p:txBody>
      </p:sp>
      <p:sp>
        <p:nvSpPr>
          <p:cNvPr id="3" name="Subtitle 2"/>
          <p:cNvSpPr>
            <a:spLocks noGrp="1"/>
          </p:cNvSpPr>
          <p:nvPr>
            <p:ph type="subTitle" idx="1"/>
          </p:nvPr>
        </p:nvSpPr>
        <p:spPr>
          <a:xfrm>
            <a:off x="3299791" y="5639115"/>
            <a:ext cx="5049079" cy="924335"/>
          </a:xfrm>
          <a:solidFill>
            <a:schemeClr val="accent5">
              <a:lumMod val="50000"/>
            </a:schemeClr>
          </a:solidFill>
          <a:ln>
            <a:solidFill>
              <a:srgbClr val="FFFF00"/>
            </a:solidFill>
          </a:ln>
        </p:spPr>
        <p:txBody>
          <a:bodyPr>
            <a:normAutofit lnSpcReduction="10000"/>
          </a:bodyPr>
          <a:lstStyle/>
          <a:p>
            <a:pPr>
              <a:lnSpc>
                <a:spcPct val="100000"/>
              </a:lnSpc>
              <a:spcBef>
                <a:spcPts val="0"/>
              </a:spcBef>
            </a:pPr>
            <a:r>
              <a:rPr lang="en-US" sz="2000" dirty="0" smtClean="0">
                <a:solidFill>
                  <a:schemeClr val="bg1"/>
                </a:solidFill>
                <a:effectLst>
                  <a:outerShdw blurRad="38100" dist="38100" dir="2700000" algn="tl">
                    <a:srgbClr val="000000">
                      <a:alpha val="43137"/>
                    </a:srgbClr>
                  </a:outerShdw>
                </a:effectLst>
              </a:rPr>
              <a:t>F</a:t>
            </a:r>
            <a:r>
              <a:rPr lang="en-US" sz="1800" dirty="0" smtClean="0">
                <a:solidFill>
                  <a:schemeClr val="bg1"/>
                </a:solidFill>
                <a:effectLst>
                  <a:outerShdw blurRad="38100" dist="38100" dir="2700000" algn="tl">
                    <a:srgbClr val="000000">
                      <a:alpha val="43137"/>
                    </a:srgbClr>
                  </a:outerShdw>
                </a:effectLst>
              </a:rPr>
              <a:t>. G. Hoffman, Ph.D.</a:t>
            </a:r>
          </a:p>
          <a:p>
            <a:pPr>
              <a:lnSpc>
                <a:spcPct val="100000"/>
              </a:lnSpc>
              <a:spcBef>
                <a:spcPts val="0"/>
              </a:spcBef>
            </a:pPr>
            <a:r>
              <a:rPr lang="en-US" sz="1800" dirty="0" smtClean="0">
                <a:solidFill>
                  <a:schemeClr val="bg1"/>
                </a:solidFill>
                <a:effectLst>
                  <a:outerShdw blurRad="38100" dist="38100" dir="2700000" algn="tl">
                    <a:srgbClr val="000000">
                      <a:alpha val="43137"/>
                    </a:srgbClr>
                  </a:outerShdw>
                </a:effectLst>
              </a:rPr>
              <a:t>Institute for National Strategic Studies</a:t>
            </a:r>
          </a:p>
          <a:p>
            <a:pPr>
              <a:lnSpc>
                <a:spcPct val="100000"/>
              </a:lnSpc>
              <a:spcBef>
                <a:spcPts val="0"/>
              </a:spcBef>
            </a:pPr>
            <a:r>
              <a:rPr lang="en-US" sz="1800" dirty="0" smtClean="0">
                <a:solidFill>
                  <a:schemeClr val="bg1"/>
                </a:solidFill>
                <a:effectLst>
                  <a:outerShdw blurRad="38100" dist="38100" dir="2700000" algn="tl">
                    <a:srgbClr val="000000">
                      <a:alpha val="43137"/>
                    </a:srgbClr>
                  </a:outerShdw>
                </a:effectLst>
              </a:rPr>
              <a:t>National Defense University</a:t>
            </a:r>
            <a:endParaRPr lang="en-US" sz="1800" dirty="0">
              <a:solidFill>
                <a:schemeClr val="bg1"/>
              </a:solidFill>
              <a:effectLst>
                <a:outerShdw blurRad="38100" dist="38100" dir="2700000" algn="tl">
                  <a:srgbClr val="000000">
                    <a:alpha val="43137"/>
                  </a:srgbClr>
                </a:outerShdw>
              </a:effectLst>
            </a:endParaRPr>
          </a:p>
        </p:txBody>
      </p:sp>
      <p:pic>
        <p:nvPicPr>
          <p:cNvPr id="7" name="Picture 2" descr="NDU Rendered.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8553" y="5321696"/>
            <a:ext cx="864214" cy="1146496"/>
          </a:xfrm>
          <a:prstGeom prst="rect">
            <a:avLst/>
          </a:prstGeom>
          <a:noFill/>
          <a:ln w="9525">
            <a:noFill/>
            <a:miter lim="800000"/>
            <a:headEnd/>
            <a:tailEnd/>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724" y="5432515"/>
            <a:ext cx="754768" cy="1080070"/>
          </a:xfrm>
          <a:prstGeom prst="rect">
            <a:avLst/>
          </a:prstGeom>
        </p:spPr>
      </p:pic>
    </p:spTree>
    <p:extLst>
      <p:ext uri="{BB962C8B-B14F-4D97-AF65-F5344CB8AC3E}">
        <p14:creationId xmlns:p14="http://schemas.microsoft.com/office/powerpoint/2010/main" val="958554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545"/>
            <a:ext cx="12187515" cy="6855477"/>
          </a:xfrm>
          <a:prstGeom prst="rect">
            <a:avLst/>
          </a:prstGeom>
        </p:spPr>
      </p:pic>
      <p:sp>
        <p:nvSpPr>
          <p:cNvPr id="2" name="Title 1"/>
          <p:cNvSpPr>
            <a:spLocks noGrp="1"/>
          </p:cNvSpPr>
          <p:nvPr>
            <p:ph type="title"/>
          </p:nvPr>
        </p:nvSpPr>
        <p:spPr>
          <a:xfrm>
            <a:off x="820271" y="6545"/>
            <a:ext cx="10515600" cy="1325563"/>
          </a:xfrm>
        </p:spPr>
        <p:txBody>
          <a:bodyPr>
            <a:normAutofit/>
          </a:bodyPr>
          <a:lstStyle/>
          <a:p>
            <a:pPr algn="ctr"/>
            <a:r>
              <a:rPr lang="en-US" b="1" dirty="0" smtClean="0">
                <a:solidFill>
                  <a:schemeClr val="bg1"/>
                </a:solidFill>
                <a:latin typeface="+mn-lt"/>
              </a:rPr>
              <a:t>AlphaGo Zero’s Victory</a:t>
            </a:r>
            <a:endParaRPr lang="en-US" b="1" dirty="0">
              <a:solidFill>
                <a:schemeClr val="bg1"/>
              </a:solidFill>
              <a:latin typeface="+mn-lt"/>
            </a:endParaRPr>
          </a:p>
        </p:txBody>
      </p:sp>
      <p:sp>
        <p:nvSpPr>
          <p:cNvPr id="3" name="Content Placeholder 2"/>
          <p:cNvSpPr>
            <a:spLocks noGrp="1"/>
          </p:cNvSpPr>
          <p:nvPr>
            <p:ph idx="1"/>
          </p:nvPr>
        </p:nvSpPr>
        <p:spPr>
          <a:xfrm>
            <a:off x="5535703" y="973528"/>
            <a:ext cx="6651812" cy="3670190"/>
          </a:xfrm>
          <a:solidFill>
            <a:schemeClr val="accent1">
              <a:lumMod val="60000"/>
              <a:lumOff val="40000"/>
            </a:schemeClr>
          </a:solidFill>
        </p:spPr>
        <p:txBody>
          <a:bodyPr>
            <a:normAutofit lnSpcReduction="10000"/>
          </a:bodyPr>
          <a:lstStyle/>
          <a:p>
            <a:r>
              <a:rPr lang="en-US" dirty="0" smtClean="0"/>
              <a:t>AlphaGo Zero was built around an algorithm based on reinforcement learning, not loaded with human data or  game histories beyond the basic rules.</a:t>
            </a:r>
          </a:p>
          <a:p>
            <a:r>
              <a:rPr lang="en-US" dirty="0" smtClean="0"/>
              <a:t>It became its own teacher, employing a neural network to predict and counter an opponent's moves.</a:t>
            </a:r>
          </a:p>
          <a:p>
            <a:r>
              <a:rPr lang="en-US" dirty="0" smtClean="0"/>
              <a:t>Despite no experience or library, AlphaGo Zero bested AlphaGo, 100 times to 0. </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68015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Breakthrough???  AlphaGo Zero</a:t>
            </a:r>
            <a:endParaRPr lang="en-US" sz="4000" b="1" dirty="0">
              <a:latin typeface="+mn-lt"/>
            </a:endParaRPr>
          </a:p>
        </p:txBody>
      </p:sp>
      <p:sp>
        <p:nvSpPr>
          <p:cNvPr id="6" name="Rectangle 5"/>
          <p:cNvSpPr/>
          <p:nvPr/>
        </p:nvSpPr>
        <p:spPr>
          <a:xfrm>
            <a:off x="429731" y="1690688"/>
            <a:ext cx="4505325" cy="4247317"/>
          </a:xfrm>
          <a:prstGeom prst="rect">
            <a:avLst/>
          </a:prstGeom>
          <a:solidFill>
            <a:schemeClr val="accent1">
              <a:lumMod val="75000"/>
            </a:schemeClr>
          </a:solidFill>
        </p:spPr>
        <p:txBody>
          <a:bodyPr wrap="square">
            <a:spAutoFit/>
          </a:bodyPr>
          <a:lstStyle/>
          <a:p>
            <a:pPr>
              <a:lnSpc>
                <a:spcPct val="150000"/>
              </a:lnSpc>
            </a:pPr>
            <a:r>
              <a:rPr lang="en-US" dirty="0">
                <a:solidFill>
                  <a:schemeClr val="bg1"/>
                </a:solidFill>
                <a:latin typeface="Georgia" panose="02040502050405020303" pitchFamily="18" charset="0"/>
              </a:rPr>
              <a:t>"</a:t>
            </a:r>
            <a:r>
              <a:rPr lang="en-US" b="1" dirty="0">
                <a:solidFill>
                  <a:schemeClr val="bg1"/>
                </a:solidFill>
                <a:effectLst>
                  <a:outerShdw blurRad="38100" dist="38100" dir="2700000" algn="tl">
                    <a:srgbClr val="000000">
                      <a:alpha val="43137"/>
                    </a:srgbClr>
                  </a:outerShdw>
                </a:effectLst>
                <a:latin typeface="Georgia" panose="02040502050405020303" pitchFamily="18" charset="0"/>
              </a:rPr>
              <a:t>In a short space of time, AlphaGo Zero has understood all of the Go knowledge that has been accumulated by humans over thousands of years of </a:t>
            </a:r>
            <a:r>
              <a:rPr lang="en-US" b="1" dirty="0" smtClean="0">
                <a:solidFill>
                  <a:schemeClr val="bg1"/>
                </a:solidFill>
                <a:effectLst>
                  <a:outerShdw blurRad="38100" dist="38100" dir="2700000" algn="tl">
                    <a:srgbClr val="000000">
                      <a:alpha val="43137"/>
                    </a:srgbClr>
                  </a:outerShdw>
                </a:effectLst>
                <a:latin typeface="Georgia" panose="02040502050405020303" pitchFamily="18" charset="0"/>
              </a:rPr>
              <a:t>playing. Sometimes </a:t>
            </a:r>
            <a:r>
              <a:rPr lang="en-US" b="1" dirty="0">
                <a:solidFill>
                  <a:schemeClr val="bg1"/>
                </a:solidFill>
                <a:effectLst>
                  <a:outerShdw blurRad="38100" dist="38100" dir="2700000" algn="tl">
                    <a:srgbClr val="000000">
                      <a:alpha val="43137"/>
                    </a:srgbClr>
                  </a:outerShdw>
                </a:effectLst>
                <a:latin typeface="Georgia" panose="02040502050405020303" pitchFamily="18" charset="0"/>
              </a:rPr>
              <a:t>it's actually chosen to go beyond that and discovered something that the humans hadn't even discovered in this time period</a:t>
            </a:r>
            <a:r>
              <a:rPr lang="en-US" b="1" dirty="0" smtClean="0">
                <a:solidFill>
                  <a:schemeClr val="bg1"/>
                </a:solidFill>
                <a:effectLst>
                  <a:outerShdw blurRad="38100" dist="38100" dir="2700000" algn="tl">
                    <a:srgbClr val="000000">
                      <a:alpha val="43137"/>
                    </a:srgbClr>
                  </a:outerShdw>
                </a:effectLst>
                <a:latin typeface="Georgia" panose="02040502050405020303" pitchFamily="18" charset="0"/>
              </a:rPr>
              <a:t>.”  David Silver, Google</a:t>
            </a:r>
            <a:endParaRPr lang="en-US" b="1" dirty="0">
              <a:solidFill>
                <a:schemeClr val="bg1"/>
              </a:solidFill>
              <a:effectLst>
                <a:outerShdw blurRad="38100" dist="38100" dir="2700000" algn="tl">
                  <a:srgbClr val="000000">
                    <a:alpha val="43137"/>
                  </a:srgbClr>
                </a:outerShdw>
              </a:effectLst>
            </a:endParaRPr>
          </a:p>
        </p:txBody>
      </p:sp>
      <p:grpSp>
        <p:nvGrpSpPr>
          <p:cNvPr id="7" name="Group 6"/>
          <p:cNvGrpSpPr/>
          <p:nvPr/>
        </p:nvGrpSpPr>
        <p:grpSpPr>
          <a:xfrm>
            <a:off x="4942200" y="1690688"/>
            <a:ext cx="6411600" cy="4247317"/>
            <a:chOff x="4942200" y="1690688"/>
            <a:chExt cx="6411600" cy="4247317"/>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2200" y="1798053"/>
              <a:ext cx="6411600" cy="4139952"/>
            </a:xfrm>
            <a:prstGeom prst="rect">
              <a:avLst/>
            </a:prstGeom>
          </p:spPr>
        </p:pic>
        <p:sp>
          <p:nvSpPr>
            <p:cNvPr id="3" name="TextBox 2"/>
            <p:cNvSpPr txBox="1"/>
            <p:nvPr/>
          </p:nvSpPr>
          <p:spPr>
            <a:xfrm>
              <a:off x="5357813" y="1690688"/>
              <a:ext cx="2914650" cy="830997"/>
            </a:xfrm>
            <a:prstGeom prst="rect">
              <a:avLst/>
            </a:prstGeom>
            <a:noFill/>
          </p:spPr>
          <p:txBody>
            <a:bodyPr wrap="square" rtlCol="0">
              <a:spAutoFit/>
            </a:bodyPr>
            <a:lstStyle/>
            <a:p>
              <a:r>
                <a:rPr lang="en-US" sz="1600" b="1" dirty="0" smtClean="0"/>
                <a:t>21 days- </a:t>
              </a:r>
              <a:r>
                <a:rPr lang="en-US" sz="1600" dirty="0" smtClean="0"/>
                <a:t>AlphaGo Zero reaches AlphaGo Master that defeated 60 Go professionals on line.</a:t>
              </a:r>
              <a:endParaRPr lang="en-US" sz="1600" dirty="0"/>
            </a:p>
          </p:txBody>
        </p:sp>
        <p:cxnSp>
          <p:nvCxnSpPr>
            <p:cNvPr id="8" name="Straight Arrow Connector 7"/>
            <p:cNvCxnSpPr/>
            <p:nvPr/>
          </p:nvCxnSpPr>
          <p:spPr>
            <a:xfrm>
              <a:off x="7200900" y="2521685"/>
              <a:ext cx="871538" cy="4072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31240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Future Operating Environment</a:t>
            </a:r>
            <a:endParaRPr lang="en-US" sz="4000" b="1" dirty="0">
              <a:latin typeface="+mn-lt"/>
            </a:endParaRPr>
          </a:p>
        </p:txBody>
      </p:sp>
      <p:sp>
        <p:nvSpPr>
          <p:cNvPr id="3" name="Content Placeholder 2"/>
          <p:cNvSpPr>
            <a:spLocks noGrp="1"/>
          </p:cNvSpPr>
          <p:nvPr>
            <p:ph idx="1"/>
          </p:nvPr>
        </p:nvSpPr>
        <p:spPr>
          <a:xfrm>
            <a:off x="838200" y="1468437"/>
            <a:ext cx="6605588" cy="3875088"/>
          </a:xfrm>
          <a:solidFill>
            <a:schemeClr val="accent1">
              <a:lumMod val="60000"/>
              <a:lumOff val="40000"/>
            </a:schemeClr>
          </a:solidFill>
        </p:spPr>
        <p:txBody>
          <a:bodyPr>
            <a:normAutofit/>
          </a:bodyPr>
          <a:lstStyle/>
          <a:p>
            <a:pPr marL="0" indent="0">
              <a:lnSpc>
                <a:spcPts val="3000"/>
              </a:lnSpc>
              <a:spcBef>
                <a:spcPts val="600"/>
              </a:spcBef>
              <a:buNone/>
            </a:pPr>
            <a:r>
              <a:rPr lang="en-US" sz="2400" dirty="0" smtClean="0"/>
              <a:t>“The </a:t>
            </a:r>
            <a:r>
              <a:rPr lang="en-US" sz="2400" dirty="0"/>
              <a:t>next two decades will see significant advances in autonomy and machine learning, to include the emergence of robots working together in groups and as swarms. New and powerful robotic systems will be used to perform complex actions, make autonomous decisions, deliver lethal force, provide ISR coverage, and speed response times over wider areas of the globe.” </a:t>
            </a:r>
            <a:endParaRPr lang="en-US" sz="2400" dirty="0" smtClean="0"/>
          </a:p>
          <a:p>
            <a:pPr marL="0" indent="0">
              <a:buNone/>
            </a:pPr>
            <a:r>
              <a:rPr lang="en-US" sz="2400" i="1" dirty="0" smtClean="0"/>
              <a:t>Joint </a:t>
            </a:r>
            <a:r>
              <a:rPr lang="en-US" sz="2400" i="1" dirty="0"/>
              <a:t>Operational Environment 2035</a:t>
            </a:r>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05737" y="1468437"/>
            <a:ext cx="3186113" cy="4117438"/>
          </a:xfrm>
          <a:prstGeom prst="rect">
            <a:avLst/>
          </a:prstGeom>
        </p:spPr>
      </p:pic>
      <p:sp>
        <p:nvSpPr>
          <p:cNvPr id="5" name="Rectangle 4"/>
          <p:cNvSpPr/>
          <p:nvPr/>
        </p:nvSpPr>
        <p:spPr>
          <a:xfrm>
            <a:off x="1163665" y="5735999"/>
            <a:ext cx="9545663" cy="1015663"/>
          </a:xfrm>
          <a:prstGeom prst="rect">
            <a:avLst/>
          </a:prstGeom>
          <a:solidFill>
            <a:schemeClr val="bg1">
              <a:lumMod val="75000"/>
            </a:schemeClr>
          </a:solidFill>
        </p:spPr>
        <p:txBody>
          <a:bodyPr wrap="square">
            <a:spAutoFit/>
          </a:bodyPr>
          <a:lstStyle/>
          <a:p>
            <a:r>
              <a:rPr lang="en-US" dirty="0">
                <a:latin typeface="Times New Roman" panose="02020603050405020304" pitchFamily="18" charset="0"/>
                <a:ea typeface="Calibri" panose="020F0502020204030204" pitchFamily="34" charset="0"/>
              </a:rPr>
              <a:t>“</a:t>
            </a:r>
            <a:r>
              <a:rPr lang="en-US" sz="2000" b="1" dirty="0">
                <a:solidFill>
                  <a:srgbClr val="7F3D7F"/>
                </a:solidFill>
                <a:latin typeface="Times New Roman" panose="02020603050405020304" pitchFamily="18" charset="0"/>
                <a:ea typeface="Calibri" panose="020F0502020204030204" pitchFamily="34" charset="0"/>
              </a:rPr>
              <a:t>The increased capability robots is likely to change the face of warfare,” with the possibility that some countries may replace potentially large numbers of troops with robots by </a:t>
            </a:r>
            <a:r>
              <a:rPr lang="en-US" sz="2000" b="1" dirty="0" smtClean="0">
                <a:solidFill>
                  <a:srgbClr val="7F3D7F"/>
                </a:solidFill>
                <a:latin typeface="Times New Roman" panose="02020603050405020304" pitchFamily="18" charset="0"/>
                <a:ea typeface="Calibri" panose="020F0502020204030204" pitchFamily="34" charset="0"/>
              </a:rPr>
              <a:t>2045</a:t>
            </a:r>
            <a:r>
              <a:rPr lang="en-US" dirty="0" smtClean="0">
                <a:latin typeface="Times New Roman" panose="02020603050405020304" pitchFamily="18" charset="0"/>
                <a:ea typeface="Calibri" panose="020F0502020204030204" pitchFamily="34" charset="0"/>
              </a:rPr>
              <a:t>.  UK MOD’s Global Strategic Trends, 5</a:t>
            </a:r>
            <a:r>
              <a:rPr lang="en-US" baseline="30000" dirty="0" smtClean="0">
                <a:latin typeface="Times New Roman" panose="02020603050405020304" pitchFamily="18" charset="0"/>
                <a:ea typeface="Calibri" panose="020F0502020204030204" pitchFamily="34" charset="0"/>
              </a:rPr>
              <a:t>th</a:t>
            </a:r>
            <a:r>
              <a:rPr lang="en-US" dirty="0" smtClean="0">
                <a:latin typeface="Times New Roman" panose="02020603050405020304" pitchFamily="18" charset="0"/>
                <a:ea typeface="Calibri" panose="020F0502020204030204" pitchFamily="34" charset="0"/>
              </a:rPr>
              <a:t> Edition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840237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21" y="233952"/>
            <a:ext cx="10515600" cy="1325563"/>
          </a:xfrm>
        </p:spPr>
        <p:txBody>
          <a:bodyPr>
            <a:normAutofit/>
          </a:bodyPr>
          <a:lstStyle/>
          <a:p>
            <a:pPr algn="ctr"/>
            <a:r>
              <a:rPr lang="en-US" sz="4000" b="1" dirty="0" smtClean="0">
                <a:latin typeface="+mn-lt"/>
              </a:rPr>
              <a:t>UK Strategic Trends Assessment</a:t>
            </a:r>
            <a:endParaRPr lang="en-US" sz="4000" b="1" dirty="0">
              <a:latin typeface="+mn-lt"/>
            </a:endParaRPr>
          </a:p>
        </p:txBody>
      </p:sp>
      <p:sp>
        <p:nvSpPr>
          <p:cNvPr id="3" name="Content Placeholder 2"/>
          <p:cNvSpPr>
            <a:spLocks noGrp="1"/>
          </p:cNvSpPr>
          <p:nvPr>
            <p:ph idx="1"/>
          </p:nvPr>
        </p:nvSpPr>
        <p:spPr>
          <a:xfrm>
            <a:off x="838200" y="1379349"/>
            <a:ext cx="7772400" cy="4662677"/>
          </a:xfrm>
          <a:solidFill>
            <a:schemeClr val="bg1">
              <a:lumMod val="85000"/>
            </a:schemeClr>
          </a:solidFill>
          <a:ln w="38100">
            <a:solidFill>
              <a:srgbClr val="7F3D7F"/>
            </a:solidFill>
          </a:ln>
        </p:spPr>
        <p:txBody>
          <a:bodyPr>
            <a:normAutofit fontScale="92500" lnSpcReduction="20000"/>
          </a:bodyPr>
          <a:lstStyle/>
          <a:p>
            <a:r>
              <a:rPr lang="en-US" dirty="0" smtClean="0"/>
              <a:t>“Increasingly</a:t>
            </a:r>
            <a:r>
              <a:rPr lang="en-US" dirty="0"/>
              <a:t>, machines capable of combat </a:t>
            </a:r>
            <a:r>
              <a:rPr lang="en-US" b="1" dirty="0">
                <a:solidFill>
                  <a:srgbClr val="7F3D7F"/>
                </a:solidFill>
              </a:rPr>
              <a:t>are likely </a:t>
            </a:r>
            <a:r>
              <a:rPr lang="en-US" dirty="0"/>
              <a:t>to be used on the battlefield under close human supervision, but as confidence in the machines capabilities grow, they </a:t>
            </a:r>
            <a:r>
              <a:rPr lang="en-US" b="1" dirty="0">
                <a:solidFill>
                  <a:srgbClr val="7F3D7F"/>
                </a:solidFill>
              </a:rPr>
              <a:t>could be </a:t>
            </a:r>
            <a:r>
              <a:rPr lang="en-US" dirty="0"/>
              <a:t>employed further away from human supervision.  </a:t>
            </a:r>
            <a:endParaRPr lang="en-US" dirty="0" smtClean="0"/>
          </a:p>
          <a:p>
            <a:r>
              <a:rPr lang="en-US" dirty="0" smtClean="0"/>
              <a:t>In </a:t>
            </a:r>
            <a:r>
              <a:rPr lang="en-US" dirty="0"/>
              <a:t>time</a:t>
            </a:r>
            <a:r>
              <a:rPr lang="en-US" dirty="0" smtClean="0"/>
              <a:t>,…, machines </a:t>
            </a:r>
            <a:r>
              <a:rPr lang="en-US" dirty="0"/>
              <a:t>will be used first, before putting people in harm’s way.  </a:t>
            </a:r>
            <a:r>
              <a:rPr lang="en-US" dirty="0" smtClean="0"/>
              <a:t>Cheap </a:t>
            </a:r>
            <a:r>
              <a:rPr lang="en-US" dirty="0"/>
              <a:t>mass-produced swarming devices </a:t>
            </a:r>
            <a:r>
              <a:rPr lang="en-US" b="1" i="1" dirty="0">
                <a:solidFill>
                  <a:srgbClr val="7F3D7F"/>
                </a:solidFill>
              </a:rPr>
              <a:t>could be </a:t>
            </a:r>
            <a:r>
              <a:rPr lang="en-US" dirty="0"/>
              <a:t>used to conduct attacks, overwhelming defensive </a:t>
            </a:r>
            <a:r>
              <a:rPr lang="en-US" dirty="0" smtClean="0"/>
              <a:t>systems.  </a:t>
            </a:r>
          </a:p>
          <a:p>
            <a:r>
              <a:rPr lang="en-US" dirty="0" smtClean="0"/>
              <a:t>Armed </a:t>
            </a:r>
            <a:r>
              <a:rPr lang="en-US" dirty="0"/>
              <a:t>machines are also </a:t>
            </a:r>
            <a:r>
              <a:rPr lang="en-US" b="1" dirty="0">
                <a:solidFill>
                  <a:srgbClr val="7F3D7F"/>
                </a:solidFill>
              </a:rPr>
              <a:t>likely</a:t>
            </a:r>
            <a:r>
              <a:rPr lang="en-US" b="1" dirty="0">
                <a:solidFill>
                  <a:schemeClr val="accent5">
                    <a:lumMod val="75000"/>
                  </a:schemeClr>
                </a:solidFill>
              </a:rPr>
              <a:t> </a:t>
            </a:r>
            <a:r>
              <a:rPr lang="en-US" dirty="0"/>
              <a:t>to be developed, </a:t>
            </a:r>
            <a:r>
              <a:rPr lang="en-US" dirty="0" smtClean="0"/>
              <a:t>… </a:t>
            </a:r>
            <a:r>
              <a:rPr lang="en-US" dirty="0"/>
              <a:t>to automatically engage targets without human intervention.  Removing the operator from danger </a:t>
            </a:r>
            <a:r>
              <a:rPr lang="en-US" b="1" dirty="0">
                <a:solidFill>
                  <a:srgbClr val="7F3D7F"/>
                </a:solidFill>
              </a:rPr>
              <a:t>should</a:t>
            </a:r>
            <a:r>
              <a:rPr lang="en-US" dirty="0">
                <a:solidFill>
                  <a:srgbClr val="7F3D7F"/>
                </a:solidFill>
              </a:rPr>
              <a:t> </a:t>
            </a:r>
            <a:r>
              <a:rPr lang="en-US" dirty="0"/>
              <a:t>reduce the occurrence of instinctive, adrenalin-fuelled decision-making, influenced by fear, fatigue and </a:t>
            </a:r>
            <a:r>
              <a:rPr lang="en-US" dirty="0" smtClean="0"/>
              <a:t>anger…”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5626" y="1559515"/>
            <a:ext cx="3107738" cy="4302343"/>
          </a:xfrm>
          <a:prstGeom prst="rect">
            <a:avLst/>
          </a:prstGeom>
          <a:ln w="28575">
            <a:solidFill>
              <a:srgbClr val="7F3D7F"/>
            </a:solidFill>
          </a:ln>
        </p:spPr>
      </p:pic>
    </p:spTree>
    <p:extLst>
      <p:ext uri="{BB962C8B-B14F-4D97-AF65-F5344CB8AC3E}">
        <p14:creationId xmlns:p14="http://schemas.microsoft.com/office/powerpoint/2010/main" val="157834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320" y="414337"/>
            <a:ext cx="8689976" cy="1325563"/>
          </a:xfrm>
        </p:spPr>
        <p:txBody>
          <a:bodyPr>
            <a:normAutofit/>
          </a:bodyPr>
          <a:lstStyle/>
          <a:p>
            <a:r>
              <a:rPr lang="en-US" sz="4000" b="1" dirty="0" smtClean="0">
                <a:latin typeface="+mn-lt"/>
              </a:rPr>
              <a:t>Are We Preparing for the Future???</a:t>
            </a:r>
            <a:endParaRPr lang="en-US" sz="4000" b="1" dirty="0">
              <a:latin typeface="+mn-lt"/>
            </a:endParaRPr>
          </a:p>
        </p:txBody>
      </p:sp>
      <p:sp>
        <p:nvSpPr>
          <p:cNvPr id="3" name="Content Placeholder 2"/>
          <p:cNvSpPr>
            <a:spLocks noGrp="1"/>
          </p:cNvSpPr>
          <p:nvPr>
            <p:ph idx="1"/>
          </p:nvPr>
        </p:nvSpPr>
        <p:spPr>
          <a:xfrm>
            <a:off x="820742" y="1568440"/>
            <a:ext cx="6851646" cy="4638167"/>
          </a:xfrm>
          <a:solidFill>
            <a:schemeClr val="accent5">
              <a:lumMod val="75000"/>
            </a:schemeClr>
          </a:solidFill>
        </p:spPr>
        <p:txBody>
          <a:bodyPr>
            <a:normAutofit fontScale="92500" lnSpcReduction="20000"/>
          </a:bodyPr>
          <a:lstStyle/>
          <a:p>
            <a:pPr marL="0" indent="0">
              <a:lnSpc>
                <a:spcPct val="150000"/>
              </a:lnSpc>
              <a:spcBef>
                <a:spcPts val="0"/>
              </a:spcBef>
              <a:buNone/>
            </a:pPr>
            <a:r>
              <a:rPr lang="en-US" i="1" dirty="0" smtClean="0">
                <a:solidFill>
                  <a:schemeClr val="bg1"/>
                </a:solidFill>
              </a:rPr>
              <a:t>“…</a:t>
            </a:r>
            <a:r>
              <a:rPr lang="en-US" i="1" dirty="0">
                <a:solidFill>
                  <a:schemeClr val="bg1"/>
                </a:solidFill>
              </a:rPr>
              <a:t>current concepts of operation barely scratch the surface of the potential for today’s unmanned systems, much less future generations of far more advanced unmanned and increasingly autonomous platforms… The potential of future unmanned systems promises to be both more profound and possibly revolutionary in nature</a:t>
            </a:r>
            <a:r>
              <a:rPr lang="en-US" i="1" dirty="0" smtClean="0">
                <a:solidFill>
                  <a:schemeClr val="bg1"/>
                </a:solidFill>
              </a:rPr>
              <a:t>.”</a:t>
            </a:r>
            <a:endParaRPr lang="en-US" i="1" dirty="0">
              <a:solidFill>
                <a:schemeClr val="bg1"/>
              </a:solidFill>
            </a:endParaRPr>
          </a:p>
          <a:p>
            <a:pPr marL="0" indent="0">
              <a:buNone/>
            </a:pPr>
            <a:endParaRPr lang="en-US" sz="1800" dirty="0" smtClean="0">
              <a:solidFill>
                <a:srgbClr val="FF0000"/>
              </a:solidFill>
            </a:endParaRPr>
          </a:p>
          <a:p>
            <a:pPr marL="0" indent="0">
              <a:buNone/>
            </a:pPr>
            <a:r>
              <a:rPr lang="en-US" sz="1800" dirty="0" smtClean="0">
                <a:solidFill>
                  <a:srgbClr val="FF0000"/>
                </a:solidFill>
              </a:rPr>
              <a:t>Robert </a:t>
            </a:r>
            <a:r>
              <a:rPr lang="en-US" sz="1800" dirty="0">
                <a:solidFill>
                  <a:srgbClr val="FF0000"/>
                </a:solidFill>
              </a:rPr>
              <a:t>O. Work and Shawn Brimley, </a:t>
            </a:r>
            <a:r>
              <a:rPr lang="en-US" sz="1800" i="1" dirty="0">
                <a:solidFill>
                  <a:srgbClr val="FF0000"/>
                </a:solidFill>
              </a:rPr>
              <a:t>20YY: Preparing for War in the Robotic Age, </a:t>
            </a:r>
            <a:r>
              <a:rPr lang="en-US" sz="1800" dirty="0" smtClean="0">
                <a:solidFill>
                  <a:srgbClr val="FF0000"/>
                </a:solidFill>
              </a:rPr>
              <a:t>January </a:t>
            </a:r>
            <a:r>
              <a:rPr lang="en-US" sz="1800" dirty="0">
                <a:solidFill>
                  <a:srgbClr val="FF0000"/>
                </a:solidFill>
              </a:rPr>
              <a:t>2014, p. 22.</a:t>
            </a:r>
          </a:p>
          <a:p>
            <a:endParaRPr lang="en-US" dirty="0"/>
          </a:p>
        </p:txBody>
      </p:sp>
      <p:sp>
        <p:nvSpPr>
          <p:cNvPr id="4" name="AutoShape 2" descr="Image result for CNAS 20YY Work and Brimley"/>
          <p:cNvSpPr>
            <a:spLocks noChangeAspect="1" noChangeArrowheads="1"/>
          </p:cNvSpPr>
          <p:nvPr/>
        </p:nvSpPr>
        <p:spPr bwMode="auto">
          <a:xfrm>
            <a:off x="63500" y="-136525"/>
            <a:ext cx="166687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8110" y="1549592"/>
            <a:ext cx="3571874" cy="4384475"/>
          </a:xfrm>
          <a:prstGeom prst="rect">
            <a:avLst/>
          </a:prstGeom>
        </p:spPr>
      </p:pic>
      <p:sp>
        <p:nvSpPr>
          <p:cNvPr id="6" name="Rectangle 5"/>
          <p:cNvSpPr/>
          <p:nvPr/>
        </p:nvSpPr>
        <p:spPr>
          <a:xfrm>
            <a:off x="1900238" y="6157396"/>
            <a:ext cx="7467601" cy="369332"/>
          </a:xfrm>
          <a:prstGeom prst="rect">
            <a:avLst/>
          </a:prstGeom>
        </p:spPr>
        <p:txBody>
          <a:bodyPr wrap="square">
            <a:spAutoFit/>
          </a:bodyPr>
          <a:lstStyle/>
          <a:p>
            <a:r>
              <a:rPr lang="en-US" dirty="0"/>
              <a:t>https://www.facebook.com/engineeringsciencee/videos/889735037854785/</a:t>
            </a:r>
          </a:p>
        </p:txBody>
      </p:sp>
      <p:sp>
        <p:nvSpPr>
          <p:cNvPr id="7" name="Slide Number Placeholder 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386052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000" b="1" dirty="0" smtClean="0">
                <a:latin typeface="+mn-lt"/>
              </a:rPr>
              <a:t>PRIORITIZED </a:t>
            </a:r>
            <a:r>
              <a:rPr lang="en-US" sz="4000" b="1" dirty="0">
                <a:latin typeface="+mn-lt"/>
              </a:rPr>
              <a:t>FUNDING FOR </a:t>
            </a:r>
            <a:r>
              <a:rPr lang="en-US" sz="4000" b="1" dirty="0" smtClean="0">
                <a:latin typeface="+mn-lt"/>
              </a:rPr>
              <a:t>AI R&amp;D</a:t>
            </a:r>
            <a:endParaRPr lang="en-US" sz="4000" b="1"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The Administration </a:t>
            </a:r>
            <a:r>
              <a:rPr lang="en-US" dirty="0"/>
              <a:t>has prioritized funding for fundamental AI research and computing infrastructure, machine learning, and autonomous systems. </a:t>
            </a:r>
            <a:endParaRPr lang="en-US" dirty="0" smtClean="0"/>
          </a:p>
          <a:p>
            <a:r>
              <a:rPr lang="en-US" dirty="0" smtClean="0"/>
              <a:t>The US government’s </a:t>
            </a:r>
            <a:r>
              <a:rPr lang="en-US" dirty="0"/>
              <a:t>investment in unclassified R&amp;D for AI and related technologies has grown by over 40% since 2015, </a:t>
            </a:r>
            <a:endParaRPr lang="en-US" dirty="0" smtClean="0"/>
          </a:p>
          <a:p>
            <a:pPr lvl="1"/>
            <a:r>
              <a:rPr lang="en-US" dirty="0" smtClean="0"/>
              <a:t>in </a:t>
            </a:r>
            <a:r>
              <a:rPr lang="en-US" dirty="0"/>
              <a:t>addition to substantial classified investments across </a:t>
            </a:r>
            <a:r>
              <a:rPr lang="en-US" dirty="0" smtClean="0"/>
              <a:t>defense &amp; intelligence </a:t>
            </a:r>
          </a:p>
          <a:p>
            <a:r>
              <a:rPr lang="en-US" dirty="0" smtClean="0"/>
              <a:t>Both </a:t>
            </a:r>
            <a:r>
              <a:rPr lang="en-US" dirty="0"/>
              <a:t>Office of Management and Budget </a:t>
            </a:r>
            <a:r>
              <a:rPr lang="en-US" dirty="0" smtClean="0"/>
              <a:t>&amp; </a:t>
            </a:r>
            <a:r>
              <a:rPr lang="en-US" dirty="0"/>
              <a:t>the </a:t>
            </a:r>
            <a:r>
              <a:rPr lang="en-US" dirty="0" smtClean="0"/>
              <a:t>Office </a:t>
            </a:r>
            <a:r>
              <a:rPr lang="en-US" dirty="0"/>
              <a:t>Science and Technology Policy </a:t>
            </a:r>
            <a:r>
              <a:rPr lang="en-US" dirty="0" smtClean="0"/>
              <a:t>directed </a:t>
            </a:r>
            <a:r>
              <a:rPr lang="en-US" dirty="0"/>
              <a:t>agencies to focus on emerging technologies including machine learning and autonomous systems</a:t>
            </a:r>
            <a:r>
              <a:rPr lang="en-US" dirty="0" smtClean="0"/>
              <a:t>.</a:t>
            </a:r>
          </a:p>
          <a:p>
            <a:r>
              <a:rPr lang="en-US" dirty="0" smtClean="0"/>
              <a:t>The Administration’s FY2019 </a:t>
            </a:r>
            <a:r>
              <a:rPr lang="en-US" dirty="0"/>
              <a:t>Budget Request </a:t>
            </a:r>
            <a:r>
              <a:rPr lang="en-US" dirty="0" smtClean="0"/>
              <a:t>is </a:t>
            </a:r>
            <a:r>
              <a:rPr lang="en-US" dirty="0"/>
              <a:t>the first in history to designate artificial intelligence and autonomous and unmanned systems as </a:t>
            </a:r>
            <a:r>
              <a:rPr lang="en-US" dirty="0" smtClean="0"/>
              <a:t>R&amp;D </a:t>
            </a:r>
            <a:r>
              <a:rPr lang="en-US" dirty="0"/>
              <a:t>priorities.</a:t>
            </a:r>
          </a:p>
          <a:p>
            <a:endParaRPr lang="en-US" dirty="0"/>
          </a:p>
        </p:txBody>
      </p:sp>
      <p:sp>
        <p:nvSpPr>
          <p:cNvPr id="4" name="TextBox 3"/>
          <p:cNvSpPr txBox="1"/>
          <p:nvPr/>
        </p:nvSpPr>
        <p:spPr>
          <a:xfrm>
            <a:off x="532080" y="1764942"/>
            <a:ext cx="9009007" cy="4154984"/>
          </a:xfrm>
          <a:prstGeom prst="rect">
            <a:avLst/>
          </a:prstGeom>
          <a:solidFill>
            <a:schemeClr val="accent5">
              <a:lumMod val="40000"/>
              <a:lumOff val="60000"/>
            </a:schemeClr>
          </a:solidFill>
        </p:spPr>
        <p:txBody>
          <a:bodyPr wrap="square" rtlCol="0">
            <a:spAutoFit/>
          </a:bodyPr>
          <a:lstStyle/>
          <a:p>
            <a:pPr>
              <a:lnSpc>
                <a:spcPct val="150000"/>
              </a:lnSpc>
            </a:pPr>
            <a:r>
              <a:rPr lang="en-US" sz="3200" dirty="0" smtClean="0"/>
              <a:t>“</a:t>
            </a:r>
            <a:r>
              <a:rPr lang="en-US" sz="2400" dirty="0" smtClean="0"/>
              <a:t>To </a:t>
            </a:r>
            <a:r>
              <a:rPr lang="en-US" sz="2400" dirty="0"/>
              <a:t>maintain our competitive advantage, the United States will prioritize emerging technologies critical to economic growth and security , such as data science, encryption, autonomous technologies, gene editing, new materials, nanotechnology, advanced computing technologies, and artificial intelligence. From self-driving cars to autonomous weapons, </a:t>
            </a:r>
            <a:r>
              <a:rPr lang="en-US" sz="2400" i="1" dirty="0"/>
              <a:t>the </a:t>
            </a:r>
            <a:r>
              <a:rPr lang="en-US" sz="2400" i="1" dirty="0" smtClean="0"/>
              <a:t>ﬁeld </a:t>
            </a:r>
            <a:r>
              <a:rPr lang="en-US" sz="2400" i="1" dirty="0"/>
              <a:t>of </a:t>
            </a:r>
            <a:r>
              <a:rPr lang="en-US" sz="2400" i="1" dirty="0" smtClean="0"/>
              <a:t>artiﬁcial </a:t>
            </a:r>
            <a:r>
              <a:rPr lang="en-US" sz="2400" i="1" dirty="0"/>
              <a:t>intelligence, in particular, is progressing rapidly</a:t>
            </a:r>
            <a:r>
              <a:rPr lang="en-US" sz="2400" dirty="0" smtClean="0"/>
              <a:t>.”  </a:t>
            </a:r>
            <a:r>
              <a:rPr lang="en-US" sz="2400" i="1" dirty="0" smtClean="0"/>
              <a:t>National Security Strategy</a:t>
            </a:r>
            <a:r>
              <a:rPr lang="en-US" sz="2400" dirty="0" smtClean="0"/>
              <a:t>, p. 20.</a:t>
            </a:r>
            <a:endParaRPr lang="en-US" sz="2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4322" y="1744208"/>
            <a:ext cx="2852363" cy="4160097"/>
          </a:xfrm>
          <a:prstGeom prst="rect">
            <a:avLst/>
          </a:prstGeom>
          <a:ln>
            <a:solidFill>
              <a:schemeClr val="tx2">
                <a:lumMod val="75000"/>
                <a:lumOff val="25000"/>
              </a:schemeClr>
            </a:solidFill>
          </a:ln>
        </p:spPr>
      </p:pic>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0893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9818" y="1690688"/>
            <a:ext cx="7528101" cy="4351338"/>
          </a:xfrm>
          <a:prstGeom prst="rect">
            <a:avLst/>
          </a:prstGeom>
          <a:solidFill>
            <a:schemeClr val="accent1">
              <a:lumMod val="7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Intro– Defining Military Revolutions</a:t>
            </a:r>
          </a:p>
          <a:p>
            <a:r>
              <a:rPr lang="en-US" dirty="0" smtClean="0">
                <a:solidFill>
                  <a:schemeClr val="bg1"/>
                </a:solidFill>
              </a:rPr>
              <a:t>Basics of Robotics and AI</a:t>
            </a:r>
          </a:p>
          <a:p>
            <a:r>
              <a:rPr lang="en-US" dirty="0" smtClean="0">
                <a:solidFill>
                  <a:schemeClr val="bg1"/>
                </a:solidFill>
              </a:rPr>
              <a:t>Potential Military Applications</a:t>
            </a:r>
          </a:p>
          <a:p>
            <a:r>
              <a:rPr lang="en-US" sz="3600" dirty="0" smtClean="0">
                <a:solidFill>
                  <a:srgbClr val="FF0000"/>
                </a:solidFill>
              </a:rPr>
              <a:t>Russian and Chinese Perspectives</a:t>
            </a:r>
          </a:p>
          <a:p>
            <a:pPr lvl="1"/>
            <a:r>
              <a:rPr lang="en-US" sz="3200" dirty="0" smtClean="0">
                <a:solidFill>
                  <a:srgbClr val="FF0000"/>
                </a:solidFill>
              </a:rPr>
              <a:t>New source of competition</a:t>
            </a:r>
          </a:p>
          <a:p>
            <a:r>
              <a:rPr lang="en-US" dirty="0" smtClean="0">
                <a:solidFill>
                  <a:schemeClr val="bg1"/>
                </a:solidFill>
              </a:rPr>
              <a:t>Impact on Military Theory &amp; </a:t>
            </a:r>
            <a:br>
              <a:rPr lang="en-US" dirty="0" smtClean="0">
                <a:solidFill>
                  <a:schemeClr val="bg1"/>
                </a:solidFill>
              </a:rPr>
            </a:br>
            <a:r>
              <a:rPr lang="en-US" dirty="0" smtClean="0">
                <a:solidFill>
                  <a:schemeClr val="bg1"/>
                </a:solidFill>
              </a:rPr>
              <a:t>	Changing Nature/Character of War</a:t>
            </a:r>
          </a:p>
          <a:p>
            <a:r>
              <a:rPr lang="en-US" dirty="0" smtClean="0">
                <a:solidFill>
                  <a:schemeClr val="bg1"/>
                </a:solidFill>
              </a:rPr>
              <a:t>Military Implications</a:t>
            </a:r>
          </a:p>
          <a:p>
            <a:r>
              <a:rPr lang="en-US" dirty="0" smtClean="0">
                <a:solidFill>
                  <a:schemeClr val="bg1"/>
                </a:solidFill>
              </a:rPr>
              <a:t>Conclusion</a:t>
            </a:r>
            <a:endParaRPr lang="en-US" dirty="0">
              <a:solidFill>
                <a:schemeClr val="bg1"/>
              </a:solidFill>
            </a:endParaRPr>
          </a:p>
        </p:txBody>
      </p:sp>
      <p:sp>
        <p:nvSpPr>
          <p:cNvPr id="7" name="Title 6"/>
          <p:cNvSpPr>
            <a:spLocks noGrp="1"/>
          </p:cNvSpPr>
          <p:nvPr>
            <p:ph type="title"/>
          </p:nvPr>
        </p:nvSpPr>
        <p:spPr/>
        <p:txBody>
          <a:bodyPr/>
          <a:lstStyle/>
          <a:p>
            <a:pPr algn="ctr"/>
            <a:r>
              <a:rPr lang="en-US" b="1" dirty="0" smtClean="0"/>
              <a:t>Outline</a:t>
            </a:r>
            <a:endParaRPr lang="en-US" b="1"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01076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49582"/>
            <a:ext cx="12192000" cy="7464757"/>
          </a:xfrm>
          <a:prstGeom prst="rect">
            <a:avLst/>
          </a:prstGeom>
        </p:spPr>
      </p:pic>
      <p:sp>
        <p:nvSpPr>
          <p:cNvPr id="2" name="Title 1"/>
          <p:cNvSpPr>
            <a:spLocks noGrp="1"/>
          </p:cNvSpPr>
          <p:nvPr>
            <p:ph type="title"/>
          </p:nvPr>
        </p:nvSpPr>
        <p:spPr>
          <a:xfrm>
            <a:off x="809625" y="165100"/>
            <a:ext cx="6040626" cy="1325563"/>
          </a:xfrm>
        </p:spPr>
        <p:txBody>
          <a:bodyPr>
            <a:normAutofit/>
          </a:bodyPr>
          <a:lstStyle/>
          <a:p>
            <a:r>
              <a:rPr lang="en-US" b="1" dirty="0" smtClean="0">
                <a:solidFill>
                  <a:srgbClr val="FFFF00"/>
                </a:solidFill>
              </a:rPr>
              <a:t>Projection from Moscow</a:t>
            </a:r>
            <a:endParaRPr lang="en-US" b="1" dirty="0">
              <a:solidFill>
                <a:srgbClr val="FFFF00"/>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Rectangle 5"/>
          <p:cNvSpPr/>
          <p:nvPr/>
        </p:nvSpPr>
        <p:spPr>
          <a:xfrm>
            <a:off x="809625" y="1490663"/>
            <a:ext cx="5534025" cy="2368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n w="0"/>
                <a:solidFill>
                  <a:srgbClr val="002060"/>
                </a:solidFill>
                <a:effectLst>
                  <a:outerShdw blurRad="38100" dist="25400" dir="5400000" algn="ctr" rotWithShape="0">
                    <a:srgbClr val="6E747A">
                      <a:alpha val="43000"/>
                    </a:srgbClr>
                  </a:outerShdw>
                </a:effectLst>
              </a:rPr>
              <a:t>“Artificial intelligence is the future---whoever becomes the leader in this sphere will become the ruler of the world.”  V. Putin, Sept. 1, 2017</a:t>
            </a:r>
            <a:endParaRPr lang="en-US" sz="2400" b="1"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44047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12192000" cy="7028329"/>
          </a:xfrm>
        </p:spPr>
      </p:pic>
      <p:sp>
        <p:nvSpPr>
          <p:cNvPr id="2" name="Title 1"/>
          <p:cNvSpPr>
            <a:spLocks noGrp="1"/>
          </p:cNvSpPr>
          <p:nvPr>
            <p:ph type="title"/>
          </p:nvPr>
        </p:nvSpPr>
        <p:spPr>
          <a:xfrm>
            <a:off x="5432611" y="130627"/>
            <a:ext cx="6342622" cy="5271247"/>
          </a:xfrm>
          <a:solidFill>
            <a:schemeClr val="accent1">
              <a:lumMod val="60000"/>
              <a:lumOff val="40000"/>
            </a:schemeClr>
          </a:solidFill>
        </p:spPr>
        <p:txBody>
          <a:bodyPr>
            <a:noAutofit/>
          </a:bodyPr>
          <a:lstStyle/>
          <a:p>
            <a:r>
              <a:rPr lang="en-US" sz="2800" dirty="0"/>
              <a:t>“</a:t>
            </a:r>
            <a:r>
              <a:rPr lang="en-US" sz="2800" b="1" dirty="0"/>
              <a:t>Another factor </a:t>
            </a:r>
            <a:r>
              <a:rPr lang="en-US" sz="2800" b="1" dirty="0" smtClean="0"/>
              <a:t>influencing the </a:t>
            </a:r>
            <a:r>
              <a:rPr lang="en-US" sz="2800" b="1" dirty="0"/>
              <a:t>essence of modern means of armed </a:t>
            </a:r>
            <a:r>
              <a:rPr lang="en-US" sz="2800" b="1" dirty="0" smtClean="0"/>
              <a:t>conflict is </a:t>
            </a:r>
            <a:r>
              <a:rPr lang="en-US" sz="2800" b="1" dirty="0"/>
              <a:t>the use of modern automated complexes </a:t>
            </a:r>
            <a:r>
              <a:rPr lang="en-US" sz="2800" b="1" dirty="0" smtClean="0"/>
              <a:t>of military </a:t>
            </a:r>
            <a:r>
              <a:rPr lang="en-US" sz="2800" b="1" dirty="0"/>
              <a:t>equipment and research in the </a:t>
            </a:r>
            <a:r>
              <a:rPr lang="en-US" sz="2800" b="1" dirty="0" smtClean="0"/>
              <a:t>area of </a:t>
            </a:r>
            <a:r>
              <a:rPr lang="en-US" sz="2800" b="1" dirty="0"/>
              <a:t>artificial intelligence. While today we </a:t>
            </a:r>
            <a:r>
              <a:rPr lang="en-US" sz="2800" b="1" dirty="0" smtClean="0"/>
              <a:t>have flying </a:t>
            </a:r>
            <a:r>
              <a:rPr lang="en-US" sz="2800" b="1" dirty="0"/>
              <a:t>drones, tomorrow’s battlefields will </a:t>
            </a:r>
            <a:r>
              <a:rPr lang="en-US" sz="2800" b="1" dirty="0" smtClean="0"/>
              <a:t>be filled </a:t>
            </a:r>
            <a:r>
              <a:rPr lang="en-US" sz="2800" b="1" dirty="0"/>
              <a:t>with walking, crawling, jumping, </a:t>
            </a:r>
            <a:r>
              <a:rPr lang="en-US" sz="2800" b="1" dirty="0" smtClean="0"/>
              <a:t>and flying </a:t>
            </a:r>
            <a:r>
              <a:rPr lang="en-US" sz="2800" b="1" dirty="0"/>
              <a:t>robots. In the near future it is possible </a:t>
            </a:r>
            <a:r>
              <a:rPr lang="en-US" sz="2800" b="1" dirty="0" smtClean="0"/>
              <a:t>a fully </a:t>
            </a:r>
            <a:r>
              <a:rPr lang="en-US" sz="2800" b="1" dirty="0"/>
              <a:t>robotized unit will be created, capable </a:t>
            </a:r>
            <a:r>
              <a:rPr lang="en-US" sz="2800" b="1" dirty="0" smtClean="0"/>
              <a:t>of independently </a:t>
            </a:r>
            <a:r>
              <a:rPr lang="en-US" sz="2800" b="1" dirty="0"/>
              <a:t>conducting military operations</a:t>
            </a:r>
            <a:r>
              <a:rPr lang="en-US" sz="2800" b="1" dirty="0" smtClean="0"/>
              <a:t>.”</a:t>
            </a:r>
            <a:r>
              <a:rPr lang="en-US" sz="1600" dirty="0">
                <a:latin typeface="GalliardStd-Roman"/>
              </a:rPr>
              <a:t> </a:t>
            </a:r>
            <a:r>
              <a:rPr lang="en-US" sz="1600" dirty="0" smtClean="0">
                <a:latin typeface="GalliardStd-Roman"/>
              </a:rPr>
              <a:t/>
            </a:r>
            <a:br>
              <a:rPr lang="en-US" sz="1600" dirty="0" smtClean="0">
                <a:latin typeface="GalliardStd-Roman"/>
              </a:rPr>
            </a:br>
            <a:r>
              <a:rPr lang="en-US" sz="1600" dirty="0" smtClean="0">
                <a:latin typeface="GalliardStd-Roman"/>
              </a:rPr>
              <a:t>V</a:t>
            </a:r>
            <a:r>
              <a:rPr lang="en-US" sz="1600" dirty="0">
                <a:latin typeface="GalliardStd-Roman"/>
              </a:rPr>
              <a:t>. Gerasimov, </a:t>
            </a:r>
            <a:r>
              <a:rPr lang="en-US" sz="1600" i="1" dirty="0">
                <a:latin typeface="GalliardStd-Italic"/>
              </a:rPr>
              <a:t>Military-Industrial </a:t>
            </a:r>
            <a:r>
              <a:rPr lang="en-US" sz="1600" i="1" dirty="0" smtClean="0">
                <a:latin typeface="GalliardStd-Italic"/>
              </a:rPr>
              <a:t>Kurier, </a:t>
            </a:r>
            <a:r>
              <a:rPr lang="en-US" sz="1600" dirty="0">
                <a:latin typeface="GalliardStd-Roman"/>
              </a:rPr>
              <a:t>8, no. 476 (</a:t>
            </a:r>
            <a:r>
              <a:rPr lang="en-US" sz="1600" dirty="0" smtClean="0">
                <a:latin typeface="GalliardStd-Roman"/>
              </a:rPr>
              <a:t>Feb. </a:t>
            </a:r>
            <a:r>
              <a:rPr lang="en-US" sz="1600" dirty="0">
                <a:latin typeface="GalliardStd-Roman"/>
              </a:rPr>
              <a:t>27–March 5, 2013)</a:t>
            </a:r>
            <a:r>
              <a:rPr lang="en-US" sz="1600" dirty="0"/>
              <a:t> </a:t>
            </a:r>
            <a:br>
              <a:rPr lang="en-US" sz="1600" dirty="0"/>
            </a:br>
            <a:endParaRPr lang="en-US" sz="2800" b="1" dirty="0"/>
          </a:p>
        </p:txBody>
      </p:sp>
      <p:sp>
        <p:nvSpPr>
          <p:cNvPr id="5" name="Rectangle 4"/>
          <p:cNvSpPr/>
          <p:nvPr/>
        </p:nvSpPr>
        <p:spPr>
          <a:xfrm>
            <a:off x="849634" y="5549623"/>
            <a:ext cx="10224248" cy="1200329"/>
          </a:xfrm>
          <a:prstGeom prst="rect">
            <a:avLst/>
          </a:prstGeom>
          <a:solidFill>
            <a:srgbClr val="517F35"/>
          </a:solidFill>
        </p:spPr>
        <p:txBody>
          <a:bodyPr wrap="square">
            <a:spAutoFit/>
          </a:bodyPr>
          <a:lstStyle/>
          <a:p>
            <a:pPr algn="ctr"/>
            <a:r>
              <a:rPr lang="en-US" sz="2400" dirty="0" smtClean="0">
                <a:solidFill>
                  <a:schemeClr val="bg2">
                    <a:lumMod val="90000"/>
                  </a:schemeClr>
                </a:solidFill>
              </a:rPr>
              <a:t>Russian authorities set a goal for 30% of combat power generated by remotely operated or autonomous systems.  Despite senior leadership declarations, Russian AI investments and applications appear to lag China’s considerably.  </a:t>
            </a:r>
            <a:endParaRPr lang="en-US" sz="2400" dirty="0">
              <a:solidFill>
                <a:schemeClr val="bg2">
                  <a:lumMod val="90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31973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6726" y="5783502"/>
            <a:ext cx="10515600" cy="958258"/>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"By 2030, we shall make artificial intelligence theory, technology, and application at the world's leading level," Chinese Government AI plan.</a:t>
            </a:r>
            <a:endParaRPr lang="en-US" dirty="0">
              <a:solidFill>
                <a:schemeClr val="bg1"/>
              </a:solidFill>
            </a:endParaRPr>
          </a:p>
        </p:txBody>
      </p:sp>
      <p:sp>
        <p:nvSpPr>
          <p:cNvPr id="2" name="Title 1"/>
          <p:cNvSpPr>
            <a:spLocks noGrp="1"/>
          </p:cNvSpPr>
          <p:nvPr>
            <p:ph type="title"/>
          </p:nvPr>
        </p:nvSpPr>
        <p:spPr>
          <a:xfrm>
            <a:off x="838200" y="533401"/>
            <a:ext cx="10515600" cy="649288"/>
          </a:xfrm>
        </p:spPr>
        <p:txBody>
          <a:bodyPr>
            <a:normAutofit fontScale="90000"/>
          </a:bodyPr>
          <a:lstStyle/>
          <a:p>
            <a:pPr algn="ctr"/>
            <a:r>
              <a:rPr lang="en-US" b="1" dirty="0" smtClean="0">
                <a:latin typeface="+mn-lt"/>
              </a:rPr>
              <a:t>The</a:t>
            </a:r>
            <a:r>
              <a:rPr lang="en-US" b="1" dirty="0">
                <a:latin typeface="+mn-lt"/>
              </a:rPr>
              <a:t> New Generation AI Development Plan </a:t>
            </a:r>
            <a:r>
              <a:rPr lang="en-US" dirty="0" smtClean="0"/>
              <a:t/>
            </a:r>
            <a:br>
              <a:rPr lang="en-US" dirty="0" smtClean="0"/>
            </a:br>
            <a:r>
              <a:rPr lang="en-US" sz="4000" dirty="0" smtClean="0"/>
              <a:t>(</a:t>
            </a:r>
            <a:r>
              <a:rPr lang="ja-JP" altLang="en-US" sz="4000" dirty="0"/>
              <a:t>新一代人工智能发展规划</a:t>
            </a:r>
            <a:r>
              <a:rPr lang="en-US" altLang="ja-JP" sz="4000"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58386" y="1783078"/>
            <a:ext cx="2894639" cy="1785938"/>
          </a:xfrm>
          <a:prstGeom prst="rect">
            <a:avLst/>
          </a:prstGeom>
        </p:spPr>
      </p:pic>
      <p:sp>
        <p:nvSpPr>
          <p:cNvPr id="5" name="TextBox 4"/>
          <p:cNvSpPr txBox="1"/>
          <p:nvPr/>
        </p:nvSpPr>
        <p:spPr>
          <a:xfrm>
            <a:off x="634608" y="1544856"/>
            <a:ext cx="7341088" cy="4093428"/>
          </a:xfrm>
          <a:prstGeom prst="rect">
            <a:avLst/>
          </a:prstGeom>
          <a:noFill/>
          <a:ln w="57150">
            <a:solidFill>
              <a:srgbClr val="FFC000"/>
            </a:solidFill>
          </a:ln>
        </p:spPr>
        <p:txBody>
          <a:bodyPr wrap="square" rtlCol="0">
            <a:spAutoFit/>
          </a:bodyPr>
          <a:lstStyle/>
          <a:p>
            <a:pPr marL="285750" indent="-285750">
              <a:spcAft>
                <a:spcPts val="1200"/>
              </a:spcAft>
              <a:buFont typeface="Arial" panose="020B0604020202020204" pitchFamily="34" charset="0"/>
              <a:buChar char="•"/>
            </a:pPr>
            <a:r>
              <a:rPr lang="en-US" sz="2000" dirty="0"/>
              <a:t>China has rapidly emerged as a powerhouse in artificial intelligence, seeking to become “the world’s premier AI innovation center</a:t>
            </a:r>
            <a:r>
              <a:rPr lang="en-US" sz="2000" dirty="0" smtClean="0"/>
              <a:t>.”</a:t>
            </a:r>
            <a:r>
              <a:rPr lang="en-US" sz="2000" dirty="0"/>
              <a:t> </a:t>
            </a:r>
            <a:endParaRPr lang="en-US" sz="2000" dirty="0" smtClean="0"/>
          </a:p>
          <a:p>
            <a:pPr marL="285750" indent="-285750">
              <a:spcAft>
                <a:spcPts val="1200"/>
              </a:spcAft>
              <a:buFont typeface="Arial" panose="020B0604020202020204" pitchFamily="34" charset="0"/>
              <a:buChar char="•"/>
            </a:pPr>
            <a:r>
              <a:rPr lang="en-US" sz="2000" dirty="0" smtClean="0"/>
              <a:t>China’s </a:t>
            </a:r>
            <a:r>
              <a:rPr lang="en-US" sz="2000" dirty="0"/>
              <a:t>quest to “lead the world” in AI, while building up an AI industry of 1 trillion RMB </a:t>
            </a:r>
            <a:r>
              <a:rPr lang="en-US" sz="2000" dirty="0" smtClean="0"/>
              <a:t>($</a:t>
            </a:r>
            <a:r>
              <a:rPr lang="en-US" sz="2000" dirty="0"/>
              <a:t>150 </a:t>
            </a:r>
            <a:r>
              <a:rPr lang="en-US" sz="2000" dirty="0" smtClean="0"/>
              <a:t>B) </a:t>
            </a:r>
            <a:r>
              <a:rPr lang="en-US" sz="2000" dirty="0"/>
              <a:t>by 2030, </a:t>
            </a:r>
            <a:r>
              <a:rPr lang="en-US" sz="2000" dirty="0" smtClean="0"/>
              <a:t>is part of </a:t>
            </a:r>
            <a:r>
              <a:rPr lang="en-US" sz="2000" dirty="0"/>
              <a:t>an ambitious national </a:t>
            </a:r>
            <a:r>
              <a:rPr lang="en-US" sz="2000" dirty="0" smtClean="0"/>
              <a:t>agenda, </a:t>
            </a:r>
            <a:r>
              <a:rPr lang="en-US" sz="2000" dirty="0"/>
              <a:t>as articulated in the New Generation AI Development Plan </a:t>
            </a:r>
            <a:r>
              <a:rPr lang="en-US" sz="2000" dirty="0" smtClean="0"/>
              <a:t>of July 2017.</a:t>
            </a:r>
            <a:r>
              <a:rPr lang="en-US" sz="2000" dirty="0"/>
              <a:t> </a:t>
            </a:r>
            <a:endParaRPr lang="en-US" sz="2000" dirty="0" smtClean="0"/>
          </a:p>
          <a:p>
            <a:pPr marL="285750" indent="-285750">
              <a:spcAft>
                <a:spcPts val="1200"/>
              </a:spcAft>
              <a:buFont typeface="Arial" panose="020B0604020202020204" pitchFamily="34" charset="0"/>
              <a:buChar char="•"/>
            </a:pPr>
            <a:r>
              <a:rPr lang="en-US" sz="2000" dirty="0" smtClean="0"/>
              <a:t>Although </a:t>
            </a:r>
            <a:r>
              <a:rPr lang="en-US" sz="2000" dirty="0"/>
              <a:t>the future trajectory of China’s AI revolution remains to be seen, China is </a:t>
            </a:r>
            <a:r>
              <a:rPr lang="en-US" sz="2000" dirty="0" smtClean="0"/>
              <a:t>seeking a private/public model </a:t>
            </a:r>
            <a:r>
              <a:rPr lang="en-US" sz="2000" dirty="0"/>
              <a:t>of innovation, </a:t>
            </a:r>
            <a:r>
              <a:rPr lang="en-US" sz="2000" dirty="0" smtClean="0"/>
              <a:t>that leverages commercial progress while </a:t>
            </a:r>
            <a:r>
              <a:rPr lang="en-US" sz="2000" dirty="0"/>
              <a:t>also </a:t>
            </a:r>
            <a:r>
              <a:rPr lang="en-US" sz="2000" dirty="0" smtClean="0"/>
              <a:t>exploiting </a:t>
            </a:r>
            <a:r>
              <a:rPr lang="en-US" sz="2000" dirty="0"/>
              <a:t>synergies with national defense applications through a national strategy of military-civil fusion (</a:t>
            </a:r>
            <a:r>
              <a:rPr lang="ja-JP" altLang="en-US" sz="2000" dirty="0"/>
              <a:t>军民融合</a:t>
            </a:r>
            <a:r>
              <a:rPr lang="en-US" altLang="ja-JP" sz="2000" dirty="0"/>
              <a:t>).</a:t>
            </a:r>
            <a:endParaRPr lang="en-US" sz="2000" dirty="0"/>
          </a:p>
        </p:txBody>
      </p:sp>
      <p:sp>
        <p:nvSpPr>
          <p:cNvPr id="6" name="Slide Number Placeholder 5"/>
          <p:cNvSpPr>
            <a:spLocks noGrp="1"/>
          </p:cNvSpPr>
          <p:nvPr>
            <p:ph type="sldNum" sz="quarter" idx="12"/>
          </p:nvPr>
        </p:nvSpPr>
        <p:spPr>
          <a:xfrm>
            <a:off x="8936061" y="6356350"/>
            <a:ext cx="2743200" cy="365125"/>
          </a:xfrm>
        </p:spPr>
        <p:txBody>
          <a:bodyPr/>
          <a:lstStyle/>
          <a:p>
            <a:fld id="{D57F1E4F-1CFF-5643-939E-217C01CDF565}" type="slidenum">
              <a:rPr lang="en-US" smtClean="0"/>
              <a:pPr/>
              <a:t>19</a:t>
            </a:fld>
            <a:endParaRPr lang="en-US" dirty="0"/>
          </a:p>
        </p:txBody>
      </p:sp>
      <p:pic>
        <p:nvPicPr>
          <p:cNvPr id="1026" name="Picture 2" descr="See the source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03259" y="1644966"/>
            <a:ext cx="3804891"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4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6" y="0"/>
            <a:ext cx="10515600" cy="1325563"/>
          </a:xfrm>
        </p:spPr>
        <p:txBody>
          <a:bodyPr>
            <a:normAutofit/>
          </a:bodyPr>
          <a:lstStyle/>
          <a:p>
            <a:pPr algn="ctr"/>
            <a:r>
              <a:rPr lang="en-US" sz="4000" b="1" dirty="0" smtClean="0">
                <a:latin typeface="+mn-lt"/>
              </a:rPr>
              <a:t>A New Era?</a:t>
            </a:r>
            <a:endParaRPr lang="en-US" sz="4000" b="1" dirty="0">
              <a:latin typeface="+mn-lt"/>
            </a:endParaRPr>
          </a:p>
        </p:txBody>
      </p:sp>
      <p:sp>
        <p:nvSpPr>
          <p:cNvPr id="3" name="Content Placeholder 2"/>
          <p:cNvSpPr>
            <a:spLocks noGrp="1"/>
          </p:cNvSpPr>
          <p:nvPr>
            <p:ph idx="1"/>
          </p:nvPr>
        </p:nvSpPr>
        <p:spPr>
          <a:xfrm>
            <a:off x="4583334" y="1510892"/>
            <a:ext cx="6609102" cy="4442039"/>
          </a:xfrm>
          <a:solidFill>
            <a:schemeClr val="tx1">
              <a:lumMod val="65000"/>
              <a:lumOff val="35000"/>
            </a:schemeClr>
          </a:solidFill>
        </p:spPr>
        <p:txBody>
          <a:bodyPr>
            <a:normAutofit lnSpcReduction="10000"/>
          </a:bodyPr>
          <a:lstStyle/>
          <a:p>
            <a:pPr marL="0" indent="0">
              <a:lnSpc>
                <a:spcPct val="150000"/>
              </a:lnSpc>
              <a:spcBef>
                <a:spcPts val="0"/>
              </a:spcBef>
              <a:buNone/>
            </a:pPr>
            <a:r>
              <a:rPr lang="en-US" i="1" dirty="0" smtClean="0">
                <a:solidFill>
                  <a:schemeClr val="bg1"/>
                </a:solidFill>
                <a:effectLst>
                  <a:outerShdw blurRad="38100" dist="38100" dir="2700000" algn="tl">
                    <a:srgbClr val="000000">
                      <a:alpha val="43137"/>
                    </a:srgbClr>
                  </a:outerShdw>
                </a:effectLst>
              </a:rPr>
              <a:t>“The day when “autonomous </a:t>
            </a:r>
            <a:r>
              <a:rPr lang="en-US" i="1" dirty="0">
                <a:solidFill>
                  <a:schemeClr val="bg1"/>
                </a:solidFill>
                <a:effectLst>
                  <a:outerShdw blurRad="38100" dist="38100" dir="2700000" algn="tl">
                    <a:srgbClr val="000000">
                      <a:alpha val="43137"/>
                    </a:srgbClr>
                  </a:outerShdw>
                </a:effectLst>
              </a:rPr>
              <a:t>weapons begin to select their own targets, the moment the responsibility of establishing whether a human is friend or foe is given to the machine, we will have crossed a threshold and a new era will have begun</a:t>
            </a:r>
            <a:r>
              <a:rPr lang="en-US" dirty="0">
                <a:solidFill>
                  <a:schemeClr val="bg1"/>
                </a:solidFill>
              </a:rPr>
              <a:t>.”</a:t>
            </a:r>
            <a:r>
              <a:rPr lang="en-US" dirty="0"/>
              <a:t>  </a:t>
            </a:r>
            <a:r>
              <a:rPr lang="en-US" dirty="0" smtClean="0"/>
              <a:t>    </a:t>
            </a:r>
          </a:p>
          <a:p>
            <a:pPr marL="0" indent="0">
              <a:buNone/>
            </a:pPr>
            <a:r>
              <a:rPr lang="en-US" sz="2000" b="1" dirty="0" smtClean="0">
                <a:solidFill>
                  <a:srgbClr val="009999"/>
                </a:solidFill>
              </a:rPr>
              <a:t>Manuel </a:t>
            </a:r>
            <a:r>
              <a:rPr lang="en-US" sz="2000" b="1" dirty="0">
                <a:solidFill>
                  <a:srgbClr val="009999"/>
                </a:solidFill>
              </a:rPr>
              <a:t>De Landa</a:t>
            </a:r>
            <a:r>
              <a:rPr lang="en-US" sz="2000" b="1" i="1" dirty="0">
                <a:solidFill>
                  <a:srgbClr val="009999"/>
                </a:solidFill>
              </a:rPr>
              <a:t>, War in the Age of Intelligent Machines</a:t>
            </a:r>
            <a:r>
              <a:rPr lang="en-US" sz="2000" b="1" dirty="0">
                <a:solidFill>
                  <a:srgbClr val="009999"/>
                </a:solidFill>
              </a:rPr>
              <a:t> (New York: Zone, 1991), 46.  </a:t>
            </a:r>
            <a:endParaRPr lang="en-US" b="1" dirty="0">
              <a:solidFill>
                <a:srgbClr val="00999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6193" y="1655854"/>
            <a:ext cx="2695575" cy="3988906"/>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74956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881" y="843636"/>
            <a:ext cx="12111119" cy="4951708"/>
          </a:xfrm>
          <a:prstGeom prst="rect">
            <a:avLst/>
          </a:prstGeom>
        </p:spPr>
      </p:pic>
      <p:sp>
        <p:nvSpPr>
          <p:cNvPr id="8" name="Rectangle 7"/>
          <p:cNvSpPr/>
          <p:nvPr/>
        </p:nvSpPr>
        <p:spPr>
          <a:xfrm>
            <a:off x="5842861" y="4615373"/>
            <a:ext cx="6096000" cy="584775"/>
          </a:xfrm>
          <a:prstGeom prst="rect">
            <a:avLst/>
          </a:prstGeom>
          <a:solidFill>
            <a:schemeClr val="bg2">
              <a:lumMod val="75000"/>
            </a:schemeClr>
          </a:solidFill>
        </p:spPr>
        <p:txBody>
          <a:bodyPr>
            <a:spAutoFit/>
          </a:bodyPr>
          <a:lstStyle/>
          <a:p>
            <a:r>
              <a:rPr lang="en-US" sz="1600" dirty="0" smtClean="0"/>
              <a:t>Source: https</a:t>
            </a:r>
            <a:r>
              <a:rPr lang="en-US" sz="1600" dirty="0"/>
              <a:t>://www.rolandberger.com/en/Point-of-View/China-steps-up-a-gear-with-artificial-intelligence.html</a:t>
            </a:r>
          </a:p>
        </p:txBody>
      </p:sp>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TextBox 8"/>
          <p:cNvSpPr txBox="1"/>
          <p:nvPr/>
        </p:nvSpPr>
        <p:spPr>
          <a:xfrm>
            <a:off x="650932" y="5439333"/>
            <a:ext cx="11019294" cy="1143070"/>
          </a:xfrm>
          <a:prstGeom prst="rect">
            <a:avLst/>
          </a:prstGeom>
          <a:solidFill>
            <a:schemeClr val="bg2">
              <a:lumMod val="75000"/>
            </a:schemeClr>
          </a:solidFill>
        </p:spPr>
        <p:txBody>
          <a:bodyPr wrap="square" rtlCol="0">
            <a:spAutoFit/>
          </a:bodyPr>
          <a:lstStyle/>
          <a:p>
            <a:pPr algn="ctr">
              <a:lnSpc>
                <a:spcPct val="150000"/>
              </a:lnSpc>
            </a:pPr>
            <a:r>
              <a:rPr lang="en-US" sz="2400" b="1" dirty="0" smtClean="0">
                <a:solidFill>
                  <a:srgbClr val="002060"/>
                </a:solidFill>
                <a:effectLst>
                  <a:outerShdw blurRad="38100" dist="38100" dir="2700000" algn="tl">
                    <a:srgbClr val="000000">
                      <a:alpha val="43137"/>
                    </a:srgbClr>
                  </a:outerShdw>
                </a:effectLst>
              </a:rPr>
              <a:t>This analysis </a:t>
            </a:r>
            <a:r>
              <a:rPr lang="en-US" sz="2400" b="1" u="sng" dirty="0" smtClean="0">
                <a:solidFill>
                  <a:srgbClr val="002060"/>
                </a:solidFill>
                <a:effectLst>
                  <a:outerShdw blurRad="38100" dist="38100" dir="2700000" algn="tl">
                    <a:srgbClr val="000000">
                      <a:alpha val="43137"/>
                    </a:srgbClr>
                  </a:outerShdw>
                </a:effectLst>
              </a:rPr>
              <a:t>over emphasizes </a:t>
            </a:r>
            <a:r>
              <a:rPr lang="en-US" sz="2400" b="1" dirty="0" smtClean="0">
                <a:solidFill>
                  <a:srgbClr val="002060"/>
                </a:solidFill>
                <a:effectLst>
                  <a:outerShdw blurRad="38100" dist="38100" dir="2700000" algn="tl">
                    <a:srgbClr val="000000">
                      <a:alpha val="43137"/>
                    </a:srgbClr>
                  </a:outerShdw>
                </a:effectLst>
              </a:rPr>
              <a:t>AI investments in previous decades and </a:t>
            </a:r>
            <a:r>
              <a:rPr lang="en-US" sz="2400" b="1" u="sng" dirty="0" smtClean="0">
                <a:solidFill>
                  <a:srgbClr val="002060"/>
                </a:solidFill>
                <a:effectLst>
                  <a:outerShdw blurRad="38100" dist="38100" dir="2700000" algn="tl">
                    <a:srgbClr val="000000">
                      <a:alpha val="43137"/>
                    </a:srgbClr>
                  </a:outerShdw>
                </a:effectLst>
              </a:rPr>
              <a:t>under emphasizes</a:t>
            </a:r>
            <a:r>
              <a:rPr lang="en-US" sz="2400" b="1" dirty="0" smtClean="0">
                <a:solidFill>
                  <a:srgbClr val="002060"/>
                </a:solidFill>
                <a:effectLst>
                  <a:outerShdw blurRad="38100" dist="38100" dir="2700000" algn="tl">
                    <a:srgbClr val="000000">
                      <a:alpha val="43137"/>
                    </a:srgbClr>
                  </a:outerShdw>
                </a:effectLst>
              </a:rPr>
              <a:t> Second Mover advantages exploiting predatory Chinese actions. </a:t>
            </a:r>
            <a:endParaRPr lang="en-US" sz="2400" b="1" dirty="0">
              <a:solidFill>
                <a:srgbClr val="002060"/>
              </a:solidFill>
              <a:effectLst>
                <a:outerShdw blurRad="38100" dist="38100" dir="2700000" algn="tl">
                  <a:srgbClr val="000000">
                    <a:alpha val="43137"/>
                  </a:srgbClr>
                </a:outerShdw>
              </a:effectLst>
            </a:endParaRPr>
          </a:p>
        </p:txBody>
      </p:sp>
      <p:sp>
        <p:nvSpPr>
          <p:cNvPr id="11" name="Content Placeholder 10"/>
          <p:cNvSpPr>
            <a:spLocks noGrp="1"/>
          </p:cNvSpPr>
          <p:nvPr>
            <p:ph idx="1"/>
          </p:nvPr>
        </p:nvSpPr>
        <p:spPr>
          <a:xfrm>
            <a:off x="1988383" y="291839"/>
            <a:ext cx="10515600" cy="700053"/>
          </a:xfrm>
        </p:spPr>
        <p:txBody>
          <a:bodyPr>
            <a:normAutofit/>
          </a:bodyPr>
          <a:lstStyle/>
          <a:p>
            <a:pPr marL="0" indent="0">
              <a:buNone/>
            </a:pPr>
            <a:r>
              <a:rPr lang="en-US" sz="4000" b="1" dirty="0" smtClean="0"/>
              <a:t>Venture Capital Investments in AI</a:t>
            </a:r>
            <a:endParaRPr lang="en-US" sz="4000" b="1" dirty="0"/>
          </a:p>
        </p:txBody>
      </p:sp>
    </p:spTree>
    <p:extLst>
      <p:ext uri="{BB962C8B-B14F-4D97-AF65-F5344CB8AC3E}">
        <p14:creationId xmlns:p14="http://schemas.microsoft.com/office/powerpoint/2010/main" val="107870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30" y="182563"/>
            <a:ext cx="10515600" cy="1325563"/>
          </a:xfrm>
        </p:spPr>
        <p:txBody>
          <a:bodyPr/>
          <a:lstStyle/>
          <a:p>
            <a:r>
              <a:rPr lang="en-US" b="1" dirty="0" smtClean="0">
                <a:latin typeface="+mn-lt"/>
              </a:rPr>
              <a:t>Some Aspects of the Competition</a:t>
            </a:r>
            <a:endParaRPr lang="en-US" b="1"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174" y="1325563"/>
            <a:ext cx="6264278" cy="3788878"/>
          </a:xfrm>
          <a:prstGeom prst="rect">
            <a:avLst/>
          </a:prstGeom>
          <a:ln>
            <a:solidFill>
              <a:schemeClr val="tx2">
                <a:lumMod val="75000"/>
              </a:schemeClr>
            </a:solidFill>
          </a:ln>
        </p:spPr>
      </p:pic>
      <p:sp>
        <p:nvSpPr>
          <p:cNvPr id="5" name="Title 1"/>
          <p:cNvSpPr txBox="1">
            <a:spLocks/>
          </p:cNvSpPr>
          <p:nvPr/>
        </p:nvSpPr>
        <p:spPr>
          <a:xfrm>
            <a:off x="951126" y="5314740"/>
            <a:ext cx="10515600" cy="1325563"/>
          </a:xfrm>
          <a:prstGeom prst="rect">
            <a:avLst/>
          </a:prstGeom>
          <a:solidFill>
            <a:schemeClr val="accent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effectLst>
                  <a:outerShdw blurRad="38100" dist="38100" dir="2700000" algn="tl">
                    <a:srgbClr val="000000">
                      <a:alpha val="43137"/>
                    </a:srgbClr>
                  </a:outerShdw>
                </a:effectLst>
              </a:rPr>
              <a:t>“By 2020, they will have caught up.  By 2025, they will be better than us.  By 2030, they will dominate the industries.”                 </a:t>
            </a:r>
            <a:r>
              <a:rPr lang="en-US" sz="3200" dirty="0" smtClean="0"/>
              <a:t>							</a:t>
            </a:r>
            <a:r>
              <a:rPr lang="en-US" sz="2400" i="1" dirty="0" smtClean="0"/>
              <a:t>Eric Schmidt, former CEO Google and Alphabet </a:t>
            </a:r>
            <a:endParaRPr lang="en-US" sz="2400" i="1"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20169"/>
          <a:stretch/>
        </p:blipFill>
        <p:spPr>
          <a:xfrm>
            <a:off x="7283170" y="1325563"/>
            <a:ext cx="3559573" cy="3788878"/>
          </a:xfrm>
          <a:prstGeom prst="rect">
            <a:avLst/>
          </a:prstGeom>
          <a:ln>
            <a:solidFill>
              <a:srgbClr val="FF0000"/>
            </a:solidFill>
          </a:ln>
        </p:spPr>
      </p:pic>
      <p:sp>
        <p:nvSpPr>
          <p:cNvPr id="3" name="Slide Number Placeholder 2"/>
          <p:cNvSpPr>
            <a:spLocks noGrp="1"/>
          </p:cNvSpPr>
          <p:nvPr>
            <p:ph type="sldNum" sz="quarter" idx="12"/>
          </p:nvPr>
        </p:nvSpPr>
        <p:spPr>
          <a:xfrm>
            <a:off x="9010391" y="6275178"/>
            <a:ext cx="2743200" cy="365125"/>
          </a:xfrm>
        </p:spPr>
        <p:txBody>
          <a:bodyPr/>
          <a:lstStyle/>
          <a:p>
            <a:fld id="{D57F1E4F-1CFF-5643-939E-217C01CDF565}" type="slidenum">
              <a:rPr lang="en-US" b="1" smtClean="0"/>
              <a:pPr/>
              <a:t>21</a:t>
            </a:fld>
            <a:endParaRPr lang="en-US" b="1" dirty="0"/>
          </a:p>
        </p:txBody>
      </p:sp>
    </p:spTree>
    <p:extLst>
      <p:ext uri="{BB962C8B-B14F-4D97-AF65-F5344CB8AC3E}">
        <p14:creationId xmlns:p14="http://schemas.microsoft.com/office/powerpoint/2010/main" val="2257745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448" y="156707"/>
            <a:ext cx="11338504" cy="6383578"/>
          </a:xfrm>
          <a:prstGeom prst="rect">
            <a:avLst/>
          </a:prstGeom>
        </p:spPr>
      </p:pic>
      <p:sp>
        <p:nvSpPr>
          <p:cNvPr id="3" name="TextBox 2"/>
          <p:cNvSpPr txBox="1"/>
          <p:nvPr/>
        </p:nvSpPr>
        <p:spPr>
          <a:xfrm>
            <a:off x="1038386" y="1027906"/>
            <a:ext cx="4293031" cy="4524315"/>
          </a:xfrm>
          <a:prstGeom prst="rect">
            <a:avLst/>
          </a:prstGeom>
          <a:solidFill>
            <a:schemeClr val="accent1">
              <a:lumMod val="40000"/>
              <a:lumOff val="60000"/>
            </a:schemeClr>
          </a:solidFill>
        </p:spPr>
        <p:txBody>
          <a:bodyPr wrap="square" rtlCol="0">
            <a:spAutoFit/>
          </a:bodyPr>
          <a:lstStyle/>
          <a:p>
            <a:r>
              <a:rPr lang="en-US" sz="2400" dirty="0" smtClean="0"/>
              <a:t>The United States holds several advantages today especially in numbers of companies and human capital assets.   </a:t>
            </a:r>
          </a:p>
          <a:p>
            <a:endParaRPr lang="en-US" sz="2400" dirty="0"/>
          </a:p>
          <a:p>
            <a:r>
              <a:rPr lang="en-US" sz="2400" dirty="0" smtClean="0"/>
              <a:t>Some of these advantages have been substantially negated over the past few years and could disappear by 2025.</a:t>
            </a:r>
          </a:p>
          <a:p>
            <a:endParaRPr lang="en-US" sz="2400" dirty="0"/>
          </a:p>
          <a:p>
            <a:r>
              <a:rPr lang="en-US" sz="2400" dirty="0" smtClean="0"/>
              <a:t>China is climbing much harder and faster with greater focus</a:t>
            </a:r>
            <a:endParaRPr lang="en-US" sz="24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1026" name="Picture 2" descr="https://www.pwc.com/gx/en/issues/analytics/assets/sizing-the-prize-region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97" t="-5093"/>
          <a:stretch/>
        </p:blipFill>
        <p:spPr bwMode="auto">
          <a:xfrm>
            <a:off x="139821" y="-485192"/>
            <a:ext cx="12052179" cy="70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90" y="-69048"/>
            <a:ext cx="10515600" cy="1325563"/>
          </a:xfrm>
        </p:spPr>
        <p:txBody>
          <a:bodyPr/>
          <a:lstStyle/>
          <a:p>
            <a:pPr algn="ctr"/>
            <a:r>
              <a:rPr lang="en-US" b="1" dirty="0" smtClean="0"/>
              <a:t>Who’s Winning the Competition?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4389200"/>
              </p:ext>
            </p:extLst>
          </p:nvPr>
        </p:nvGraphicFramePr>
        <p:xfrm>
          <a:off x="3998258" y="1798365"/>
          <a:ext cx="7578975" cy="3887152"/>
        </p:xfrm>
        <a:graphic>
          <a:graphicData uri="http://schemas.openxmlformats.org/drawingml/2006/table">
            <a:tbl>
              <a:tblPr firstRow="1" bandRow="1">
                <a:tableStyleId>{BDBED569-4797-4DF1-A0F4-6AAB3CD982D8}</a:tableStyleId>
              </a:tblPr>
              <a:tblGrid>
                <a:gridCol w="2173298"/>
                <a:gridCol w="2351219"/>
                <a:gridCol w="3054458"/>
              </a:tblGrid>
              <a:tr h="1052512">
                <a:tc>
                  <a:txBody>
                    <a:bodyPr/>
                    <a:lstStyle/>
                    <a:p>
                      <a:pPr algn="ctr"/>
                      <a:endParaRPr lang="en-US" sz="2400" dirty="0" smtClean="0"/>
                    </a:p>
                    <a:p>
                      <a:pPr algn="ctr"/>
                      <a:r>
                        <a:rPr lang="en-US" sz="2400" dirty="0" smtClean="0"/>
                        <a:t>Internet AI</a:t>
                      </a:r>
                      <a:endParaRPr lang="en-US" sz="2400" b="1" dirty="0"/>
                    </a:p>
                  </a:txBody>
                  <a:tcPr/>
                </a:tc>
                <a:tc>
                  <a:txBody>
                    <a:bodyPr/>
                    <a:lstStyle/>
                    <a:p>
                      <a:pPr algn="ctr"/>
                      <a:endParaRPr lang="en-US" sz="2800" dirty="0" smtClean="0"/>
                    </a:p>
                    <a:p>
                      <a:pPr algn="ctr"/>
                      <a:r>
                        <a:rPr lang="en-US" sz="2800" dirty="0" smtClean="0"/>
                        <a:t>50/50</a:t>
                      </a:r>
                    </a:p>
                  </a:txBody>
                  <a:tcPr/>
                </a:tc>
                <a:tc>
                  <a:txBody>
                    <a:bodyPr/>
                    <a:lstStyle/>
                    <a:p>
                      <a:pPr algn="ctr"/>
                      <a:endParaRPr lang="en-US" sz="2800" dirty="0" smtClean="0"/>
                    </a:p>
                    <a:p>
                      <a:pPr algn="ctr"/>
                      <a:r>
                        <a:rPr lang="en-US" sz="2800" dirty="0" smtClean="0"/>
                        <a:t>60/40</a:t>
                      </a:r>
                      <a:endParaRPr lang="en-US" sz="2800" b="1" dirty="0"/>
                    </a:p>
                  </a:txBody>
                  <a:tcPr/>
                </a:tc>
              </a:tr>
              <a:tr h="886680">
                <a:tc>
                  <a:txBody>
                    <a:bodyPr/>
                    <a:lstStyle/>
                    <a:p>
                      <a:pPr algn="ctr"/>
                      <a:endParaRPr lang="en-US" sz="2400" b="1" dirty="0" smtClean="0"/>
                    </a:p>
                    <a:p>
                      <a:pPr algn="ctr"/>
                      <a:r>
                        <a:rPr lang="en-US" sz="2400" b="1" dirty="0" smtClean="0"/>
                        <a:t>Business AI</a:t>
                      </a:r>
                      <a:endParaRPr lang="en-US" sz="2400" b="1" dirty="0"/>
                    </a:p>
                  </a:txBody>
                  <a:tcPr/>
                </a:tc>
                <a:tc>
                  <a:txBody>
                    <a:bodyPr/>
                    <a:lstStyle/>
                    <a:p>
                      <a:pPr algn="ctr"/>
                      <a:endParaRPr lang="en-US" sz="2800" b="1" dirty="0" smtClean="0"/>
                    </a:p>
                    <a:p>
                      <a:pPr algn="ctr"/>
                      <a:r>
                        <a:rPr lang="en-US" sz="2800" b="1" dirty="0" smtClean="0"/>
                        <a:t>10/90</a:t>
                      </a:r>
                    </a:p>
                  </a:txBody>
                  <a:tcPr/>
                </a:tc>
                <a:tc>
                  <a:txBody>
                    <a:bodyPr/>
                    <a:lstStyle/>
                    <a:p>
                      <a:pPr algn="ctr"/>
                      <a:endParaRPr lang="en-US" sz="2800" b="1" dirty="0" smtClean="0"/>
                    </a:p>
                    <a:p>
                      <a:pPr algn="ctr"/>
                      <a:r>
                        <a:rPr lang="en-US" sz="2800" b="1" dirty="0" smtClean="0"/>
                        <a:t>30/70</a:t>
                      </a:r>
                      <a:endParaRPr lang="en-US" sz="2800" b="1" dirty="0"/>
                    </a:p>
                  </a:txBody>
                  <a:tcPr/>
                </a:tc>
              </a:tr>
              <a:tr h="370840">
                <a:tc>
                  <a:txBody>
                    <a:bodyPr/>
                    <a:lstStyle/>
                    <a:p>
                      <a:pPr algn="ctr"/>
                      <a:endParaRPr lang="en-US" sz="2400" b="1" dirty="0" smtClean="0"/>
                    </a:p>
                    <a:p>
                      <a:pPr algn="ctr"/>
                      <a:r>
                        <a:rPr lang="en-US" sz="2400" b="1" dirty="0" smtClean="0"/>
                        <a:t>Perception AI</a:t>
                      </a:r>
                      <a:endParaRPr lang="en-US" sz="2400" b="1" dirty="0"/>
                    </a:p>
                  </a:txBody>
                  <a:tcPr/>
                </a:tc>
                <a:tc>
                  <a:txBody>
                    <a:bodyPr/>
                    <a:lstStyle/>
                    <a:p>
                      <a:pPr algn="ctr"/>
                      <a:endParaRPr lang="en-US" sz="2800" b="1" dirty="0" smtClean="0"/>
                    </a:p>
                    <a:p>
                      <a:pPr algn="ctr"/>
                      <a:r>
                        <a:rPr lang="en-US" sz="2800" b="1" dirty="0" smtClean="0"/>
                        <a:t>60/40</a:t>
                      </a:r>
                    </a:p>
                  </a:txBody>
                  <a:tcPr/>
                </a:tc>
                <a:tc>
                  <a:txBody>
                    <a:bodyPr/>
                    <a:lstStyle/>
                    <a:p>
                      <a:pPr algn="ctr"/>
                      <a:endParaRPr lang="en-US" sz="2800" b="1" dirty="0" smtClean="0"/>
                    </a:p>
                    <a:p>
                      <a:pPr algn="ctr"/>
                      <a:r>
                        <a:rPr lang="en-US" sz="2800" b="1" dirty="0" smtClean="0"/>
                        <a:t>80/20</a:t>
                      </a:r>
                      <a:endParaRPr lang="en-US" sz="2800" b="1" dirty="0"/>
                    </a:p>
                  </a:txBody>
                  <a:tcPr/>
                </a:tc>
              </a:tr>
              <a:tr h="370840">
                <a:tc>
                  <a:txBody>
                    <a:bodyPr/>
                    <a:lstStyle/>
                    <a:p>
                      <a:pPr algn="ctr"/>
                      <a:endParaRPr lang="en-US" sz="2400" b="1" dirty="0" smtClean="0"/>
                    </a:p>
                    <a:p>
                      <a:pPr algn="ctr"/>
                      <a:r>
                        <a:rPr lang="en-US" sz="2400" b="1" dirty="0" smtClean="0"/>
                        <a:t>Autonomous AI</a:t>
                      </a:r>
                      <a:endParaRPr lang="en-US" sz="2400" b="1" dirty="0"/>
                    </a:p>
                  </a:txBody>
                  <a:tcPr/>
                </a:tc>
                <a:tc>
                  <a:txBody>
                    <a:bodyPr/>
                    <a:lstStyle/>
                    <a:p>
                      <a:pPr algn="ctr"/>
                      <a:endParaRPr lang="en-US" sz="2800" b="1" dirty="0" smtClean="0"/>
                    </a:p>
                    <a:p>
                      <a:pPr algn="ctr"/>
                      <a:r>
                        <a:rPr lang="en-US" sz="2800" b="1" dirty="0" smtClean="0"/>
                        <a:t>10/90</a:t>
                      </a:r>
                    </a:p>
                  </a:txBody>
                  <a:tcPr/>
                </a:tc>
                <a:tc>
                  <a:txBody>
                    <a:bodyPr/>
                    <a:lstStyle/>
                    <a:p>
                      <a:pPr algn="ctr"/>
                      <a:endParaRPr lang="en-US" sz="2800" b="1" dirty="0" smtClean="0"/>
                    </a:p>
                    <a:p>
                      <a:pPr algn="ctr"/>
                      <a:r>
                        <a:rPr lang="en-US" sz="2800" b="1" dirty="0" smtClean="0"/>
                        <a:t>50/50</a:t>
                      </a:r>
                      <a:endParaRPr lang="en-US" sz="2800" b="1" dirty="0"/>
                    </a:p>
                  </a:txBody>
                  <a:tcPr/>
                </a:tc>
              </a:tr>
            </a:tbl>
          </a:graphicData>
        </a:graphic>
      </p:graphicFrame>
      <p:sp>
        <p:nvSpPr>
          <p:cNvPr id="5" name="Title 1"/>
          <p:cNvSpPr txBox="1">
            <a:spLocks/>
          </p:cNvSpPr>
          <p:nvPr/>
        </p:nvSpPr>
        <p:spPr>
          <a:xfrm>
            <a:off x="3490537" y="7566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 </a:t>
            </a:r>
            <a:r>
              <a:rPr lang="en-US" sz="3200" b="1" dirty="0" smtClean="0"/>
              <a:t>Now                        2025</a:t>
            </a:r>
            <a:endParaRPr lang="en-US" sz="3200" b="1"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5138" y="762806"/>
            <a:ext cx="2046386" cy="987418"/>
          </a:xfrm>
          <a:prstGeom prst="rect">
            <a:avLst/>
          </a:prstGeom>
        </p:spPr>
      </p:pic>
      <p:sp>
        <p:nvSpPr>
          <p:cNvPr id="6" name="TextBox 5"/>
          <p:cNvSpPr txBox="1"/>
          <p:nvPr/>
        </p:nvSpPr>
        <p:spPr>
          <a:xfrm>
            <a:off x="663388" y="5880854"/>
            <a:ext cx="11331388" cy="830997"/>
          </a:xfrm>
          <a:prstGeom prst="rect">
            <a:avLst/>
          </a:prstGeom>
          <a:solidFill>
            <a:srgbClr val="FF0000"/>
          </a:solidFill>
        </p:spPr>
        <p:txBody>
          <a:bodyPr wrap="square" rtlCol="0">
            <a:spAutoFit/>
          </a:bodyPr>
          <a:lstStyle/>
          <a:p>
            <a:r>
              <a:rPr lang="en-US" sz="2400" b="1" dirty="0" smtClean="0">
                <a:solidFill>
                  <a:schemeClr val="bg1"/>
                </a:solidFill>
              </a:rPr>
              <a:t>China is distinctly behind in Lee’s assessment, but is projected to accelerate by 2025 as the Innovation phase transitions to Implementation, which favors the Chinese.</a:t>
            </a:r>
            <a:endParaRPr lang="en-US" sz="2400" b="1"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6678" y="1434051"/>
            <a:ext cx="2213859" cy="3317465"/>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23</a:t>
            </a:fld>
            <a:endParaRPr lang="en-US" dirty="0"/>
          </a:p>
        </p:txBody>
      </p:sp>
      <p:sp>
        <p:nvSpPr>
          <p:cNvPr id="9" name="TextBox 8"/>
          <p:cNvSpPr txBox="1"/>
          <p:nvPr/>
        </p:nvSpPr>
        <p:spPr>
          <a:xfrm>
            <a:off x="854990" y="4946853"/>
            <a:ext cx="2994591" cy="738664"/>
          </a:xfrm>
          <a:prstGeom prst="rect">
            <a:avLst/>
          </a:prstGeom>
          <a:noFill/>
        </p:spPr>
        <p:txBody>
          <a:bodyPr wrap="square" rtlCol="0">
            <a:spAutoFit/>
          </a:bodyPr>
          <a:lstStyle/>
          <a:p>
            <a:r>
              <a:rPr lang="en-US" sz="1400" dirty="0" smtClean="0"/>
              <a:t>Source:  Kai-Fu Lee, </a:t>
            </a:r>
            <a:r>
              <a:rPr lang="en-US" sz="1400" i="1" dirty="0" smtClean="0"/>
              <a:t>AI Superpowers, China, Silicon Valley and the New World Order, </a:t>
            </a:r>
            <a:r>
              <a:rPr lang="en-US" sz="1400" dirty="0" smtClean="0"/>
              <a:t>p. 193</a:t>
            </a:r>
            <a:endParaRPr lang="en-US" sz="1400" dirty="0"/>
          </a:p>
        </p:txBody>
      </p:sp>
    </p:spTree>
    <p:extLst>
      <p:ext uri="{BB962C8B-B14F-4D97-AF65-F5344CB8AC3E}">
        <p14:creationId xmlns:p14="http://schemas.microsoft.com/office/powerpoint/2010/main" val="3325846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Outline</a:t>
            </a:r>
            <a:endParaRPr lang="en-US" b="1" dirty="0"/>
          </a:p>
        </p:txBody>
      </p:sp>
      <p:sp>
        <p:nvSpPr>
          <p:cNvPr id="4" name="Content Placeholder 2"/>
          <p:cNvSpPr txBox="1">
            <a:spLocks/>
          </p:cNvSpPr>
          <p:nvPr/>
        </p:nvSpPr>
        <p:spPr>
          <a:xfrm>
            <a:off x="2496740" y="1502530"/>
            <a:ext cx="7198519" cy="4351338"/>
          </a:xfrm>
          <a:prstGeom prst="rect">
            <a:avLst/>
          </a:prstGeom>
          <a:solidFill>
            <a:schemeClr val="accent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Intro– Defining Military Revolutions</a:t>
            </a:r>
          </a:p>
          <a:p>
            <a:r>
              <a:rPr lang="en-US" dirty="0" smtClean="0">
                <a:solidFill>
                  <a:schemeClr val="bg1"/>
                </a:solidFill>
              </a:rPr>
              <a:t>Basics of Robotics and AI</a:t>
            </a:r>
          </a:p>
          <a:p>
            <a:r>
              <a:rPr lang="en-US" dirty="0" smtClean="0">
                <a:solidFill>
                  <a:schemeClr val="bg1"/>
                </a:solidFill>
              </a:rPr>
              <a:t>Potential Military Applications</a:t>
            </a:r>
          </a:p>
          <a:p>
            <a:r>
              <a:rPr lang="en-US" dirty="0" smtClean="0">
                <a:solidFill>
                  <a:schemeClr val="bg1"/>
                </a:solidFill>
              </a:rPr>
              <a:t>Russian and Chinese Perspectives</a:t>
            </a:r>
          </a:p>
          <a:p>
            <a:r>
              <a:rPr lang="en-US" sz="3200" dirty="0" smtClean="0">
                <a:solidFill>
                  <a:srgbClr val="FF0000"/>
                </a:solidFill>
              </a:rPr>
              <a:t>Impact on Military Theory &amp; </a:t>
            </a:r>
            <a:br>
              <a:rPr lang="en-US" sz="3200" dirty="0" smtClean="0">
                <a:solidFill>
                  <a:srgbClr val="FF0000"/>
                </a:solidFill>
              </a:rPr>
            </a:br>
            <a:r>
              <a:rPr lang="en-US" sz="3200" dirty="0" smtClean="0">
                <a:solidFill>
                  <a:srgbClr val="FF0000"/>
                </a:solidFill>
              </a:rPr>
              <a:t>	Changing Nature/Character of War</a:t>
            </a:r>
          </a:p>
          <a:p>
            <a:r>
              <a:rPr lang="en-US" dirty="0" smtClean="0">
                <a:solidFill>
                  <a:schemeClr val="bg1"/>
                </a:solidFill>
              </a:rPr>
              <a:t>National Security Implications</a:t>
            </a:r>
          </a:p>
          <a:p>
            <a:r>
              <a:rPr lang="en-US" dirty="0" smtClean="0">
                <a:solidFill>
                  <a:schemeClr val="bg1"/>
                </a:solidFill>
              </a:rPr>
              <a:t>Conclusions</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340903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70" y="0"/>
            <a:ext cx="10515600" cy="1325563"/>
          </a:xfrm>
        </p:spPr>
        <p:txBody>
          <a:bodyPr/>
          <a:lstStyle/>
          <a:p>
            <a:pPr algn="ctr"/>
            <a:r>
              <a:rPr lang="en-US" b="1" dirty="0" smtClean="0"/>
              <a:t>Nature vs Character</a:t>
            </a:r>
            <a:endParaRPr lang="en-US" b="1" dirty="0"/>
          </a:p>
        </p:txBody>
      </p:sp>
      <p:sp>
        <p:nvSpPr>
          <p:cNvPr id="3" name="Content Placeholder 2"/>
          <p:cNvSpPr>
            <a:spLocks noGrp="1"/>
          </p:cNvSpPr>
          <p:nvPr>
            <p:ph idx="1"/>
          </p:nvPr>
        </p:nvSpPr>
        <p:spPr>
          <a:xfrm>
            <a:off x="740045" y="1082969"/>
            <a:ext cx="7251915" cy="5308319"/>
          </a:xfrm>
          <a:solidFill>
            <a:schemeClr val="bg1">
              <a:lumMod val="85000"/>
            </a:schemeClr>
          </a:solidFill>
        </p:spPr>
        <p:txBody>
          <a:bodyPr>
            <a:normAutofit fontScale="92500" lnSpcReduction="10000"/>
          </a:bodyPr>
          <a:lstStyle/>
          <a:p>
            <a:r>
              <a:rPr lang="en-US" dirty="0" smtClean="0"/>
              <a:t>Two Major Schools of Thought:  </a:t>
            </a:r>
          </a:p>
          <a:p>
            <a:pPr lvl="1"/>
            <a:r>
              <a:rPr lang="en-US" dirty="0" smtClean="0"/>
              <a:t>The </a:t>
            </a:r>
            <a:r>
              <a:rPr lang="en-US" b="1" i="1" dirty="0" smtClean="0"/>
              <a:t>Immutables </a:t>
            </a:r>
            <a:r>
              <a:rPr lang="en-US" dirty="0" smtClean="0"/>
              <a:t>assert that war’s nature is inherently immutable but agree that warfare’s character frequently evolves</a:t>
            </a:r>
          </a:p>
          <a:p>
            <a:pPr lvl="1"/>
            <a:r>
              <a:rPr lang="en-US" dirty="0" smtClean="0"/>
              <a:t>The </a:t>
            </a:r>
            <a:r>
              <a:rPr lang="en-US" b="1" i="1" dirty="0" smtClean="0"/>
              <a:t>Heretic</a:t>
            </a:r>
            <a:r>
              <a:rPr lang="en-US" b="1" dirty="0" smtClean="0"/>
              <a:t>s</a:t>
            </a:r>
            <a:r>
              <a:rPr lang="en-US" dirty="0" smtClean="0"/>
              <a:t> claim that key aspects of war’s nature can be altered substantially, eliminating fog/friction at the operational level of war for example</a:t>
            </a:r>
          </a:p>
          <a:p>
            <a:r>
              <a:rPr lang="en-US" dirty="0" smtClean="0"/>
              <a:t>Both are wrong: war is polymorphic, beyond a </a:t>
            </a:r>
            <a:r>
              <a:rPr lang="en-US" b="1" i="1" dirty="0" smtClean="0"/>
              <a:t>True Chameleon </a:t>
            </a:r>
            <a:r>
              <a:rPr lang="en-US" dirty="0" smtClean="0"/>
              <a:t>that changes more than its shape or color.</a:t>
            </a:r>
          </a:p>
          <a:p>
            <a:pPr lvl="1"/>
            <a:r>
              <a:rPr lang="en-US" dirty="0" smtClean="0"/>
              <a:t>War’s nature and character interact and change each other</a:t>
            </a:r>
          </a:p>
          <a:p>
            <a:r>
              <a:rPr lang="en-US" dirty="0" smtClean="0"/>
              <a:t>“Immutable” perspective is a drag on understanding dynamic eras of disruptive technological change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9504" y="720806"/>
            <a:ext cx="3077230" cy="2649923"/>
          </a:xfrm>
          <a:prstGeom prst="rect">
            <a:avLst/>
          </a:prstGeom>
        </p:spPr>
      </p:pic>
      <p:sp>
        <p:nvSpPr>
          <p:cNvPr id="5" name="Rectangle 4"/>
          <p:cNvSpPr/>
          <p:nvPr/>
        </p:nvSpPr>
        <p:spPr>
          <a:xfrm>
            <a:off x="8309504" y="3501232"/>
            <a:ext cx="3227047" cy="2684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459322" y="3542422"/>
            <a:ext cx="2927412" cy="2246769"/>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war is “</a:t>
            </a:r>
            <a:r>
              <a:rPr lang="en-US" sz="2800" i="1" dirty="0">
                <a:latin typeface="Times New Roman" panose="02020603050405020304" pitchFamily="18" charset="0"/>
                <a:ea typeface="Calibri" panose="020F0502020204030204" pitchFamily="34" charset="0"/>
              </a:rPr>
              <a:t>more than</a:t>
            </a:r>
            <a:r>
              <a:rPr lang="en-US" sz="2800" dirty="0">
                <a:latin typeface="Times New Roman" panose="02020603050405020304" pitchFamily="18" charset="0"/>
                <a:ea typeface="Calibri" panose="020F0502020204030204" pitchFamily="34" charset="0"/>
              </a:rPr>
              <a:t> a true chameleon that </a:t>
            </a:r>
            <a:r>
              <a:rPr lang="en-US" sz="2800" i="1" dirty="0">
                <a:latin typeface="Times New Roman" panose="02020603050405020304" pitchFamily="18" charset="0"/>
                <a:ea typeface="Calibri" panose="020F0502020204030204" pitchFamily="34" charset="0"/>
              </a:rPr>
              <a:t>slightly adapts</a:t>
            </a:r>
            <a:r>
              <a:rPr lang="en-US" sz="2800" dirty="0">
                <a:latin typeface="Times New Roman" panose="02020603050405020304" pitchFamily="18" charset="0"/>
                <a:ea typeface="Calibri" panose="020F0502020204030204" pitchFamily="34" charset="0"/>
              </a:rPr>
              <a:t> its </a:t>
            </a:r>
            <a:r>
              <a:rPr lang="en-US" sz="2800" dirty="0" smtClean="0">
                <a:latin typeface="Times New Roman" panose="02020603050405020304" pitchFamily="18" charset="0"/>
                <a:ea typeface="Calibri" panose="020F0502020204030204" pitchFamily="34" charset="0"/>
              </a:rPr>
              <a:t>characteristics </a:t>
            </a:r>
            <a:r>
              <a:rPr lang="en-US" sz="2800" dirty="0">
                <a:latin typeface="Times New Roman" panose="02020603050405020304" pitchFamily="18" charset="0"/>
                <a:ea typeface="Calibri" panose="020F0502020204030204" pitchFamily="34" charset="0"/>
              </a:rPr>
              <a:t>to the given case.”</a:t>
            </a:r>
            <a:endParaRPr lang="en-US" sz="28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218644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412" y="321480"/>
            <a:ext cx="9931492" cy="487362"/>
          </a:xfrm>
        </p:spPr>
        <p:txBody>
          <a:bodyPr>
            <a:noAutofit/>
          </a:bodyPr>
          <a:lstStyle/>
          <a:p>
            <a:r>
              <a:rPr lang="en-US" sz="4000" b="1" dirty="0" smtClean="0">
                <a:latin typeface="+mn-lt"/>
              </a:rPr>
              <a:t>Clausewitz’s Trinity: An Analytical Framework</a:t>
            </a:r>
            <a:endParaRPr lang="en-US" sz="4000" b="1" dirty="0">
              <a:latin typeface="+mn-lt"/>
            </a:endParaRPr>
          </a:p>
        </p:txBody>
      </p:sp>
      <p:grpSp>
        <p:nvGrpSpPr>
          <p:cNvPr id="9" name="Group 8"/>
          <p:cNvGrpSpPr/>
          <p:nvPr/>
        </p:nvGrpSpPr>
        <p:grpSpPr>
          <a:xfrm>
            <a:off x="3079577" y="1371109"/>
            <a:ext cx="5803162" cy="4389891"/>
            <a:chOff x="3079577" y="1371109"/>
            <a:chExt cx="5803162" cy="4389891"/>
          </a:xfrm>
        </p:grpSpPr>
        <p:grpSp>
          <p:nvGrpSpPr>
            <p:cNvPr id="3" name="Group 2"/>
            <p:cNvGrpSpPr/>
            <p:nvPr/>
          </p:nvGrpSpPr>
          <p:grpSpPr>
            <a:xfrm>
              <a:off x="3079577" y="1371109"/>
              <a:ext cx="5803162" cy="4313480"/>
              <a:chOff x="3079577" y="1371109"/>
              <a:chExt cx="5803162" cy="4313480"/>
            </a:xfrm>
          </p:grpSpPr>
          <p:sp>
            <p:nvSpPr>
              <p:cNvPr id="5" name="Isosceles Triangle 4"/>
              <p:cNvSpPr/>
              <p:nvPr/>
            </p:nvSpPr>
            <p:spPr>
              <a:xfrm>
                <a:off x="4281618" y="1916730"/>
                <a:ext cx="3399080" cy="3109071"/>
              </a:xfrm>
              <a:prstGeom prst="triangle">
                <a:avLst>
                  <a:gd name="adj" fmla="val 49509"/>
                </a:avLst>
              </a:prstGeom>
              <a:solidFill>
                <a:schemeClr val="bg2">
                  <a:lumMod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480192" y="1371109"/>
                <a:ext cx="1134921" cy="502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Reason/</a:t>
                </a:r>
              </a:p>
              <a:p>
                <a:pPr algn="ctr"/>
                <a:r>
                  <a:rPr lang="en-US" dirty="0" smtClean="0">
                    <a:solidFill>
                      <a:srgbClr val="FF0000"/>
                    </a:solidFill>
                  </a:rPr>
                  <a:t>Politics</a:t>
                </a:r>
                <a:endParaRPr lang="en-US" dirty="0">
                  <a:solidFill>
                    <a:srgbClr val="FF0000"/>
                  </a:solidFill>
                </a:endParaRPr>
              </a:p>
            </p:txBody>
          </p:sp>
          <p:sp>
            <p:nvSpPr>
              <p:cNvPr id="7" name="Rectangle 6"/>
              <p:cNvSpPr/>
              <p:nvPr/>
            </p:nvSpPr>
            <p:spPr>
              <a:xfrm>
                <a:off x="3079577" y="4806455"/>
                <a:ext cx="1319471" cy="585213"/>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Passion/ Emnity</a:t>
                </a:r>
                <a:endParaRPr lang="en-US" dirty="0">
                  <a:solidFill>
                    <a:srgbClr val="FF0000"/>
                  </a:solidFill>
                </a:endParaRPr>
              </a:p>
            </p:txBody>
          </p:sp>
          <p:sp>
            <p:nvSpPr>
              <p:cNvPr id="8" name="Rectangle 7"/>
              <p:cNvSpPr/>
              <p:nvPr/>
            </p:nvSpPr>
            <p:spPr>
              <a:xfrm>
                <a:off x="7578427" y="4748480"/>
                <a:ext cx="1304312" cy="566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Chance/</a:t>
                </a:r>
              </a:p>
              <a:p>
                <a:pPr algn="ctr"/>
                <a:r>
                  <a:rPr lang="en-US" dirty="0" smtClean="0">
                    <a:solidFill>
                      <a:srgbClr val="FF0000"/>
                    </a:solidFill>
                  </a:rPr>
                  <a:t>Friction</a:t>
                </a:r>
                <a:endParaRPr lang="en-US" dirty="0">
                  <a:solidFill>
                    <a:srgbClr val="FF0000"/>
                  </a:solidFill>
                </a:endParaRPr>
              </a:p>
            </p:txBody>
          </p:sp>
          <p:sp>
            <p:nvSpPr>
              <p:cNvPr id="12" name="TextBox 11"/>
              <p:cNvSpPr txBox="1"/>
              <p:nvPr/>
            </p:nvSpPr>
            <p:spPr>
              <a:xfrm rot="17714725">
                <a:off x="3807013" y="3020598"/>
                <a:ext cx="1746996" cy="369332"/>
              </a:xfrm>
              <a:prstGeom prst="rect">
                <a:avLst/>
              </a:prstGeom>
              <a:solidFill>
                <a:schemeClr val="bg1"/>
              </a:solidFill>
            </p:spPr>
            <p:txBody>
              <a:bodyPr wrap="square" rtlCol="0">
                <a:spAutoFit/>
              </a:bodyPr>
              <a:lstStyle/>
              <a:p>
                <a:pPr algn="ctr"/>
                <a:endParaRPr lang="en-US" dirty="0"/>
              </a:p>
            </p:txBody>
          </p:sp>
          <p:sp>
            <p:nvSpPr>
              <p:cNvPr id="13" name="TextBox 12"/>
              <p:cNvSpPr txBox="1"/>
              <p:nvPr/>
            </p:nvSpPr>
            <p:spPr>
              <a:xfrm rot="3601107">
                <a:off x="6497644" y="2923796"/>
                <a:ext cx="1697495" cy="369332"/>
              </a:xfrm>
              <a:prstGeom prst="rect">
                <a:avLst/>
              </a:prstGeom>
              <a:solidFill>
                <a:schemeClr val="bg1"/>
              </a:solidFill>
            </p:spPr>
            <p:txBody>
              <a:bodyPr wrap="square" rtlCol="0">
                <a:spAutoFit/>
              </a:bodyPr>
              <a:lstStyle/>
              <a:p>
                <a:pPr algn="ctr"/>
                <a:endParaRPr lang="en-US" dirty="0"/>
              </a:p>
            </p:txBody>
          </p:sp>
          <p:sp>
            <p:nvSpPr>
              <p:cNvPr id="14" name="TextBox 13"/>
              <p:cNvSpPr txBox="1"/>
              <p:nvPr/>
            </p:nvSpPr>
            <p:spPr>
              <a:xfrm>
                <a:off x="4935071" y="5315257"/>
                <a:ext cx="2191869" cy="369332"/>
              </a:xfrm>
              <a:prstGeom prst="rect">
                <a:avLst/>
              </a:prstGeom>
              <a:solidFill>
                <a:schemeClr val="bg1"/>
              </a:solidFill>
            </p:spPr>
            <p:txBody>
              <a:bodyPr wrap="square" rtlCol="0">
                <a:spAutoFit/>
              </a:bodyPr>
              <a:lstStyle/>
              <a:p>
                <a:pPr algn="ctr"/>
                <a:endParaRPr lang="en-US" dirty="0"/>
              </a:p>
            </p:txBody>
          </p:sp>
          <p:cxnSp>
            <p:nvCxnSpPr>
              <p:cNvPr id="25" name="Straight Arrow Connector 24"/>
              <p:cNvCxnSpPr/>
              <p:nvPr/>
            </p:nvCxnSpPr>
            <p:spPr>
              <a:xfrm>
                <a:off x="4713529" y="5208734"/>
                <a:ext cx="2636733"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53197" y="2140167"/>
                <a:ext cx="1191439" cy="2383266"/>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16712" y="1988246"/>
                <a:ext cx="1438156" cy="2491934"/>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rot="17798297">
              <a:off x="3121172" y="2897787"/>
              <a:ext cx="2909633" cy="369332"/>
            </a:xfrm>
            <a:prstGeom prst="rect">
              <a:avLst/>
            </a:prstGeom>
            <a:noFill/>
          </p:spPr>
          <p:txBody>
            <a:bodyPr wrap="square" rtlCol="0">
              <a:spAutoFit/>
            </a:bodyPr>
            <a:lstStyle/>
            <a:p>
              <a:r>
                <a:rPr lang="en-US" dirty="0" smtClean="0"/>
                <a:t>Popular Support/legitimacy</a:t>
              </a:r>
              <a:endParaRPr lang="en-US" dirty="0"/>
            </a:p>
          </p:txBody>
        </p:sp>
        <p:sp>
          <p:nvSpPr>
            <p:cNvPr id="15" name="TextBox 14"/>
            <p:cNvSpPr txBox="1"/>
            <p:nvPr/>
          </p:nvSpPr>
          <p:spPr>
            <a:xfrm>
              <a:off x="4627213" y="5391668"/>
              <a:ext cx="2951213" cy="369332"/>
            </a:xfrm>
            <a:prstGeom prst="rect">
              <a:avLst/>
            </a:prstGeom>
            <a:noFill/>
          </p:spPr>
          <p:txBody>
            <a:bodyPr wrap="square" rtlCol="0">
              <a:spAutoFit/>
            </a:bodyPr>
            <a:lstStyle/>
            <a:p>
              <a:r>
                <a:rPr lang="en-US" dirty="0" smtClean="0"/>
                <a:t>Popular Support/Resources</a:t>
              </a:r>
              <a:endParaRPr lang="en-US" dirty="0"/>
            </a:p>
          </p:txBody>
        </p:sp>
        <p:sp>
          <p:nvSpPr>
            <p:cNvPr id="16" name="TextBox 15"/>
            <p:cNvSpPr txBox="1"/>
            <p:nvPr/>
          </p:nvSpPr>
          <p:spPr>
            <a:xfrm rot="3518901">
              <a:off x="6074924" y="3116601"/>
              <a:ext cx="2909634" cy="369332"/>
            </a:xfrm>
            <a:prstGeom prst="rect">
              <a:avLst/>
            </a:prstGeom>
            <a:noFill/>
          </p:spPr>
          <p:txBody>
            <a:bodyPr wrap="square" rtlCol="0">
              <a:spAutoFit/>
            </a:bodyPr>
            <a:lstStyle/>
            <a:p>
              <a:r>
                <a:rPr lang="en-US" dirty="0" smtClean="0"/>
                <a:t>Policy/Strategy Interaction</a:t>
              </a:r>
              <a:endParaRPr lang="en-US" dirty="0"/>
            </a:p>
          </p:txBody>
        </p:sp>
      </p:grpSp>
      <p:sp>
        <p:nvSpPr>
          <p:cNvPr id="10" name="TextBox 9"/>
          <p:cNvSpPr txBox="1"/>
          <p:nvPr/>
        </p:nvSpPr>
        <p:spPr>
          <a:xfrm>
            <a:off x="5117264" y="844069"/>
            <a:ext cx="1727788" cy="400110"/>
          </a:xfrm>
          <a:prstGeom prst="rect">
            <a:avLst/>
          </a:prstGeom>
          <a:noFill/>
        </p:spPr>
        <p:txBody>
          <a:bodyPr wrap="square" rtlCol="0">
            <a:spAutoFit/>
          </a:bodyPr>
          <a:lstStyle/>
          <a:p>
            <a:pPr algn="ctr"/>
            <a:r>
              <a:rPr lang="en-US" sz="2000" b="1" dirty="0" smtClean="0"/>
              <a:t>Government</a:t>
            </a:r>
            <a:endParaRPr lang="en-US" sz="2000" b="1" dirty="0"/>
          </a:p>
        </p:txBody>
      </p:sp>
      <p:sp>
        <p:nvSpPr>
          <p:cNvPr id="19" name="TextBox 18"/>
          <p:cNvSpPr txBox="1"/>
          <p:nvPr/>
        </p:nvSpPr>
        <p:spPr>
          <a:xfrm>
            <a:off x="1190112" y="4859294"/>
            <a:ext cx="1727788" cy="400110"/>
          </a:xfrm>
          <a:prstGeom prst="rect">
            <a:avLst/>
          </a:prstGeom>
          <a:noFill/>
        </p:spPr>
        <p:txBody>
          <a:bodyPr wrap="square" rtlCol="0">
            <a:spAutoFit/>
          </a:bodyPr>
          <a:lstStyle/>
          <a:p>
            <a:pPr algn="ctr"/>
            <a:r>
              <a:rPr lang="en-US" sz="2000" b="1" dirty="0" smtClean="0"/>
              <a:t>Population</a:t>
            </a:r>
            <a:endParaRPr lang="en-US" sz="2000" b="1" dirty="0"/>
          </a:p>
        </p:txBody>
      </p:sp>
      <p:sp>
        <p:nvSpPr>
          <p:cNvPr id="20" name="TextBox 19"/>
          <p:cNvSpPr txBox="1"/>
          <p:nvPr/>
        </p:nvSpPr>
        <p:spPr>
          <a:xfrm>
            <a:off x="8968219" y="4806455"/>
            <a:ext cx="1727788" cy="400110"/>
          </a:xfrm>
          <a:prstGeom prst="rect">
            <a:avLst/>
          </a:prstGeom>
          <a:noFill/>
        </p:spPr>
        <p:txBody>
          <a:bodyPr wrap="square" rtlCol="0">
            <a:spAutoFit/>
          </a:bodyPr>
          <a:lstStyle/>
          <a:p>
            <a:pPr algn="ctr"/>
            <a:r>
              <a:rPr lang="en-US" sz="2000" b="1" dirty="0" smtClean="0"/>
              <a:t>Military</a:t>
            </a:r>
            <a:endParaRPr lang="en-US" sz="2000" b="1" dirty="0"/>
          </a:p>
        </p:txBody>
      </p:sp>
      <p:sp>
        <p:nvSpPr>
          <p:cNvPr id="11" name="TextBox 10"/>
          <p:cNvSpPr txBox="1"/>
          <p:nvPr/>
        </p:nvSpPr>
        <p:spPr>
          <a:xfrm>
            <a:off x="782087" y="6053310"/>
            <a:ext cx="10531129" cy="461665"/>
          </a:xfrm>
          <a:prstGeom prst="rect">
            <a:avLst/>
          </a:prstGeom>
          <a:solidFill>
            <a:schemeClr val="bg2">
              <a:lumMod val="75000"/>
            </a:schemeClr>
          </a:solidFill>
        </p:spPr>
        <p:txBody>
          <a:bodyPr wrap="square" rtlCol="0">
            <a:spAutoFit/>
          </a:bodyPr>
          <a:lstStyle/>
          <a:p>
            <a:pPr algn="ctr"/>
            <a:r>
              <a:rPr lang="en-US" sz="2400" b="1" dirty="0" smtClean="0">
                <a:solidFill>
                  <a:srgbClr val="002060"/>
                </a:solidFill>
              </a:rPr>
              <a:t>An invaluable tool for examining changes in both nature and character of war.  </a:t>
            </a:r>
            <a:endParaRPr lang="en-US" sz="2400" b="1" dirty="0">
              <a:solidFill>
                <a:srgbClr val="002060"/>
              </a:solidFill>
            </a:endParaRPr>
          </a:p>
        </p:txBody>
      </p:sp>
      <p:sp>
        <p:nvSpPr>
          <p:cNvPr id="22" name="TextBox 21"/>
          <p:cNvSpPr txBox="1"/>
          <p:nvPr/>
        </p:nvSpPr>
        <p:spPr>
          <a:xfrm>
            <a:off x="1190112" y="922808"/>
            <a:ext cx="9473699" cy="5078313"/>
          </a:xfrm>
          <a:prstGeom prst="rect">
            <a:avLst/>
          </a:prstGeom>
          <a:solidFill>
            <a:schemeClr val="tx2"/>
          </a:solidFill>
        </p:spPr>
        <p:txBody>
          <a:bodyPr wrap="square" rtlCol="0">
            <a:spAutoFit/>
          </a:bodyPr>
          <a:lstStyle/>
          <a:p>
            <a:pPr>
              <a:lnSpc>
                <a:spcPct val="150000"/>
              </a:lnSpc>
            </a:pPr>
            <a:endParaRPr lang="en-US" sz="2400" b="1" dirty="0" smtClean="0">
              <a:solidFill>
                <a:schemeClr val="bg2"/>
              </a:solidFill>
            </a:endParaRPr>
          </a:p>
          <a:p>
            <a:pPr algn="ctr">
              <a:lnSpc>
                <a:spcPct val="150000"/>
              </a:lnSpc>
            </a:pPr>
            <a:r>
              <a:rPr lang="en-US" sz="2400" b="1" dirty="0" smtClean="0">
                <a:solidFill>
                  <a:schemeClr val="bg2"/>
                </a:solidFill>
              </a:rPr>
              <a:t>“These </a:t>
            </a:r>
            <a:r>
              <a:rPr lang="en-US" sz="2400" b="1" dirty="0">
                <a:solidFill>
                  <a:schemeClr val="bg2"/>
                </a:solidFill>
              </a:rPr>
              <a:t>three tendencies are like three different codes of law, deep-rooted in their subject and yet variable in their relationship to one another. A theory that ignores anyone of them or seeks to fix an arbitrary relationship between them would conflict with reality to such an extent that for this reason alone it would be totally useless</a:t>
            </a:r>
            <a:r>
              <a:rPr lang="en-US" sz="2400" b="1" dirty="0" smtClean="0">
                <a:solidFill>
                  <a:schemeClr val="bg2"/>
                </a:solidFill>
              </a:rPr>
              <a:t>.” </a:t>
            </a:r>
          </a:p>
          <a:p>
            <a:pPr algn="ctr">
              <a:lnSpc>
                <a:spcPct val="150000"/>
              </a:lnSpc>
            </a:pPr>
            <a:r>
              <a:rPr lang="en-US" sz="2400" b="1" dirty="0" smtClean="0">
                <a:solidFill>
                  <a:schemeClr val="bg2"/>
                </a:solidFill>
              </a:rPr>
              <a:t>     </a:t>
            </a:r>
          </a:p>
          <a:p>
            <a:pPr algn="ctr">
              <a:lnSpc>
                <a:spcPct val="150000"/>
              </a:lnSpc>
            </a:pPr>
            <a:r>
              <a:rPr lang="en-US" sz="2400" b="1" dirty="0" smtClean="0">
                <a:solidFill>
                  <a:schemeClr val="bg2"/>
                </a:solidFill>
              </a:rPr>
              <a:t>Carl v. Clausewitz, </a:t>
            </a:r>
            <a:r>
              <a:rPr lang="en-US" sz="2400" b="1" i="1" dirty="0" smtClean="0">
                <a:solidFill>
                  <a:schemeClr val="bg2"/>
                </a:solidFill>
              </a:rPr>
              <a:t>On War</a:t>
            </a:r>
            <a:r>
              <a:rPr lang="en-US" sz="2400" b="1" dirty="0" smtClean="0">
                <a:solidFill>
                  <a:schemeClr val="bg2"/>
                </a:solidFill>
              </a:rPr>
              <a:t>, Paret &amp; Howard, trans, p. 89</a:t>
            </a:r>
          </a:p>
          <a:p>
            <a:pPr>
              <a:lnSpc>
                <a:spcPct val="150000"/>
              </a:lnSpc>
            </a:pPr>
            <a:endParaRPr lang="en-US" sz="2400" b="1" dirty="0">
              <a:solidFill>
                <a:schemeClr val="bg2"/>
              </a:solidFill>
            </a:endParaRPr>
          </a:p>
        </p:txBody>
      </p:sp>
    </p:spTree>
    <p:extLst>
      <p:ext uri="{BB962C8B-B14F-4D97-AF65-F5344CB8AC3E}">
        <p14:creationId xmlns:p14="http://schemas.microsoft.com/office/powerpoint/2010/main" val="41622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02827" y="1981200"/>
            <a:ext cx="3586345" cy="3822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mn-lt"/>
              </a:rPr>
              <a:t>A non-hierarchal trinity</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9972439"/>
              </p:ext>
            </p:extLst>
          </p:nvPr>
        </p:nvGraphicFramePr>
        <p:xfrm>
          <a:off x="1773194" y="1690688"/>
          <a:ext cx="8645610" cy="418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553393" y="3320468"/>
            <a:ext cx="1376339"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War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sp>
        <p:nvSpPr>
          <p:cNvPr id="7" name="TextBox 6"/>
          <p:cNvSpPr txBox="1"/>
          <p:nvPr/>
        </p:nvSpPr>
        <p:spPr>
          <a:xfrm>
            <a:off x="1378975" y="5961131"/>
            <a:ext cx="10074202" cy="461665"/>
          </a:xfrm>
          <a:prstGeom prst="rect">
            <a:avLst/>
          </a:prstGeom>
          <a:solidFill>
            <a:schemeClr val="bg2">
              <a:lumMod val="75000"/>
            </a:schemeClr>
          </a:solidFill>
        </p:spPr>
        <p:txBody>
          <a:bodyPr wrap="square" rtlCol="0">
            <a:spAutoFit/>
          </a:bodyPr>
          <a:lstStyle/>
          <a:p>
            <a:pPr algn="ctr"/>
            <a:r>
              <a:rPr lang="en-US" sz="2400" b="1" dirty="0" smtClean="0">
                <a:solidFill>
                  <a:srgbClr val="002060"/>
                </a:solidFill>
              </a:rPr>
              <a:t>A fixed relationship would be “totally useless.”  Dead Prussian  </a:t>
            </a:r>
            <a:endParaRPr lang="en-US" sz="2400" b="1" dirty="0">
              <a:solidFill>
                <a:srgbClr val="002060"/>
              </a:solidFill>
            </a:endParaRPr>
          </a:p>
        </p:txBody>
      </p:sp>
    </p:spTree>
    <p:extLst>
      <p:ext uri="{BB962C8B-B14F-4D97-AF65-F5344CB8AC3E}">
        <p14:creationId xmlns:p14="http://schemas.microsoft.com/office/powerpoint/2010/main" val="3473229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412" y="321480"/>
            <a:ext cx="9931492" cy="487362"/>
          </a:xfrm>
        </p:spPr>
        <p:txBody>
          <a:bodyPr>
            <a:noAutofit/>
          </a:bodyPr>
          <a:lstStyle/>
          <a:p>
            <a:r>
              <a:rPr lang="en-US" sz="4000" b="1" dirty="0" smtClean="0">
                <a:latin typeface="+mn-lt"/>
              </a:rPr>
              <a:t>Clausewitz’s Trinity: An Analytical Framework</a:t>
            </a:r>
            <a:endParaRPr lang="en-US" sz="4000" b="1" dirty="0">
              <a:latin typeface="+mn-lt"/>
            </a:endParaRPr>
          </a:p>
        </p:txBody>
      </p:sp>
      <p:grpSp>
        <p:nvGrpSpPr>
          <p:cNvPr id="9" name="Group 8"/>
          <p:cNvGrpSpPr/>
          <p:nvPr/>
        </p:nvGrpSpPr>
        <p:grpSpPr>
          <a:xfrm>
            <a:off x="3079577" y="1371109"/>
            <a:ext cx="5803162" cy="4697667"/>
            <a:chOff x="3079577" y="1371109"/>
            <a:chExt cx="5803162" cy="4697667"/>
          </a:xfrm>
        </p:grpSpPr>
        <p:grpSp>
          <p:nvGrpSpPr>
            <p:cNvPr id="3" name="Group 2"/>
            <p:cNvGrpSpPr/>
            <p:nvPr/>
          </p:nvGrpSpPr>
          <p:grpSpPr>
            <a:xfrm>
              <a:off x="3079577" y="1371109"/>
              <a:ext cx="5803162" cy="4313480"/>
              <a:chOff x="3079577" y="1371109"/>
              <a:chExt cx="5803162" cy="4313480"/>
            </a:xfrm>
          </p:grpSpPr>
          <p:sp>
            <p:nvSpPr>
              <p:cNvPr id="5" name="Isosceles Triangle 4"/>
              <p:cNvSpPr/>
              <p:nvPr/>
            </p:nvSpPr>
            <p:spPr>
              <a:xfrm>
                <a:off x="4281618" y="1916730"/>
                <a:ext cx="3399080" cy="3109071"/>
              </a:xfrm>
              <a:prstGeom prst="triangle">
                <a:avLst>
                  <a:gd name="adj" fmla="val 49509"/>
                </a:avLst>
              </a:prstGeom>
              <a:solidFill>
                <a:schemeClr val="bg2">
                  <a:lumMod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480192" y="1371109"/>
                <a:ext cx="1134921" cy="502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Reason/</a:t>
                </a:r>
              </a:p>
              <a:p>
                <a:pPr algn="ctr"/>
                <a:r>
                  <a:rPr lang="en-US" dirty="0" smtClean="0">
                    <a:solidFill>
                      <a:srgbClr val="FF0000"/>
                    </a:solidFill>
                  </a:rPr>
                  <a:t>Politics</a:t>
                </a:r>
                <a:endParaRPr lang="en-US" dirty="0">
                  <a:solidFill>
                    <a:srgbClr val="FF0000"/>
                  </a:solidFill>
                </a:endParaRPr>
              </a:p>
            </p:txBody>
          </p:sp>
          <p:sp>
            <p:nvSpPr>
              <p:cNvPr id="7" name="Rectangle 6"/>
              <p:cNvSpPr/>
              <p:nvPr/>
            </p:nvSpPr>
            <p:spPr>
              <a:xfrm>
                <a:off x="3079577" y="4806455"/>
                <a:ext cx="1228115" cy="452949"/>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Passion/ Enmity</a:t>
                </a:r>
                <a:endParaRPr lang="en-US" dirty="0">
                  <a:solidFill>
                    <a:srgbClr val="FF0000"/>
                  </a:solidFill>
                </a:endParaRPr>
              </a:p>
            </p:txBody>
          </p:sp>
          <p:sp>
            <p:nvSpPr>
              <p:cNvPr id="8" name="Rectangle 7"/>
              <p:cNvSpPr/>
              <p:nvPr/>
            </p:nvSpPr>
            <p:spPr>
              <a:xfrm>
                <a:off x="7578427" y="4748480"/>
                <a:ext cx="1304312" cy="566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0000"/>
                    </a:solidFill>
                  </a:rPr>
                  <a:t>Chance/</a:t>
                </a:r>
              </a:p>
              <a:p>
                <a:pPr algn="ctr"/>
                <a:r>
                  <a:rPr lang="en-US" dirty="0" smtClean="0">
                    <a:solidFill>
                      <a:srgbClr val="FF0000"/>
                    </a:solidFill>
                  </a:rPr>
                  <a:t>Friction</a:t>
                </a:r>
                <a:endParaRPr lang="en-US" dirty="0">
                  <a:solidFill>
                    <a:srgbClr val="FF0000"/>
                  </a:solidFill>
                </a:endParaRPr>
              </a:p>
            </p:txBody>
          </p:sp>
          <p:sp>
            <p:nvSpPr>
              <p:cNvPr id="12" name="TextBox 11"/>
              <p:cNvSpPr txBox="1"/>
              <p:nvPr/>
            </p:nvSpPr>
            <p:spPr>
              <a:xfrm rot="17714725">
                <a:off x="3807013" y="3020598"/>
                <a:ext cx="1746996" cy="369332"/>
              </a:xfrm>
              <a:prstGeom prst="rect">
                <a:avLst/>
              </a:prstGeom>
              <a:solidFill>
                <a:schemeClr val="bg1"/>
              </a:solidFill>
            </p:spPr>
            <p:txBody>
              <a:bodyPr wrap="square" rtlCol="0">
                <a:spAutoFit/>
              </a:bodyPr>
              <a:lstStyle/>
              <a:p>
                <a:pPr algn="ctr"/>
                <a:endParaRPr lang="en-US" dirty="0"/>
              </a:p>
            </p:txBody>
          </p:sp>
          <p:sp>
            <p:nvSpPr>
              <p:cNvPr id="13" name="TextBox 12"/>
              <p:cNvSpPr txBox="1"/>
              <p:nvPr/>
            </p:nvSpPr>
            <p:spPr>
              <a:xfrm rot="3601107">
                <a:off x="6497644" y="2923796"/>
                <a:ext cx="1697495" cy="369332"/>
              </a:xfrm>
              <a:prstGeom prst="rect">
                <a:avLst/>
              </a:prstGeom>
              <a:solidFill>
                <a:schemeClr val="bg1"/>
              </a:solidFill>
            </p:spPr>
            <p:txBody>
              <a:bodyPr wrap="square" rtlCol="0">
                <a:spAutoFit/>
              </a:bodyPr>
              <a:lstStyle/>
              <a:p>
                <a:pPr algn="ctr"/>
                <a:endParaRPr lang="en-US" dirty="0"/>
              </a:p>
            </p:txBody>
          </p:sp>
          <p:sp>
            <p:nvSpPr>
              <p:cNvPr id="14" name="TextBox 13"/>
              <p:cNvSpPr txBox="1"/>
              <p:nvPr/>
            </p:nvSpPr>
            <p:spPr>
              <a:xfrm>
                <a:off x="4935071" y="5315257"/>
                <a:ext cx="2191869" cy="369332"/>
              </a:xfrm>
              <a:prstGeom prst="rect">
                <a:avLst/>
              </a:prstGeom>
              <a:solidFill>
                <a:schemeClr val="bg1"/>
              </a:solidFill>
            </p:spPr>
            <p:txBody>
              <a:bodyPr wrap="square" rtlCol="0">
                <a:spAutoFit/>
              </a:bodyPr>
              <a:lstStyle/>
              <a:p>
                <a:pPr algn="ctr"/>
                <a:endParaRPr lang="en-US" dirty="0"/>
              </a:p>
            </p:txBody>
          </p:sp>
          <p:cxnSp>
            <p:nvCxnSpPr>
              <p:cNvPr id="25" name="Straight Arrow Connector 24"/>
              <p:cNvCxnSpPr/>
              <p:nvPr/>
            </p:nvCxnSpPr>
            <p:spPr>
              <a:xfrm>
                <a:off x="4713529" y="5208734"/>
                <a:ext cx="2636733"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53197" y="2140167"/>
                <a:ext cx="1191439" cy="2383266"/>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16712" y="1988246"/>
                <a:ext cx="1438156" cy="2491934"/>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rot="17798297">
              <a:off x="3121172" y="2759288"/>
              <a:ext cx="2909633" cy="646331"/>
            </a:xfrm>
            <a:prstGeom prst="rect">
              <a:avLst/>
            </a:prstGeom>
            <a:noFill/>
          </p:spPr>
          <p:txBody>
            <a:bodyPr wrap="square" rtlCol="0">
              <a:spAutoFit/>
            </a:bodyPr>
            <a:lstStyle/>
            <a:p>
              <a:r>
                <a:rPr lang="en-US" dirty="0" smtClean="0"/>
                <a:t>Subject o Manipulation from Friendly/Opposition Source</a:t>
              </a:r>
              <a:endParaRPr lang="en-US" dirty="0"/>
            </a:p>
          </p:txBody>
        </p:sp>
        <p:sp>
          <p:nvSpPr>
            <p:cNvPr id="15" name="TextBox 14"/>
            <p:cNvSpPr txBox="1"/>
            <p:nvPr/>
          </p:nvSpPr>
          <p:spPr>
            <a:xfrm>
              <a:off x="4627213" y="5391668"/>
              <a:ext cx="2951213" cy="677108"/>
            </a:xfrm>
            <a:prstGeom prst="rect">
              <a:avLst/>
            </a:prstGeom>
            <a:noFill/>
          </p:spPr>
          <p:txBody>
            <a:bodyPr wrap="square" rtlCol="0">
              <a:spAutoFit/>
            </a:bodyPr>
            <a:lstStyle/>
            <a:p>
              <a:pPr algn="ctr"/>
              <a:r>
                <a:rPr lang="en-US" dirty="0" smtClean="0"/>
                <a:t>Reduced Significantly: </a:t>
              </a:r>
            </a:p>
            <a:p>
              <a:pPr algn="ctr"/>
              <a:r>
                <a:rPr lang="en-US" sz="2000" b="1" dirty="0" smtClean="0"/>
                <a:t>Post-Heroic Warfare?</a:t>
              </a:r>
              <a:r>
                <a:rPr lang="en-US" dirty="0" smtClean="0"/>
                <a:t>??</a:t>
              </a:r>
              <a:endParaRPr lang="en-US" dirty="0"/>
            </a:p>
          </p:txBody>
        </p:sp>
        <p:sp>
          <p:nvSpPr>
            <p:cNvPr id="16" name="TextBox 15"/>
            <p:cNvSpPr txBox="1"/>
            <p:nvPr/>
          </p:nvSpPr>
          <p:spPr>
            <a:xfrm rot="3518901">
              <a:off x="6074924" y="2978102"/>
              <a:ext cx="2909634" cy="646331"/>
            </a:xfrm>
            <a:prstGeom prst="rect">
              <a:avLst/>
            </a:prstGeom>
            <a:noFill/>
          </p:spPr>
          <p:txBody>
            <a:bodyPr wrap="square" rtlCol="0">
              <a:spAutoFit/>
            </a:bodyPr>
            <a:lstStyle/>
            <a:p>
              <a:r>
                <a:rPr lang="en-US" dirty="0" smtClean="0"/>
                <a:t>Still provides Policy direction but may be too slow</a:t>
              </a:r>
              <a:endParaRPr lang="en-US" dirty="0"/>
            </a:p>
          </p:txBody>
        </p:sp>
      </p:grpSp>
      <p:sp>
        <p:nvSpPr>
          <p:cNvPr id="10" name="TextBox 9"/>
          <p:cNvSpPr txBox="1"/>
          <p:nvPr/>
        </p:nvSpPr>
        <p:spPr>
          <a:xfrm>
            <a:off x="5117264" y="844069"/>
            <a:ext cx="1727788" cy="400110"/>
          </a:xfrm>
          <a:prstGeom prst="rect">
            <a:avLst/>
          </a:prstGeom>
          <a:noFill/>
        </p:spPr>
        <p:txBody>
          <a:bodyPr wrap="square" rtlCol="0">
            <a:spAutoFit/>
          </a:bodyPr>
          <a:lstStyle/>
          <a:p>
            <a:pPr algn="ctr"/>
            <a:r>
              <a:rPr lang="en-US" sz="2000" b="1" dirty="0" smtClean="0"/>
              <a:t>Government</a:t>
            </a:r>
            <a:endParaRPr lang="en-US" sz="2000" b="1" dirty="0"/>
          </a:p>
        </p:txBody>
      </p:sp>
      <p:sp>
        <p:nvSpPr>
          <p:cNvPr id="19" name="TextBox 18"/>
          <p:cNvSpPr txBox="1"/>
          <p:nvPr/>
        </p:nvSpPr>
        <p:spPr>
          <a:xfrm>
            <a:off x="1369402" y="4787578"/>
            <a:ext cx="1727788" cy="400110"/>
          </a:xfrm>
          <a:prstGeom prst="rect">
            <a:avLst/>
          </a:prstGeom>
          <a:noFill/>
        </p:spPr>
        <p:txBody>
          <a:bodyPr wrap="square" rtlCol="0">
            <a:spAutoFit/>
          </a:bodyPr>
          <a:lstStyle/>
          <a:p>
            <a:pPr algn="ctr"/>
            <a:r>
              <a:rPr lang="en-US" sz="2000" b="1" dirty="0" smtClean="0"/>
              <a:t>Population</a:t>
            </a:r>
            <a:endParaRPr lang="en-US" sz="2000" b="1" dirty="0"/>
          </a:p>
        </p:txBody>
      </p:sp>
      <p:sp>
        <p:nvSpPr>
          <p:cNvPr id="20" name="TextBox 19"/>
          <p:cNvSpPr txBox="1"/>
          <p:nvPr/>
        </p:nvSpPr>
        <p:spPr>
          <a:xfrm>
            <a:off x="8881029" y="4787578"/>
            <a:ext cx="1727788" cy="400110"/>
          </a:xfrm>
          <a:prstGeom prst="rect">
            <a:avLst/>
          </a:prstGeom>
          <a:noFill/>
        </p:spPr>
        <p:txBody>
          <a:bodyPr wrap="square" rtlCol="0">
            <a:spAutoFit/>
          </a:bodyPr>
          <a:lstStyle/>
          <a:p>
            <a:pPr algn="ctr"/>
            <a:r>
              <a:rPr lang="en-US" sz="2000" b="1" dirty="0" smtClean="0"/>
              <a:t>Military</a:t>
            </a:r>
            <a:endParaRPr lang="en-US" sz="2000" b="1" dirty="0"/>
          </a:p>
        </p:txBody>
      </p:sp>
      <p:sp>
        <p:nvSpPr>
          <p:cNvPr id="11" name="Left Arrow Callout 10"/>
          <p:cNvSpPr/>
          <p:nvPr/>
        </p:nvSpPr>
        <p:spPr>
          <a:xfrm>
            <a:off x="8230583" y="1353570"/>
            <a:ext cx="3028681" cy="272052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government and military commanders will employ AI-enabled systems to explore options, generate strategy, and make timely decisions.</a:t>
            </a:r>
            <a:endParaRPr lang="en-US" dirty="0"/>
          </a:p>
        </p:txBody>
      </p:sp>
      <p:sp>
        <p:nvSpPr>
          <p:cNvPr id="18" name="Up Arrow Callout 17"/>
          <p:cNvSpPr/>
          <p:nvPr/>
        </p:nvSpPr>
        <p:spPr>
          <a:xfrm>
            <a:off x="8029913" y="5137866"/>
            <a:ext cx="3802925" cy="17035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Commander’s intuition less useful?   Commander’s intent more important to Autonomous Weapons Systems</a:t>
            </a:r>
            <a:endParaRPr lang="en-US" dirty="0"/>
          </a:p>
        </p:txBody>
      </p:sp>
      <p:sp>
        <p:nvSpPr>
          <p:cNvPr id="22" name="Right Arrow Callout 21"/>
          <p:cNvSpPr/>
          <p:nvPr/>
        </p:nvSpPr>
        <p:spPr>
          <a:xfrm>
            <a:off x="695085" y="1664061"/>
            <a:ext cx="3295803" cy="234001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Gov’t will need less support for Machine Wars with little blood</a:t>
            </a:r>
            <a:endParaRPr lang="en-US" dirty="0"/>
          </a:p>
        </p:txBody>
      </p:sp>
      <p:sp>
        <p:nvSpPr>
          <p:cNvPr id="24" name="Up Arrow Callout 23"/>
          <p:cNvSpPr/>
          <p:nvPr/>
        </p:nvSpPr>
        <p:spPr>
          <a:xfrm>
            <a:off x="504767" y="5216998"/>
            <a:ext cx="3802925" cy="17035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sides will try to manipulate popular opinion &amp; influence domestic audiences</a:t>
            </a:r>
            <a:endParaRPr lang="en-US" dirty="0"/>
          </a:p>
        </p:txBody>
      </p:sp>
    </p:spTree>
    <p:extLst>
      <p:ext uri="{BB962C8B-B14F-4D97-AF65-F5344CB8AC3E}">
        <p14:creationId xmlns:p14="http://schemas.microsoft.com/office/powerpoint/2010/main" val="201205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94456"/>
            <a:ext cx="10515600" cy="519907"/>
          </a:xfrm>
        </p:spPr>
        <p:txBody>
          <a:bodyPr>
            <a:normAutofit fontScale="90000"/>
          </a:bodyPr>
          <a:lstStyle/>
          <a:p>
            <a:pPr algn="ctr"/>
            <a:r>
              <a:rPr lang="en-US" b="1" dirty="0" smtClean="0">
                <a:latin typeface="+mn-lt"/>
              </a:rPr>
              <a:t>Exploring AI and War’s Nature</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6599195"/>
              </p:ext>
            </p:extLst>
          </p:nvPr>
        </p:nvGraphicFramePr>
        <p:xfrm>
          <a:off x="542441" y="757238"/>
          <a:ext cx="11230459" cy="6066409"/>
        </p:xfrm>
        <a:graphic>
          <a:graphicData uri="http://schemas.openxmlformats.org/drawingml/2006/table">
            <a:tbl>
              <a:tblPr firstRow="1" firstCol="1" bandRow="1">
                <a:tableStyleId>{5C22544A-7EE6-4342-B048-85BDC9FD1C3A}</a:tableStyleId>
              </a:tblPr>
              <a:tblGrid>
                <a:gridCol w="1147284"/>
                <a:gridCol w="3086356"/>
                <a:gridCol w="3543603"/>
                <a:gridCol w="3453216"/>
              </a:tblGrid>
              <a:tr h="316982">
                <a:tc>
                  <a:txBody>
                    <a:bodyPr/>
                    <a:lstStyle/>
                    <a:p>
                      <a:pPr marL="0" marR="0">
                        <a:lnSpc>
                          <a:spcPct val="150000"/>
                        </a:lnSpc>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2000" dirty="0">
                          <a:effectLst/>
                        </a:rPr>
                        <a:t>Passion/Enmity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2000" dirty="0">
                          <a:effectLst/>
                        </a:rPr>
                        <a:t>Chance/Friction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2000" dirty="0">
                          <a:effectLst/>
                        </a:rPr>
                        <a:t>Reason/Direction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r>
              <a:tr h="3043180">
                <a:tc>
                  <a:txBody>
                    <a:bodyPr/>
                    <a:lstStyle/>
                    <a:p>
                      <a:pPr marL="0" marR="0">
                        <a:lnSpc>
                          <a:spcPct val="150000"/>
                        </a:lnSpc>
                        <a:spcBef>
                          <a:spcPts val="0"/>
                        </a:spcBef>
                        <a:spcAft>
                          <a:spcPts val="0"/>
                        </a:spcAft>
                      </a:pPr>
                      <a:r>
                        <a:rPr lang="en-US" sz="1600" dirty="0">
                          <a:effectLst/>
                        </a:rPr>
                        <a:t>Strategic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Passions </a:t>
                      </a:r>
                      <a:r>
                        <a:rPr lang="en-US" sz="1600" dirty="0" smtClean="0">
                          <a:effectLst/>
                        </a:rPr>
                        <a:t>may be exploited </a:t>
                      </a:r>
                      <a:r>
                        <a:rPr lang="en-US" sz="1600" dirty="0">
                          <a:effectLst/>
                        </a:rPr>
                        <a:t>by cyber bots &amp; social media strategies to suppress or manipulate populations.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The frequency, diversity of media sources shaped by AI are more </a:t>
                      </a:r>
                      <a:r>
                        <a:rPr lang="en-US" sz="1600" dirty="0" smtClean="0">
                          <a:effectLst/>
                        </a:rPr>
                        <a:t>targeted and potent</a:t>
                      </a:r>
                      <a:r>
                        <a:rPr lang="en-US" sz="1600" dirty="0">
                          <a:effectLst/>
                        </a:rPr>
                        <a:t>.</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Rise of “</a:t>
                      </a:r>
                      <a:r>
                        <a:rPr lang="en-US" sz="1600" b="1" dirty="0">
                          <a:solidFill>
                            <a:srgbClr val="FF0000"/>
                          </a:solidFill>
                          <a:effectLst/>
                        </a:rPr>
                        <a:t>Post-heroic Warfare</a:t>
                      </a:r>
                      <a:r>
                        <a:rPr lang="en-US" sz="1600" dirty="0">
                          <a:effectLst/>
                        </a:rPr>
                        <a:t>” syndrome</a:t>
                      </a:r>
                      <a:r>
                        <a:rPr lang="en-US" sz="1600" dirty="0" smtClean="0">
                          <a:effectLst/>
                        </a:rPr>
                        <a:t>?  Who cares about military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Retains inherent nature as machines clash, as unknown interactions with adversaries.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Miscalculation potential increased for decision makers not prepared to address high speed of decision-making.</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Great clarity of intelligence possible, and reduced human bias. </a:t>
                      </a:r>
                      <a:r>
                        <a:rPr lang="en-US" sz="1600" dirty="0" smtClean="0">
                          <a:effectLst/>
                        </a:rPr>
                        <a:t>  Unless,</a:t>
                      </a:r>
                      <a:r>
                        <a:rPr lang="en-US" sz="1600" baseline="0" dirty="0" smtClean="0">
                          <a:effectLst/>
                        </a:rPr>
                        <a:t> biases embedded n program or learned.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Speed for decisions may increase &amp; compress </a:t>
                      </a:r>
                      <a:r>
                        <a:rPr lang="en-US" sz="1600" dirty="0" smtClean="0">
                          <a:effectLst/>
                        </a:rPr>
                        <a:t>strategic OODA cycles</a:t>
                      </a:r>
                      <a:r>
                        <a:rPr lang="en-US" sz="1600" dirty="0">
                          <a:effectLst/>
                        </a:rPr>
                        <a:t>.</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Increased possibility of conflict initiation if costs perceived as low.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Potential for cyber disinformation.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Subordination to political control may weaken if self-learning robots </a:t>
                      </a:r>
                      <a:r>
                        <a:rPr lang="en-US" sz="1600" dirty="0" smtClean="0">
                          <a:effectLst/>
                        </a:rPr>
                        <a:t>advise or act </a:t>
                      </a:r>
                      <a:r>
                        <a:rPr lang="en-US" sz="1600" dirty="0">
                          <a:effectLst/>
                        </a:rPr>
                        <a:t>on their 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r>
              <a:tr h="2604075">
                <a:tc>
                  <a:txBody>
                    <a:bodyPr/>
                    <a:lstStyle/>
                    <a:p>
                      <a:pPr marL="0" marR="0">
                        <a:lnSpc>
                          <a:spcPct val="150000"/>
                        </a:lnSpc>
                        <a:spcBef>
                          <a:spcPts val="0"/>
                        </a:spcBef>
                        <a:spcAft>
                          <a:spcPts val="0"/>
                        </a:spcAft>
                      </a:pPr>
                      <a:r>
                        <a:rPr lang="en-US" sz="1600" dirty="0">
                          <a:effectLst/>
                        </a:rPr>
                        <a:t>Tactical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The population may feel less engaged if robotic forces are winning/ losing in battle.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Sustaining long wars easier if fewer human casualties.</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Contingency factors emanating from human fatigue or fear will be reduced.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Algorithms &amp; machine learning will reduce need for human tactical decision-making.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Friction remains, AI will contain flaws.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c>
                  <a:txBody>
                    <a:bodyPr/>
                    <a:lstStyle/>
                    <a:p>
                      <a:pPr marL="0" marR="0">
                        <a:lnSpc>
                          <a:spcPct val="107000"/>
                        </a:lnSpc>
                        <a:spcBef>
                          <a:spcPts val="0"/>
                        </a:spcBef>
                        <a:spcAft>
                          <a:spcPts val="0"/>
                        </a:spcAft>
                      </a:pPr>
                      <a:r>
                        <a:rPr lang="en-US" sz="1600" dirty="0">
                          <a:effectLst/>
                        </a:rPr>
                        <a:t>Tactical defensive systems respond in critical time periods, displacing human decision to initiate </a:t>
                      </a:r>
                      <a:r>
                        <a:rPr lang="en-US" sz="1600" dirty="0" smtClean="0">
                          <a:effectLst/>
                        </a:rPr>
                        <a:t>warfare— </a:t>
                      </a:r>
                      <a:r>
                        <a:rPr lang="en-US" sz="1600" b="1" dirty="0" smtClean="0">
                          <a:solidFill>
                            <a:srgbClr val="FF0000"/>
                          </a:solidFill>
                          <a:effectLst/>
                        </a:rPr>
                        <a:t>hyper war.</a:t>
                      </a:r>
                      <a:endParaRPr lang="en-US" sz="1400" b="1" dirty="0">
                        <a:solidFill>
                          <a:srgbClr val="FF0000"/>
                        </a:solidFill>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Possibly more rational but less “human” genius </a:t>
                      </a:r>
                      <a:r>
                        <a:rPr lang="en-US" sz="1600" dirty="0" smtClean="0">
                          <a:effectLst/>
                        </a:rPr>
                        <a:t>and feel</a:t>
                      </a:r>
                      <a:r>
                        <a:rPr lang="en-US" sz="1600" baseline="0" dirty="0" smtClean="0">
                          <a:effectLst/>
                        </a:rPr>
                        <a:t> for context </a:t>
                      </a:r>
                      <a:r>
                        <a:rPr lang="en-US" sz="1600" dirty="0" smtClean="0">
                          <a:effectLst/>
                        </a:rPr>
                        <a:t>too</a:t>
                      </a: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r>
                        <a:rPr lang="en-US" sz="1600" dirty="0">
                          <a:effectLst/>
                        </a:rPr>
                        <a:t>Androids may </a:t>
                      </a:r>
                      <a:r>
                        <a:rPr lang="en-US" sz="1600" dirty="0" smtClean="0">
                          <a:effectLst/>
                        </a:rPr>
                        <a:t>learn but outside of  </a:t>
                      </a:r>
                      <a:r>
                        <a:rPr lang="en-US" sz="1600" dirty="0">
                          <a:effectLst/>
                        </a:rPr>
                        <a:t>commander’s intent and alter operations to new contexts</a:t>
                      </a:r>
                      <a:r>
                        <a:rPr lang="en-US" sz="1600" dirty="0" smtClean="0">
                          <a:effectLst/>
                        </a:rPr>
                        <a:t>.</a:t>
                      </a: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155" marR="50155" marT="0" marB="0"/>
                </a:tc>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90743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Outline</a:t>
            </a:r>
            <a:endParaRPr lang="en-US" sz="4000" b="1" dirty="0">
              <a:latin typeface="+mn-lt"/>
            </a:endParaRPr>
          </a:p>
        </p:txBody>
      </p:sp>
      <p:sp>
        <p:nvSpPr>
          <p:cNvPr id="3" name="Content Placeholder 2"/>
          <p:cNvSpPr>
            <a:spLocks noGrp="1"/>
          </p:cNvSpPr>
          <p:nvPr>
            <p:ph idx="1"/>
          </p:nvPr>
        </p:nvSpPr>
        <p:spPr>
          <a:xfrm>
            <a:off x="2440501" y="1662949"/>
            <a:ext cx="7261438" cy="4351338"/>
          </a:xfrm>
          <a:solidFill>
            <a:schemeClr val="accent1">
              <a:lumMod val="75000"/>
            </a:schemeClr>
          </a:solidFill>
        </p:spPr>
        <p:txBody>
          <a:bodyPr>
            <a:normAutofit/>
          </a:bodyPr>
          <a:lstStyle/>
          <a:p>
            <a:r>
              <a:rPr lang="en-US" dirty="0" smtClean="0">
                <a:solidFill>
                  <a:schemeClr val="bg1"/>
                </a:solidFill>
              </a:rPr>
              <a:t>Intro– Defining Military Revolutions</a:t>
            </a:r>
          </a:p>
          <a:p>
            <a:r>
              <a:rPr lang="en-US" dirty="0" smtClean="0">
                <a:solidFill>
                  <a:schemeClr val="bg1"/>
                </a:solidFill>
              </a:rPr>
              <a:t>Progress in Robotics and AI</a:t>
            </a:r>
          </a:p>
          <a:p>
            <a:r>
              <a:rPr lang="en-US" dirty="0" smtClean="0">
                <a:solidFill>
                  <a:schemeClr val="bg1"/>
                </a:solidFill>
              </a:rPr>
              <a:t>Potential Military Applications</a:t>
            </a:r>
          </a:p>
          <a:p>
            <a:r>
              <a:rPr lang="en-US" dirty="0" smtClean="0">
                <a:solidFill>
                  <a:schemeClr val="bg1"/>
                </a:solidFill>
              </a:rPr>
              <a:t>AI and Great Power Competition</a:t>
            </a:r>
          </a:p>
          <a:p>
            <a:pPr lvl="1"/>
            <a:r>
              <a:rPr lang="en-US" dirty="0" smtClean="0">
                <a:solidFill>
                  <a:schemeClr val="bg1"/>
                </a:solidFill>
              </a:rPr>
              <a:t>Russian and Chinese Perspectives</a:t>
            </a:r>
          </a:p>
          <a:p>
            <a:r>
              <a:rPr lang="en-US" dirty="0" smtClean="0">
                <a:solidFill>
                  <a:schemeClr val="bg1"/>
                </a:solidFill>
              </a:rPr>
              <a:t>Impact on Military Theory </a:t>
            </a:r>
          </a:p>
          <a:p>
            <a:pPr lvl="1"/>
            <a:r>
              <a:rPr lang="en-US" dirty="0" smtClean="0">
                <a:solidFill>
                  <a:schemeClr val="bg1"/>
                </a:solidFill>
              </a:rPr>
              <a:t>Changing Nature/Character of War</a:t>
            </a:r>
          </a:p>
          <a:p>
            <a:r>
              <a:rPr lang="en-US" dirty="0" smtClean="0">
                <a:solidFill>
                  <a:schemeClr val="bg1"/>
                </a:solidFill>
              </a:rPr>
              <a:t>National Security Implications</a:t>
            </a:r>
          </a:p>
          <a:p>
            <a:r>
              <a:rPr lang="en-US" dirty="0" smtClean="0">
                <a:solidFill>
                  <a:schemeClr val="bg1"/>
                </a:solidFill>
              </a:rPr>
              <a:t>Conclusion</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54005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Squaring the Holy Trinity</a:t>
            </a:r>
            <a:br>
              <a:rPr lang="en-US" sz="4000" b="1" dirty="0" smtClean="0">
                <a:latin typeface="+mn-lt"/>
              </a:rPr>
            </a:br>
            <a:r>
              <a:rPr lang="en-US" sz="3200" dirty="0" smtClean="0"/>
              <a:t>The “Quad” of the 7</a:t>
            </a:r>
            <a:r>
              <a:rPr lang="en-US" sz="3200" baseline="30000" dirty="0" smtClean="0"/>
              <a:t>th</a:t>
            </a:r>
            <a:r>
              <a:rPr lang="en-US" sz="3200" dirty="0" smtClean="0"/>
              <a:t> Military Revolution</a:t>
            </a:r>
            <a:endParaRPr lang="en-US" sz="3200" dirty="0"/>
          </a:p>
        </p:txBody>
      </p:sp>
      <p:sp>
        <p:nvSpPr>
          <p:cNvPr id="3" name="Content Placeholder 2"/>
          <p:cNvSpPr>
            <a:spLocks noGrp="1"/>
          </p:cNvSpPr>
          <p:nvPr>
            <p:ph idx="1"/>
          </p:nvPr>
        </p:nvSpPr>
        <p:spPr>
          <a:xfrm>
            <a:off x="941712" y="5551162"/>
            <a:ext cx="9821253" cy="1228733"/>
          </a:xfrm>
          <a:solidFill>
            <a:schemeClr val="accent1">
              <a:lumMod val="75000"/>
            </a:schemeClr>
          </a:solidFill>
        </p:spPr>
        <p:txBody>
          <a:bodyPr>
            <a:noAutofit/>
          </a:bodyPr>
          <a:lstStyle/>
          <a:p>
            <a:pPr marL="0" indent="0" algn="ctr">
              <a:buNone/>
            </a:pPr>
            <a:r>
              <a:rPr lang="en-US" sz="2400" b="1" dirty="0" smtClean="0">
                <a:solidFill>
                  <a:schemeClr val="bg1"/>
                </a:solidFill>
                <a:effectLst>
                  <a:outerShdw blurRad="38100" dist="38100" dir="2700000" algn="tl">
                    <a:srgbClr val="000000">
                      <a:alpha val="43137"/>
                    </a:srgbClr>
                  </a:outerShdw>
                </a:effectLst>
              </a:rPr>
              <a:t>AI systems could offer a purely rational source of calculation and </a:t>
            </a:r>
            <a:r>
              <a:rPr lang="en-US" sz="2400" b="1" u="sng" dirty="0" smtClean="0">
                <a:solidFill>
                  <a:schemeClr val="bg1"/>
                </a:solidFill>
                <a:effectLst>
                  <a:outerShdw blurRad="38100" dist="38100" dir="2700000" algn="tl">
                    <a:srgbClr val="000000">
                      <a:alpha val="43137"/>
                    </a:srgbClr>
                  </a:outerShdw>
                </a:effectLst>
              </a:rPr>
              <a:t>genius</a:t>
            </a:r>
            <a:r>
              <a:rPr lang="en-US" sz="2400" b="1" dirty="0" smtClean="0">
                <a:solidFill>
                  <a:schemeClr val="bg1"/>
                </a:solidFill>
                <a:effectLst>
                  <a:outerShdw blurRad="38100" dist="38100" dir="2700000" algn="tl">
                    <a:srgbClr val="000000">
                      <a:alpha val="43137"/>
                    </a:srgbClr>
                  </a:outerShdw>
                </a:effectLst>
              </a:rPr>
              <a:t> in war, supporting both Statesman and General but certainly not operating independently of both.</a:t>
            </a:r>
            <a:endParaRPr lang="en-US" sz="2400" b="1" dirty="0">
              <a:solidFill>
                <a:schemeClr val="bg1"/>
              </a:solidFill>
              <a:effectLst>
                <a:outerShdw blurRad="38100" dist="38100" dir="2700000" algn="tl">
                  <a:srgbClr val="000000">
                    <a:alpha val="43137"/>
                  </a:srgbClr>
                </a:outerShdw>
              </a:effectLst>
            </a:endParaRPr>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2330824" y="1690688"/>
            <a:ext cx="7308476" cy="3763644"/>
          </a:xfrm>
          <a:prstGeom prst="rect">
            <a:avLst/>
          </a:prstGeom>
          <a:ln>
            <a:solidFill>
              <a:schemeClr val="tx2">
                <a:lumMod val="50000"/>
              </a:schemeClr>
            </a:solidFill>
          </a:ln>
        </p:spPr>
      </p:pic>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133915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Outline</a:t>
            </a:r>
            <a:endParaRPr lang="en-US" b="1" dirty="0"/>
          </a:p>
        </p:txBody>
      </p:sp>
      <p:sp>
        <p:nvSpPr>
          <p:cNvPr id="7" name="Content Placeholder 2"/>
          <p:cNvSpPr txBox="1">
            <a:spLocks/>
          </p:cNvSpPr>
          <p:nvPr/>
        </p:nvSpPr>
        <p:spPr>
          <a:xfrm>
            <a:off x="1973814" y="1690688"/>
            <a:ext cx="7883108" cy="4351338"/>
          </a:xfrm>
          <a:prstGeom prst="rect">
            <a:avLst/>
          </a:prstGeom>
          <a:solidFill>
            <a:schemeClr val="accent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Intro– Defining Military Revolutions</a:t>
            </a:r>
          </a:p>
          <a:p>
            <a:r>
              <a:rPr lang="en-US" dirty="0" smtClean="0">
                <a:solidFill>
                  <a:schemeClr val="bg1"/>
                </a:solidFill>
              </a:rPr>
              <a:t>Basics of Robotics and AI</a:t>
            </a:r>
          </a:p>
          <a:p>
            <a:r>
              <a:rPr lang="en-US" dirty="0" smtClean="0">
                <a:solidFill>
                  <a:schemeClr val="bg1"/>
                </a:solidFill>
              </a:rPr>
              <a:t>Potential Military Applications</a:t>
            </a:r>
          </a:p>
          <a:p>
            <a:r>
              <a:rPr lang="en-US" dirty="0" smtClean="0">
                <a:solidFill>
                  <a:schemeClr val="bg1"/>
                </a:solidFill>
              </a:rPr>
              <a:t>Russian and Chinese Perspectives</a:t>
            </a:r>
          </a:p>
          <a:p>
            <a:r>
              <a:rPr lang="en-US" dirty="0" smtClean="0">
                <a:solidFill>
                  <a:schemeClr val="bg1"/>
                </a:solidFill>
              </a:rPr>
              <a:t>Impact on Military Theory &amp; </a:t>
            </a:r>
            <a:br>
              <a:rPr lang="en-US" dirty="0" smtClean="0">
                <a:solidFill>
                  <a:schemeClr val="bg1"/>
                </a:solidFill>
              </a:rPr>
            </a:br>
            <a:r>
              <a:rPr lang="en-US" dirty="0" smtClean="0">
                <a:solidFill>
                  <a:schemeClr val="bg1"/>
                </a:solidFill>
              </a:rPr>
              <a:t>	Changing Nature/Character of War</a:t>
            </a:r>
          </a:p>
          <a:p>
            <a:r>
              <a:rPr lang="en-US" sz="3200" b="1" dirty="0" smtClean="0">
                <a:solidFill>
                  <a:srgbClr val="FF0000"/>
                </a:solidFill>
              </a:rPr>
              <a:t>National Security Implications</a:t>
            </a:r>
          </a:p>
          <a:p>
            <a:r>
              <a:rPr lang="en-US" sz="3200" b="1" dirty="0" smtClean="0">
                <a:solidFill>
                  <a:srgbClr val="FF0000"/>
                </a:solidFill>
              </a:rPr>
              <a:t>Conclusions</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679403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01" y="241138"/>
            <a:ext cx="10515600" cy="1325563"/>
          </a:xfrm>
        </p:spPr>
        <p:txBody>
          <a:bodyPr>
            <a:normAutofit/>
          </a:bodyPr>
          <a:lstStyle/>
          <a:p>
            <a:pPr algn="ctr"/>
            <a:r>
              <a:rPr lang="en-US" sz="4000" b="1" dirty="0" smtClean="0">
                <a:latin typeface="+mn-lt"/>
              </a:rPr>
              <a:t>Strategy with Artificial Intelligence</a:t>
            </a:r>
            <a:endParaRPr lang="en-US" sz="4000" b="1" dirty="0">
              <a:latin typeface="+mn-lt"/>
            </a:endParaRP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773"/>
          <a:stretch/>
        </p:blipFill>
        <p:spPr>
          <a:xfrm>
            <a:off x="2904842" y="1343474"/>
            <a:ext cx="8508570" cy="4449508"/>
          </a:xfrm>
        </p:spPr>
      </p:pic>
      <p:sp>
        <p:nvSpPr>
          <p:cNvPr id="5" name="Slide Number Placeholder 4"/>
          <p:cNvSpPr>
            <a:spLocks noGrp="1"/>
          </p:cNvSpPr>
          <p:nvPr>
            <p:ph type="sldNum" sz="quarter" idx="12"/>
          </p:nvPr>
        </p:nvSpPr>
        <p:spPr>
          <a:xfrm>
            <a:off x="9300339" y="6242605"/>
            <a:ext cx="2743200" cy="365125"/>
          </a:xfrm>
          <a:ln w="28575">
            <a:noFill/>
          </a:ln>
        </p:spPr>
        <p:txBody>
          <a:bodyPr/>
          <a:lstStyle/>
          <a:p>
            <a:fld id="{D57F1E4F-1CFF-5643-939E-217C01CDF565}" type="slidenum">
              <a:rPr lang="en-US" smtClean="0"/>
              <a:pPr/>
              <a:t>32</a:t>
            </a:fld>
            <a:endParaRPr lang="en-US" dirty="0"/>
          </a:p>
        </p:txBody>
      </p:sp>
      <p:sp>
        <p:nvSpPr>
          <p:cNvPr id="8" name="TextBox 7"/>
          <p:cNvSpPr txBox="1"/>
          <p:nvPr/>
        </p:nvSpPr>
        <p:spPr>
          <a:xfrm>
            <a:off x="1266778" y="1718017"/>
            <a:ext cx="6336426" cy="3693319"/>
          </a:xfrm>
          <a:prstGeom prst="rect">
            <a:avLst/>
          </a:prstGeom>
          <a:solidFill>
            <a:schemeClr val="bg2"/>
          </a:solidFill>
          <a:ln w="19050">
            <a:solidFill>
              <a:srgbClr val="FF0000"/>
            </a:solidFill>
          </a:ln>
        </p:spPr>
        <p:txBody>
          <a:bodyPr wrap="square" rtlCol="0">
            <a:spAutoFit/>
          </a:bodyPr>
          <a:lstStyle/>
          <a:p>
            <a:pPr>
              <a:lnSpc>
                <a:spcPct val="150000"/>
              </a:lnSpc>
            </a:pPr>
            <a:r>
              <a:rPr lang="en-US" sz="2000" b="1" dirty="0" smtClean="0">
                <a:solidFill>
                  <a:schemeClr val="accent5">
                    <a:lumMod val="75000"/>
                  </a:schemeClr>
                </a:solidFill>
              </a:rPr>
              <a:t>“Hyperwar as a concept emerges from the speed of future war, which comes in almost equal parts from …AI- powered intelligence analysis and AI-powered decision support in command and control, right up to where a human figures in the decision making.  The string of detect, decide, and act will be accelerated immeasurably by AI.”     </a:t>
            </a:r>
            <a:r>
              <a:rPr lang="en-US" sz="1600" b="1" dirty="0" smtClean="0">
                <a:solidFill>
                  <a:schemeClr val="accent5">
                    <a:lumMod val="75000"/>
                  </a:schemeClr>
                </a:solidFill>
              </a:rPr>
              <a:t>Gen. John Allen, USMC (ret.) &amp; Amir Husain, “AI Will Change the Balance of Power,” </a:t>
            </a:r>
            <a:r>
              <a:rPr lang="en-US" sz="1600" b="1" i="1" dirty="0" smtClean="0">
                <a:solidFill>
                  <a:schemeClr val="accent5">
                    <a:lumMod val="75000"/>
                  </a:schemeClr>
                </a:solidFill>
              </a:rPr>
              <a:t>Naval Institute Proceedings, </a:t>
            </a:r>
            <a:r>
              <a:rPr lang="en-US" sz="1600" b="1" dirty="0" smtClean="0">
                <a:solidFill>
                  <a:schemeClr val="accent5">
                    <a:lumMod val="75000"/>
                  </a:schemeClr>
                </a:solidFill>
              </a:rPr>
              <a:t>August 2018.</a:t>
            </a:r>
            <a:endParaRPr lang="en-US" sz="1600" b="1" dirty="0">
              <a:solidFill>
                <a:schemeClr val="accent5">
                  <a:lumMod val="75000"/>
                </a:schemeClr>
              </a:solidFill>
            </a:endParaRPr>
          </a:p>
        </p:txBody>
      </p:sp>
    </p:spTree>
    <p:extLst>
      <p:ext uri="{BB962C8B-B14F-4D97-AF65-F5344CB8AC3E}">
        <p14:creationId xmlns:p14="http://schemas.microsoft.com/office/powerpoint/2010/main" val="1830557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01" y="241138"/>
            <a:ext cx="10515600" cy="1325563"/>
          </a:xfrm>
        </p:spPr>
        <p:txBody>
          <a:bodyPr>
            <a:normAutofit/>
          </a:bodyPr>
          <a:lstStyle/>
          <a:p>
            <a:pPr algn="ctr"/>
            <a:r>
              <a:rPr lang="en-US" sz="4000" b="1" dirty="0" smtClean="0">
                <a:latin typeface="+mn-lt"/>
              </a:rPr>
              <a:t>Strategy with Artificial Intelligence</a:t>
            </a:r>
            <a:endParaRPr lang="en-US" sz="4000" b="1" dirty="0">
              <a:latin typeface="+mn-lt"/>
            </a:endParaRP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773"/>
          <a:stretch/>
        </p:blipFill>
        <p:spPr>
          <a:xfrm>
            <a:off x="2904842" y="1343474"/>
            <a:ext cx="8508570" cy="4449508"/>
          </a:xfrm>
        </p:spPr>
      </p:pic>
      <p:sp>
        <p:nvSpPr>
          <p:cNvPr id="5" name="Slide Number Placeholder 4"/>
          <p:cNvSpPr>
            <a:spLocks noGrp="1"/>
          </p:cNvSpPr>
          <p:nvPr>
            <p:ph type="sldNum" sz="quarter" idx="12"/>
          </p:nvPr>
        </p:nvSpPr>
        <p:spPr>
          <a:xfrm>
            <a:off x="9300339" y="6242605"/>
            <a:ext cx="2743200" cy="365125"/>
          </a:xfrm>
          <a:ln w="28575">
            <a:noFill/>
          </a:ln>
        </p:spPr>
        <p:txBody>
          <a:bodyPr/>
          <a:lstStyle/>
          <a:p>
            <a:fld id="{D57F1E4F-1CFF-5643-939E-217C01CDF565}" type="slidenum">
              <a:rPr lang="en-US" smtClean="0"/>
              <a:pPr/>
              <a:t>33</a:t>
            </a:fld>
            <a:endParaRPr lang="en-US" dirty="0"/>
          </a:p>
        </p:txBody>
      </p:sp>
      <p:sp>
        <p:nvSpPr>
          <p:cNvPr id="8" name="TextBox 7"/>
          <p:cNvSpPr txBox="1"/>
          <p:nvPr/>
        </p:nvSpPr>
        <p:spPr>
          <a:xfrm>
            <a:off x="1266778" y="1718017"/>
            <a:ext cx="6336426" cy="3693319"/>
          </a:xfrm>
          <a:prstGeom prst="rect">
            <a:avLst/>
          </a:prstGeom>
          <a:solidFill>
            <a:schemeClr val="bg2"/>
          </a:solidFill>
          <a:ln w="19050">
            <a:solidFill>
              <a:srgbClr val="FF0000"/>
            </a:solidFill>
          </a:ln>
        </p:spPr>
        <p:txBody>
          <a:bodyPr wrap="square" rtlCol="0">
            <a:spAutoFit/>
          </a:bodyPr>
          <a:lstStyle/>
          <a:p>
            <a:pPr>
              <a:lnSpc>
                <a:spcPct val="150000"/>
              </a:lnSpc>
            </a:pPr>
            <a:r>
              <a:rPr lang="en-US" sz="2000" b="1" dirty="0" smtClean="0">
                <a:solidFill>
                  <a:schemeClr val="accent5">
                    <a:lumMod val="75000"/>
                  </a:schemeClr>
                </a:solidFill>
              </a:rPr>
              <a:t>“Hyperwar as a concept emerges from the speed of future war, which comes in almost equal parts from …AI- powered intelligence analysis and AI-powered decision support in command and control, right up to where a human figures in the decision making.  The string of detect, decide, and act will be accelerated immeasurably by AI.”     </a:t>
            </a:r>
            <a:r>
              <a:rPr lang="en-US" sz="1600" b="1" dirty="0" smtClean="0">
                <a:solidFill>
                  <a:schemeClr val="accent5">
                    <a:lumMod val="75000"/>
                  </a:schemeClr>
                </a:solidFill>
              </a:rPr>
              <a:t>Gen. John Allen, USMC (ret.) &amp; Amir Husain, “AI Will Change the Balance of Power,” </a:t>
            </a:r>
            <a:r>
              <a:rPr lang="en-US" sz="1600" b="1" i="1" dirty="0" smtClean="0">
                <a:solidFill>
                  <a:schemeClr val="accent5">
                    <a:lumMod val="75000"/>
                  </a:schemeClr>
                </a:solidFill>
              </a:rPr>
              <a:t>Naval Institute Proceedings, </a:t>
            </a:r>
            <a:r>
              <a:rPr lang="en-US" sz="1600" b="1" dirty="0" smtClean="0">
                <a:solidFill>
                  <a:schemeClr val="accent5">
                    <a:lumMod val="75000"/>
                  </a:schemeClr>
                </a:solidFill>
              </a:rPr>
              <a:t>August 2018.</a:t>
            </a:r>
            <a:endParaRPr lang="en-US" sz="1600" b="1" dirty="0">
              <a:solidFill>
                <a:schemeClr val="accent5">
                  <a:lumMod val="75000"/>
                </a:schemeClr>
              </a:solidFill>
            </a:endParaRPr>
          </a:p>
        </p:txBody>
      </p:sp>
      <p:grpSp>
        <p:nvGrpSpPr>
          <p:cNvPr id="9" name="Group 8"/>
          <p:cNvGrpSpPr/>
          <p:nvPr/>
        </p:nvGrpSpPr>
        <p:grpSpPr>
          <a:xfrm>
            <a:off x="1266778" y="1378391"/>
            <a:ext cx="10146633" cy="4414591"/>
            <a:chOff x="1349639" y="3535336"/>
            <a:chExt cx="10556455" cy="441459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9484" y="3535336"/>
              <a:ext cx="2906610" cy="4414591"/>
            </a:xfrm>
            <a:prstGeom prst="rect">
              <a:avLst/>
            </a:prstGeom>
            <a:ln w="28575">
              <a:solidFill>
                <a:srgbClr val="FF0000"/>
              </a:solidFill>
            </a:ln>
          </p:spPr>
        </p:pic>
        <p:sp>
          <p:nvSpPr>
            <p:cNvPr id="6" name="TextBox 5"/>
            <p:cNvSpPr txBox="1"/>
            <p:nvPr/>
          </p:nvSpPr>
          <p:spPr>
            <a:xfrm>
              <a:off x="1349639" y="3535336"/>
              <a:ext cx="7649846" cy="4401205"/>
            </a:xfrm>
            <a:prstGeom prst="rect">
              <a:avLst/>
            </a:prstGeom>
            <a:solidFill>
              <a:srgbClr val="DDCDAD"/>
            </a:solidFill>
            <a:ln w="28575">
              <a:solidFill>
                <a:srgbClr val="FF0000"/>
              </a:solidFill>
            </a:ln>
          </p:spPr>
          <p:txBody>
            <a:bodyPr wrap="square" rtlCol="0">
              <a:spAutoFit/>
            </a:bodyPr>
            <a:lstStyle/>
            <a:p>
              <a:r>
                <a:rPr lang="en-US" sz="2000" b="1" dirty="0" smtClean="0"/>
                <a:t>“Strategic-level AI, operating as an oracle for decision makers, will be able to test accepted wisdom, discarding spurious associations, rejecting pet theories &amp; identifying key vulnerabilities in enemies. “ </a:t>
              </a:r>
            </a:p>
            <a:p>
              <a:endParaRPr lang="en-US" sz="2000" b="1" dirty="0" smtClean="0"/>
            </a:p>
            <a:p>
              <a:r>
                <a:rPr lang="en-US" sz="2000" b="1" dirty="0" smtClean="0"/>
                <a:t>AI “will have a transformative effect on the strategy of those states employing them.   This is because militaries that can successful develop and utilize them will experience a dramatic increase in fighting power relative to those that cannot.”</a:t>
              </a:r>
              <a:endParaRPr lang="en-US" sz="2000" b="1" dirty="0"/>
            </a:p>
            <a:p>
              <a:endParaRPr lang="en-US" sz="2000" b="1" dirty="0"/>
            </a:p>
            <a:p>
              <a:r>
                <a:rPr lang="en-US" sz="2000" b="1" dirty="0" smtClean="0"/>
                <a:t>“Soon, autonomous and intelligent platforms will be able to manoeuvre faster and employ force with more precision than those operated by humans.”      </a:t>
              </a:r>
            </a:p>
            <a:p>
              <a:endParaRPr lang="en-US" sz="2000" b="1" dirty="0" smtClean="0"/>
            </a:p>
            <a:p>
              <a:r>
                <a:rPr lang="en-US" sz="2000" b="1" dirty="0"/>
                <a:t> </a:t>
              </a:r>
              <a:r>
                <a:rPr lang="en-US" sz="2000" b="1" dirty="0" smtClean="0"/>
                <a:t>                   </a:t>
              </a:r>
              <a:r>
                <a:rPr lang="en-US" sz="1600" b="1" dirty="0" smtClean="0"/>
                <a:t>Payne, “AI, a Revolution in Strategic Affairs,” </a:t>
              </a:r>
              <a:r>
                <a:rPr lang="en-US" sz="1600" b="1" i="1" dirty="0" smtClean="0"/>
                <a:t>Survival</a:t>
              </a:r>
              <a:r>
                <a:rPr lang="en-US" sz="1600" b="1" dirty="0" smtClean="0"/>
                <a:t>, 2018, p. 9 </a:t>
              </a:r>
            </a:p>
          </p:txBody>
        </p:sp>
      </p:grpSp>
    </p:spTree>
    <p:extLst>
      <p:ext uri="{BB962C8B-B14F-4D97-AF65-F5344CB8AC3E}">
        <p14:creationId xmlns:p14="http://schemas.microsoft.com/office/powerpoint/2010/main" val="487305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153"/>
            <a:ext cx="10515600" cy="1325563"/>
          </a:xfrm>
        </p:spPr>
        <p:txBody>
          <a:bodyPr/>
          <a:lstStyle/>
          <a:p>
            <a:pPr algn="ctr"/>
            <a:r>
              <a:rPr lang="en-US" b="1" dirty="0" smtClean="0"/>
              <a:t>Human-Machine Teaming</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1010692"/>
              </p:ext>
            </p:extLst>
          </p:nvPr>
        </p:nvGraphicFramePr>
        <p:xfrm>
          <a:off x="4463512" y="1239864"/>
          <a:ext cx="6890289"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44298" y="1473716"/>
            <a:ext cx="2619212" cy="343222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grpSp>
        <p:nvGrpSpPr>
          <p:cNvPr id="11" name="Group 10"/>
          <p:cNvGrpSpPr/>
          <p:nvPr/>
        </p:nvGrpSpPr>
        <p:grpSpPr>
          <a:xfrm>
            <a:off x="6737563" y="2272428"/>
            <a:ext cx="2541722" cy="1418525"/>
            <a:chOff x="6737563" y="2272428"/>
            <a:chExt cx="2541722" cy="1418525"/>
          </a:xfrm>
        </p:grpSpPr>
        <p:sp>
          <p:nvSpPr>
            <p:cNvPr id="7" name="TextBox 6"/>
            <p:cNvSpPr txBox="1"/>
            <p:nvPr/>
          </p:nvSpPr>
          <p:spPr>
            <a:xfrm>
              <a:off x="8008424" y="3271195"/>
              <a:ext cx="1270861" cy="400110"/>
            </a:xfrm>
            <a:prstGeom prst="rect">
              <a:avLst/>
            </a:prstGeom>
            <a:noFill/>
          </p:spPr>
          <p:txBody>
            <a:bodyPr wrap="square" rtlCol="0">
              <a:spAutoFit/>
            </a:bodyPr>
            <a:lstStyle/>
            <a:p>
              <a:r>
                <a:rPr lang="en-US" sz="2000" b="1" dirty="0" smtClean="0">
                  <a:solidFill>
                    <a:srgbClr val="FF0000"/>
                  </a:solidFill>
                </a:rPr>
                <a:t>Cognitive</a:t>
              </a:r>
              <a:endParaRPr lang="en-US" b="1" dirty="0">
                <a:solidFill>
                  <a:srgbClr val="FF0000"/>
                </a:solidFill>
              </a:endParaRPr>
            </a:p>
          </p:txBody>
        </p:sp>
        <p:sp>
          <p:nvSpPr>
            <p:cNvPr id="8" name="TextBox 7"/>
            <p:cNvSpPr txBox="1"/>
            <p:nvPr/>
          </p:nvSpPr>
          <p:spPr>
            <a:xfrm>
              <a:off x="7257727" y="2272428"/>
              <a:ext cx="1270861" cy="400110"/>
            </a:xfrm>
            <a:prstGeom prst="rect">
              <a:avLst/>
            </a:prstGeom>
            <a:noFill/>
          </p:spPr>
          <p:txBody>
            <a:bodyPr wrap="square" rtlCol="0">
              <a:spAutoFit/>
            </a:bodyPr>
            <a:lstStyle/>
            <a:p>
              <a:r>
                <a:rPr lang="en-US" sz="2000" b="1" dirty="0" smtClean="0">
                  <a:solidFill>
                    <a:srgbClr val="FF0000"/>
                  </a:solidFill>
                </a:rPr>
                <a:t>Cognitive</a:t>
              </a:r>
              <a:endParaRPr lang="en-US" b="1" dirty="0">
                <a:solidFill>
                  <a:srgbClr val="FF0000"/>
                </a:solidFill>
              </a:endParaRPr>
            </a:p>
          </p:txBody>
        </p:sp>
        <p:sp>
          <p:nvSpPr>
            <p:cNvPr id="9" name="TextBox 8"/>
            <p:cNvSpPr txBox="1"/>
            <p:nvPr/>
          </p:nvSpPr>
          <p:spPr>
            <a:xfrm>
              <a:off x="6737563" y="3290843"/>
              <a:ext cx="1270861" cy="400110"/>
            </a:xfrm>
            <a:prstGeom prst="rect">
              <a:avLst/>
            </a:prstGeom>
            <a:noFill/>
          </p:spPr>
          <p:txBody>
            <a:bodyPr wrap="square" rtlCol="0">
              <a:spAutoFit/>
            </a:bodyPr>
            <a:lstStyle/>
            <a:p>
              <a:r>
                <a:rPr lang="en-US" sz="2000" b="1" dirty="0" smtClean="0">
                  <a:solidFill>
                    <a:srgbClr val="FF0000"/>
                  </a:solidFill>
                </a:rPr>
                <a:t>Physical</a:t>
              </a:r>
              <a:endParaRPr lang="en-US" b="1" dirty="0">
                <a:solidFill>
                  <a:srgbClr val="FF0000"/>
                </a:solidFill>
              </a:endParaRPr>
            </a:p>
          </p:txBody>
        </p:sp>
      </p:grpSp>
      <p:sp>
        <p:nvSpPr>
          <p:cNvPr id="10" name="TextBox 9"/>
          <p:cNvSpPr txBox="1"/>
          <p:nvPr/>
        </p:nvSpPr>
        <p:spPr>
          <a:xfrm>
            <a:off x="838200" y="5504593"/>
            <a:ext cx="10723536" cy="830997"/>
          </a:xfrm>
          <a:prstGeom prst="rect">
            <a:avLst/>
          </a:prstGeom>
          <a:solidFill>
            <a:srgbClr val="FF0000"/>
          </a:solidFill>
        </p:spPr>
        <p:txBody>
          <a:bodyPr wrap="square" rtlCol="0">
            <a:spAutoFit/>
          </a:bodyPr>
          <a:lstStyle/>
          <a:p>
            <a:pPr algn="ctr">
              <a:spcAft>
                <a:spcPts val="600"/>
              </a:spcAft>
            </a:pPr>
            <a:r>
              <a:rPr lang="en-US" sz="2400" b="1" dirty="0" smtClean="0">
                <a:solidFill>
                  <a:schemeClr val="bg1"/>
                </a:solidFill>
              </a:rPr>
              <a:t>For </a:t>
            </a:r>
            <a:r>
              <a:rPr lang="en-US" sz="2400" b="1" dirty="0" smtClean="0">
                <a:solidFill>
                  <a:schemeClr val="bg1"/>
                </a:solidFill>
                <a:effectLst>
                  <a:outerShdw blurRad="38100" dist="38100" dir="2700000" algn="tl">
                    <a:srgbClr val="000000">
                      <a:alpha val="43137"/>
                    </a:srgbClr>
                  </a:outerShdw>
                </a:effectLst>
              </a:rPr>
              <a:t>both policy, bureaucratic and practical reasons, most progress in leveraging AI and Unmanned Systems in defense will be made in Human/Machine Teaming.</a:t>
            </a:r>
            <a:endParaRPr lang="en-US" sz="24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523068" y="5271749"/>
            <a:ext cx="11353800" cy="1138773"/>
          </a:xfrm>
          <a:prstGeom prst="rect">
            <a:avLst/>
          </a:prstGeom>
          <a:solidFill>
            <a:schemeClr val="accent1">
              <a:lumMod val="75000"/>
            </a:schemeClr>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a:t>
            </a:r>
            <a:r>
              <a:rPr lang="en-US" sz="2400" b="1" dirty="0" smtClean="0">
                <a:solidFill>
                  <a:schemeClr val="bg1"/>
                </a:solidFill>
                <a:effectLst>
                  <a:outerShdw blurRad="38100" dist="38100" dir="2700000" algn="tl">
                    <a:srgbClr val="000000">
                      <a:alpha val="43137"/>
                    </a:srgbClr>
                  </a:outerShdw>
                </a:effectLst>
              </a:rPr>
              <a:t>Leaving humans in the loop and humans on the loop will be critical in both the design and early deployment of lethal systems in human-machine teaming .”  </a:t>
            </a:r>
          </a:p>
          <a:p>
            <a:pPr algn="ctr"/>
            <a:r>
              <a:rPr lang="en-US" sz="2000" b="1" dirty="0" smtClean="0">
                <a:solidFill>
                  <a:schemeClr val="bg1"/>
                </a:solidFill>
                <a:effectLst>
                  <a:outerShdw blurRad="38100" dist="38100" dir="2700000" algn="tl">
                    <a:srgbClr val="000000">
                      <a:alpha val="43137"/>
                    </a:srgbClr>
                  </a:outerShdw>
                </a:effectLst>
              </a:rPr>
              <a:t>Major Gen. Mick Ryan, Australian Army, </a:t>
            </a:r>
            <a:r>
              <a:rPr lang="en-US" sz="2000" b="1" i="1" dirty="0" smtClean="0">
                <a:solidFill>
                  <a:schemeClr val="bg1"/>
                </a:solidFill>
                <a:effectLst>
                  <a:outerShdw blurRad="38100" dist="38100" dir="2700000" algn="tl">
                    <a:srgbClr val="000000">
                      <a:alpha val="43137"/>
                    </a:srgbClr>
                  </a:outerShdw>
                </a:effectLst>
              </a:rPr>
              <a:t>Human-Machine Teaming for Future Ground Forces</a:t>
            </a:r>
            <a:r>
              <a:rPr lang="en-US" sz="2000" b="1" dirty="0" smtClean="0">
                <a:solidFill>
                  <a:schemeClr val="bg1"/>
                </a:solidFill>
                <a:effectLst>
                  <a:outerShdw blurRad="38100" dist="38100" dir="2700000" algn="tl">
                    <a:srgbClr val="000000">
                      <a:alpha val="43137"/>
                    </a:srgbClr>
                  </a:outerShdw>
                </a:effectLst>
              </a:rPr>
              <a:t>, 2018, p. 35</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3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03" y="-238822"/>
            <a:ext cx="10515600" cy="1325563"/>
          </a:xfrm>
        </p:spPr>
        <p:txBody>
          <a:bodyPr>
            <a:normAutofit/>
          </a:bodyPr>
          <a:lstStyle/>
          <a:p>
            <a:pPr algn="ctr"/>
            <a:r>
              <a:rPr lang="en-US" sz="4000" b="1" dirty="0" smtClean="0">
                <a:latin typeface="+mn-lt"/>
              </a:rPr>
              <a:t>Cyber </a:t>
            </a:r>
            <a:r>
              <a:rPr lang="en-US" sz="4000" b="1" dirty="0" err="1" smtClean="0">
                <a:latin typeface="+mn-lt"/>
              </a:rPr>
              <a:t>D’oeil</a:t>
            </a:r>
            <a:r>
              <a:rPr lang="en-US" sz="4000" b="1" dirty="0" smtClean="0">
                <a:latin typeface="+mn-lt"/>
              </a:rPr>
              <a:t> ???</a:t>
            </a:r>
            <a:endParaRPr lang="en-US" sz="4000" b="1" dirty="0">
              <a:latin typeface="+mn-lt"/>
            </a:endParaRPr>
          </a:p>
        </p:txBody>
      </p:sp>
      <p:sp>
        <p:nvSpPr>
          <p:cNvPr id="3" name="Content Placeholder 2"/>
          <p:cNvSpPr>
            <a:spLocks noGrp="1"/>
          </p:cNvSpPr>
          <p:nvPr>
            <p:ph idx="1"/>
          </p:nvPr>
        </p:nvSpPr>
        <p:spPr>
          <a:xfrm>
            <a:off x="438145" y="802433"/>
            <a:ext cx="8863017" cy="5919042"/>
          </a:xfrm>
          <a:solidFill>
            <a:schemeClr val="accent1">
              <a:lumMod val="40000"/>
              <a:lumOff val="60000"/>
            </a:schemeClr>
          </a:solidFill>
        </p:spPr>
        <p:txBody>
          <a:bodyPr>
            <a:normAutofit fontScale="85000" lnSpcReduction="20000"/>
          </a:bodyPr>
          <a:lstStyle/>
          <a:p>
            <a:pPr>
              <a:lnSpc>
                <a:spcPct val="110000"/>
              </a:lnSpc>
              <a:spcBef>
                <a:spcPts val="0"/>
              </a:spcBef>
              <a:spcAft>
                <a:spcPts val="1200"/>
              </a:spcAft>
            </a:pPr>
            <a:r>
              <a:rPr lang="en-US" sz="3300" dirty="0" smtClean="0"/>
              <a:t>Clausewitz’s </a:t>
            </a:r>
            <a:r>
              <a:rPr lang="en-US" sz="3300" dirty="0"/>
              <a:t>ideal for intuition </a:t>
            </a:r>
            <a:r>
              <a:rPr lang="en-US" sz="3300" dirty="0" smtClean="0"/>
              <a:t>&amp; </a:t>
            </a:r>
            <a:r>
              <a:rPr lang="en-US" sz="3300" i="1" dirty="0" smtClean="0"/>
              <a:t>coup d’oeil may be challenged</a:t>
            </a:r>
            <a:r>
              <a:rPr lang="en-US" sz="3300" dirty="0" smtClean="0"/>
              <a:t> </a:t>
            </a:r>
          </a:p>
          <a:p>
            <a:pPr>
              <a:lnSpc>
                <a:spcPct val="110000"/>
              </a:lnSpc>
              <a:spcBef>
                <a:spcPts val="0"/>
              </a:spcBef>
              <a:spcAft>
                <a:spcPts val="1200"/>
              </a:spcAft>
            </a:pPr>
            <a:r>
              <a:rPr lang="en-US" sz="3300" dirty="0" smtClean="0"/>
              <a:t>The </a:t>
            </a:r>
            <a:r>
              <a:rPr lang="en-US" sz="3300" dirty="0"/>
              <a:t>Commander’s intuitive grasp of the battlespace will be augmented </a:t>
            </a:r>
            <a:r>
              <a:rPr lang="en-US" sz="3300" dirty="0" smtClean="0"/>
              <a:t>by AI-enabled decision </a:t>
            </a:r>
            <a:r>
              <a:rPr lang="en-US" sz="3300" dirty="0"/>
              <a:t>support </a:t>
            </a:r>
            <a:r>
              <a:rPr lang="en-US" sz="3300" dirty="0" smtClean="0"/>
              <a:t>systems: </a:t>
            </a:r>
          </a:p>
          <a:p>
            <a:pPr marL="457200" lvl="1" indent="0">
              <a:lnSpc>
                <a:spcPct val="110000"/>
              </a:lnSpc>
              <a:spcBef>
                <a:spcPts val="0"/>
              </a:spcBef>
              <a:spcAft>
                <a:spcPts val="1200"/>
              </a:spcAft>
              <a:buNone/>
            </a:pPr>
            <a:r>
              <a:rPr lang="en-US" sz="2600" dirty="0" smtClean="0"/>
              <a:t>-Intelligence synthesis, COA development , wargaming, &amp; Red Teaming</a:t>
            </a:r>
          </a:p>
          <a:p>
            <a:pPr>
              <a:lnSpc>
                <a:spcPct val="110000"/>
              </a:lnSpc>
              <a:spcBef>
                <a:spcPts val="0"/>
              </a:spcBef>
              <a:spcAft>
                <a:spcPts val="1200"/>
              </a:spcAft>
            </a:pPr>
            <a:r>
              <a:rPr lang="en-US" sz="3400" dirty="0" smtClean="0"/>
              <a:t> </a:t>
            </a:r>
            <a:r>
              <a:rPr lang="en-US" sz="3300" dirty="0"/>
              <a:t>The </a:t>
            </a:r>
            <a:r>
              <a:rPr lang="en-US" sz="3300" i="1" dirty="0" smtClean="0"/>
              <a:t>coup </a:t>
            </a:r>
            <a:r>
              <a:rPr lang="en-US" sz="3300" i="1" dirty="0"/>
              <a:t>d’oeil</a:t>
            </a:r>
            <a:r>
              <a:rPr lang="en-US" sz="3300" b="1" dirty="0"/>
              <a:t> </a:t>
            </a:r>
            <a:r>
              <a:rPr lang="en-US" sz="3300" dirty="0"/>
              <a:t>of the human</a:t>
            </a:r>
            <a:r>
              <a:rPr lang="en-US" sz="3300" b="1" dirty="0"/>
              <a:t> </a:t>
            </a:r>
            <a:r>
              <a:rPr lang="en-US" sz="3300" b="1" dirty="0" smtClean="0"/>
              <a:t>may</a:t>
            </a:r>
            <a:r>
              <a:rPr lang="en-US" sz="3300" dirty="0" smtClean="0"/>
              <a:t> </a:t>
            </a:r>
            <a:r>
              <a:rPr lang="en-US" sz="3300" dirty="0"/>
              <a:t>be replaced </a:t>
            </a:r>
            <a:r>
              <a:rPr lang="en-US" sz="3300" dirty="0" smtClean="0"/>
              <a:t>by </a:t>
            </a:r>
            <a:r>
              <a:rPr lang="en-US" sz="3300" dirty="0"/>
              <a:t>a </a:t>
            </a:r>
            <a:r>
              <a:rPr lang="en-US" sz="3300" dirty="0" smtClean="0"/>
              <a:t>AI-enabled </a:t>
            </a:r>
            <a:r>
              <a:rPr lang="en-US" sz="3300" i="1" dirty="0" smtClean="0"/>
              <a:t>“</a:t>
            </a:r>
            <a:r>
              <a:rPr lang="en-US" sz="3300" i="1" dirty="0"/>
              <a:t>cyber d’oeil” </a:t>
            </a:r>
            <a:r>
              <a:rPr lang="en-US" sz="3300" dirty="0" smtClean="0"/>
              <a:t>to support decision-making.  </a:t>
            </a:r>
          </a:p>
          <a:p>
            <a:pPr>
              <a:lnSpc>
                <a:spcPct val="110000"/>
              </a:lnSpc>
              <a:spcBef>
                <a:spcPts val="0"/>
              </a:spcBef>
              <a:spcAft>
                <a:spcPts val="1200"/>
              </a:spcAft>
            </a:pPr>
            <a:r>
              <a:rPr lang="en-US" sz="3300" dirty="0" smtClean="0"/>
              <a:t>This </a:t>
            </a:r>
            <a:r>
              <a:rPr lang="en-US" sz="3300" dirty="0"/>
              <a:t>will not happen overnight, and there will be </a:t>
            </a:r>
            <a:r>
              <a:rPr lang="en-US" sz="3300" dirty="0" smtClean="0"/>
              <a:t>some “artificial stupidity.”</a:t>
            </a:r>
            <a:r>
              <a:rPr lang="en-US" sz="3300" baseline="30000" dirty="0" smtClean="0"/>
              <a:t>1</a:t>
            </a:r>
            <a:r>
              <a:rPr lang="en-US" sz="3300" dirty="0" smtClean="0"/>
              <a:t> </a:t>
            </a:r>
          </a:p>
          <a:p>
            <a:pPr>
              <a:lnSpc>
                <a:spcPct val="110000"/>
              </a:lnSpc>
              <a:spcBef>
                <a:spcPts val="0"/>
              </a:spcBef>
              <a:spcAft>
                <a:spcPts val="1200"/>
              </a:spcAft>
            </a:pPr>
            <a:r>
              <a:rPr lang="en-US" sz="3300" dirty="0" smtClean="0"/>
              <a:t>Is “System 3 Thinking” required to account for human-directed exploitation of AI systems and BCI.</a:t>
            </a:r>
            <a:endParaRPr lang="en-US" sz="3300" dirty="0"/>
          </a:p>
          <a:p>
            <a:pPr marL="0" indent="0">
              <a:buNone/>
            </a:pPr>
            <a:r>
              <a:rPr lang="en-US" sz="1900" dirty="0" smtClean="0"/>
              <a:t>1.  Sydney </a:t>
            </a:r>
            <a:r>
              <a:rPr lang="en-US" sz="1900" dirty="0"/>
              <a:t>J. Freedberg Jr., “</a:t>
            </a:r>
            <a:r>
              <a:rPr lang="en-US" sz="1900" dirty="0">
                <a:hlinkClick r:id="rId2"/>
              </a:rPr>
              <a:t>Artificial Stupidity: Learning To Trust Artificial Intelligence (Sometimes)</a:t>
            </a:r>
            <a:r>
              <a:rPr lang="en-US" sz="1900" dirty="0"/>
              <a:t>,” </a:t>
            </a:r>
            <a:r>
              <a:rPr lang="en-US" sz="1900" i="1" dirty="0"/>
              <a:t>Breaking Defense</a:t>
            </a:r>
            <a:r>
              <a:rPr lang="en-US" sz="1900" b="1" i="1" dirty="0"/>
              <a:t>, </a:t>
            </a:r>
            <a:r>
              <a:rPr lang="en-US" sz="1900" dirty="0"/>
              <a:t>July 5, 2017.  </a:t>
            </a:r>
          </a:p>
        </p:txBody>
      </p:sp>
      <p:sp>
        <p:nvSpPr>
          <p:cNvPr id="4" name="TextBox 3"/>
          <p:cNvSpPr txBox="1"/>
          <p:nvPr/>
        </p:nvSpPr>
        <p:spPr>
          <a:xfrm>
            <a:off x="9372600" y="4461628"/>
            <a:ext cx="2443163" cy="2031325"/>
          </a:xfrm>
          <a:prstGeom prst="rect">
            <a:avLst/>
          </a:prstGeom>
          <a:noFill/>
        </p:spPr>
        <p:txBody>
          <a:bodyPr wrap="square" rtlCol="0">
            <a:spAutoFit/>
          </a:bodyPr>
          <a:lstStyle/>
          <a:p>
            <a:r>
              <a:rPr lang="en-US" dirty="0" smtClean="0"/>
              <a:t>Coup d’oeil, “the </a:t>
            </a:r>
            <a:r>
              <a:rPr lang="en-US" dirty="0"/>
              <a:t>quick recognition of a truth that the mind would ordinarily miss or would perceive only after long study and reflection.”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6881" y="645375"/>
            <a:ext cx="2514600" cy="3810000"/>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156901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696" y="-86283"/>
            <a:ext cx="10515600" cy="1325563"/>
          </a:xfrm>
        </p:spPr>
        <p:txBody>
          <a:bodyPr>
            <a:normAutofit/>
          </a:bodyPr>
          <a:lstStyle/>
          <a:p>
            <a:r>
              <a:rPr lang="en-US" sz="4000" b="1" dirty="0" smtClean="0">
                <a:latin typeface="+mn-lt"/>
              </a:rPr>
              <a:t>Employment Impacts/Personnel Shifts</a:t>
            </a:r>
            <a:endParaRPr lang="en-US" sz="4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3917912"/>
              </p:ext>
            </p:extLst>
          </p:nvPr>
        </p:nvGraphicFramePr>
        <p:xfrm>
          <a:off x="1876696" y="1350037"/>
          <a:ext cx="7872414" cy="4206240"/>
        </p:xfrm>
        <a:graphic>
          <a:graphicData uri="http://schemas.openxmlformats.org/drawingml/2006/table">
            <a:tbl>
              <a:tblPr firstRow="1" bandRow="1">
                <a:tableStyleId>{5C22544A-7EE6-4342-B048-85BDC9FD1C3A}</a:tableStyleId>
              </a:tblPr>
              <a:tblGrid>
                <a:gridCol w="3936207"/>
                <a:gridCol w="3936207"/>
              </a:tblGrid>
              <a:tr h="370840">
                <a:tc>
                  <a:txBody>
                    <a:bodyPr/>
                    <a:lstStyle/>
                    <a:p>
                      <a:endParaRPr lang="en-US" dirty="0" smtClean="0"/>
                    </a:p>
                    <a:p>
                      <a:endParaRPr lang="en-US" dirty="0" smtClean="0"/>
                    </a:p>
                    <a:p>
                      <a:endParaRPr lang="en-US" dirty="0" smtClean="0"/>
                    </a:p>
                    <a:p>
                      <a:r>
                        <a:rPr lang="en-US" sz="2400" dirty="0" smtClean="0"/>
                        <a:t>             </a:t>
                      </a:r>
                      <a:r>
                        <a:rPr lang="en-US" sz="2400" cap="all" baseline="0" dirty="0" smtClean="0"/>
                        <a:t>Human Veneer</a:t>
                      </a:r>
                    </a:p>
                    <a:p>
                      <a:endParaRPr lang="en-US" dirty="0" smtClean="0"/>
                    </a:p>
                    <a:p>
                      <a:endParaRPr lang="en-US" dirty="0"/>
                    </a:p>
                  </a:txBody>
                  <a:tcPr/>
                </a:tc>
                <a:tc>
                  <a:txBody>
                    <a:bodyPr/>
                    <a:lstStyle/>
                    <a:p>
                      <a:endParaRPr lang="en-US" dirty="0" smtClean="0"/>
                    </a:p>
                    <a:p>
                      <a:endParaRPr lang="en-US" dirty="0" smtClean="0"/>
                    </a:p>
                    <a:p>
                      <a:endParaRPr lang="en-US" dirty="0" smtClean="0"/>
                    </a:p>
                    <a:p>
                      <a:r>
                        <a:rPr lang="en-US" sz="2400" dirty="0" smtClean="0"/>
                        <a:t>                   SAFE ZONE</a:t>
                      </a:r>
                    </a:p>
                    <a:p>
                      <a:endParaRPr lang="en-US" dirty="0" smtClean="0"/>
                    </a:p>
                    <a:p>
                      <a:endParaRPr lang="en-US" dirty="0" smtClean="0"/>
                    </a:p>
                    <a:p>
                      <a:endParaRPr lang="en-US" dirty="0"/>
                    </a:p>
                  </a:txBody>
                  <a:tcPr/>
                </a:tc>
              </a:tr>
              <a:tr h="370840">
                <a:tc>
                  <a:txBody>
                    <a:bodyPr/>
                    <a:lstStyle/>
                    <a:p>
                      <a:endParaRPr lang="en-US" dirty="0" smtClean="0"/>
                    </a:p>
                    <a:p>
                      <a:endParaRPr lang="en-US" dirty="0" smtClean="0"/>
                    </a:p>
                    <a:p>
                      <a:r>
                        <a:rPr lang="en-US" dirty="0" smtClean="0"/>
                        <a:t>                    </a:t>
                      </a:r>
                      <a:r>
                        <a:rPr lang="en-US" sz="2400" b="0" dirty="0" smtClean="0"/>
                        <a:t>DANGER ZONE</a:t>
                      </a:r>
                      <a:endParaRPr lang="en-US" b="0"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r>
                        <a:rPr lang="en-US" dirty="0" smtClean="0"/>
                        <a:t>                     </a:t>
                      </a:r>
                      <a:r>
                        <a:rPr lang="en-US" sz="2400" dirty="0" smtClean="0"/>
                        <a:t>SLOW CREEP</a:t>
                      </a:r>
                      <a:endParaRPr lang="en-US" sz="2400" dirty="0"/>
                    </a:p>
                  </a:txBody>
                  <a:tcPr/>
                </a:tc>
              </a:tr>
            </a:tbl>
          </a:graphicData>
        </a:graphic>
      </p:graphicFrame>
      <p:sp>
        <p:nvSpPr>
          <p:cNvPr id="3" name="TextBox 2"/>
          <p:cNvSpPr txBox="1"/>
          <p:nvPr/>
        </p:nvSpPr>
        <p:spPr>
          <a:xfrm>
            <a:off x="5400535" y="840279"/>
            <a:ext cx="968188" cy="461665"/>
          </a:xfrm>
          <a:prstGeom prst="rect">
            <a:avLst/>
          </a:prstGeom>
          <a:noFill/>
        </p:spPr>
        <p:txBody>
          <a:bodyPr wrap="square" rtlCol="0">
            <a:spAutoFit/>
          </a:bodyPr>
          <a:lstStyle/>
          <a:p>
            <a:r>
              <a:rPr lang="en-US" sz="2400" b="1" dirty="0" smtClean="0"/>
              <a:t>Social</a:t>
            </a:r>
            <a:endParaRPr lang="en-US" sz="2400" b="1" dirty="0"/>
          </a:p>
        </p:txBody>
      </p:sp>
      <p:sp>
        <p:nvSpPr>
          <p:cNvPr id="5" name="TextBox 4"/>
          <p:cNvSpPr txBox="1"/>
          <p:nvPr/>
        </p:nvSpPr>
        <p:spPr>
          <a:xfrm>
            <a:off x="5305707" y="5564922"/>
            <a:ext cx="1193706" cy="461665"/>
          </a:xfrm>
          <a:prstGeom prst="rect">
            <a:avLst/>
          </a:prstGeom>
          <a:noFill/>
        </p:spPr>
        <p:txBody>
          <a:bodyPr wrap="square" rtlCol="0">
            <a:spAutoFit/>
          </a:bodyPr>
          <a:lstStyle/>
          <a:p>
            <a:r>
              <a:rPr lang="en-US" sz="2400" b="1" dirty="0" smtClean="0"/>
              <a:t>Asocial</a:t>
            </a:r>
            <a:endParaRPr lang="en-US" sz="2400" b="1" dirty="0"/>
          </a:p>
        </p:txBody>
      </p:sp>
      <p:sp>
        <p:nvSpPr>
          <p:cNvPr id="6" name="TextBox 5"/>
          <p:cNvSpPr txBox="1"/>
          <p:nvPr/>
        </p:nvSpPr>
        <p:spPr>
          <a:xfrm>
            <a:off x="306480" y="3471535"/>
            <a:ext cx="1570216" cy="830997"/>
          </a:xfrm>
          <a:prstGeom prst="rect">
            <a:avLst/>
          </a:prstGeom>
          <a:noFill/>
        </p:spPr>
        <p:txBody>
          <a:bodyPr wrap="square" rtlCol="0">
            <a:spAutoFit/>
          </a:bodyPr>
          <a:lstStyle/>
          <a:p>
            <a:r>
              <a:rPr lang="en-US" sz="2400" b="1" dirty="0" smtClean="0"/>
              <a:t>Optimizat-ion based</a:t>
            </a:r>
            <a:endParaRPr lang="en-US" sz="2400" b="1" dirty="0"/>
          </a:p>
        </p:txBody>
      </p:sp>
      <p:sp>
        <p:nvSpPr>
          <p:cNvPr id="7" name="TextBox 6"/>
          <p:cNvSpPr txBox="1"/>
          <p:nvPr/>
        </p:nvSpPr>
        <p:spPr>
          <a:xfrm>
            <a:off x="9859775" y="3471535"/>
            <a:ext cx="1632977" cy="830997"/>
          </a:xfrm>
          <a:prstGeom prst="rect">
            <a:avLst/>
          </a:prstGeom>
          <a:noFill/>
        </p:spPr>
        <p:txBody>
          <a:bodyPr wrap="square" rtlCol="0">
            <a:spAutoFit/>
          </a:bodyPr>
          <a:lstStyle/>
          <a:p>
            <a:r>
              <a:rPr lang="en-US" sz="2400" b="1" dirty="0" smtClean="0"/>
              <a:t>Creativity/Contextual </a:t>
            </a:r>
            <a:endParaRPr lang="en-US" sz="2400" b="1" dirty="0"/>
          </a:p>
        </p:txBody>
      </p:sp>
      <p:cxnSp>
        <p:nvCxnSpPr>
          <p:cNvPr id="11" name="Straight Arrow Connector 10"/>
          <p:cNvCxnSpPr>
            <a:stCxn id="4" idx="2"/>
            <a:endCxn id="4" idx="0"/>
          </p:cNvCxnSpPr>
          <p:nvPr/>
        </p:nvCxnSpPr>
        <p:spPr>
          <a:xfrm flipV="1">
            <a:off x="5812903" y="1350037"/>
            <a:ext cx="0" cy="420624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4" idx="1"/>
          </p:cNvCxnSpPr>
          <p:nvPr/>
        </p:nvCxnSpPr>
        <p:spPr>
          <a:xfrm flipH="1">
            <a:off x="1876696" y="3453157"/>
            <a:ext cx="7872414"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29129" y="1414618"/>
            <a:ext cx="1867740" cy="923330"/>
          </a:xfrm>
          <a:prstGeom prst="rect">
            <a:avLst/>
          </a:prstGeom>
          <a:noFill/>
        </p:spPr>
        <p:txBody>
          <a:bodyPr wrap="square" rtlCol="0">
            <a:spAutoFit/>
          </a:bodyPr>
          <a:lstStyle/>
          <a:p>
            <a:r>
              <a:rPr lang="en-US" dirty="0" smtClean="0"/>
              <a:t>CEO</a:t>
            </a:r>
          </a:p>
          <a:p>
            <a:r>
              <a:rPr lang="en-US" dirty="0" smtClean="0"/>
              <a:t>Defense Attorney</a:t>
            </a:r>
          </a:p>
          <a:p>
            <a:r>
              <a:rPr lang="en-US" dirty="0" smtClean="0"/>
              <a:t>Psychiatrist</a:t>
            </a:r>
            <a:endParaRPr lang="en-US" dirty="0"/>
          </a:p>
        </p:txBody>
      </p:sp>
      <p:sp>
        <p:nvSpPr>
          <p:cNvPr id="19" name="TextBox 18"/>
          <p:cNvSpPr txBox="1"/>
          <p:nvPr/>
        </p:nvSpPr>
        <p:spPr>
          <a:xfrm>
            <a:off x="2086676" y="4609066"/>
            <a:ext cx="2707342" cy="923330"/>
          </a:xfrm>
          <a:prstGeom prst="rect">
            <a:avLst/>
          </a:prstGeom>
          <a:noFill/>
        </p:spPr>
        <p:txBody>
          <a:bodyPr wrap="square" rtlCol="0">
            <a:spAutoFit/>
          </a:bodyPr>
          <a:lstStyle/>
          <a:p>
            <a:r>
              <a:rPr lang="en-US" dirty="0" smtClean="0"/>
              <a:t>Loan Underwriter</a:t>
            </a:r>
          </a:p>
          <a:p>
            <a:r>
              <a:rPr lang="en-US" dirty="0" smtClean="0"/>
              <a:t>Telemarketer</a:t>
            </a:r>
          </a:p>
          <a:p>
            <a:r>
              <a:rPr lang="en-US" dirty="0" smtClean="0"/>
              <a:t>Basic Translator</a:t>
            </a:r>
            <a:endParaRPr lang="en-US" dirty="0"/>
          </a:p>
        </p:txBody>
      </p:sp>
      <p:sp>
        <p:nvSpPr>
          <p:cNvPr id="20" name="TextBox 19"/>
          <p:cNvSpPr txBox="1"/>
          <p:nvPr/>
        </p:nvSpPr>
        <p:spPr>
          <a:xfrm>
            <a:off x="3440347" y="1422423"/>
            <a:ext cx="2856660" cy="923330"/>
          </a:xfrm>
          <a:prstGeom prst="rect">
            <a:avLst/>
          </a:prstGeom>
          <a:noFill/>
        </p:spPr>
        <p:txBody>
          <a:bodyPr wrap="square" rtlCol="0">
            <a:spAutoFit/>
          </a:bodyPr>
          <a:lstStyle/>
          <a:p>
            <a:r>
              <a:rPr lang="en-US" dirty="0" smtClean="0"/>
              <a:t>Teacher</a:t>
            </a:r>
          </a:p>
          <a:p>
            <a:r>
              <a:rPr lang="en-US" dirty="0" smtClean="0"/>
              <a:t>Doctor (Gen. Prac.)</a:t>
            </a:r>
          </a:p>
          <a:p>
            <a:r>
              <a:rPr lang="en-US" dirty="0" smtClean="0"/>
              <a:t>Financial Planner</a:t>
            </a:r>
            <a:endParaRPr lang="en-US" dirty="0"/>
          </a:p>
        </p:txBody>
      </p:sp>
      <p:sp>
        <p:nvSpPr>
          <p:cNvPr id="21" name="TextBox 20"/>
          <p:cNvSpPr txBox="1"/>
          <p:nvPr/>
        </p:nvSpPr>
        <p:spPr>
          <a:xfrm>
            <a:off x="6206019" y="4485675"/>
            <a:ext cx="3674129" cy="923330"/>
          </a:xfrm>
          <a:prstGeom prst="rect">
            <a:avLst/>
          </a:prstGeom>
          <a:noFill/>
        </p:spPr>
        <p:txBody>
          <a:bodyPr wrap="square" rtlCol="0">
            <a:spAutoFit/>
          </a:bodyPr>
          <a:lstStyle/>
          <a:p>
            <a:r>
              <a:rPr lang="en-US" dirty="0" smtClean="0"/>
              <a:t>Medical Researcher</a:t>
            </a:r>
          </a:p>
          <a:p>
            <a:r>
              <a:rPr lang="en-US" dirty="0" smtClean="0"/>
              <a:t>Columnist</a:t>
            </a:r>
          </a:p>
          <a:p>
            <a:r>
              <a:rPr lang="en-US" dirty="0" smtClean="0"/>
              <a:t>Artist</a:t>
            </a:r>
            <a:endParaRPr lang="en-US" dirty="0"/>
          </a:p>
        </p:txBody>
      </p:sp>
      <p:sp>
        <p:nvSpPr>
          <p:cNvPr id="8" name="TextBox 7"/>
          <p:cNvSpPr txBox="1"/>
          <p:nvPr/>
        </p:nvSpPr>
        <p:spPr>
          <a:xfrm>
            <a:off x="612882" y="6035232"/>
            <a:ext cx="11186273" cy="707886"/>
          </a:xfrm>
          <a:prstGeom prst="rect">
            <a:avLst/>
          </a:prstGeom>
          <a:solidFill>
            <a:schemeClr val="bg2">
              <a:lumMod val="90000"/>
            </a:schemeClr>
          </a:solidFill>
        </p:spPr>
        <p:txBody>
          <a:bodyPr wrap="square" rtlCol="0">
            <a:spAutoFit/>
          </a:bodyPr>
          <a:lstStyle/>
          <a:p>
            <a:pPr algn="ctr"/>
            <a:r>
              <a:rPr lang="en-US" sz="2000" b="1" dirty="0" smtClean="0"/>
              <a:t>What military jobs can be placed in Danger Zone?  Where would you place Theater strategist, campaign planner, intelligence analyst, strike targeteer, Joint logistician/mobility planner, etc., ???</a:t>
            </a:r>
            <a:endParaRPr lang="en-US" sz="2000" b="1"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952945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13" y="0"/>
            <a:ext cx="10515600" cy="1096961"/>
          </a:xfrm>
        </p:spPr>
        <p:txBody>
          <a:bodyPr>
            <a:normAutofit/>
          </a:bodyPr>
          <a:lstStyle/>
          <a:p>
            <a:pPr algn="ctr"/>
            <a:r>
              <a:rPr lang="en-US" sz="4000" b="1" dirty="0" smtClean="0">
                <a:latin typeface="+mn-lt"/>
              </a:rPr>
              <a:t>Implications for National Security</a:t>
            </a:r>
            <a:endParaRPr lang="en-US" sz="4000" b="1" dirty="0">
              <a:latin typeface="+mn-lt"/>
            </a:endParaRPr>
          </a:p>
        </p:txBody>
      </p:sp>
      <p:sp>
        <p:nvSpPr>
          <p:cNvPr id="3" name="Content Placeholder 2"/>
          <p:cNvSpPr>
            <a:spLocks noGrp="1"/>
          </p:cNvSpPr>
          <p:nvPr>
            <p:ph idx="1"/>
          </p:nvPr>
        </p:nvSpPr>
        <p:spPr>
          <a:xfrm>
            <a:off x="621265" y="969557"/>
            <a:ext cx="11265935" cy="5751918"/>
          </a:xfrm>
          <a:solidFill>
            <a:schemeClr val="bg2">
              <a:lumMod val="90000"/>
            </a:schemeClr>
          </a:solidFill>
        </p:spPr>
        <p:txBody>
          <a:bodyPr>
            <a:noAutofit/>
          </a:bodyPr>
          <a:lstStyle/>
          <a:p>
            <a:pPr>
              <a:lnSpc>
                <a:spcPct val="150000"/>
              </a:lnSpc>
              <a:spcBef>
                <a:spcPts val="0"/>
              </a:spcBef>
            </a:pPr>
            <a:r>
              <a:rPr lang="en-US" b="1" dirty="0" smtClean="0"/>
              <a:t>Potential for potent first-mover advantage?</a:t>
            </a:r>
          </a:p>
          <a:p>
            <a:pPr lvl="1">
              <a:lnSpc>
                <a:spcPct val="150000"/>
              </a:lnSpc>
              <a:spcBef>
                <a:spcPts val="0"/>
              </a:spcBef>
              <a:spcAft>
                <a:spcPts val="1200"/>
              </a:spcAft>
            </a:pPr>
            <a:r>
              <a:rPr lang="en-US" b="1" dirty="0" smtClean="0"/>
              <a:t>Permanent, large-scale monopoly or temporary advantage others emulate?</a:t>
            </a:r>
          </a:p>
          <a:p>
            <a:pPr>
              <a:lnSpc>
                <a:spcPct val="100000"/>
              </a:lnSpc>
              <a:spcBef>
                <a:spcPts val="0"/>
              </a:spcBef>
              <a:spcAft>
                <a:spcPts val="600"/>
              </a:spcAft>
            </a:pPr>
            <a:r>
              <a:rPr lang="en-US" b="1" dirty="0" smtClean="0"/>
              <a:t>Speed of C2 and decision-making in “hyperwar”—potential for civilian/military friction</a:t>
            </a:r>
            <a:br>
              <a:rPr lang="en-US" b="1" dirty="0" smtClean="0"/>
            </a:br>
            <a:endParaRPr lang="en-US" b="1" dirty="0" smtClean="0"/>
          </a:p>
          <a:p>
            <a:pPr>
              <a:lnSpc>
                <a:spcPct val="100000"/>
              </a:lnSpc>
              <a:spcBef>
                <a:spcPts val="0"/>
              </a:spcBef>
              <a:spcAft>
                <a:spcPts val="600"/>
              </a:spcAft>
            </a:pPr>
            <a:r>
              <a:rPr lang="en-US" b="1" dirty="0" smtClean="0"/>
              <a:t>Does AI induce more risk taking by making preemptive war easier, less political risk, but more likely and/or necessary???</a:t>
            </a:r>
            <a:br>
              <a:rPr lang="en-US" b="1" dirty="0" smtClean="0"/>
            </a:br>
            <a:endParaRPr lang="en-US" b="1" dirty="0" smtClean="0"/>
          </a:p>
          <a:p>
            <a:pPr>
              <a:lnSpc>
                <a:spcPct val="100000"/>
              </a:lnSpc>
              <a:spcBef>
                <a:spcPts val="0"/>
              </a:spcBef>
              <a:spcAft>
                <a:spcPts val="600"/>
              </a:spcAft>
            </a:pPr>
            <a:r>
              <a:rPr lang="en-US" b="1" dirty="0" smtClean="0"/>
              <a:t>Priorities for Investment (C2, cyber defense, offense or defense)???</a:t>
            </a:r>
            <a:br>
              <a:rPr lang="en-US" b="1" dirty="0" smtClean="0"/>
            </a:br>
            <a:endParaRPr lang="en-US" b="1" dirty="0" smtClean="0"/>
          </a:p>
          <a:p>
            <a:pPr>
              <a:lnSpc>
                <a:spcPct val="100000"/>
              </a:lnSpc>
              <a:spcBef>
                <a:spcPts val="0"/>
              </a:spcBef>
              <a:spcAft>
                <a:spcPts val="600"/>
              </a:spcAft>
            </a:pPr>
            <a:r>
              <a:rPr lang="en-US" b="1" dirty="0" smtClean="0"/>
              <a:t>Organizational &amp; cultural barriers may retard innovation more than technology.</a:t>
            </a:r>
            <a:endParaRPr lang="en-US"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816156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02" y="0"/>
            <a:ext cx="10515600" cy="1325563"/>
          </a:xfrm>
        </p:spPr>
        <p:txBody>
          <a:bodyPr/>
          <a:lstStyle/>
          <a:p>
            <a:pPr algn="ctr"/>
            <a:r>
              <a:rPr lang="en-US" b="1" dirty="0" smtClean="0">
                <a:latin typeface="+mn-lt"/>
              </a:rPr>
              <a:t>Conclusions</a:t>
            </a:r>
            <a:endParaRPr lang="en-US" b="1" dirty="0">
              <a:latin typeface="+mn-lt"/>
            </a:endParaRPr>
          </a:p>
        </p:txBody>
      </p:sp>
      <p:sp>
        <p:nvSpPr>
          <p:cNvPr id="3" name="Content Placeholder 2"/>
          <p:cNvSpPr>
            <a:spLocks noGrp="1"/>
          </p:cNvSpPr>
          <p:nvPr>
            <p:ph idx="1"/>
          </p:nvPr>
        </p:nvSpPr>
        <p:spPr>
          <a:xfrm>
            <a:off x="851297" y="965537"/>
            <a:ext cx="10106005" cy="5569961"/>
          </a:xfrm>
          <a:solidFill>
            <a:schemeClr val="accent1">
              <a:lumMod val="60000"/>
              <a:lumOff val="40000"/>
            </a:schemeClr>
          </a:solidFill>
        </p:spPr>
        <p:txBody>
          <a:bodyPr>
            <a:noAutofit/>
          </a:bodyPr>
          <a:lstStyle/>
          <a:p>
            <a:pPr>
              <a:lnSpc>
                <a:spcPct val="100000"/>
              </a:lnSpc>
              <a:spcBef>
                <a:spcPts val="0"/>
              </a:spcBef>
              <a:spcAft>
                <a:spcPts val="1200"/>
              </a:spcAft>
            </a:pPr>
            <a:r>
              <a:rPr lang="en-US" b="1" dirty="0" smtClean="0"/>
              <a:t>Robotics advancing quickly.  Limited autonomy is here: very likely to grow. </a:t>
            </a:r>
            <a:r>
              <a:rPr lang="en-US" sz="2000" b="1" dirty="0" smtClean="0"/>
              <a:t> </a:t>
            </a:r>
          </a:p>
          <a:p>
            <a:pPr>
              <a:lnSpc>
                <a:spcPct val="100000"/>
              </a:lnSpc>
              <a:spcBef>
                <a:spcPts val="0"/>
              </a:spcBef>
              <a:spcAft>
                <a:spcPts val="1200"/>
              </a:spcAft>
            </a:pPr>
            <a:r>
              <a:rPr lang="en-US" b="1" dirty="0" smtClean="0"/>
              <a:t>Growth in specific task specific AI applications, not AGI, to be expected.</a:t>
            </a:r>
          </a:p>
          <a:p>
            <a:pPr lvl="1">
              <a:lnSpc>
                <a:spcPct val="100000"/>
              </a:lnSpc>
              <a:spcBef>
                <a:spcPts val="0"/>
              </a:spcBef>
              <a:spcAft>
                <a:spcPts val="1200"/>
              </a:spcAft>
            </a:pPr>
            <a:r>
              <a:rPr lang="en-US" sz="2000" b="1" dirty="0" smtClean="0"/>
              <a:t>Need not fear Terminator Syndrome, Slaughter Bots or Musk’s “</a:t>
            </a:r>
            <a:r>
              <a:rPr lang="en-US" sz="2000" b="1" i="1" dirty="0" smtClean="0"/>
              <a:t>Demon”</a:t>
            </a:r>
          </a:p>
          <a:p>
            <a:pPr>
              <a:lnSpc>
                <a:spcPct val="100000"/>
              </a:lnSpc>
              <a:spcBef>
                <a:spcPts val="0"/>
              </a:spcBef>
              <a:spcAft>
                <a:spcPts val="1200"/>
              </a:spcAft>
            </a:pPr>
            <a:r>
              <a:rPr lang="en-US" b="1" dirty="0"/>
              <a:t>Policy to ensure accountability over lethal force is reasonable </a:t>
            </a:r>
          </a:p>
          <a:p>
            <a:pPr lvl="1">
              <a:lnSpc>
                <a:spcPct val="100000"/>
              </a:lnSpc>
              <a:spcBef>
                <a:spcPts val="0"/>
              </a:spcBef>
              <a:spcAft>
                <a:spcPts val="1200"/>
              </a:spcAft>
            </a:pPr>
            <a:r>
              <a:rPr lang="en-US" sz="2000" b="1" dirty="0"/>
              <a:t>But assumes competitors equally restrained</a:t>
            </a:r>
          </a:p>
          <a:p>
            <a:pPr>
              <a:lnSpc>
                <a:spcPct val="100000"/>
              </a:lnSpc>
              <a:spcBef>
                <a:spcPts val="0"/>
              </a:spcBef>
              <a:spcAft>
                <a:spcPts val="1200"/>
              </a:spcAft>
            </a:pPr>
            <a:r>
              <a:rPr lang="en-US" b="1" dirty="0" smtClean="0"/>
              <a:t>Connections with Defense Innovation Base critical.</a:t>
            </a:r>
          </a:p>
          <a:p>
            <a:pPr>
              <a:lnSpc>
                <a:spcPct val="100000"/>
              </a:lnSpc>
              <a:spcBef>
                <a:spcPts val="0"/>
              </a:spcBef>
              <a:spcAft>
                <a:spcPts val="1200"/>
              </a:spcAft>
            </a:pPr>
            <a:r>
              <a:rPr lang="en-US" b="1" dirty="0" smtClean="0"/>
              <a:t>Need to invest into our understanding of what the 7</a:t>
            </a:r>
            <a:r>
              <a:rPr lang="en-US" b="1" baseline="30000" dirty="0" smtClean="0"/>
              <a:t>th</a:t>
            </a:r>
            <a:r>
              <a:rPr lang="en-US" b="1" dirty="0" smtClean="0"/>
              <a:t> Military Revolution can (and cannot) deliver.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606272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Questions???</a:t>
            </a:r>
            <a:endParaRPr lang="en-US" sz="4000" b="1" dirty="0">
              <a:latin typeface="+mn-lt"/>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500659" y="1534332"/>
            <a:ext cx="5190682" cy="3968212"/>
          </a:xfrm>
        </p:spPr>
      </p:pic>
      <p:sp>
        <p:nvSpPr>
          <p:cNvPr id="3" name="Slide Number Placeholder 2"/>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82077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247" y="97900"/>
            <a:ext cx="10515600" cy="1325563"/>
          </a:xfrm>
        </p:spPr>
        <p:txBody>
          <a:bodyPr/>
          <a:lstStyle/>
          <a:p>
            <a:pPr algn="ctr"/>
            <a:r>
              <a:rPr lang="en-US" sz="4000" b="1" dirty="0" smtClean="0">
                <a:latin typeface="+mn-lt"/>
              </a:rPr>
              <a:t>A New Military Revolution?</a:t>
            </a:r>
            <a:br>
              <a:rPr lang="en-US" sz="4000" b="1" dirty="0" smtClean="0">
                <a:latin typeface="+mn-lt"/>
              </a:rPr>
            </a:br>
            <a:r>
              <a:rPr lang="en-US" sz="3200" dirty="0" smtClean="0"/>
              <a:t>(and why does it matter)</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52487" y="1533812"/>
            <a:ext cx="2343150" cy="3552825"/>
          </a:xfrm>
        </p:spPr>
      </p:pic>
      <p:sp>
        <p:nvSpPr>
          <p:cNvPr id="3" name="Rectangle 2"/>
          <p:cNvSpPr/>
          <p:nvPr/>
        </p:nvSpPr>
        <p:spPr>
          <a:xfrm>
            <a:off x="3708937" y="1363781"/>
            <a:ext cx="7434343" cy="4154984"/>
          </a:xfrm>
          <a:prstGeom prst="rect">
            <a:avLst/>
          </a:prstGeom>
          <a:solidFill>
            <a:srgbClr val="CC99FF"/>
          </a:solidFill>
        </p:spPr>
        <p:txBody>
          <a:bodyPr wrap="square">
            <a:spAutoFit/>
          </a:bodyPr>
          <a:lstStyle/>
          <a:p>
            <a:pPr marL="285750" indent="-285750">
              <a:buFont typeface="Arial" panose="020B0604020202020204" pitchFamily="34" charset="0"/>
              <a:buChar char="•"/>
            </a:pPr>
            <a:r>
              <a:rPr lang="en-US" sz="2400" dirty="0" smtClean="0"/>
              <a:t>A </a:t>
            </a:r>
            <a:r>
              <a:rPr lang="en-US" sz="2400" dirty="0"/>
              <a:t>Military </a:t>
            </a:r>
            <a:r>
              <a:rPr lang="en-US" sz="2400" dirty="0" smtClean="0"/>
              <a:t>Revolution’s defining feature is a fundamental change in the framework of war.</a:t>
            </a:r>
          </a:p>
          <a:p>
            <a:pPr marL="285750" indent="-285750">
              <a:buFont typeface="Arial" panose="020B0604020202020204" pitchFamily="34" charset="0"/>
              <a:buChar char="•"/>
            </a:pPr>
            <a:r>
              <a:rPr lang="en-US" sz="2400" dirty="0" smtClean="0"/>
              <a:t>They are </a:t>
            </a:r>
            <a:r>
              <a:rPr lang="en-US" sz="2400" dirty="0"/>
              <a:t>defined as uncontrollable, </a:t>
            </a:r>
            <a:r>
              <a:rPr lang="en-US" sz="2400" dirty="0" smtClean="0"/>
              <a:t>unpredictable &amp; unforeseeable.  </a:t>
            </a:r>
            <a:endParaRPr lang="en-US" sz="2400" dirty="0"/>
          </a:p>
          <a:p>
            <a:pPr marL="285750" indent="-285750">
              <a:buFont typeface="Arial" panose="020B0604020202020204" pitchFamily="34" charset="0"/>
              <a:buChar char="•"/>
            </a:pPr>
            <a:r>
              <a:rPr lang="en-US" sz="2400" dirty="0"/>
              <a:t>These eras “</a:t>
            </a:r>
            <a:r>
              <a:rPr lang="en-US" sz="2400" i="1" dirty="0"/>
              <a:t>recast society and the state as well as military organizations.  They alter the capacity of states to create and project military power.  And their effects are additive</a:t>
            </a:r>
            <a:r>
              <a:rPr lang="en-US" sz="2400" dirty="0"/>
              <a:t>.”   </a:t>
            </a:r>
            <a:endParaRPr lang="en-US" sz="2400" dirty="0" smtClean="0"/>
          </a:p>
          <a:p>
            <a:pPr marL="285750" indent="-285750">
              <a:buFont typeface="Arial" panose="020B0604020202020204" pitchFamily="34" charset="0"/>
              <a:buChar char="•"/>
            </a:pPr>
            <a:r>
              <a:rPr lang="en-US" sz="2400" dirty="0" smtClean="0"/>
              <a:t>RMAs are lesser transformations, often subsets of the larger revolution.</a:t>
            </a:r>
            <a:endParaRPr lang="en-US" dirty="0"/>
          </a:p>
          <a:p>
            <a:r>
              <a:rPr lang="en-US" sz="1200" dirty="0"/>
              <a:t>MacGregor Knox and Williamson Murray, eds., </a:t>
            </a:r>
            <a:r>
              <a:rPr lang="en-US" sz="1200" i="1" dirty="0"/>
              <a:t>The Dynamics of Military Revolution, 1300–2050</a:t>
            </a:r>
            <a:r>
              <a:rPr lang="en-US" sz="1200" dirty="0"/>
              <a:t> (New York: Cambridge University Press, 2001), 6–7.</a:t>
            </a:r>
            <a:endParaRPr lang="en-US" dirty="0"/>
          </a:p>
        </p:txBody>
      </p:sp>
      <p:sp>
        <p:nvSpPr>
          <p:cNvPr id="5" name="TextBox 4"/>
          <p:cNvSpPr txBox="1"/>
          <p:nvPr/>
        </p:nvSpPr>
        <p:spPr>
          <a:xfrm>
            <a:off x="852487" y="5578447"/>
            <a:ext cx="10883119" cy="1200329"/>
          </a:xfrm>
          <a:prstGeom prst="rect">
            <a:avLst/>
          </a:prstGeom>
          <a:solidFill>
            <a:schemeClr val="bg1">
              <a:lumMod val="50000"/>
            </a:schemeClr>
          </a:solid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Regardless of which, we need to rigorously explore the uncontrollable &amp; unpredictable impacts of AI and Autonomy to enhance foresight, as well as better manage the consequences of the “unforeseeable. “ </a:t>
            </a:r>
            <a:endParaRPr lang="en-US" sz="2400" b="1" dirty="0">
              <a:solidFill>
                <a:schemeClr val="bg1"/>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342616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Recommended Reading</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0204" y="1681651"/>
            <a:ext cx="2474986" cy="3580303"/>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33" y="1681651"/>
            <a:ext cx="2692004" cy="3589339"/>
          </a:xfrm>
          <a:prstGeom prst="rect">
            <a:avLst/>
          </a:prstGeom>
        </p:spPr>
      </p:pic>
      <p:pic>
        <p:nvPicPr>
          <p:cNvPr id="11"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6211758" y="1690687"/>
            <a:ext cx="2732218" cy="3580303"/>
          </a:xfr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2260" y="1645334"/>
            <a:ext cx="2458107" cy="3671007"/>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597881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71" y="365125"/>
            <a:ext cx="10515600" cy="1325563"/>
          </a:xfrm>
        </p:spPr>
        <p:txBody>
          <a:bodyPr/>
          <a:lstStyle/>
          <a:p>
            <a:r>
              <a:rPr lang="en-US" sz="4000" dirty="0" smtClean="0">
                <a:latin typeface="+mn-lt"/>
              </a:rPr>
              <a:t>Are Algorithms Really Autonomous and Bias Free</a:t>
            </a:r>
            <a:r>
              <a:rPr lang="en-US" dirty="0" smtClean="0">
                <a:latin typeface="+mn-lt"/>
              </a:rPr>
              <a:t>?</a:t>
            </a:r>
            <a:endParaRPr lang="en-US" dirty="0">
              <a:latin typeface="+mn-lt"/>
            </a:endParaRPr>
          </a:p>
        </p:txBody>
      </p:sp>
      <p:sp>
        <p:nvSpPr>
          <p:cNvPr id="3" name="Content Placeholder 2"/>
          <p:cNvSpPr>
            <a:spLocks noGrp="1"/>
          </p:cNvSpPr>
          <p:nvPr>
            <p:ph idx="1"/>
          </p:nvPr>
        </p:nvSpPr>
        <p:spPr>
          <a:xfrm>
            <a:off x="1299920" y="1690688"/>
            <a:ext cx="9592159" cy="4351338"/>
          </a:xfrm>
          <a:solidFill>
            <a:schemeClr val="accent1">
              <a:lumMod val="60000"/>
              <a:lumOff val="40000"/>
            </a:schemeClr>
          </a:solidFill>
        </p:spPr>
        <p:txBody>
          <a:bodyPr>
            <a:normAutofit fontScale="92500" lnSpcReduction="20000"/>
          </a:bodyPr>
          <a:lstStyle/>
          <a:p>
            <a:pPr marL="514350" indent="-514350">
              <a:buFont typeface="+mj-lt"/>
              <a:buAutoNum type="arabicPeriod"/>
            </a:pPr>
            <a:r>
              <a:rPr lang="en-US" dirty="0" smtClean="0"/>
              <a:t>Do we inadvertently program our own hidden heuristics and blatant biases into the code we write?</a:t>
            </a:r>
          </a:p>
          <a:p>
            <a:pPr marL="514350" indent="-514350">
              <a:buFont typeface="+mj-lt"/>
              <a:buAutoNum type="arabicPeriod"/>
            </a:pPr>
            <a:endParaRPr lang="en-US" dirty="0"/>
          </a:p>
          <a:p>
            <a:pPr marL="514350" indent="-514350">
              <a:buFont typeface="+mj-lt"/>
              <a:buAutoNum type="arabicPeriod"/>
            </a:pPr>
            <a:r>
              <a:rPr lang="en-US" dirty="0" smtClean="0"/>
              <a:t>Can a machine learning system “learn” emotions, biases, etc?</a:t>
            </a:r>
          </a:p>
          <a:p>
            <a:pPr marL="514350" indent="-514350">
              <a:buFont typeface="+mj-lt"/>
              <a:buAutoNum type="arabicPeriod"/>
            </a:pPr>
            <a:endParaRPr lang="en-US" dirty="0"/>
          </a:p>
          <a:p>
            <a:pPr marL="514350" indent="-514350">
              <a:buFont typeface="+mj-lt"/>
              <a:buAutoNum type="arabicPeriod"/>
            </a:pPr>
            <a:r>
              <a:rPr lang="en-US" dirty="0" smtClean="0"/>
              <a:t>Can an LAWS be duped or manipulated by Digital Deception?</a:t>
            </a:r>
          </a:p>
          <a:p>
            <a:pPr marL="514350" indent="-514350">
              <a:buFont typeface="+mj-lt"/>
              <a:buAutoNum type="arabicPeriod"/>
            </a:pPr>
            <a:endParaRPr lang="en-US" dirty="0"/>
          </a:p>
          <a:p>
            <a:pPr marL="514350" indent="-514350">
              <a:buFont typeface="+mj-lt"/>
              <a:buAutoNum type="arabicPeriod"/>
            </a:pPr>
            <a:r>
              <a:rPr lang="en-US" dirty="0" smtClean="0"/>
              <a:t>Can a LAWS be penetrated and internally defeated?</a:t>
            </a:r>
          </a:p>
          <a:p>
            <a:pPr marL="514350" indent="-514350">
              <a:buFont typeface="+mj-lt"/>
              <a:buAutoNum type="arabicPeriod"/>
            </a:pPr>
            <a:endParaRPr lang="en-US" dirty="0" smtClean="0"/>
          </a:p>
          <a:p>
            <a:pPr marL="514350" indent="-514350">
              <a:buFont typeface="+mj-lt"/>
              <a:buAutoNum type="arabicPeriod"/>
            </a:pPr>
            <a:r>
              <a:rPr lang="en-US" dirty="0" smtClean="0"/>
              <a:t>If we require “In/On the Loop” oversight, is the system reliably fast enough?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05499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142" y="345018"/>
            <a:ext cx="9103471" cy="706964"/>
          </a:xfrm>
        </p:spPr>
        <p:txBody>
          <a:bodyPr>
            <a:normAutofit/>
          </a:bodyPr>
          <a:lstStyle/>
          <a:p>
            <a:r>
              <a:rPr lang="en-US" sz="4000" b="1" dirty="0" smtClean="0">
                <a:latin typeface="+mn-lt"/>
              </a:rPr>
              <a:t>Autonomy: </a:t>
            </a:r>
            <a:r>
              <a:rPr lang="en-US" sz="4000" b="1" i="1" dirty="0" smtClean="0">
                <a:latin typeface="+mn-lt"/>
              </a:rPr>
              <a:t>The 7</a:t>
            </a:r>
            <a:r>
              <a:rPr lang="en-US" sz="4000" b="1" i="1" baseline="30000" dirty="0" smtClean="0">
                <a:latin typeface="+mn-lt"/>
              </a:rPr>
              <a:t>th</a:t>
            </a:r>
            <a:r>
              <a:rPr lang="en-US" sz="4000" b="1" i="1" dirty="0" smtClean="0">
                <a:latin typeface="+mn-lt"/>
              </a:rPr>
              <a:t> Military Revolution</a:t>
            </a:r>
            <a:endParaRPr lang="en-US" sz="4000" b="1"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50323966"/>
              </p:ext>
            </p:extLst>
          </p:nvPr>
        </p:nvGraphicFramePr>
        <p:xfrm>
          <a:off x="957263" y="1051982"/>
          <a:ext cx="9915525" cy="5484507"/>
        </p:xfrm>
        <a:graphic>
          <a:graphicData uri="http://schemas.openxmlformats.org/drawingml/2006/table">
            <a:tbl>
              <a:tblPr firstRow="1" firstCol="1" bandRow="1">
                <a:tableStyleId>{5C22544A-7EE6-4342-B048-85BDC9FD1C3A}</a:tableStyleId>
              </a:tblPr>
              <a:tblGrid>
                <a:gridCol w="471712"/>
                <a:gridCol w="3915754"/>
                <a:gridCol w="5528059"/>
              </a:tblGrid>
              <a:tr h="421257">
                <a:tc>
                  <a:txBody>
                    <a:bodyPr/>
                    <a:lstStyle/>
                    <a:p>
                      <a:pPr marL="0" marR="0" algn="l">
                        <a:lnSpc>
                          <a:spcPct val="200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ctr">
                        <a:lnSpc>
                          <a:spcPct val="107000"/>
                        </a:lnSpc>
                        <a:spcBef>
                          <a:spcPts val="0"/>
                        </a:spcBef>
                        <a:spcAft>
                          <a:spcPts val="0"/>
                        </a:spcAft>
                      </a:pPr>
                      <a:r>
                        <a:rPr lang="en-US" sz="2400" dirty="0">
                          <a:effectLst/>
                        </a:rPr>
                        <a:t>Military Revolution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ctr">
                        <a:lnSpc>
                          <a:spcPct val="107000"/>
                        </a:lnSpc>
                        <a:spcBef>
                          <a:spcPts val="0"/>
                        </a:spcBef>
                        <a:spcAft>
                          <a:spcPts val="0"/>
                        </a:spcAft>
                      </a:pPr>
                      <a:r>
                        <a:rPr lang="en-US" sz="2400" dirty="0">
                          <a:effectLst/>
                        </a:rPr>
                        <a:t>Associated </a:t>
                      </a:r>
                      <a:r>
                        <a:rPr lang="en-US" sz="2400" dirty="0" smtClean="0">
                          <a:effectLst/>
                        </a:rPr>
                        <a:t>Elements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590470">
                <a:tc>
                  <a:txBody>
                    <a:bodyPr/>
                    <a:lstStyle/>
                    <a:p>
                      <a:pPr marL="0" marR="0" algn="l">
                        <a:lnSpc>
                          <a:spcPct val="107000"/>
                        </a:lnSpc>
                        <a:spcBef>
                          <a:spcPts val="0"/>
                        </a:spcBef>
                        <a:spcAft>
                          <a:spcPts val="600"/>
                        </a:spcAft>
                      </a:pPr>
                      <a:r>
                        <a:rPr lang="en-US" sz="12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Westphalian State and Modern Military Institutions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Revenue generation, banking and taxes for financing wars, professional military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590470">
                <a:tc>
                  <a:txBody>
                    <a:bodyPr/>
                    <a:lstStyle/>
                    <a:p>
                      <a:pPr marL="0" marR="0" algn="l">
                        <a:lnSpc>
                          <a:spcPct val="107000"/>
                        </a:lnSpc>
                        <a:spcBef>
                          <a:spcPts val="0"/>
                        </a:spcBef>
                        <a:spcAft>
                          <a:spcPts val="600"/>
                        </a:spcAft>
                      </a:pPr>
                      <a:r>
                        <a:rPr lang="en-US" sz="12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French Revolution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National mobilization, levee en masse, large-scale </a:t>
                      </a:r>
                      <a:r>
                        <a:rPr lang="en-US" sz="1600" dirty="0" smtClean="0">
                          <a:effectLst/>
                        </a:rPr>
                        <a:t>conscripted armies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590470">
                <a:tc>
                  <a:txBody>
                    <a:bodyPr/>
                    <a:lstStyle/>
                    <a:p>
                      <a:pPr marL="0" marR="0" algn="l">
                        <a:lnSpc>
                          <a:spcPct val="107000"/>
                        </a:lnSpc>
                        <a:spcBef>
                          <a:spcPts val="0"/>
                        </a:spcBef>
                        <a:spcAft>
                          <a:spcPts val="600"/>
                        </a:spcAft>
                      </a:pPr>
                      <a:r>
                        <a:rPr lang="en-US" sz="12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Industrial Revolution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Mass production, standardization, large-scale economic exploitation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590470">
                <a:tc>
                  <a:txBody>
                    <a:bodyPr/>
                    <a:lstStyle/>
                    <a:p>
                      <a:pPr marL="0" marR="0" algn="l">
                        <a:lnSpc>
                          <a:spcPct val="107000"/>
                        </a:lnSpc>
                        <a:spcBef>
                          <a:spcPts val="0"/>
                        </a:spcBef>
                        <a:spcAft>
                          <a:spcPts val="600"/>
                        </a:spcAft>
                      </a:pPr>
                      <a:r>
                        <a:rPr lang="en-US" sz="12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WWI and Dawn of Modern Military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Combined Arms, Armored Blitzkrieg, carriers, bombers and jets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295235">
                <a:tc>
                  <a:txBody>
                    <a:bodyPr/>
                    <a:lstStyle/>
                    <a:p>
                      <a:pPr marL="0" marR="0" algn="l">
                        <a:lnSpc>
                          <a:spcPct val="107000"/>
                        </a:lnSpc>
                        <a:spcBef>
                          <a:spcPts val="0"/>
                        </a:spcBef>
                        <a:spcAft>
                          <a:spcPts val="600"/>
                        </a:spcAft>
                      </a:pPr>
                      <a:r>
                        <a:rPr lang="en-US" sz="12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Nuclear Revolution and Missiles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Nuclear weapons, intercontinental ballistic missiles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590470">
                <a:tc>
                  <a:txBody>
                    <a:bodyPr/>
                    <a:lstStyle/>
                    <a:p>
                      <a:pPr marL="0" marR="0" algn="l">
                        <a:lnSpc>
                          <a:spcPct val="107000"/>
                        </a:lnSpc>
                        <a:spcBef>
                          <a:spcPts val="0"/>
                        </a:spcBef>
                        <a:spcAft>
                          <a:spcPts val="600"/>
                        </a:spcAft>
                      </a:pPr>
                      <a:r>
                        <a:rPr lang="en-US" sz="12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Information Revolution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C2, connectivity and instant global reach</a:t>
                      </a:r>
                      <a:r>
                        <a:rPr lang="en-US" sz="1600" dirty="0" smtClean="0">
                          <a:effectLst/>
                        </a:rPr>
                        <a:t>, networks, graphic </a:t>
                      </a:r>
                      <a:r>
                        <a:rPr lang="en-US" sz="1600" dirty="0">
                          <a:effectLst/>
                        </a:rPr>
                        <a:t>imagery, cyber </a:t>
                      </a:r>
                      <a:r>
                        <a:rPr lang="en-US" sz="1600" i="1" dirty="0">
                          <a:effectLst/>
                        </a:rPr>
                        <a:t>levee en masse</a:t>
                      </a:r>
                      <a:r>
                        <a:rPr lang="en-US" sz="1600" dirty="0">
                          <a:effectLst/>
                        </a:rPr>
                        <a:t> for violent extremists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r h="1180940">
                <a:tc>
                  <a:txBody>
                    <a:bodyPr/>
                    <a:lstStyle/>
                    <a:p>
                      <a:pPr marL="0" marR="0" algn="l">
                        <a:lnSpc>
                          <a:spcPct val="107000"/>
                        </a:lnSpc>
                        <a:spcBef>
                          <a:spcPts val="0"/>
                        </a:spcBef>
                        <a:spcAft>
                          <a:spcPts val="600"/>
                        </a:spcAft>
                      </a:pPr>
                      <a:r>
                        <a:rPr lang="en-US" sz="12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Autonomous Revolution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c>
                  <a:txBody>
                    <a:bodyPr/>
                    <a:lstStyle/>
                    <a:p>
                      <a:pPr marL="0" marR="0" algn="l">
                        <a:lnSpc>
                          <a:spcPct val="150000"/>
                        </a:lnSpc>
                        <a:spcBef>
                          <a:spcPts val="0"/>
                        </a:spcBef>
                        <a:spcAft>
                          <a:spcPts val="600"/>
                        </a:spcAft>
                      </a:pPr>
                      <a:r>
                        <a:rPr lang="en-US" sz="1600" dirty="0">
                          <a:effectLst/>
                        </a:rPr>
                        <a:t>Autonomous weapons, swarms of robotic vehicles in multiple domains, self-organizing defensive systems and automated weapons, Big Data analytics, Machine and  Deep </a:t>
                      </a:r>
                      <a:r>
                        <a:rPr lang="en-US" sz="1600" dirty="0" smtClean="0">
                          <a:effectLst/>
                        </a:rPr>
                        <a:t>Learning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23" marR="66223" marT="0" marB="0"/>
                </a:tc>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5697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2125"/>
          </a:xfrm>
        </p:spPr>
        <p:txBody>
          <a:bodyPr>
            <a:normAutofit fontScale="90000"/>
          </a:bodyPr>
          <a:lstStyle/>
          <a:p>
            <a:pPr algn="ctr"/>
            <a:r>
              <a:rPr lang="en-US" b="1" dirty="0" smtClean="0">
                <a:latin typeface="+mn-lt"/>
              </a:rPr>
              <a:t>Possible Military Applications</a:t>
            </a:r>
            <a:endParaRPr lang="en-US" b="1" dirty="0">
              <a:latin typeface="+mn-lt"/>
            </a:endParaRPr>
          </a:p>
        </p:txBody>
      </p:sp>
      <p:sp>
        <p:nvSpPr>
          <p:cNvPr id="3" name="Content Placeholder 2"/>
          <p:cNvSpPr>
            <a:spLocks noGrp="1"/>
          </p:cNvSpPr>
          <p:nvPr>
            <p:ph idx="1"/>
          </p:nvPr>
        </p:nvSpPr>
        <p:spPr>
          <a:xfrm>
            <a:off x="480448" y="1085850"/>
            <a:ext cx="8063478" cy="5485431"/>
          </a:xfrm>
          <a:solidFill>
            <a:schemeClr val="bg1">
              <a:lumMod val="85000"/>
            </a:schemeClr>
          </a:solidFill>
        </p:spPr>
        <p:txBody>
          <a:bodyPr>
            <a:normAutofit fontScale="77500" lnSpcReduction="20000"/>
          </a:bodyPr>
          <a:lstStyle/>
          <a:p>
            <a:pPr lvl="0"/>
            <a:r>
              <a:rPr lang="en-US" dirty="0" smtClean="0"/>
              <a:t>Strategic and operational decision support systems (COA evaluation and gaming/red teaming)</a:t>
            </a:r>
          </a:p>
          <a:p>
            <a:pPr lvl="0"/>
            <a:r>
              <a:rPr lang="en-US" dirty="0" smtClean="0"/>
              <a:t>Improved </a:t>
            </a:r>
            <a:r>
              <a:rPr lang="en-US" dirty="0"/>
              <a:t>cyber-attack indicators and warnings and defenses that enhance </a:t>
            </a:r>
            <a:r>
              <a:rPr lang="en-US" dirty="0" smtClean="0"/>
              <a:t>cyber-security.</a:t>
            </a:r>
          </a:p>
          <a:p>
            <a:pPr lvl="0"/>
            <a:r>
              <a:rPr lang="en-US" dirty="0" smtClean="0"/>
              <a:t>Improved </a:t>
            </a:r>
            <a:r>
              <a:rPr lang="en-US" dirty="0"/>
              <a:t>intelligence processing with timely exploitation from imagery and signals intelligence</a:t>
            </a:r>
            <a:r>
              <a:rPr lang="en-US" dirty="0" smtClean="0"/>
              <a:t>.</a:t>
            </a:r>
            <a:endParaRPr lang="en-US" dirty="0"/>
          </a:p>
          <a:p>
            <a:pPr lvl="0"/>
            <a:r>
              <a:rPr lang="en-US" dirty="0"/>
              <a:t>Unmanned undersea vehicles (UUVs) that autonomously conduct </a:t>
            </a:r>
            <a:r>
              <a:rPr lang="en-US" dirty="0" smtClean="0"/>
              <a:t>missions </a:t>
            </a:r>
            <a:r>
              <a:rPr lang="en-US" dirty="0"/>
              <a:t>including </a:t>
            </a:r>
            <a:r>
              <a:rPr lang="en-US" dirty="0" smtClean="0"/>
              <a:t>detection/destruction </a:t>
            </a:r>
            <a:r>
              <a:rPr lang="en-US" dirty="0"/>
              <a:t>of mines </a:t>
            </a:r>
            <a:r>
              <a:rPr lang="en-US" dirty="0" smtClean="0"/>
              <a:t>&amp; </a:t>
            </a:r>
            <a:r>
              <a:rPr lang="en-US" dirty="0"/>
              <a:t>undersea vessels.</a:t>
            </a:r>
          </a:p>
          <a:p>
            <a:pPr lvl="0"/>
            <a:r>
              <a:rPr lang="en-US" dirty="0"/>
              <a:t>Long-range and stealthy underwater vehicles for offensive maritime mining of adversary seaports or active and </a:t>
            </a:r>
            <a:r>
              <a:rPr lang="en-US" dirty="0" smtClean="0"/>
              <a:t>defense </a:t>
            </a:r>
            <a:r>
              <a:rPr lang="en-US" dirty="0"/>
              <a:t>of critical maritime infrastructure such as under-water cables. </a:t>
            </a:r>
          </a:p>
          <a:p>
            <a:pPr lvl="0"/>
            <a:r>
              <a:rPr lang="en-US" dirty="0"/>
              <a:t>Long-range, unmanned and armed aerial vehicles that support ground and reconnaissance forces. </a:t>
            </a:r>
          </a:p>
          <a:p>
            <a:pPr lvl="0"/>
            <a:r>
              <a:rPr lang="en-US" dirty="0"/>
              <a:t>Unmanned systems that navigate complex, dense urban terrain for intelligence missions and </a:t>
            </a:r>
            <a:r>
              <a:rPr lang="en-US" dirty="0" smtClean="0"/>
              <a:t>lethal </a:t>
            </a:r>
            <a:r>
              <a:rPr lang="en-US" dirty="0"/>
              <a:t>force applications.</a:t>
            </a:r>
          </a:p>
          <a:p>
            <a:pPr lvl="0"/>
            <a:r>
              <a:rPr lang="en-US" dirty="0"/>
              <a:t>Self-organizing maneuver (swarming) by multiple platforms in ground air and sea domains that gain and defend a positional advantage or apply lethal strike capabilities.	</a:t>
            </a:r>
            <a:endParaRPr lang="en-US" dirty="0" smtClean="0"/>
          </a:p>
        </p:txBody>
      </p:sp>
      <p:sp>
        <p:nvSpPr>
          <p:cNvPr id="4" name="Rectangle 3"/>
          <p:cNvSpPr/>
          <p:nvPr/>
        </p:nvSpPr>
        <p:spPr>
          <a:xfrm>
            <a:off x="8744551" y="4386679"/>
            <a:ext cx="3099661" cy="1077218"/>
          </a:xfrm>
          <a:prstGeom prst="rect">
            <a:avLst/>
          </a:prstGeom>
          <a:solidFill>
            <a:schemeClr val="tx2">
              <a:lumMod val="75000"/>
            </a:schemeClr>
          </a:solidFill>
        </p:spPr>
        <p:txBody>
          <a:bodyPr wrap="square">
            <a:spAutoFit/>
          </a:bodyPr>
          <a:lstStyle/>
          <a:p>
            <a:r>
              <a:rPr lang="en-US" sz="1600" dirty="0">
                <a:solidFill>
                  <a:srgbClr val="FFFF00"/>
                </a:solidFill>
              </a:rPr>
              <a:t>Adapted from </a:t>
            </a:r>
            <a:r>
              <a:rPr lang="en-US" sz="1600" i="1" dirty="0">
                <a:solidFill>
                  <a:srgbClr val="FFFF00"/>
                </a:solidFill>
              </a:rPr>
              <a:t>Final Report of the Defense Science Board (DSB) Summer Study on Autonomy</a:t>
            </a:r>
            <a:r>
              <a:rPr lang="en-US" sz="1600" dirty="0">
                <a:solidFill>
                  <a:srgbClr val="FFFF00"/>
                </a:solidFill>
              </a:rPr>
              <a:t> </a:t>
            </a:r>
            <a:r>
              <a:rPr lang="en-US" sz="1600" dirty="0" smtClean="0">
                <a:solidFill>
                  <a:srgbClr val="FFFF00"/>
                </a:solidFill>
              </a:rPr>
              <a:t>, June </a:t>
            </a:r>
            <a:r>
              <a:rPr lang="en-US" sz="1600" dirty="0">
                <a:solidFill>
                  <a:srgbClr val="FFFF00"/>
                </a:solidFill>
              </a:rPr>
              <a:t>26, 2016, p. 2. </a:t>
            </a:r>
          </a:p>
        </p:txBody>
      </p:sp>
      <p:sp>
        <p:nvSpPr>
          <p:cNvPr id="7" name="AutoShape 7" descr="Related image">
            <a:hlinkClick r:id="rId2"/>
          </p:cNvPr>
          <p:cNvSpPr>
            <a:spLocks noChangeAspect="1" noChangeArrowheads="1"/>
          </p:cNvSpPr>
          <p:nvPr/>
        </p:nvSpPr>
        <p:spPr bwMode="auto">
          <a:xfrm>
            <a:off x="8886824" y="1460004"/>
            <a:ext cx="1876425"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926" y="1040944"/>
            <a:ext cx="3486061" cy="3266994"/>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89229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254" y="-125503"/>
            <a:ext cx="7981627" cy="1325563"/>
          </a:xfrm>
        </p:spPr>
        <p:txBody>
          <a:bodyPr>
            <a:normAutofit/>
          </a:bodyPr>
          <a:lstStyle/>
          <a:p>
            <a:r>
              <a:rPr lang="en-US" sz="4000" b="1" dirty="0" smtClean="0">
                <a:latin typeface="+mn-lt"/>
              </a:rPr>
              <a:t>Kinds of Artificial Intelligence</a:t>
            </a:r>
            <a:endParaRPr lang="en-US" sz="4000" b="1" dirty="0">
              <a:latin typeface="+mn-lt"/>
            </a:endParaRPr>
          </a:p>
        </p:txBody>
      </p:sp>
      <p:sp>
        <p:nvSpPr>
          <p:cNvPr id="3" name="Content Placeholder 2"/>
          <p:cNvSpPr>
            <a:spLocks noGrp="1"/>
          </p:cNvSpPr>
          <p:nvPr>
            <p:ph idx="1"/>
          </p:nvPr>
        </p:nvSpPr>
        <p:spPr>
          <a:xfrm>
            <a:off x="449451" y="966977"/>
            <a:ext cx="5377912" cy="5754497"/>
          </a:xfrm>
          <a:solidFill>
            <a:schemeClr val="accent1">
              <a:lumMod val="40000"/>
              <a:lumOff val="60000"/>
            </a:schemeClr>
          </a:solidFill>
        </p:spPr>
        <p:txBody>
          <a:bodyPr>
            <a:normAutofit fontScale="92500" lnSpcReduction="20000"/>
          </a:bodyPr>
          <a:lstStyle/>
          <a:p>
            <a:r>
              <a:rPr lang="en-US" b="1" dirty="0"/>
              <a:t>Narrow </a:t>
            </a:r>
            <a:r>
              <a:rPr lang="en-US" b="1" dirty="0" smtClean="0"/>
              <a:t>AI</a:t>
            </a:r>
            <a:r>
              <a:rPr lang="en-US" dirty="0" smtClean="0"/>
              <a:t>.  Refers </a:t>
            </a:r>
            <a:r>
              <a:rPr lang="en-US" dirty="0"/>
              <a:t>to task-specific AI-enabled systems </a:t>
            </a:r>
            <a:r>
              <a:rPr lang="en-US" dirty="0" smtClean="0"/>
              <a:t>programmed </a:t>
            </a:r>
            <a:r>
              <a:rPr lang="en-US" dirty="0"/>
              <a:t>to conduct routine tasks.  </a:t>
            </a:r>
            <a:endParaRPr lang="en-US" dirty="0" smtClean="0"/>
          </a:p>
          <a:p>
            <a:pPr lvl="1"/>
            <a:r>
              <a:rPr lang="en-US" dirty="0" smtClean="0"/>
              <a:t>This </a:t>
            </a:r>
            <a:r>
              <a:rPr lang="en-US" dirty="0"/>
              <a:t>is the form that many researchers can conceive of being employed over the next </a:t>
            </a:r>
            <a:r>
              <a:rPr lang="en-US" dirty="0" smtClean="0"/>
              <a:t>decade. </a:t>
            </a:r>
          </a:p>
          <a:p>
            <a:pPr lvl="1"/>
            <a:r>
              <a:rPr lang="en-US" dirty="0" smtClean="0"/>
              <a:t>Applications include improved </a:t>
            </a:r>
            <a:r>
              <a:rPr lang="en-US" dirty="0"/>
              <a:t>command and control, intelligence, and enhance weapons or support driverless vehicles or unmanned aerial vehicles.  </a:t>
            </a:r>
            <a:endParaRPr lang="en-US" dirty="0" smtClean="0"/>
          </a:p>
          <a:p>
            <a:r>
              <a:rPr lang="en-US" b="1" dirty="0" smtClean="0"/>
              <a:t>General </a:t>
            </a:r>
            <a:r>
              <a:rPr lang="en-US" b="1" dirty="0"/>
              <a:t>AI </a:t>
            </a:r>
            <a:r>
              <a:rPr lang="en-US" b="1" dirty="0" smtClean="0"/>
              <a:t>(AGI). </a:t>
            </a:r>
            <a:r>
              <a:rPr lang="en-US" dirty="0" smtClean="0"/>
              <a:t>A more </a:t>
            </a:r>
            <a:r>
              <a:rPr lang="en-US" dirty="0"/>
              <a:t>complex form of AI that can try, learn, adapt to do tasks that it is not programmed to execute.  </a:t>
            </a:r>
            <a:endParaRPr lang="en-US" dirty="0" smtClean="0"/>
          </a:p>
          <a:p>
            <a:pPr lvl="1"/>
            <a:r>
              <a:rPr lang="en-US" dirty="0" smtClean="0"/>
              <a:t>Any </a:t>
            </a:r>
            <a:r>
              <a:rPr lang="en-US" dirty="0"/>
              <a:t>machine with true AGI would be able to perform a cognitive or intellectual task like a human </a:t>
            </a:r>
            <a:r>
              <a:rPr lang="en-US" dirty="0" smtClean="0"/>
              <a:t>being. </a:t>
            </a:r>
          </a:p>
          <a:p>
            <a:pPr lvl="1"/>
            <a:r>
              <a:rPr lang="en-US" dirty="0" smtClean="0"/>
              <a:t>Not in our careers, but in our lifetime, we will confront Hal’s “grandchildren.”</a:t>
            </a:r>
            <a:endParaRPr lang="en-US" dirty="0"/>
          </a:p>
        </p:txBody>
      </p:sp>
      <p:pic>
        <p:nvPicPr>
          <p:cNvPr id="4" name="Picture 3" descr="Image result for HAL 9000 images">
            <a:hlinkClick r:id="rId2" tgtFrame="&quot;_blank&quo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667502" y="860613"/>
            <a:ext cx="3980329" cy="280987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966845" y="3885921"/>
            <a:ext cx="5878304" cy="2554545"/>
          </a:xfrm>
          <a:prstGeom prst="rect">
            <a:avLst/>
          </a:prstGeom>
          <a:ln>
            <a:solidFill>
              <a:schemeClr val="accent1">
                <a:lumMod val="75000"/>
              </a:schemeClr>
            </a:solidFill>
          </a:ln>
        </p:spPr>
        <p:txBody>
          <a:bodyPr wrap="square">
            <a:spAutoFit/>
          </a:bodyPr>
          <a:lstStyle/>
          <a:p>
            <a:r>
              <a:rPr lang="en-US" sz="1600" dirty="0">
                <a:hlinkClick r:id="rId4"/>
              </a:rPr>
              <a:t>Dave Bowman</a:t>
            </a:r>
            <a:r>
              <a:rPr lang="en-US" sz="1600" dirty="0"/>
              <a:t>: Open the pod bay doors, HAL. </a:t>
            </a:r>
          </a:p>
          <a:p>
            <a:r>
              <a:rPr lang="en-US" sz="1600" dirty="0">
                <a:hlinkClick r:id="rId5"/>
              </a:rPr>
              <a:t>HAL</a:t>
            </a:r>
            <a:r>
              <a:rPr lang="en-US" sz="1600" dirty="0"/>
              <a:t>: I'm sorry, Dave. I'm afraid I can't do that. </a:t>
            </a:r>
          </a:p>
          <a:p>
            <a:r>
              <a:rPr lang="en-US" sz="1600" dirty="0">
                <a:hlinkClick r:id="rId4"/>
              </a:rPr>
              <a:t>Dave Bowman</a:t>
            </a:r>
            <a:r>
              <a:rPr lang="en-US" sz="1600" dirty="0"/>
              <a:t>: What's the problem? </a:t>
            </a:r>
          </a:p>
          <a:p>
            <a:r>
              <a:rPr lang="en-US" sz="1600" dirty="0">
                <a:hlinkClick r:id="rId5"/>
              </a:rPr>
              <a:t>HAL</a:t>
            </a:r>
            <a:r>
              <a:rPr lang="en-US" sz="1600" dirty="0"/>
              <a:t>: I think you know what the problem is just as well as I do. </a:t>
            </a:r>
          </a:p>
          <a:p>
            <a:r>
              <a:rPr lang="en-US" sz="1600" dirty="0">
                <a:hlinkClick r:id="rId4"/>
              </a:rPr>
              <a:t>Dave Bowman</a:t>
            </a:r>
            <a:r>
              <a:rPr lang="en-US" sz="1600" dirty="0"/>
              <a:t>: What are you talking about, HAL? </a:t>
            </a:r>
          </a:p>
          <a:p>
            <a:r>
              <a:rPr lang="en-US" sz="1600" dirty="0">
                <a:hlinkClick r:id="rId5"/>
              </a:rPr>
              <a:t>HAL</a:t>
            </a:r>
            <a:r>
              <a:rPr lang="en-US" sz="1600" dirty="0"/>
              <a:t>: This mission is too important for me to allow you to jeopardize it. </a:t>
            </a:r>
          </a:p>
          <a:p>
            <a:r>
              <a:rPr lang="en-US" sz="1600" dirty="0">
                <a:hlinkClick r:id="rId4"/>
              </a:rPr>
              <a:t>Dave Bowman</a:t>
            </a:r>
            <a:r>
              <a:rPr lang="en-US" sz="1600" dirty="0"/>
              <a:t>: I don't know what you're talking about, HAL. </a:t>
            </a:r>
          </a:p>
          <a:p>
            <a:r>
              <a:rPr lang="en-US" sz="1600" dirty="0">
                <a:hlinkClick r:id="rId5"/>
              </a:rPr>
              <a:t>HAL</a:t>
            </a:r>
            <a:r>
              <a:rPr lang="en-US" sz="1600" dirty="0"/>
              <a:t>: I know that you and Frank were planning to disconnect me, and I'm afraid that's something I cannot allow to happen.</a:t>
            </a: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76986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69609" y="5919283"/>
            <a:ext cx="6132063" cy="369332"/>
          </a:xfrm>
          <a:prstGeom prst="rect">
            <a:avLst/>
          </a:prstGeom>
        </p:spPr>
        <p:txBody>
          <a:bodyPr wrap="none">
            <a:spAutoFit/>
          </a:bodyPr>
          <a:lstStyle/>
          <a:p>
            <a:r>
              <a:rPr lang="en-US" dirty="0">
                <a:hlinkClick r:id="rId3"/>
              </a:rPr>
              <a:t>https://www.facebook.com/wired/videos/1937884016297793</a:t>
            </a:r>
            <a:r>
              <a:rPr lang="en-US" dirty="0" smtClean="0">
                <a:hlinkClick r:id="rId3"/>
              </a:rPr>
              <a:t>/</a:t>
            </a:r>
            <a:r>
              <a:rPr lang="en-US" dirty="0" smtClean="0"/>
              <a:t> </a:t>
            </a:r>
            <a:endParaRPr lang="en-US" dirty="0"/>
          </a:p>
        </p:txBody>
      </p:sp>
      <p:sp>
        <p:nvSpPr>
          <p:cNvPr id="2" name="Title 1"/>
          <p:cNvSpPr>
            <a:spLocks noGrp="1"/>
          </p:cNvSpPr>
          <p:nvPr>
            <p:ph type="title"/>
          </p:nvPr>
        </p:nvSpPr>
        <p:spPr/>
        <p:txBody>
          <a:bodyPr>
            <a:normAutofit/>
          </a:bodyPr>
          <a:lstStyle/>
          <a:p>
            <a:pPr algn="ctr"/>
            <a:r>
              <a:rPr lang="en-US" sz="4000" b="1" dirty="0" smtClean="0">
                <a:latin typeface="+mn-lt"/>
              </a:rPr>
              <a:t>Trends: Robots and AI</a:t>
            </a:r>
            <a:endParaRPr lang="en-US" sz="4000" b="1" dirty="0">
              <a:latin typeface="+mn-lt"/>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TextBox 3"/>
          <p:cNvSpPr txBox="1"/>
          <p:nvPr/>
        </p:nvSpPr>
        <p:spPr>
          <a:xfrm>
            <a:off x="551433" y="1773325"/>
            <a:ext cx="4200041" cy="3785652"/>
          </a:xfrm>
          <a:prstGeom prst="rect">
            <a:avLst/>
          </a:prstGeom>
          <a:solidFill>
            <a:schemeClr val="accent1">
              <a:lumMod val="40000"/>
              <a:lumOff val="60000"/>
            </a:schemeClr>
          </a:solidFill>
        </p:spPr>
        <p:txBody>
          <a:bodyPr wrap="square" rtlCol="0">
            <a:spAutoFit/>
          </a:bodyPr>
          <a:lstStyle/>
          <a:p>
            <a:r>
              <a:rPr lang="en-US" sz="2000" b="1" dirty="0" smtClean="0"/>
              <a:t>1.  Robotics and Unmanned Systems</a:t>
            </a:r>
          </a:p>
          <a:p>
            <a:endParaRPr lang="en-US" sz="2000" b="1" dirty="0"/>
          </a:p>
          <a:p>
            <a:r>
              <a:rPr lang="en-US" sz="2000" b="1" dirty="0" smtClean="0"/>
              <a:t>2.  Artificial Intelligence</a:t>
            </a:r>
          </a:p>
          <a:p>
            <a:endParaRPr lang="en-US" dirty="0"/>
          </a:p>
          <a:p>
            <a:pPr marL="285750" indent="-285750">
              <a:buFont typeface="Arial" panose="020B0604020202020204" pitchFamily="34" charset="0"/>
              <a:buChar char="•"/>
            </a:pPr>
            <a:r>
              <a:rPr lang="en-US" dirty="0" smtClean="0"/>
              <a:t>Diagnosis</a:t>
            </a:r>
            <a:br>
              <a:rPr lang="en-US" dirty="0" smtClean="0"/>
            </a:br>
            <a:endParaRPr lang="en-US" dirty="0" smtClean="0"/>
          </a:p>
          <a:p>
            <a:pPr marL="285750" indent="-285750">
              <a:buFont typeface="Arial" panose="020B0604020202020204" pitchFamily="34" charset="0"/>
              <a:buChar char="•"/>
            </a:pPr>
            <a:r>
              <a:rPr lang="en-US" dirty="0" smtClean="0"/>
              <a:t>Creative Art: Poetry, Music,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Games: Chess, Poker and Go</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Simulated Fighter Pilot Contest</a:t>
            </a:r>
          </a:p>
          <a:p>
            <a:endParaRPr lang="en-US" dirty="0" smtClean="0"/>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7363" y="1773325"/>
            <a:ext cx="5056174" cy="324277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8241" y="1599407"/>
            <a:ext cx="6315559" cy="4202149"/>
          </a:xfrm>
          <a:prstGeom prst="rect">
            <a:avLst/>
          </a:prstGeom>
        </p:spPr>
      </p:pic>
      <p:sp>
        <p:nvSpPr>
          <p:cNvPr id="13" name="TextBox 12"/>
          <p:cNvSpPr txBox="1"/>
          <p:nvPr/>
        </p:nvSpPr>
        <p:spPr>
          <a:xfrm>
            <a:off x="1077132" y="6033312"/>
            <a:ext cx="9500462" cy="6460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391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mn-lt"/>
              </a:rPr>
              <a:t>Current and Projected Growth in Robotics</a:t>
            </a:r>
            <a:endParaRPr lang="en-US" sz="4000" b="1" dirty="0">
              <a:latin typeface="+mn-lt"/>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0528" y="1690688"/>
            <a:ext cx="9670944" cy="4301116"/>
          </a:xfrm>
          <a:prstGeom prst="rect">
            <a:avLst/>
          </a:prstGeom>
        </p:spPr>
      </p:pic>
    </p:spTree>
    <p:extLst>
      <p:ext uri="{BB962C8B-B14F-4D97-AF65-F5344CB8AC3E}">
        <p14:creationId xmlns:p14="http://schemas.microsoft.com/office/powerpoint/2010/main" val="1269820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9886</TotalTime>
  <Words>3241</Words>
  <Application>Microsoft Office PowerPoint</Application>
  <PresentationFormat>Widescreen</PresentationFormat>
  <Paragraphs>408</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Calibri Light</vt:lpstr>
      <vt:lpstr>GalliardStd-Italic</vt:lpstr>
      <vt:lpstr>GalliardStd-Roman</vt:lpstr>
      <vt:lpstr>Georgia</vt:lpstr>
      <vt:lpstr>Times New Roman</vt:lpstr>
      <vt:lpstr>Office Theme</vt:lpstr>
      <vt:lpstr>Clausewitz in the Age of Autonomy: The 7th Military Revolution: </vt:lpstr>
      <vt:lpstr>A New Era?</vt:lpstr>
      <vt:lpstr>Outline</vt:lpstr>
      <vt:lpstr>A New Military Revolution? (and why does it matter)</vt:lpstr>
      <vt:lpstr>Autonomy: The 7th Military Revolution</vt:lpstr>
      <vt:lpstr>Possible Military Applications</vt:lpstr>
      <vt:lpstr>Kinds of Artificial Intelligence</vt:lpstr>
      <vt:lpstr>Trends: Robots and AI</vt:lpstr>
      <vt:lpstr>Current and Projected Growth in Robotics</vt:lpstr>
      <vt:lpstr>AlphaGo Zero’s Victory</vt:lpstr>
      <vt:lpstr>Breakthrough???  AlphaGo Zero</vt:lpstr>
      <vt:lpstr>Future Operating Environment</vt:lpstr>
      <vt:lpstr>UK Strategic Trends Assessment</vt:lpstr>
      <vt:lpstr>Are We Preparing for the Future???</vt:lpstr>
      <vt:lpstr>PRIORITIZED FUNDING FOR AI R&amp;D</vt:lpstr>
      <vt:lpstr>Outline</vt:lpstr>
      <vt:lpstr>Projection from Moscow</vt:lpstr>
      <vt:lpstr>“Another factor influencing the essence of modern means of armed conflict is the use of modern automated complexes of military equipment and research in the area of artificial intelligence. While today we have flying drones, tomorrow’s battlefields will be filled with walking, crawling, jumping, and flying robots. In the near future it is possible a fully robotized unit will be created, capable of independently conducting military operations.”  V. Gerasimov, Military-Industrial Kurier, 8, no. 476 (Feb. 27–March 5, 2013)  </vt:lpstr>
      <vt:lpstr>The New Generation AI Development Plan  (新一代人工智能发展规划)</vt:lpstr>
      <vt:lpstr>PowerPoint Presentation</vt:lpstr>
      <vt:lpstr>Some Aspects of the Competition</vt:lpstr>
      <vt:lpstr>PowerPoint Presentation</vt:lpstr>
      <vt:lpstr>Who’s Winning the Competition?</vt:lpstr>
      <vt:lpstr>Outline</vt:lpstr>
      <vt:lpstr>Nature vs Character</vt:lpstr>
      <vt:lpstr>Clausewitz’s Trinity: An Analytical Framework</vt:lpstr>
      <vt:lpstr>A non-hierarchal trinity</vt:lpstr>
      <vt:lpstr>Clausewitz’s Trinity: An Analytical Framework</vt:lpstr>
      <vt:lpstr>Exploring AI and War’s Nature</vt:lpstr>
      <vt:lpstr>Squaring the Holy Trinity The “Quad” of the 7th Military Revolution</vt:lpstr>
      <vt:lpstr>Outline</vt:lpstr>
      <vt:lpstr>Strategy with Artificial Intelligence</vt:lpstr>
      <vt:lpstr>Strategy with Artificial Intelligence</vt:lpstr>
      <vt:lpstr>Human-Machine Teaming</vt:lpstr>
      <vt:lpstr>Cyber D’oeil ???</vt:lpstr>
      <vt:lpstr>Employment Impacts/Personnel Shifts</vt:lpstr>
      <vt:lpstr>Implications for National Security</vt:lpstr>
      <vt:lpstr>Conclusions</vt:lpstr>
      <vt:lpstr>Questions???</vt:lpstr>
      <vt:lpstr>Recommended Reading</vt:lpstr>
      <vt:lpstr>Are Algorithms Really Autonomous and Bias Free?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Autonomy</dc:title>
  <dc:creator>Frank Hoffman</dc:creator>
  <cp:lastModifiedBy>Dmochowski Maj Nathan P</cp:lastModifiedBy>
  <cp:revision>157</cp:revision>
  <cp:lastPrinted>2018-10-22T16:14:32Z</cp:lastPrinted>
  <dcterms:created xsi:type="dcterms:W3CDTF">2018-03-03T14:03:13Z</dcterms:created>
  <dcterms:modified xsi:type="dcterms:W3CDTF">2018-11-26T17:59:41Z</dcterms:modified>
</cp:coreProperties>
</file>