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handoutMasterIdLst>
    <p:handoutMasterId r:id="rId11"/>
  </p:handoutMasterIdLst>
  <p:sldIdLst>
    <p:sldId id="286" r:id="rId3"/>
    <p:sldId id="291" r:id="rId4"/>
    <p:sldId id="303" r:id="rId5"/>
    <p:sldId id="301" r:id="rId6"/>
    <p:sldId id="302" r:id="rId7"/>
    <p:sldId id="305" r:id="rId8"/>
    <p:sldId id="30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y" initials="A" lastIdx="15" clrIdx="0">
    <p:extLst>
      <p:ext uri="{19B8F6BF-5375-455C-9EA6-DF929625EA0E}">
        <p15:presenceInfo xmlns:p15="http://schemas.microsoft.com/office/powerpoint/2012/main" userId="06f06aba35eb03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63636"/>
    <a:srgbClr val="37441B"/>
    <a:srgbClr val="313131"/>
    <a:srgbClr val="D02929"/>
    <a:srgbClr val="E92D2D"/>
    <a:srgbClr val="FF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83" autoAdjust="0"/>
    <p:restoredTop sz="89921" autoAdjust="0"/>
  </p:normalViewPr>
  <p:slideViewPr>
    <p:cSldViewPr>
      <p:cViewPr varScale="1">
        <p:scale>
          <a:sx n="65" d="100"/>
          <a:sy n="65" d="100"/>
        </p:scale>
        <p:origin x="172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2C578-925E-3E47-848F-FCE39E991850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94B60-D0AE-0C41-9564-2AD8EF70A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34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27C80FD-32DB-4165-9520-42E34DB589BE}" type="datetimeFigureOut">
              <a:rPr lang="en-US" smtClean="0"/>
              <a:t>2/21/2025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22A484-7719-43B9-9070-D11F20C585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95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2A484-7719-43B9-9070-D11F20C5858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069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3B4CE5-5EDF-C250-00EB-5EDA6037C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B8F9440-047C-F399-AAEB-4CBBCC00AE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9DA96F-FBA2-9C3E-440A-39BCE76A9D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9826F-B549-46DB-1628-46E05FFDEC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2A484-7719-43B9-9070-D11F20C5858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377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42435-11CD-7580-8EFF-443CB417E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EE5E26-716A-4B1E-5479-1AAC92775C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246B55-6959-C85F-2E82-3849034B93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47747-B629-B859-614B-49B2258E91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2A484-7719-43B9-9070-D11F20C5858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660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D20F63-B73B-AF39-DAC6-49F9D83044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F6E52B1-3B53-0442-B2C4-45D959B9CD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F0462F-955E-F5E8-27D2-41B428FAD7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37B15-C83D-E40C-0D02-84C40846B9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2A484-7719-43B9-9070-D11F20C5858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257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2A484-7719-43B9-9070-D11F20C5858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910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2A484-7719-43B9-9070-D11F20C5858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83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14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40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49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552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90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12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19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02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27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837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5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0036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4309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772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57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9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59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74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1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6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8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3999" cy="6096000"/>
          </a:xfrm>
          <a:prstGeom prst="rect">
            <a:avLst/>
          </a:prstGeom>
          <a:solidFill>
            <a:srgbClr val="E6DA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4A4F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5410200"/>
            <a:ext cx="9144000" cy="304800"/>
          </a:xfrm>
          <a:prstGeom prst="rect">
            <a:avLst/>
          </a:prstGeom>
          <a:solidFill>
            <a:srgbClr val="3F3F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5715000"/>
            <a:ext cx="9144000" cy="0"/>
          </a:xfrm>
          <a:prstGeom prst="line">
            <a:avLst/>
          </a:prstGeom>
          <a:ln w="762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5B288649-6181-E449-A1F2-211EFBC9D53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0849" y="5791200"/>
            <a:ext cx="3162301" cy="100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227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A440A-CB4C-4619-B649-76FB9F554E26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F30FB-D137-42C3-8964-D4BD8560C69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3999" cy="6096000"/>
          </a:xfrm>
          <a:prstGeom prst="rect">
            <a:avLst/>
          </a:prstGeom>
          <a:solidFill>
            <a:srgbClr val="E6DA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4A4F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5410200"/>
            <a:ext cx="9144000" cy="304800"/>
          </a:xfrm>
          <a:prstGeom prst="rect">
            <a:avLst/>
          </a:prstGeom>
          <a:solidFill>
            <a:srgbClr val="3F3F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5715000"/>
            <a:ext cx="9144000" cy="0"/>
          </a:xfrm>
          <a:prstGeom prst="line">
            <a:avLst/>
          </a:prstGeom>
          <a:ln w="762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2F34EA58-9C60-6A4A-A90F-22FE685474A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0849" y="5791200"/>
            <a:ext cx="3162301" cy="100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485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7331" y="314387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6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USAA Funding Off-Set Strategy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066800"/>
            <a:ext cx="838199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USAA Payment 2025</a:t>
            </a:r>
          </a:p>
          <a:p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AdHoc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Initiative Update/Focus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  <a:p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346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9665" y="76200"/>
            <a:ext cx="7540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6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USAA Funding Off-Set Strategies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-228600"/>
            <a:ext cx="89916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USAA Payment 2025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$755K Received Jan 2025 Under Affinity Agreement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AdHoc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Initiative Update/Focus 2025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Initiative #1 Charity Destination Experience – Northern Virginia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Intend:  Host a 2 Day - Unique MCA Patriotic Experience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Primarily target affluent, non-MCA members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Participates would become MCA Patriot contributors or partners</a:t>
            </a:r>
          </a:p>
          <a:p>
            <a:pPr marL="3028950" lvl="6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Recognition plaque established in MCA HQ’s</a:t>
            </a:r>
          </a:p>
          <a:p>
            <a:pPr marL="3028950" lvl="6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framed certificate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Donation built into booking fee, not a post event ask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participant will receive a tax donation </a:t>
            </a:r>
            <a:r>
              <a:rPr lang="en-US" sz="16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ltr</a:t>
            </a: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028950" lvl="6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Amount (TBD), will be a subset of their $2.5k Participation Fee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VIP, special, hands-on experiences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size of group small &amp; intimate, MCA one-on-one interaction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 two events in 2025 in conjunction with MCA Dinners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 secures priority booking for 2026 Destination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 MCA Patriotic Experience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 War MCA Patriotic Experience 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820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50CD14-CCC9-496B-B3A2-4B5878A578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3E7FF4-4C5E-422F-9C43-E104986E52C7}"/>
              </a:ext>
            </a:extLst>
          </p:cNvPr>
          <p:cNvSpPr txBox="1"/>
          <p:nvPr/>
        </p:nvSpPr>
        <p:spPr>
          <a:xfrm>
            <a:off x="839665" y="-76200"/>
            <a:ext cx="7540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6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USAA Funding Off-Set Strategies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3FDF04-3AB6-F482-4805-7AF861F9657F}"/>
              </a:ext>
            </a:extLst>
          </p:cNvPr>
          <p:cNvSpPr txBox="1"/>
          <p:nvPr/>
        </p:nvSpPr>
        <p:spPr>
          <a:xfrm>
            <a:off x="0" y="-152400"/>
            <a:ext cx="89916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“Special MCA – USMC Charity Destination Experience – Northern Virginia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Guests – </a:t>
            </a:r>
            <a:r>
              <a:rPr lang="en-US" dirty="0">
                <a:solidFill>
                  <a:prstClr val="black"/>
                </a:solidFill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Target Price Point ($2.5K per guest)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 list of What VIP Guests Will Experience or Receive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Induction into MCA Patriot Partner Program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 MCA Dinner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– 11 July (M&amp;RA dinner) and 7 – 8 Aug (T&amp;E dinner)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Day - Unique MCA Patriotic Experience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 &amp; Ideas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1 (0900)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welcome aboard MCA HQ’s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– Mission - Publications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Marine Shop – MCA Special Gift Package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VIP Lunch at Vinyards – Guest Speakers Forum – Wine Gift Package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MCA Dinner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2 (0900)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VIP Tour National Museum 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VIP Lunch Occoquan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VIP reception at Host Hotel, then Attend Sunset Parade 8</a:t>
            </a:r>
            <a:r>
              <a:rPr lang="en-US" sz="1600" i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14550" lvl="4" indent="-285750">
              <a:buFont typeface="Arial" panose="020B0604020202020204" pitchFamily="34" charset="0"/>
              <a:buChar char="•"/>
            </a:pPr>
            <a:endParaRPr lang="en-US" sz="20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66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E96F3C-566D-AD72-F23B-03DA933AA8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602502-336D-6863-D73B-C9694304E439}"/>
              </a:ext>
            </a:extLst>
          </p:cNvPr>
          <p:cNvSpPr txBox="1"/>
          <p:nvPr/>
        </p:nvSpPr>
        <p:spPr>
          <a:xfrm>
            <a:off x="917330" y="-76200"/>
            <a:ext cx="7540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6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USAA Funding Off-Set Strategies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E37F54-1F37-B435-3DAD-BFBDA7F1EDB3}"/>
              </a:ext>
            </a:extLst>
          </p:cNvPr>
          <p:cNvSpPr/>
          <p:nvPr/>
        </p:nvSpPr>
        <p:spPr>
          <a:xfrm>
            <a:off x="1752600" y="533400"/>
            <a:ext cx="5334000" cy="418562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Day 1 Draft Concept of Operations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9AE1994-187F-B69C-E5DC-FEAB5EDE5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877199"/>
              </p:ext>
            </p:extLst>
          </p:nvPr>
        </p:nvGraphicFramePr>
        <p:xfrm>
          <a:off x="76200" y="914400"/>
          <a:ext cx="8915400" cy="5048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180">
                  <a:extLst>
                    <a:ext uri="{9D8B030D-6E8A-4147-A177-3AD203B41FA5}">
                      <a16:colId xmlns:a16="http://schemas.microsoft.com/office/drawing/2014/main" val="419375951"/>
                    </a:ext>
                  </a:extLst>
                </a:gridCol>
                <a:gridCol w="1115183">
                  <a:extLst>
                    <a:ext uri="{9D8B030D-6E8A-4147-A177-3AD203B41FA5}">
                      <a16:colId xmlns:a16="http://schemas.microsoft.com/office/drawing/2014/main" val="4087661419"/>
                    </a:ext>
                  </a:extLst>
                </a:gridCol>
                <a:gridCol w="4614110">
                  <a:extLst>
                    <a:ext uri="{9D8B030D-6E8A-4147-A177-3AD203B41FA5}">
                      <a16:colId xmlns:a16="http://schemas.microsoft.com/office/drawing/2014/main" val="1027708986"/>
                    </a:ext>
                  </a:extLst>
                </a:gridCol>
                <a:gridCol w="1876927">
                  <a:extLst>
                    <a:ext uri="{9D8B030D-6E8A-4147-A177-3AD203B41FA5}">
                      <a16:colId xmlns:a16="http://schemas.microsoft.com/office/drawing/2014/main" val="3899730509"/>
                    </a:ext>
                  </a:extLst>
                </a:gridCol>
              </a:tblGrid>
              <a:tr h="3769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Special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930094"/>
                  </a:ext>
                </a:extLst>
              </a:tr>
              <a:tr h="336095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Welcome Kickoff MCA HQ’s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10 Jul 2024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0900, kickoff meet &amp; greet with CEO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Mission Overview 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Provide tutorials of two MCA events</a:t>
                      </a:r>
                    </a:p>
                    <a:p>
                      <a:pPr marL="342900" indent="-342900" algn="l">
                        <a:buFontTx/>
                        <a:buAutoNum type="arabicPeriod"/>
                      </a:pPr>
                      <a:r>
                        <a:rPr lang="en-US" sz="1600" dirty="0"/>
                        <a:t>Wounded Warrior Leadership Awards (example)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600" dirty="0"/>
                        <a:t>2.    Spouses Summits (example) 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Story behind MCA’s Professional Mags</a:t>
                      </a:r>
                    </a:p>
                    <a:p>
                      <a:pPr marL="342900" indent="-342900" algn="l">
                        <a:buFontTx/>
                        <a:buAutoNum type="arabicPeriod"/>
                      </a:pPr>
                      <a:r>
                        <a:rPr lang="en-US" sz="1600" dirty="0"/>
                        <a:t>Woody provides history</a:t>
                      </a:r>
                    </a:p>
                    <a:p>
                      <a:pPr marL="342900" indent="-342900" algn="l">
                        <a:buFontTx/>
                        <a:buAutoNum type="arabicPeriod"/>
                      </a:pPr>
                      <a:r>
                        <a:rPr lang="en-US" sz="1600" dirty="0"/>
                        <a:t>Have one of our authors or editors speak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Tour/mission retail store, guest selects customized gift package (book, 250 yr coin, shirt, glasses)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VIP Luncheon Vinyard</a:t>
                      </a:r>
                    </a:p>
                    <a:p>
                      <a:pPr marL="342900" indent="-342900" algn="l">
                        <a:buFontTx/>
                        <a:buAutoNum type="arabicPeriod"/>
                      </a:pPr>
                      <a:r>
                        <a:rPr lang="en-US" sz="1600" dirty="0"/>
                        <a:t>Have local singer artist preform 1 </a:t>
                      </a:r>
                      <a:r>
                        <a:rPr lang="en-US" sz="1600" dirty="0" err="1"/>
                        <a:t>hr</a:t>
                      </a:r>
                      <a:endParaRPr lang="en-US" sz="1600" dirty="0"/>
                    </a:p>
                    <a:p>
                      <a:pPr marL="342900" indent="-342900" algn="l">
                        <a:buFontTx/>
                        <a:buAutoNum type="arabicPeriod"/>
                      </a:pPr>
                      <a:r>
                        <a:rPr lang="en-US" sz="1600" dirty="0"/>
                        <a:t>Special Guest Speaking Forum 45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MCA Staff &amp; Board volunteer  as experience guides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Van driving tour of historic areas, photo ops?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Luncheon, have three special guest discussion panel? 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Two bottle wine gift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960599"/>
                  </a:ext>
                </a:extLst>
              </a:tr>
              <a:tr h="9103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MRA Dinner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 Jul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Hotel afternoon early check in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Meet &amp; greet with CEO, and VIPs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VIP Reception, Photo Ops, </a:t>
                      </a:r>
                      <a:r>
                        <a:rPr lang="en-US" sz="1600" dirty="0" err="1"/>
                        <a:t>etc</a:t>
                      </a:r>
                      <a:r>
                        <a:rPr lang="en-US" sz="1600" dirty="0"/>
                        <a:t>…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List new “MCA Patriot Partners” in program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Patriot Partners receive certificate/group photo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/>
                        <a:t>One MCA escort per four Guests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/>
                        <a:t>VIPs Call Out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/>
                        <a:t>Meet/pics with MRA awardees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188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10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63D1F-C275-004D-E51D-FBE73747B5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C4A2F58-C8CE-E453-4BD6-4557E3171754}"/>
              </a:ext>
            </a:extLst>
          </p:cNvPr>
          <p:cNvSpPr txBox="1"/>
          <p:nvPr/>
        </p:nvSpPr>
        <p:spPr>
          <a:xfrm>
            <a:off x="917330" y="-76200"/>
            <a:ext cx="7540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6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USAA Funding Off-Set Strategies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EDD86B-D793-1E99-C79C-D9F534FF85B6}"/>
              </a:ext>
            </a:extLst>
          </p:cNvPr>
          <p:cNvSpPr/>
          <p:nvPr/>
        </p:nvSpPr>
        <p:spPr>
          <a:xfrm>
            <a:off x="1752600" y="533400"/>
            <a:ext cx="5334000" cy="418562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Day 2 Draft Concept of Operations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65FA651-94FD-2E8F-2E2C-BD1974665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24800"/>
              </p:ext>
            </p:extLst>
          </p:nvPr>
        </p:nvGraphicFramePr>
        <p:xfrm>
          <a:off x="76200" y="914400"/>
          <a:ext cx="8991600" cy="492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370">
                  <a:extLst>
                    <a:ext uri="{9D8B030D-6E8A-4147-A177-3AD203B41FA5}">
                      <a16:colId xmlns:a16="http://schemas.microsoft.com/office/drawing/2014/main" val="419375951"/>
                    </a:ext>
                  </a:extLst>
                </a:gridCol>
                <a:gridCol w="1124714">
                  <a:extLst>
                    <a:ext uri="{9D8B030D-6E8A-4147-A177-3AD203B41FA5}">
                      <a16:colId xmlns:a16="http://schemas.microsoft.com/office/drawing/2014/main" val="4087661419"/>
                    </a:ext>
                  </a:extLst>
                </a:gridCol>
                <a:gridCol w="4653547">
                  <a:extLst>
                    <a:ext uri="{9D8B030D-6E8A-4147-A177-3AD203B41FA5}">
                      <a16:colId xmlns:a16="http://schemas.microsoft.com/office/drawing/2014/main" val="1027708986"/>
                    </a:ext>
                  </a:extLst>
                </a:gridCol>
                <a:gridCol w="1892969">
                  <a:extLst>
                    <a:ext uri="{9D8B030D-6E8A-4147-A177-3AD203B41FA5}">
                      <a16:colId xmlns:a16="http://schemas.microsoft.com/office/drawing/2014/main" val="3899730509"/>
                    </a:ext>
                  </a:extLst>
                </a:gridCol>
              </a:tblGrid>
              <a:tr h="3598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Special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930094"/>
                  </a:ext>
                </a:extLst>
              </a:tr>
              <a:tr h="27289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Welcome Kickoff at Hotel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11 Jul 2024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Hotel Breakfast 0700 - 0800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0815 Depart for National Museum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0915 begin “Docent” guided tour, in small groups of four VIPs, “Docents should be knowledgeable MCA staff, friends are very familiar with museum and USMC history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1215 transition to historic Occoquan town for VIP lunch.  Post lunch allow walking tour of Occoquan shops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Afternoon depart to host hotel for near 8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&amp;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MCA Staff &amp; Board volunteers  act as VIP guides for day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Special guest speaker at lunch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Host hotel, transit point, local guest drivers or out of town guests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960599"/>
                  </a:ext>
                </a:extLst>
              </a:tr>
              <a:tr h="84260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Sun Set Parade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 Jul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Attend VIP reception at host hotel near 8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&amp; I (have special guest attend / meet our VIPs)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Attend Sun Set Parade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/>
                        <a:t>Pre-planned VIP photo Ops, special guest meet/greet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188458"/>
                  </a:ext>
                </a:extLst>
              </a:tr>
              <a:tr h="71679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Fairwell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 Jul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600" dirty="0"/>
                        <a:t>0800 – 0900, hotel thank you breakfast, for any guests that lodged at hotel after Sun Set Parade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dirty="0"/>
                        <a:t>MCA CEO &amp; Staff thank you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934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86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2124B0-4D58-2FA6-3DD4-153065C7B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F234B8-BE72-B66C-8C49-1EA2AE5A6BB2}"/>
              </a:ext>
            </a:extLst>
          </p:cNvPr>
          <p:cNvSpPr txBox="1"/>
          <p:nvPr/>
        </p:nvSpPr>
        <p:spPr>
          <a:xfrm>
            <a:off x="917331" y="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6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USAA Funding Off-Set Strategy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24F623-19A3-D1BF-D977-3C1307F70674}"/>
              </a:ext>
            </a:extLst>
          </p:cNvPr>
          <p:cNvSpPr/>
          <p:nvPr/>
        </p:nvSpPr>
        <p:spPr>
          <a:xfrm>
            <a:off x="1752600" y="609600"/>
            <a:ext cx="5334000" cy="418562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Discuss Table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F594C44-E956-8729-AE6F-5FD84C080E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187341"/>
              </p:ext>
            </p:extLst>
          </p:nvPr>
        </p:nvGraphicFramePr>
        <p:xfrm>
          <a:off x="0" y="990600"/>
          <a:ext cx="9067800" cy="5814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087">
                  <a:extLst>
                    <a:ext uri="{9D8B030D-6E8A-4147-A177-3AD203B41FA5}">
                      <a16:colId xmlns:a16="http://schemas.microsoft.com/office/drawing/2014/main" val="419375951"/>
                    </a:ext>
                  </a:extLst>
                </a:gridCol>
                <a:gridCol w="6432713">
                  <a:extLst>
                    <a:ext uri="{9D8B030D-6E8A-4147-A177-3AD203B41FA5}">
                      <a16:colId xmlns:a16="http://schemas.microsoft.com/office/drawing/2014/main" val="1027708986"/>
                    </a:ext>
                  </a:extLst>
                </a:gridCol>
              </a:tblGrid>
              <a:tr h="3527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Comments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930094"/>
                  </a:ext>
                </a:extLst>
              </a:tr>
              <a:tr h="3821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Price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400" dirty="0"/>
                        <a:t>Is $2,500 per participate to steep, options to validate, survey likely attendees?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400" dirty="0"/>
                        <a:t>Consider having two events: Tier 1: price point: $2,500, Tier 2: $7,500?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960599"/>
                  </a:ext>
                </a:extLst>
              </a:tr>
              <a:tr h="29398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Taxable Deduction Expectation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400" dirty="0"/>
                        <a:t>Is $1,000 or higher per participate achievable? How &amp; who calculates?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240448"/>
                  </a:ext>
                </a:extLst>
              </a:tr>
              <a:tr h="3188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Participants are MCA Sponsor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dirty="0"/>
                        <a:t>-      Any issues calling them MCA Patriot Partners with special recognition?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517517"/>
                  </a:ext>
                </a:extLst>
              </a:tr>
              <a:tr h="3188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Experience Trip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dirty="0"/>
                        <a:t>-     USMC 2-day vs Civil War 2-day event, do we need due a cost comparison?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712473"/>
                  </a:ext>
                </a:extLst>
              </a:tr>
              <a:tr h="3618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USMC 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dirty="0"/>
                        <a:t>-    Are events, activities, and experience 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class and reasonable to execute in 2 days?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400834"/>
                  </a:ext>
                </a:extLst>
              </a:tr>
              <a:tr h="3618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Group Size / # of Events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dirty="0"/>
                        <a:t>-     Is 12 participants an optimal size, do we do a Proof of Concept for 2025?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14246"/>
                  </a:ext>
                </a:extLst>
              </a:tr>
              <a:tr h="3618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Participants: In Town vs. 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dirty="0"/>
                        <a:t>-      Lodging impacts profit/quality of Experience? Do we cap out of town attendees?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533935"/>
                  </a:ext>
                </a:extLst>
              </a:tr>
              <a:tr h="3618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Filling the Boat Seats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400" dirty="0"/>
                        <a:t>Targeting affluent people, unique experience,  I believe I could fill 4 seats, </a:t>
                      </a:r>
                      <a:r>
                        <a:rPr lang="en-US" sz="1400" dirty="0" err="1"/>
                        <a:t>btwn</a:t>
                      </a:r>
                      <a:r>
                        <a:rPr lang="en-US" sz="1400" dirty="0"/>
                        <a:t> board members and MCA staff is signing up 12 participants reasonable? 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400" dirty="0"/>
                        <a:t>Engage with our Fidelity Advisor to attend, new affluent pathway to donors?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95157"/>
                  </a:ext>
                </a:extLst>
              </a:tr>
              <a:tr h="3618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 Attendee Breakfast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dirty="0"/>
                        <a:t>-     $25 per person x 2 breakfast (validate concept, location, and pricing)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154645"/>
                  </a:ext>
                </a:extLst>
              </a:tr>
              <a:tr h="3618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 Attendee VIP Lunch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dirty="0"/>
                        <a:t>-     $50 per person x 2 lunches (validate concept, location, and pricing)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330413"/>
                  </a:ext>
                </a:extLst>
              </a:tr>
              <a:tr h="3618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 Attendee Dinner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dirty="0"/>
                        <a:t>-     $75 per person x 2 dinners (validate concept, location, and pricing)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41779"/>
                  </a:ext>
                </a:extLst>
              </a:tr>
              <a:tr h="3618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Lodging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dirty="0"/>
                        <a:t>-     $175 per room, would vary based on in-town or out-of-town participant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432285"/>
                  </a:ext>
                </a:extLst>
              </a:tr>
              <a:tr h="3618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Appreciation Gift Package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dirty="0"/>
                        <a:t>-     $100 per person target (validate concept, gifts, and pricing)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958515"/>
                  </a:ext>
                </a:extLst>
              </a:tr>
              <a:tr h="3618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Transportation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400" dirty="0"/>
                        <a:t>-     $000 per person? (validate requirements and pricing)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056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22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DD7EF-8393-8883-1E3B-72FDD1E2CE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54ADE1-B6D9-883C-07E5-97D766B5FD55}"/>
              </a:ext>
            </a:extLst>
          </p:cNvPr>
          <p:cNvSpPr txBox="1"/>
          <p:nvPr/>
        </p:nvSpPr>
        <p:spPr>
          <a:xfrm>
            <a:off x="917331" y="314387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6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USAA Funding Off-Set Strategy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5C48A7-5239-A337-1C14-868D79EE2832}"/>
              </a:ext>
            </a:extLst>
          </p:cNvPr>
          <p:cNvSpPr txBox="1"/>
          <p:nvPr/>
        </p:nvSpPr>
        <p:spPr>
          <a:xfrm>
            <a:off x="533400" y="381000"/>
            <a:ext cx="8381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team to work discussion table issues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are the leads?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date to out brief finding &amp; recommendations to Executive Committee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41566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72076</TotalTime>
  <Words>1046</Words>
  <Application>Microsoft Office PowerPoint</Application>
  <PresentationFormat>On-screen Show (4:3)</PresentationFormat>
  <Paragraphs>162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Custom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Rubrecht</dc:creator>
  <cp:lastModifiedBy>Andy</cp:lastModifiedBy>
  <cp:revision>270</cp:revision>
  <cp:lastPrinted>2023-06-20T17:26:36Z</cp:lastPrinted>
  <dcterms:created xsi:type="dcterms:W3CDTF">2015-02-02T19:44:37Z</dcterms:created>
  <dcterms:modified xsi:type="dcterms:W3CDTF">2025-02-21T17:46:02Z</dcterms:modified>
</cp:coreProperties>
</file>