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0" r:id="rId3"/>
    <p:sldId id="266" r:id="rId4"/>
    <p:sldId id="268" r:id="rId5"/>
    <p:sldId id="269" r:id="rId6"/>
    <p:sldId id="271" r:id="rId7"/>
    <p:sldId id="259" r:id="rId8"/>
    <p:sldId id="276" r:id="rId9"/>
    <p:sldId id="260" r:id="rId10"/>
    <p:sldId id="277" r:id="rId11"/>
    <p:sldId id="261" r:id="rId12"/>
    <p:sldId id="262" r:id="rId13"/>
    <p:sldId id="278" r:id="rId14"/>
    <p:sldId id="263" r:id="rId15"/>
    <p:sldId id="279" r:id="rId16"/>
    <p:sldId id="273" r:id="rId17"/>
    <p:sldId id="274" r:id="rId18"/>
    <p:sldId id="27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69BAE1-CA1B-4EA6-92F6-DA03C6349E97}" v="40" dt="2018-11-27T03:31:36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3" autoAdjust="0"/>
    <p:restoredTop sz="90874" autoAdjust="0"/>
  </p:normalViewPr>
  <p:slideViewPr>
    <p:cSldViewPr snapToGrid="0">
      <p:cViewPr varScale="1">
        <p:scale>
          <a:sx n="100" d="100"/>
          <a:sy n="100" d="100"/>
        </p:scale>
        <p:origin x="11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82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Freeman" userId="a8f58b8fc9e9f26f" providerId="LiveId" clId="{7869BAE1-CA1B-4EA6-92F6-DA03C6349E97}"/>
    <pc:docChg chg="undo custSel addSld delSld modSld sldOrd modMainMaster">
      <pc:chgData name="Nicholas Freeman" userId="a8f58b8fc9e9f26f" providerId="LiveId" clId="{7869BAE1-CA1B-4EA6-92F6-DA03C6349E97}" dt="2018-11-27T03:50:48.452" v="9801" actId="114"/>
      <pc:docMkLst>
        <pc:docMk/>
      </pc:docMkLst>
      <pc:sldChg chg="modSp">
        <pc:chgData name="Nicholas Freeman" userId="a8f58b8fc9e9f26f" providerId="LiveId" clId="{7869BAE1-CA1B-4EA6-92F6-DA03C6349E97}" dt="2018-11-27T01:57:37.801" v="5290" actId="20577"/>
        <pc:sldMkLst>
          <pc:docMk/>
          <pc:sldMk cId="710522862" sldId="256"/>
        </pc:sldMkLst>
        <pc:spChg chg="mod">
          <ac:chgData name="Nicholas Freeman" userId="a8f58b8fc9e9f26f" providerId="LiveId" clId="{7869BAE1-CA1B-4EA6-92F6-DA03C6349E97}" dt="2018-11-27T01:57:12.840" v="5256" actId="20577"/>
          <ac:spMkLst>
            <pc:docMk/>
            <pc:sldMk cId="710522862" sldId="256"/>
            <ac:spMk id="2" creationId="{ED9FD6D4-141E-486E-917E-132D96B94B3A}"/>
          </ac:spMkLst>
        </pc:spChg>
        <pc:spChg chg="mod">
          <ac:chgData name="Nicholas Freeman" userId="a8f58b8fc9e9f26f" providerId="LiveId" clId="{7869BAE1-CA1B-4EA6-92F6-DA03C6349E97}" dt="2018-11-27T01:57:37.801" v="5290" actId="20577"/>
          <ac:spMkLst>
            <pc:docMk/>
            <pc:sldMk cId="710522862" sldId="256"/>
            <ac:spMk id="3" creationId="{6D6127BE-4B23-447F-9FB3-CD45597E3300}"/>
          </ac:spMkLst>
        </pc:spChg>
      </pc:sldChg>
      <pc:sldChg chg="del">
        <pc:chgData name="Nicholas Freeman" userId="a8f58b8fc9e9f26f" providerId="LiveId" clId="{7869BAE1-CA1B-4EA6-92F6-DA03C6349E97}" dt="2018-11-27T02:21:12.873" v="6048" actId="2696"/>
        <pc:sldMkLst>
          <pc:docMk/>
          <pc:sldMk cId="1258519497" sldId="257"/>
        </pc:sldMkLst>
      </pc:sldChg>
      <pc:sldChg chg="modSp del ord">
        <pc:chgData name="Nicholas Freeman" userId="a8f58b8fc9e9f26f" providerId="LiveId" clId="{7869BAE1-CA1B-4EA6-92F6-DA03C6349E97}" dt="2018-11-27T02:25:01.778" v="6131" actId="2696"/>
        <pc:sldMkLst>
          <pc:docMk/>
          <pc:sldMk cId="369538503" sldId="258"/>
        </pc:sldMkLst>
        <pc:spChg chg="mod">
          <ac:chgData name="Nicholas Freeman" userId="a8f58b8fc9e9f26f" providerId="LiveId" clId="{7869BAE1-CA1B-4EA6-92F6-DA03C6349E97}" dt="2018-11-27T02:04:44.227" v="5352" actId="20577"/>
          <ac:spMkLst>
            <pc:docMk/>
            <pc:sldMk cId="369538503" sldId="258"/>
            <ac:spMk id="2" creationId="{C964E858-CDA9-41C6-BE76-65F036245C5C}"/>
          </ac:spMkLst>
        </pc:spChg>
        <pc:spChg chg="mod">
          <ac:chgData name="Nicholas Freeman" userId="a8f58b8fc9e9f26f" providerId="LiveId" clId="{7869BAE1-CA1B-4EA6-92F6-DA03C6349E97}" dt="2018-11-27T02:23:07.955" v="6080" actId="27636"/>
          <ac:spMkLst>
            <pc:docMk/>
            <pc:sldMk cId="369538503" sldId="258"/>
            <ac:spMk id="3" creationId="{C2A60989-025D-438F-A73A-85DCA2238603}"/>
          </ac:spMkLst>
        </pc:spChg>
      </pc:sldChg>
      <pc:sldChg chg="modSp">
        <pc:chgData name="Nicholas Freeman" userId="a8f58b8fc9e9f26f" providerId="LiveId" clId="{7869BAE1-CA1B-4EA6-92F6-DA03C6349E97}" dt="2018-11-27T02:23:08.040" v="6081" actId="27636"/>
        <pc:sldMkLst>
          <pc:docMk/>
          <pc:sldMk cId="1490672381" sldId="260"/>
        </pc:sldMkLst>
        <pc:spChg chg="mod">
          <ac:chgData name="Nicholas Freeman" userId="a8f58b8fc9e9f26f" providerId="LiveId" clId="{7869BAE1-CA1B-4EA6-92F6-DA03C6349E97}" dt="2018-11-27T02:23:08.040" v="6081" actId="27636"/>
          <ac:spMkLst>
            <pc:docMk/>
            <pc:sldMk cId="1490672381" sldId="260"/>
            <ac:spMk id="3" creationId="{724FD68B-4E63-4E8F-A55C-7AE2891492E6}"/>
          </ac:spMkLst>
        </pc:spChg>
      </pc:sldChg>
      <pc:sldChg chg="modSp">
        <pc:chgData name="Nicholas Freeman" userId="a8f58b8fc9e9f26f" providerId="LiveId" clId="{7869BAE1-CA1B-4EA6-92F6-DA03C6349E97}" dt="2018-11-27T02:23:08.055" v="6082" actId="27636"/>
        <pc:sldMkLst>
          <pc:docMk/>
          <pc:sldMk cId="203253402" sldId="261"/>
        </pc:sldMkLst>
        <pc:spChg chg="mod">
          <ac:chgData name="Nicholas Freeman" userId="a8f58b8fc9e9f26f" providerId="LiveId" clId="{7869BAE1-CA1B-4EA6-92F6-DA03C6349E97}" dt="2018-11-27T02:23:08.055" v="6082" actId="27636"/>
          <ac:spMkLst>
            <pc:docMk/>
            <pc:sldMk cId="203253402" sldId="261"/>
            <ac:spMk id="3" creationId="{66AB6355-E564-49AC-817D-EC4A7C6F33E7}"/>
          </ac:spMkLst>
        </pc:spChg>
      </pc:sldChg>
      <pc:sldChg chg="modSp">
        <pc:chgData name="Nicholas Freeman" userId="a8f58b8fc9e9f26f" providerId="LiveId" clId="{7869BAE1-CA1B-4EA6-92F6-DA03C6349E97}" dt="2018-11-27T02:23:08.118" v="6083" actId="27636"/>
        <pc:sldMkLst>
          <pc:docMk/>
          <pc:sldMk cId="2837442254" sldId="262"/>
        </pc:sldMkLst>
        <pc:spChg chg="mod">
          <ac:chgData name="Nicholas Freeman" userId="a8f58b8fc9e9f26f" providerId="LiveId" clId="{7869BAE1-CA1B-4EA6-92F6-DA03C6349E97}" dt="2018-11-27T02:23:08.118" v="6083" actId="27636"/>
          <ac:spMkLst>
            <pc:docMk/>
            <pc:sldMk cId="2837442254" sldId="262"/>
            <ac:spMk id="3" creationId="{748AD5E3-E38B-45D8-B94D-8FF5ACC6AF11}"/>
          </ac:spMkLst>
        </pc:spChg>
      </pc:sldChg>
      <pc:sldChg chg="modSp">
        <pc:chgData name="Nicholas Freeman" userId="a8f58b8fc9e9f26f" providerId="LiveId" clId="{7869BAE1-CA1B-4EA6-92F6-DA03C6349E97}" dt="2018-11-27T02:23:08.140" v="6084" actId="27636"/>
        <pc:sldMkLst>
          <pc:docMk/>
          <pc:sldMk cId="1698142866" sldId="263"/>
        </pc:sldMkLst>
        <pc:spChg chg="mod">
          <ac:chgData name="Nicholas Freeman" userId="a8f58b8fc9e9f26f" providerId="LiveId" clId="{7869BAE1-CA1B-4EA6-92F6-DA03C6349E97}" dt="2018-11-27T02:23:08.140" v="6084" actId="27636"/>
          <ac:spMkLst>
            <pc:docMk/>
            <pc:sldMk cId="1698142866" sldId="263"/>
            <ac:spMk id="3" creationId="{748AD5E3-E38B-45D8-B94D-8FF5ACC6AF11}"/>
          </ac:spMkLst>
        </pc:spChg>
      </pc:sldChg>
      <pc:sldChg chg="modSp">
        <pc:chgData name="Nicholas Freeman" userId="a8f58b8fc9e9f26f" providerId="LiveId" clId="{7869BAE1-CA1B-4EA6-92F6-DA03C6349E97}" dt="2018-11-27T02:23:08.140" v="6085" actId="27636"/>
        <pc:sldMkLst>
          <pc:docMk/>
          <pc:sldMk cId="3303504924" sldId="264"/>
        </pc:sldMkLst>
        <pc:spChg chg="mod">
          <ac:chgData name="Nicholas Freeman" userId="a8f58b8fc9e9f26f" providerId="LiveId" clId="{7869BAE1-CA1B-4EA6-92F6-DA03C6349E97}" dt="2018-11-27T02:23:08.140" v="6085" actId="27636"/>
          <ac:spMkLst>
            <pc:docMk/>
            <pc:sldMk cId="3303504924" sldId="264"/>
            <ac:spMk id="3" creationId="{748AD5E3-E38B-45D8-B94D-8FF5ACC6AF11}"/>
          </ac:spMkLst>
        </pc:spChg>
      </pc:sldChg>
      <pc:sldChg chg="addSp delSp modSp add del">
        <pc:chgData name="Nicholas Freeman" userId="a8f58b8fc9e9f26f" providerId="LiveId" clId="{7869BAE1-CA1B-4EA6-92F6-DA03C6349E97}" dt="2018-11-27T02:42:12.646" v="6930" actId="2696"/>
        <pc:sldMkLst>
          <pc:docMk/>
          <pc:sldMk cId="275289005" sldId="265"/>
        </pc:sldMkLst>
        <pc:spChg chg="mod">
          <ac:chgData name="Nicholas Freeman" userId="a8f58b8fc9e9f26f" providerId="LiveId" clId="{7869BAE1-CA1B-4EA6-92F6-DA03C6349E97}" dt="2018-11-27T00:56:07.423" v="1602" actId="20577"/>
          <ac:spMkLst>
            <pc:docMk/>
            <pc:sldMk cId="275289005" sldId="265"/>
            <ac:spMk id="2" creationId="{22DB5CCF-77AC-452C-B4DA-E69C10F2F930}"/>
          </ac:spMkLst>
        </pc:spChg>
        <pc:spChg chg="mod">
          <ac:chgData name="Nicholas Freeman" userId="a8f58b8fc9e9f26f" providerId="LiveId" clId="{7869BAE1-CA1B-4EA6-92F6-DA03C6349E97}" dt="2018-11-27T02:23:07.770" v="6078"/>
          <ac:spMkLst>
            <pc:docMk/>
            <pc:sldMk cId="275289005" sldId="265"/>
            <ac:spMk id="3" creationId="{5E04BC9E-B05B-487D-B6EF-16A0D470C606}"/>
          </ac:spMkLst>
        </pc:spChg>
        <pc:spChg chg="add del mod">
          <ac:chgData name="Nicholas Freeman" userId="a8f58b8fc9e9f26f" providerId="LiveId" clId="{7869BAE1-CA1B-4EA6-92F6-DA03C6349E97}" dt="2018-11-27T02:33:21.226" v="6293"/>
          <ac:spMkLst>
            <pc:docMk/>
            <pc:sldMk cId="275289005" sldId="265"/>
            <ac:spMk id="4" creationId="{44776211-4645-408D-91E3-6772FCCC0621}"/>
          </ac:spMkLst>
        </pc:spChg>
        <pc:spChg chg="add del mod">
          <ac:chgData name="Nicholas Freeman" userId="a8f58b8fc9e9f26f" providerId="LiveId" clId="{7869BAE1-CA1B-4EA6-92F6-DA03C6349E97}" dt="2018-11-27T01:03:06.412" v="1686" actId="478"/>
          <ac:spMkLst>
            <pc:docMk/>
            <pc:sldMk cId="275289005" sldId="265"/>
            <ac:spMk id="5" creationId="{C502F762-8CBB-4CB4-9DC8-BFED78471B37}"/>
          </ac:spMkLst>
        </pc:spChg>
        <pc:spChg chg="add del mod">
          <ac:chgData name="Nicholas Freeman" userId="a8f58b8fc9e9f26f" providerId="LiveId" clId="{7869BAE1-CA1B-4EA6-92F6-DA03C6349E97}" dt="2018-11-27T01:03:07.969" v="1687" actId="478"/>
          <ac:spMkLst>
            <pc:docMk/>
            <pc:sldMk cId="275289005" sldId="265"/>
            <ac:spMk id="6" creationId="{BDA2332D-6782-4D2B-8C77-25849C778305}"/>
          </ac:spMkLst>
        </pc:spChg>
        <pc:spChg chg="add mod">
          <ac:chgData name="Nicholas Freeman" userId="a8f58b8fc9e9f26f" providerId="LiveId" clId="{7869BAE1-CA1B-4EA6-92F6-DA03C6349E97}" dt="2018-11-27T02:23:07.770" v="6078"/>
          <ac:spMkLst>
            <pc:docMk/>
            <pc:sldMk cId="275289005" sldId="265"/>
            <ac:spMk id="7" creationId="{5D3B5795-4EE1-4334-8A6A-B9D87870E043}"/>
          </ac:spMkLst>
        </pc:spChg>
        <pc:spChg chg="add mod">
          <ac:chgData name="Nicholas Freeman" userId="a8f58b8fc9e9f26f" providerId="LiveId" clId="{7869BAE1-CA1B-4EA6-92F6-DA03C6349E97}" dt="2018-11-27T02:23:07.770" v="6078"/>
          <ac:spMkLst>
            <pc:docMk/>
            <pc:sldMk cId="275289005" sldId="265"/>
            <ac:spMk id="8" creationId="{17AA77E7-EADF-4092-9FFA-9F8506DB3905}"/>
          </ac:spMkLst>
        </pc:spChg>
        <pc:spChg chg="add del mod">
          <ac:chgData name="Nicholas Freeman" userId="a8f58b8fc9e9f26f" providerId="LiveId" clId="{7869BAE1-CA1B-4EA6-92F6-DA03C6349E97}" dt="2018-11-27T01:07:39.470" v="1945"/>
          <ac:spMkLst>
            <pc:docMk/>
            <pc:sldMk cId="275289005" sldId="265"/>
            <ac:spMk id="9" creationId="{5DD6AE6F-A70D-48B6-92C9-0C76C0B86993}"/>
          </ac:spMkLst>
        </pc:spChg>
        <pc:spChg chg="add del">
          <ac:chgData name="Nicholas Freeman" userId="a8f58b8fc9e9f26f" providerId="LiveId" clId="{7869BAE1-CA1B-4EA6-92F6-DA03C6349E97}" dt="2018-11-27T01:07:43.652" v="1947"/>
          <ac:spMkLst>
            <pc:docMk/>
            <pc:sldMk cId="275289005" sldId="265"/>
            <ac:spMk id="10" creationId="{EF726177-ED31-4F11-9E6F-88D887D94066}"/>
          </ac:spMkLst>
        </pc:spChg>
        <pc:spChg chg="add mod">
          <ac:chgData name="Nicholas Freeman" userId="a8f58b8fc9e9f26f" providerId="LiveId" clId="{7869BAE1-CA1B-4EA6-92F6-DA03C6349E97}" dt="2018-11-27T02:23:07.770" v="6078"/>
          <ac:spMkLst>
            <pc:docMk/>
            <pc:sldMk cId="275289005" sldId="265"/>
            <ac:spMk id="11" creationId="{6183304D-447B-4D7D-B601-2BDD779CA5DA}"/>
          </ac:spMkLst>
        </pc:spChg>
      </pc:sldChg>
      <pc:sldChg chg="modSp add">
        <pc:chgData name="Nicholas Freeman" userId="a8f58b8fc9e9f26f" providerId="LiveId" clId="{7869BAE1-CA1B-4EA6-92F6-DA03C6349E97}" dt="2018-11-27T02:24:14.696" v="6094" actId="27636"/>
        <pc:sldMkLst>
          <pc:docMk/>
          <pc:sldMk cId="3244426151" sldId="266"/>
        </pc:sldMkLst>
        <pc:spChg chg="mod">
          <ac:chgData name="Nicholas Freeman" userId="a8f58b8fc9e9f26f" providerId="LiveId" clId="{7869BAE1-CA1B-4EA6-92F6-DA03C6349E97}" dt="2018-11-27T02:24:02.857" v="6090" actId="14100"/>
          <ac:spMkLst>
            <pc:docMk/>
            <pc:sldMk cId="3244426151" sldId="266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2:24:14.696" v="6094" actId="27636"/>
          <ac:spMkLst>
            <pc:docMk/>
            <pc:sldMk cId="3244426151" sldId="266"/>
            <ac:spMk id="3" creationId="{CA6FA9EC-ED47-4EEE-8487-954B861FE653}"/>
          </ac:spMkLst>
        </pc:spChg>
      </pc:sldChg>
      <pc:sldChg chg="modSp add del modNotesTx">
        <pc:chgData name="Nicholas Freeman" userId="a8f58b8fc9e9f26f" providerId="LiveId" clId="{7869BAE1-CA1B-4EA6-92F6-DA03C6349E97}" dt="2018-11-27T03:31:39.882" v="9268" actId="2696"/>
        <pc:sldMkLst>
          <pc:docMk/>
          <pc:sldMk cId="1978213519" sldId="267"/>
        </pc:sldMkLst>
        <pc:spChg chg="mod">
          <ac:chgData name="Nicholas Freeman" userId="a8f58b8fc9e9f26f" providerId="LiveId" clId="{7869BAE1-CA1B-4EA6-92F6-DA03C6349E97}" dt="2018-11-27T01:11:51.602" v="2056" actId="20577"/>
          <ac:spMkLst>
            <pc:docMk/>
            <pc:sldMk cId="1978213519" sldId="267"/>
            <ac:spMk id="2" creationId="{57925AD0-712C-49AA-BF15-76EAD0AB681F}"/>
          </ac:spMkLst>
        </pc:spChg>
        <pc:spChg chg="mod">
          <ac:chgData name="Nicholas Freeman" userId="a8f58b8fc9e9f26f" providerId="LiveId" clId="{7869BAE1-CA1B-4EA6-92F6-DA03C6349E97}" dt="2018-11-27T02:23:08.187" v="6086" actId="27636"/>
          <ac:spMkLst>
            <pc:docMk/>
            <pc:sldMk cId="1978213519" sldId="267"/>
            <ac:spMk id="3" creationId="{284A111E-7856-4D7D-B390-B5A20EF9FAF6}"/>
          </ac:spMkLst>
        </pc:spChg>
      </pc:sldChg>
      <pc:sldChg chg="modSp add">
        <pc:chgData name="Nicholas Freeman" userId="a8f58b8fc9e9f26f" providerId="LiveId" clId="{7869BAE1-CA1B-4EA6-92F6-DA03C6349E97}" dt="2018-11-27T03:12:36.373" v="8196" actId="27636"/>
        <pc:sldMkLst>
          <pc:docMk/>
          <pc:sldMk cId="3269042517" sldId="268"/>
        </pc:sldMkLst>
        <pc:spChg chg="mod">
          <ac:chgData name="Nicholas Freeman" userId="a8f58b8fc9e9f26f" providerId="LiveId" clId="{7869BAE1-CA1B-4EA6-92F6-DA03C6349E97}" dt="2018-11-27T02:24:36.699" v="6129" actId="20577"/>
          <ac:spMkLst>
            <pc:docMk/>
            <pc:sldMk cId="3269042517" sldId="268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12:36.373" v="8196" actId="27636"/>
          <ac:spMkLst>
            <pc:docMk/>
            <pc:sldMk cId="3269042517" sldId="268"/>
            <ac:spMk id="3" creationId="{CA6FA9EC-ED47-4EEE-8487-954B861FE653}"/>
          </ac:spMkLst>
        </pc:spChg>
      </pc:sldChg>
      <pc:sldChg chg="addSp modSp add">
        <pc:chgData name="Nicholas Freeman" userId="a8f58b8fc9e9f26f" providerId="LiveId" clId="{7869BAE1-CA1B-4EA6-92F6-DA03C6349E97}" dt="2018-11-27T02:42:01.476" v="6929" actId="20577"/>
        <pc:sldMkLst>
          <pc:docMk/>
          <pc:sldMk cId="402229040" sldId="269"/>
        </pc:sldMkLst>
        <pc:spChg chg="mod">
          <ac:chgData name="Nicholas Freeman" userId="a8f58b8fc9e9f26f" providerId="LiveId" clId="{7869BAE1-CA1B-4EA6-92F6-DA03C6349E97}" dt="2018-11-27T02:25:16.847" v="6162" actId="20577"/>
          <ac:spMkLst>
            <pc:docMk/>
            <pc:sldMk cId="402229040" sldId="269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2:37:21.760" v="6567" actId="20577"/>
          <ac:spMkLst>
            <pc:docMk/>
            <pc:sldMk cId="402229040" sldId="269"/>
            <ac:spMk id="3" creationId="{CA6FA9EC-ED47-4EEE-8487-954B861FE653}"/>
          </ac:spMkLst>
        </pc:spChg>
        <pc:spChg chg="add mod">
          <ac:chgData name="Nicholas Freeman" userId="a8f58b8fc9e9f26f" providerId="LiveId" clId="{7869BAE1-CA1B-4EA6-92F6-DA03C6349E97}" dt="2018-11-27T02:35:11.859" v="6453" actId="20577"/>
          <ac:spMkLst>
            <pc:docMk/>
            <pc:sldMk cId="402229040" sldId="269"/>
            <ac:spMk id="4" creationId="{CF79D7BE-CE7C-4DC8-98E4-C04E3D853D5F}"/>
          </ac:spMkLst>
        </pc:spChg>
        <pc:spChg chg="add mod">
          <ac:chgData name="Nicholas Freeman" userId="a8f58b8fc9e9f26f" providerId="LiveId" clId="{7869BAE1-CA1B-4EA6-92F6-DA03C6349E97}" dt="2018-11-27T02:35:16.500" v="6454" actId="20577"/>
          <ac:spMkLst>
            <pc:docMk/>
            <pc:sldMk cId="402229040" sldId="269"/>
            <ac:spMk id="5" creationId="{ED6F315B-AA7C-433C-B6BF-8FFF0C8549FD}"/>
          </ac:spMkLst>
        </pc:spChg>
        <pc:spChg chg="add mod">
          <ac:chgData name="Nicholas Freeman" userId="a8f58b8fc9e9f26f" providerId="LiveId" clId="{7869BAE1-CA1B-4EA6-92F6-DA03C6349E97}" dt="2018-11-27T02:40:25.784" v="6884" actId="14100"/>
          <ac:spMkLst>
            <pc:docMk/>
            <pc:sldMk cId="402229040" sldId="269"/>
            <ac:spMk id="6" creationId="{68175DBC-1ACF-4502-889B-153E47D605F7}"/>
          </ac:spMkLst>
        </pc:spChg>
        <pc:spChg chg="add mod">
          <ac:chgData name="Nicholas Freeman" userId="a8f58b8fc9e9f26f" providerId="LiveId" clId="{7869BAE1-CA1B-4EA6-92F6-DA03C6349E97}" dt="2018-11-27T02:42:01.476" v="6929" actId="20577"/>
          <ac:spMkLst>
            <pc:docMk/>
            <pc:sldMk cId="402229040" sldId="269"/>
            <ac:spMk id="7" creationId="{4872F028-772F-4336-8B9F-FF0552D5F166}"/>
          </ac:spMkLst>
        </pc:spChg>
      </pc:sldChg>
      <pc:sldChg chg="modSp add modNotesTx">
        <pc:chgData name="Nicholas Freeman" userId="a8f58b8fc9e9f26f" providerId="LiveId" clId="{7869BAE1-CA1B-4EA6-92F6-DA03C6349E97}" dt="2018-11-27T03:06:37.492" v="7968" actId="20577"/>
        <pc:sldMkLst>
          <pc:docMk/>
          <pc:sldMk cId="72965450" sldId="270"/>
        </pc:sldMkLst>
        <pc:spChg chg="mod">
          <ac:chgData name="Nicholas Freeman" userId="a8f58b8fc9e9f26f" providerId="LiveId" clId="{7869BAE1-CA1B-4EA6-92F6-DA03C6349E97}" dt="2018-11-27T02:53:22.907" v="7343" actId="20577"/>
          <ac:spMkLst>
            <pc:docMk/>
            <pc:sldMk cId="72965450" sldId="270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06:37.492" v="7968" actId="20577"/>
          <ac:spMkLst>
            <pc:docMk/>
            <pc:sldMk cId="72965450" sldId="270"/>
            <ac:spMk id="3" creationId="{CA6FA9EC-ED47-4EEE-8487-954B861FE653}"/>
          </ac:spMkLst>
        </pc:spChg>
      </pc:sldChg>
      <pc:sldChg chg="addSp delSp add del">
        <pc:chgData name="Nicholas Freeman" userId="a8f58b8fc9e9f26f" providerId="LiveId" clId="{7869BAE1-CA1B-4EA6-92F6-DA03C6349E97}" dt="2018-11-27T03:08:23.096" v="7972"/>
        <pc:sldMkLst>
          <pc:docMk/>
          <pc:sldMk cId="2995811753" sldId="271"/>
        </pc:sldMkLst>
        <pc:spChg chg="add del">
          <ac:chgData name="Nicholas Freeman" userId="a8f58b8fc9e9f26f" providerId="LiveId" clId="{7869BAE1-CA1B-4EA6-92F6-DA03C6349E97}" dt="2018-11-27T03:08:22.612" v="7971" actId="478"/>
          <ac:spMkLst>
            <pc:docMk/>
            <pc:sldMk cId="2995811753" sldId="271"/>
            <ac:spMk id="4" creationId="{CF79D7BE-CE7C-4DC8-98E4-C04E3D853D5F}"/>
          </ac:spMkLst>
        </pc:spChg>
        <pc:spChg chg="add del">
          <ac:chgData name="Nicholas Freeman" userId="a8f58b8fc9e9f26f" providerId="LiveId" clId="{7869BAE1-CA1B-4EA6-92F6-DA03C6349E97}" dt="2018-11-27T03:08:22.612" v="7971" actId="478"/>
          <ac:spMkLst>
            <pc:docMk/>
            <pc:sldMk cId="2995811753" sldId="271"/>
            <ac:spMk id="5" creationId="{ED6F315B-AA7C-433C-B6BF-8FFF0C8549FD}"/>
          </ac:spMkLst>
        </pc:spChg>
        <pc:spChg chg="add del">
          <ac:chgData name="Nicholas Freeman" userId="a8f58b8fc9e9f26f" providerId="LiveId" clId="{7869BAE1-CA1B-4EA6-92F6-DA03C6349E97}" dt="2018-11-27T03:08:22.612" v="7971" actId="478"/>
          <ac:spMkLst>
            <pc:docMk/>
            <pc:sldMk cId="2995811753" sldId="271"/>
            <ac:spMk id="6" creationId="{68175DBC-1ACF-4502-889B-153E47D605F7}"/>
          </ac:spMkLst>
        </pc:spChg>
        <pc:spChg chg="add del">
          <ac:chgData name="Nicholas Freeman" userId="a8f58b8fc9e9f26f" providerId="LiveId" clId="{7869BAE1-CA1B-4EA6-92F6-DA03C6349E97}" dt="2018-11-27T03:08:22.612" v="7971" actId="478"/>
          <ac:spMkLst>
            <pc:docMk/>
            <pc:sldMk cId="2995811753" sldId="271"/>
            <ac:spMk id="7" creationId="{4872F028-772F-4336-8B9F-FF0552D5F166}"/>
          </ac:spMkLst>
        </pc:spChg>
      </pc:sldChg>
      <pc:sldChg chg="modSp add">
        <pc:chgData name="Nicholas Freeman" userId="a8f58b8fc9e9f26f" providerId="LiveId" clId="{7869BAE1-CA1B-4EA6-92F6-DA03C6349E97}" dt="2018-11-27T03:18:37.164" v="8636" actId="27636"/>
        <pc:sldMkLst>
          <pc:docMk/>
          <pc:sldMk cId="3649162238" sldId="271"/>
        </pc:sldMkLst>
        <pc:spChg chg="mod">
          <ac:chgData name="Nicholas Freeman" userId="a8f58b8fc9e9f26f" providerId="LiveId" clId="{7869BAE1-CA1B-4EA6-92F6-DA03C6349E97}" dt="2018-11-27T03:16:34.057" v="8380" actId="20577"/>
          <ac:spMkLst>
            <pc:docMk/>
            <pc:sldMk cId="3649162238" sldId="271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18:37.164" v="8636" actId="27636"/>
          <ac:spMkLst>
            <pc:docMk/>
            <pc:sldMk cId="3649162238" sldId="271"/>
            <ac:spMk id="3" creationId="{CA6FA9EC-ED47-4EEE-8487-954B861FE653}"/>
          </ac:spMkLst>
        </pc:spChg>
      </pc:sldChg>
      <pc:sldChg chg="modSp add ord">
        <pc:chgData name="Nicholas Freeman" userId="a8f58b8fc9e9f26f" providerId="LiveId" clId="{7869BAE1-CA1B-4EA6-92F6-DA03C6349E97}" dt="2018-11-27T03:50:48.452" v="9801" actId="114"/>
        <pc:sldMkLst>
          <pc:docMk/>
          <pc:sldMk cId="4056943988" sldId="272"/>
        </pc:sldMkLst>
        <pc:spChg chg="mod">
          <ac:chgData name="Nicholas Freeman" userId="a8f58b8fc9e9f26f" providerId="LiveId" clId="{7869BAE1-CA1B-4EA6-92F6-DA03C6349E97}" dt="2018-11-27T03:32:10.658" v="9307" actId="313"/>
          <ac:spMkLst>
            <pc:docMk/>
            <pc:sldMk cId="4056943988" sldId="272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50:48.452" v="9801" actId="114"/>
          <ac:spMkLst>
            <pc:docMk/>
            <pc:sldMk cId="4056943988" sldId="272"/>
            <ac:spMk id="3" creationId="{CA6FA9EC-ED47-4EEE-8487-954B861FE653}"/>
          </ac:spMkLst>
        </pc:spChg>
      </pc:sldChg>
      <pc:sldChg chg="modSp add modNotesTx">
        <pc:chgData name="Nicholas Freeman" userId="a8f58b8fc9e9f26f" providerId="LiveId" clId="{7869BAE1-CA1B-4EA6-92F6-DA03C6349E97}" dt="2018-11-27T03:29:31.395" v="9218" actId="20577"/>
        <pc:sldMkLst>
          <pc:docMk/>
          <pc:sldMk cId="1373253193" sldId="273"/>
        </pc:sldMkLst>
        <pc:spChg chg="mod">
          <ac:chgData name="Nicholas Freeman" userId="a8f58b8fc9e9f26f" providerId="LiveId" clId="{7869BAE1-CA1B-4EA6-92F6-DA03C6349E97}" dt="2018-11-27T03:24:39.873" v="8973" actId="20577"/>
          <ac:spMkLst>
            <pc:docMk/>
            <pc:sldMk cId="1373253193" sldId="273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29:31.395" v="9218" actId="20577"/>
          <ac:spMkLst>
            <pc:docMk/>
            <pc:sldMk cId="1373253193" sldId="273"/>
            <ac:spMk id="3" creationId="{CA6FA9EC-ED47-4EEE-8487-954B861FE653}"/>
          </ac:spMkLst>
        </pc:spChg>
      </pc:sldChg>
      <pc:sldChg chg="modSp add">
        <pc:chgData name="Nicholas Freeman" userId="a8f58b8fc9e9f26f" providerId="LiveId" clId="{7869BAE1-CA1B-4EA6-92F6-DA03C6349E97}" dt="2018-11-27T03:31:25.617" v="9267" actId="20577"/>
        <pc:sldMkLst>
          <pc:docMk/>
          <pc:sldMk cId="3877385420" sldId="274"/>
        </pc:sldMkLst>
        <pc:spChg chg="mod">
          <ac:chgData name="Nicholas Freeman" userId="a8f58b8fc9e9f26f" providerId="LiveId" clId="{7869BAE1-CA1B-4EA6-92F6-DA03C6349E97}" dt="2018-11-27T03:31:25.617" v="9267" actId="20577"/>
          <ac:spMkLst>
            <pc:docMk/>
            <pc:sldMk cId="3877385420" sldId="274"/>
            <ac:spMk id="2" creationId="{F5E7B806-7E31-4DDD-96C8-FA27BE84721A}"/>
          </ac:spMkLst>
        </pc:spChg>
        <pc:spChg chg="mod">
          <ac:chgData name="Nicholas Freeman" userId="a8f58b8fc9e9f26f" providerId="LiveId" clId="{7869BAE1-CA1B-4EA6-92F6-DA03C6349E97}" dt="2018-11-27T03:31:00.285" v="9266" actId="20577"/>
          <ac:spMkLst>
            <pc:docMk/>
            <pc:sldMk cId="3877385420" sldId="274"/>
            <ac:spMk id="3" creationId="{CA6FA9EC-ED47-4EEE-8487-954B861FE653}"/>
          </ac:spMkLst>
        </pc:spChg>
      </pc:sldChg>
      <pc:sldMasterChg chg="modSp modSldLayout">
        <pc:chgData name="Nicholas Freeman" userId="a8f58b8fc9e9f26f" providerId="LiveId" clId="{7869BAE1-CA1B-4EA6-92F6-DA03C6349E97}" dt="2018-11-27T02:23:07.770" v="6078"/>
        <pc:sldMasterMkLst>
          <pc:docMk/>
          <pc:sldMasterMk cId="3861238236" sldId="2147483648"/>
        </pc:sldMasterMkLst>
        <pc:spChg chg="mod">
          <ac:chgData name="Nicholas Freeman" userId="a8f58b8fc9e9f26f" providerId="LiveId" clId="{7869BAE1-CA1B-4EA6-92F6-DA03C6349E97}" dt="2018-11-27T02:23:07.770" v="6078"/>
          <ac:spMkLst>
            <pc:docMk/>
            <pc:sldMasterMk cId="3861238236" sldId="2147483648"/>
            <ac:spMk id="2" creationId="{E3B29D40-E115-48CB-9B34-A1A36E5F84EE}"/>
          </ac:spMkLst>
        </pc:spChg>
        <pc:spChg chg="mod">
          <ac:chgData name="Nicholas Freeman" userId="a8f58b8fc9e9f26f" providerId="LiveId" clId="{7869BAE1-CA1B-4EA6-92F6-DA03C6349E97}" dt="2018-11-27T02:23:07.770" v="6078"/>
          <ac:spMkLst>
            <pc:docMk/>
            <pc:sldMasterMk cId="3861238236" sldId="2147483648"/>
            <ac:spMk id="3" creationId="{2AE7EAE1-E7A2-436D-940D-83742790EBFF}"/>
          </ac:spMkLst>
        </pc:spChg>
        <pc:spChg chg="mod">
          <ac:chgData name="Nicholas Freeman" userId="a8f58b8fc9e9f26f" providerId="LiveId" clId="{7869BAE1-CA1B-4EA6-92F6-DA03C6349E97}" dt="2018-11-27T02:23:07.770" v="6078"/>
          <ac:spMkLst>
            <pc:docMk/>
            <pc:sldMasterMk cId="3861238236" sldId="2147483648"/>
            <ac:spMk id="4" creationId="{55ED57DC-E936-4D27-8160-BED743991D6A}"/>
          </ac:spMkLst>
        </pc:spChg>
        <pc:spChg chg="mod">
          <ac:chgData name="Nicholas Freeman" userId="a8f58b8fc9e9f26f" providerId="LiveId" clId="{7869BAE1-CA1B-4EA6-92F6-DA03C6349E97}" dt="2018-11-27T02:23:07.770" v="6078"/>
          <ac:spMkLst>
            <pc:docMk/>
            <pc:sldMasterMk cId="3861238236" sldId="2147483648"/>
            <ac:spMk id="5" creationId="{B321CEFD-060B-4A38-B483-B1F1C18571B7}"/>
          </ac:spMkLst>
        </pc:spChg>
        <pc:spChg chg="mod">
          <ac:chgData name="Nicholas Freeman" userId="a8f58b8fc9e9f26f" providerId="LiveId" clId="{7869BAE1-CA1B-4EA6-92F6-DA03C6349E97}" dt="2018-11-27T02:23:07.770" v="6078"/>
          <ac:spMkLst>
            <pc:docMk/>
            <pc:sldMasterMk cId="3861238236" sldId="2147483648"/>
            <ac:spMk id="6" creationId="{047A2BD3-74BC-4C07-A8A6-3E2644E84203}"/>
          </ac:spMkLst>
        </pc:sp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1297767890" sldId="2147483649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1297767890" sldId="2147483649"/>
              <ac:spMk id="2" creationId="{537C10A4-560A-4E7F-B5A1-8C70AE526503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1297767890" sldId="2147483649"/>
              <ac:spMk id="3" creationId="{86EFB720-2C85-49C6-AE19-0C06C47B5B18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1583200658" sldId="2147483651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1583200658" sldId="2147483651"/>
              <ac:spMk id="2" creationId="{19D3F426-614D-406D-97CB-F57F18F46A7A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1583200658" sldId="2147483651"/>
              <ac:spMk id="3" creationId="{1A220802-C949-4F9B-8DB1-F43A1D8ECA8A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3126862782" sldId="2147483652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3126862782" sldId="2147483652"/>
              <ac:spMk id="3" creationId="{CB3C53A5-A79B-478C-87B7-9B0D63205028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3126862782" sldId="2147483652"/>
              <ac:spMk id="4" creationId="{CA749A87-E918-40D5-B995-C6F2E92A7ED3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2875253654" sldId="2147483653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875253654" sldId="2147483653"/>
              <ac:spMk id="2" creationId="{AFBAF37B-834F-4934-9AB8-24E404ED8B7F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875253654" sldId="2147483653"/>
              <ac:spMk id="3" creationId="{49C2E6E9-9F76-49C3-A1F5-6A82C061C1C5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875253654" sldId="2147483653"/>
              <ac:spMk id="4" creationId="{7F8BB8EE-8768-427F-A5B2-0724CEA005EA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875253654" sldId="2147483653"/>
              <ac:spMk id="5" creationId="{35866EF5-13C4-421B-8D3F-39985ED1633B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875253654" sldId="2147483653"/>
              <ac:spMk id="6" creationId="{64BF49C8-7253-4ECF-8A82-7986076A12F3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774788199" sldId="2147483656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774788199" sldId="2147483656"/>
              <ac:spMk id="2" creationId="{F882C48C-B821-4B64-8B6C-669AC7796EA7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774788199" sldId="2147483656"/>
              <ac:spMk id="3" creationId="{BA69DDEA-6AB6-4E29-B121-7FA7AA927338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774788199" sldId="2147483656"/>
              <ac:spMk id="4" creationId="{0036ACCC-D807-4758-A9CF-C4D13506EE04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2705528392" sldId="2147483657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705528392" sldId="2147483657"/>
              <ac:spMk id="2" creationId="{670D1531-D560-4D9F-81AE-33EBE0B38B24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705528392" sldId="2147483657"/>
              <ac:spMk id="3" creationId="{BC9E0D88-A06B-4762-AE16-7C5E68A282BE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2705528392" sldId="2147483657"/>
              <ac:spMk id="4" creationId="{DF772C29-138B-4779-9634-66A244DDE12E}"/>
            </ac:spMkLst>
          </pc:spChg>
        </pc:sldLayoutChg>
        <pc:sldLayoutChg chg="modSp">
          <pc:chgData name="Nicholas Freeman" userId="a8f58b8fc9e9f26f" providerId="LiveId" clId="{7869BAE1-CA1B-4EA6-92F6-DA03C6349E97}" dt="2018-11-27T02:23:07.770" v="6078"/>
          <pc:sldLayoutMkLst>
            <pc:docMk/>
            <pc:sldMasterMk cId="3861238236" sldId="2147483648"/>
            <pc:sldLayoutMk cId="3717679911" sldId="2147483659"/>
          </pc:sldLayoutMkLst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3717679911" sldId="2147483659"/>
              <ac:spMk id="2" creationId="{46E07686-38CB-44E9-898E-6D04D8556480}"/>
            </ac:spMkLst>
          </pc:spChg>
          <pc:spChg chg="mod">
            <ac:chgData name="Nicholas Freeman" userId="a8f58b8fc9e9f26f" providerId="LiveId" clId="{7869BAE1-CA1B-4EA6-92F6-DA03C6349E97}" dt="2018-11-27T02:23:07.770" v="6078"/>
            <ac:spMkLst>
              <pc:docMk/>
              <pc:sldMasterMk cId="3861238236" sldId="2147483648"/>
              <pc:sldLayoutMk cId="3717679911" sldId="2147483659"/>
              <ac:spMk id="3" creationId="{115DD408-FFBB-4AC9-9205-7FE37C07F119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268AA-DADE-4C1A-BF93-0C62EC54F7FE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E0A17-56FC-43DE-868F-EE3823310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85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say AI, I say (mostly) machine learning… or optimization or stochastic modeling.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45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GCSS-MC: I’ve never used. NPS theses that have sought to mine it for information have mentioned that data entry errors make analysis difficult or impossible.</a:t>
            </a:r>
          </a:p>
          <a:p>
            <a:r>
              <a:rPr lang="en-US" dirty="0"/>
              <a:t>MCTFS:     feeds into TFDW…</a:t>
            </a:r>
          </a:p>
          <a:p>
            <a:r>
              <a:rPr lang="en-US" dirty="0"/>
              <a:t>TFDW:      a great repository. Still plenty of data entry errors, but you can usually fix them if you know what to look for. One big problem: BICS.</a:t>
            </a:r>
          </a:p>
          <a:p>
            <a:r>
              <a:rPr lang="en-US" dirty="0"/>
              <a:t>MCRISS:   Marine Corps Recruiting Information Support System. I’ve heard it’s pretty good.</a:t>
            </a:r>
          </a:p>
          <a:p>
            <a:r>
              <a:rPr lang="en-US" dirty="0"/>
              <a:t>TFRS:       Total Force Retention System. To get FTAP Tier data, for example, requires one-by-one pulls.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TFSMS:    if you download a T/O, you get an Excel sheet formatted for visual presentation, and it is extremely difficult to code for automated processing</a:t>
            </a:r>
          </a:p>
          <a:p>
            <a:r>
              <a:rPr lang="en-US" dirty="0"/>
              <a:t>MCTIMS:  not generally used? Training tracked by hand at lower levels.</a:t>
            </a:r>
          </a:p>
          <a:p>
            <a:r>
              <a:rPr lang="en-US" dirty="0"/>
              <a:t>DRRS-MC: not reliable.</a:t>
            </a:r>
          </a:p>
          <a:p>
            <a:r>
              <a:rPr lang="en-US" dirty="0"/>
              <a:t>TTECG:      had quantitative data for EMV, but all gone now. Tried to do text analysis of current </a:t>
            </a:r>
            <a:r>
              <a:rPr lang="en-US" dirty="0" err="1"/>
              <a:t>outbriefs</a:t>
            </a:r>
            <a:r>
              <a:rPr lang="en-US" dirty="0"/>
              <a:t>, but they are all pretty much semantically empty.</a:t>
            </a:r>
          </a:p>
          <a:p>
            <a:r>
              <a:rPr lang="en-US" dirty="0"/>
              <a:t>CIDNE:  we know what Red did to Blue, but we have no idea, for the last 20+ combined years of warfare, what Blue was really doing. Result: you like heatmaps?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34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72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86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27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09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4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Dantzig: US Air Force resource schedules</a:t>
            </a:r>
          </a:p>
          <a:p>
            <a:r>
              <a:rPr lang="en-US" dirty="0" err="1"/>
              <a:t>Pripyet</a:t>
            </a:r>
            <a:r>
              <a:rPr lang="en-US" dirty="0"/>
              <a:t> Marshes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08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Dantzig: US Air Force resource schedules</a:t>
            </a:r>
          </a:p>
          <a:p>
            <a:r>
              <a:rPr lang="en-US" dirty="0" err="1"/>
              <a:t>Pripyet</a:t>
            </a:r>
            <a:r>
              <a:rPr lang="en-US" dirty="0"/>
              <a:t> Marshes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30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Over-fitting is a key concern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52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BE0A17-56FC-43DE-868F-EE382331002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0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2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0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3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9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1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9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7752-B604-42C9-900E-5336C1D22EBB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545D-46A1-4DDC-94AC-24108017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lP4aPDTBP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FD6D4-141E-486E-917E-132D96B94B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AI/ML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D6127BE-4B23-447F-9FB3-CD45597E33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TECOM Warfighting Club</a:t>
            </a:r>
          </a:p>
          <a:p>
            <a:r>
              <a:rPr lang="en-US" dirty="0"/>
              <a:t>27 Nov 2018</a:t>
            </a:r>
          </a:p>
        </p:txBody>
      </p:sp>
    </p:spTree>
    <p:extLst>
      <p:ext uri="{BB962C8B-B14F-4D97-AF65-F5344CB8AC3E}">
        <p14:creationId xmlns:p14="http://schemas.microsoft.com/office/powerpoint/2010/main" val="71052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36D829-DE1D-47FD-A32B-441C5D00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“Classical” Statistical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:a14="http://schemas.microsoft.com/office/drawing/2010/main" xmlns:mc="http://schemas.openxmlformats.org/markup-compatibility/2006" xmlns="" id="{724FD68B-4E63-4E8F-A55C-7AE289149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9725"/>
            <a:ext cx="7886700" cy="4933950"/>
          </a:xfrm>
        </p:spPr>
        <p:txBody>
          <a:bodyPr>
            <a:normAutofit/>
          </a:bodyPr>
          <a:lstStyle/>
          <a:p>
            <a:r>
              <a:rPr lang="en-US" dirty="0" smtClean="0"/>
              <a:t>Example Applications:</a:t>
            </a:r>
          </a:p>
          <a:p>
            <a:pPr lvl="1"/>
            <a:r>
              <a:rPr lang="en-US" dirty="0" smtClean="0"/>
              <a:t>Determining </a:t>
            </a:r>
            <a:r>
              <a:rPr lang="en-US" dirty="0" err="1" smtClean="0"/>
              <a:t>MoP</a:t>
            </a:r>
            <a:r>
              <a:rPr lang="en-US" dirty="0" smtClean="0"/>
              <a:t> effects on an </a:t>
            </a:r>
            <a:r>
              <a:rPr lang="en-US" dirty="0" err="1" smtClean="0"/>
              <a:t>MoE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(Predictors of success / failure / magnitude)</a:t>
            </a:r>
          </a:p>
          <a:p>
            <a:pPr lvl="1"/>
            <a:r>
              <a:rPr lang="en-US" dirty="0" smtClean="0"/>
              <a:t>Manpower policy effects on talent retention.</a:t>
            </a:r>
          </a:p>
          <a:p>
            <a:pPr lvl="1"/>
            <a:r>
              <a:rPr lang="en-US" dirty="0" smtClean="0"/>
              <a:t>Manning/training/equipping effects on combat readiness.</a:t>
            </a:r>
          </a:p>
          <a:p>
            <a:pPr lvl="1"/>
            <a:r>
              <a:rPr lang="en-US" dirty="0" smtClean="0"/>
              <a:t>Answering the question, “Is this unusual/different?”</a:t>
            </a:r>
          </a:p>
          <a:p>
            <a:pPr lvl="1"/>
            <a:r>
              <a:rPr lang="en-US" dirty="0" smtClean="0"/>
              <a:t>Or, “Is this a trend? Which way is it going?”</a:t>
            </a:r>
            <a:endParaRPr lang="en-US" dirty="0" smtClean="0"/>
          </a:p>
          <a:p>
            <a:pPr lvl="1"/>
            <a:r>
              <a:rPr lang="en-US" dirty="0" smtClean="0"/>
              <a:t>(Temporal / Spatial / </a:t>
            </a:r>
            <a:r>
              <a:rPr lang="en-US" dirty="0" err="1" smtClean="0"/>
              <a:t>Temporol</a:t>
            </a:r>
            <a:r>
              <a:rPr lang="en-US" dirty="0" smtClean="0"/>
              <a:t>-Spatial Analysis)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9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6C8E92-0FA0-42C7-8BE2-4BCBB696C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Non/Semi-parametric Statistical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AB6355-E564-49AC-817D-EC4A7C6F3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94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Answer to “What’s the best non-linear, locally-weighted relationship between this outcome and these predictors that we find plausible?” </a:t>
            </a:r>
            <a:endParaRPr lang="en-US" dirty="0" smtClean="0"/>
          </a:p>
          <a:p>
            <a:r>
              <a:rPr lang="en-US" dirty="0" smtClean="0"/>
              <a:t>Require: moderate amounts of data</a:t>
            </a:r>
            <a:endParaRPr lang="en-US" dirty="0"/>
          </a:p>
          <a:p>
            <a:r>
              <a:rPr lang="en-US" dirty="0"/>
              <a:t>Types:</a:t>
            </a:r>
          </a:p>
          <a:p>
            <a:pPr lvl="1"/>
            <a:r>
              <a:rPr lang="en-US" dirty="0"/>
              <a:t>Kernel regression</a:t>
            </a:r>
          </a:p>
          <a:p>
            <a:pPr lvl="1"/>
            <a:r>
              <a:rPr lang="en-US" dirty="0"/>
              <a:t>Generalized additive models</a:t>
            </a:r>
          </a:p>
          <a:p>
            <a:pPr lvl="1"/>
            <a:r>
              <a:rPr lang="en-US" dirty="0"/>
              <a:t>Classification and Regression Trees (CART)</a:t>
            </a:r>
          </a:p>
          <a:p>
            <a:pPr lvl="1"/>
            <a:r>
              <a:rPr lang="en-US" dirty="0"/>
              <a:t>Principal Components Analysis</a:t>
            </a:r>
          </a:p>
          <a:p>
            <a:r>
              <a:rPr lang="en-US" dirty="0"/>
              <a:t>What the Human does:</a:t>
            </a:r>
          </a:p>
          <a:p>
            <a:pPr lvl="1"/>
            <a:r>
              <a:rPr lang="en-US" dirty="0"/>
              <a:t>Specifies the model structure.</a:t>
            </a:r>
          </a:p>
          <a:p>
            <a:pPr lvl="1"/>
            <a:r>
              <a:rPr lang="en-US" dirty="0"/>
              <a:t>Specifies tuning parameters (ex: kernel bandwidth)</a:t>
            </a:r>
          </a:p>
          <a:p>
            <a:pPr lvl="1"/>
            <a:r>
              <a:rPr lang="en-US" dirty="0"/>
              <a:t>Develops algorithms for minimizing an error function.</a:t>
            </a:r>
          </a:p>
          <a:p>
            <a:r>
              <a:rPr lang="en-US" dirty="0"/>
              <a:t>What the Computer does:</a:t>
            </a:r>
          </a:p>
          <a:p>
            <a:pPr lvl="1"/>
            <a:r>
              <a:rPr lang="en-US" dirty="0"/>
              <a:t>Follows the algorithms.</a:t>
            </a:r>
          </a:p>
        </p:txBody>
      </p:sp>
    </p:spTree>
    <p:extLst>
      <p:ext uri="{BB962C8B-B14F-4D97-AF65-F5344CB8AC3E}">
        <p14:creationId xmlns:p14="http://schemas.microsoft.com/office/powerpoint/2010/main" val="20325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6AB4A-2B80-4E14-AE94-78E878D2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“Learning” Models – Unsupervised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AD5E3-E38B-45D8-B94D-8FF5ACC6A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4225"/>
          </a:xfrm>
        </p:spPr>
        <p:txBody>
          <a:bodyPr>
            <a:normAutofit fontScale="92500"/>
          </a:bodyPr>
          <a:lstStyle/>
          <a:p>
            <a:r>
              <a:rPr lang="en-US" dirty="0"/>
              <a:t>Answer to “How are these things related / associated?” </a:t>
            </a:r>
            <a:endParaRPr lang="en-US" dirty="0" smtClean="0"/>
          </a:p>
          <a:p>
            <a:r>
              <a:rPr lang="en-US" dirty="0" smtClean="0"/>
              <a:t>Require: larger amounts of data </a:t>
            </a:r>
            <a:r>
              <a:rPr lang="en-US" dirty="0" smtClean="0">
                <a:sym typeface="Wingdings" panose="05000000000000000000" pitchFamily="2" charset="2"/>
              </a:rPr>
              <a:t> memory</a:t>
            </a:r>
            <a:endParaRPr lang="en-US" dirty="0"/>
          </a:p>
          <a:p>
            <a:r>
              <a:rPr lang="en-US" dirty="0" smtClean="0"/>
              <a:t>Some Types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Clustering algorithms (e.g. </a:t>
            </a:r>
            <a:r>
              <a:rPr lang="en-US" dirty="0" smtClean="0"/>
              <a:t>k-means)</a:t>
            </a:r>
            <a:endParaRPr lang="en-US" dirty="0"/>
          </a:p>
          <a:p>
            <a:pPr lvl="1"/>
            <a:r>
              <a:rPr lang="en-US" dirty="0"/>
              <a:t>Association rule-learning algorithms  (e.g. </a:t>
            </a:r>
            <a:r>
              <a:rPr lang="en-US" dirty="0" err="1" smtClean="0"/>
              <a:t>Apriori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What the Human does:</a:t>
            </a:r>
          </a:p>
          <a:p>
            <a:pPr lvl="1"/>
            <a:r>
              <a:rPr lang="en-US" dirty="0"/>
              <a:t>Specifies tuning parameters (ex: number of cluster centers)</a:t>
            </a:r>
          </a:p>
          <a:p>
            <a:pPr lvl="1"/>
            <a:r>
              <a:rPr lang="en-US" dirty="0"/>
              <a:t>Develops algorithms for minimizing an error function.</a:t>
            </a:r>
          </a:p>
          <a:p>
            <a:r>
              <a:rPr lang="en-US" dirty="0"/>
              <a:t>What the Computer does:</a:t>
            </a:r>
          </a:p>
          <a:p>
            <a:pPr lvl="1"/>
            <a:r>
              <a:rPr lang="en-US" dirty="0"/>
              <a:t>Follows the algorithms.</a:t>
            </a:r>
          </a:p>
        </p:txBody>
      </p:sp>
    </p:spTree>
    <p:extLst>
      <p:ext uri="{BB962C8B-B14F-4D97-AF65-F5344CB8AC3E}">
        <p14:creationId xmlns:p14="http://schemas.microsoft.com/office/powerpoint/2010/main" val="283744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6AB4A-2B80-4E14-AE94-78E878D2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“Learning” Models – Unsupervised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AD5E3-E38B-45D8-B94D-8FF5ACC6A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94225"/>
          </a:xfrm>
        </p:spPr>
        <p:txBody>
          <a:bodyPr>
            <a:normAutofit/>
          </a:bodyPr>
          <a:lstStyle/>
          <a:p>
            <a:r>
              <a:rPr lang="en-US" dirty="0" smtClean="0"/>
              <a:t>Example Applications:</a:t>
            </a:r>
          </a:p>
          <a:p>
            <a:pPr lvl="1"/>
            <a:r>
              <a:rPr lang="en-US" dirty="0" smtClean="0"/>
              <a:t>“Pattern-of-Life” analysis and anomaly detection.</a:t>
            </a:r>
          </a:p>
          <a:p>
            <a:pPr lvl="2"/>
            <a:r>
              <a:rPr lang="en-US" dirty="0" smtClean="0"/>
              <a:t>Ex: maritime traffic in Persian Gulf / South China Sea</a:t>
            </a:r>
          </a:p>
          <a:p>
            <a:pPr lvl="2"/>
            <a:r>
              <a:rPr lang="en-US" dirty="0" smtClean="0"/>
              <a:t>Or: network traffic</a:t>
            </a:r>
          </a:p>
          <a:p>
            <a:pPr lvl="1"/>
            <a:r>
              <a:rPr lang="en-US" dirty="0" smtClean="0"/>
              <a:t>Text mining and document similarity determinations.</a:t>
            </a:r>
          </a:p>
          <a:p>
            <a:pPr lvl="2"/>
            <a:r>
              <a:rPr lang="en-US" dirty="0" smtClean="0"/>
              <a:t>Ex: the </a:t>
            </a:r>
            <a:r>
              <a:rPr lang="en-US" i="1" dirty="0" smtClean="0"/>
              <a:t>Marine Corps Gazette</a:t>
            </a:r>
            <a:r>
              <a:rPr lang="en-US" dirty="0" smtClean="0"/>
              <a:t>’s suggested articles (real good)</a:t>
            </a:r>
          </a:p>
          <a:p>
            <a:pPr lvl="1"/>
            <a:r>
              <a:rPr lang="en-US" dirty="0" smtClean="0"/>
              <a:t>Recruiting: what are associated traits / backgrounds.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6AB4A-2B80-4E14-AE94-78E878D2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“Learning” Models – Supervised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AD5E3-E38B-45D8-B94D-8FF5ACC6A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56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Answer to “Given these inputs, what is the most-likely/best output?” </a:t>
            </a:r>
            <a:endParaRPr lang="en-US" dirty="0" smtClean="0"/>
          </a:p>
          <a:p>
            <a:r>
              <a:rPr lang="en-US" dirty="0" smtClean="0"/>
              <a:t>Require: lots of data, lots of (networked, parallel) computing power</a:t>
            </a:r>
            <a:endParaRPr lang="en-US" dirty="0"/>
          </a:p>
          <a:p>
            <a:r>
              <a:rPr lang="en-US" dirty="0"/>
              <a:t>Some Types:</a:t>
            </a:r>
          </a:p>
          <a:p>
            <a:pPr lvl="1"/>
            <a:r>
              <a:rPr lang="en-US" dirty="0"/>
              <a:t>Tree-based (boosted trees, </a:t>
            </a:r>
            <a:r>
              <a:rPr lang="en-US" dirty="0" err="1"/>
              <a:t>RandomForest</a:t>
            </a:r>
            <a:r>
              <a:rPr lang="en-US" dirty="0"/>
              <a:t>, Monte Carlo search tree, etc.)</a:t>
            </a:r>
          </a:p>
          <a:p>
            <a:pPr lvl="1"/>
            <a:r>
              <a:rPr lang="en-US" dirty="0" smtClean="0"/>
              <a:t>Artificial </a:t>
            </a:r>
            <a:r>
              <a:rPr lang="en-US" dirty="0"/>
              <a:t>Neural Nets</a:t>
            </a:r>
          </a:p>
          <a:p>
            <a:pPr lvl="2"/>
            <a:r>
              <a:rPr lang="en-US" dirty="0" smtClean="0"/>
              <a:t>Auto-encoding / Convolutional (image processing and recognition)</a:t>
            </a:r>
          </a:p>
          <a:p>
            <a:pPr lvl="2"/>
            <a:r>
              <a:rPr lang="en-US" dirty="0" smtClean="0"/>
              <a:t>Recurrent </a:t>
            </a:r>
            <a:r>
              <a:rPr lang="en-US" dirty="0"/>
              <a:t>/ </a:t>
            </a:r>
            <a:r>
              <a:rPr lang="en-US" dirty="0" smtClean="0"/>
              <a:t>Bi-Directional / LSTM (natural language processing)</a:t>
            </a:r>
            <a:endParaRPr lang="en-US" dirty="0"/>
          </a:p>
          <a:p>
            <a:pPr lvl="2"/>
            <a:r>
              <a:rPr lang="en-US" dirty="0" smtClean="0"/>
              <a:t>Neat: Generative Adversarial (defeating / protecting ANNs from spoofing)</a:t>
            </a:r>
            <a:endParaRPr lang="en-US" dirty="0"/>
          </a:p>
          <a:p>
            <a:r>
              <a:rPr lang="en-US" dirty="0"/>
              <a:t>What the Human does:</a:t>
            </a:r>
          </a:p>
          <a:p>
            <a:pPr lvl="1"/>
            <a:r>
              <a:rPr lang="en-US" dirty="0"/>
              <a:t>Specifies LOTS of tuning parameters – or uses brute force to find which work best.</a:t>
            </a:r>
          </a:p>
          <a:p>
            <a:pPr lvl="1"/>
            <a:r>
              <a:rPr lang="en-US" dirty="0"/>
              <a:t>Neural Nets: must specify the structure of the network in addition to activation functions of nodes in each layer.</a:t>
            </a:r>
          </a:p>
          <a:p>
            <a:pPr lvl="1"/>
            <a:r>
              <a:rPr lang="en-US" dirty="0"/>
              <a:t>Develops algorithms for minimizing an error function.</a:t>
            </a:r>
          </a:p>
          <a:p>
            <a:pPr lvl="1"/>
            <a:r>
              <a:rPr lang="en-US" dirty="0"/>
              <a:t>Buys a whole bunch of computing hardware and enough electricity to power a small country.</a:t>
            </a:r>
          </a:p>
          <a:p>
            <a:r>
              <a:rPr lang="en-US" dirty="0"/>
              <a:t>What the Computer does:</a:t>
            </a:r>
          </a:p>
          <a:p>
            <a:pPr lvl="1"/>
            <a:r>
              <a:rPr lang="en-US" dirty="0"/>
              <a:t>Follows the algorithms.</a:t>
            </a:r>
          </a:p>
        </p:txBody>
      </p:sp>
    </p:spTree>
    <p:extLst>
      <p:ext uri="{BB962C8B-B14F-4D97-AF65-F5344CB8AC3E}">
        <p14:creationId xmlns:p14="http://schemas.microsoft.com/office/powerpoint/2010/main" val="169814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6AB4A-2B80-4E14-AE94-78E878D23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“Learning” Models – Supervised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AD5E3-E38B-45D8-B94D-8FF5ACC6A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65675"/>
          </a:xfrm>
        </p:spPr>
        <p:txBody>
          <a:bodyPr>
            <a:normAutofit/>
          </a:bodyPr>
          <a:lstStyle/>
          <a:p>
            <a:r>
              <a:rPr lang="en-US" dirty="0" smtClean="0"/>
              <a:t>(Just a few) Example Applications:</a:t>
            </a:r>
          </a:p>
          <a:p>
            <a:pPr lvl="1"/>
            <a:r>
              <a:rPr lang="en-US" dirty="0" smtClean="0"/>
              <a:t>[insert DARPA/service/contractor OV-1 showing killer robots and lightning bolts here]</a:t>
            </a:r>
          </a:p>
          <a:p>
            <a:pPr lvl="1"/>
            <a:r>
              <a:rPr lang="en-US" dirty="0" smtClean="0"/>
              <a:t>But seriously… Target detection and prediction</a:t>
            </a:r>
          </a:p>
          <a:p>
            <a:pPr lvl="1"/>
            <a:r>
              <a:rPr lang="en-US" dirty="0" smtClean="0"/>
              <a:t>End-item level maintenance / tactical logistics prediction and support decisions</a:t>
            </a:r>
          </a:p>
          <a:p>
            <a:pPr lvl="1"/>
            <a:r>
              <a:rPr lang="en-US" dirty="0" smtClean="0"/>
              <a:t>Resource allocations (not necessarily optimal, but based on learned “rules” and past probabilities of success)</a:t>
            </a:r>
          </a:p>
          <a:p>
            <a:pPr lvl="1"/>
            <a:r>
              <a:rPr lang="en-US" dirty="0" smtClean="0"/>
              <a:t>Signals-based MILDEC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49987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Sometimes the non-“AI”, classic regression model is what you’re really after.</a:t>
            </a:r>
          </a:p>
          <a:p>
            <a:endParaRPr lang="en-US" dirty="0"/>
          </a:p>
          <a:p>
            <a:r>
              <a:rPr lang="en-US" dirty="0"/>
              <a:t>Or, sometimes you want the </a:t>
            </a:r>
            <a:r>
              <a:rPr lang="en-US" i="1" dirty="0"/>
              <a:t>optimal</a:t>
            </a:r>
            <a:r>
              <a:rPr lang="en-US" dirty="0"/>
              <a:t> solution, not the one that best approximates what’s worked before.</a:t>
            </a:r>
          </a:p>
          <a:p>
            <a:endParaRPr lang="en-US" dirty="0"/>
          </a:p>
          <a:p>
            <a:r>
              <a:rPr lang="en-US" dirty="0"/>
              <a:t>In any case, you need some data first. And (generally) the more complex the model required, the more </a:t>
            </a:r>
            <a:r>
              <a:rPr lang="en-US" dirty="0" smtClean="0"/>
              <a:t>data (and computing power) </a:t>
            </a:r>
            <a:r>
              <a:rPr lang="en-US" dirty="0"/>
              <a:t>you need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“If you want an AI solution tomorrow, you need to start collecting the data five years ago.”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So: every </a:t>
            </a:r>
            <a:r>
              <a:rPr lang="en-US" dirty="0"/>
              <a:t>Marine a data collector / </a:t>
            </a:r>
            <a:r>
              <a:rPr lang="en-US" dirty="0" smtClean="0"/>
              <a:t>enterer?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5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Current State of USMC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8537"/>
            <a:ext cx="7886700" cy="52077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MSHARP / AMSR</a:t>
            </a:r>
          </a:p>
          <a:p>
            <a:r>
              <a:rPr lang="en-US" dirty="0"/>
              <a:t>MCTFS / </a:t>
            </a:r>
            <a:r>
              <a:rPr lang="en-US" dirty="0" smtClean="0"/>
              <a:t>TFDW</a:t>
            </a:r>
            <a:endParaRPr lang="en-US" dirty="0" smtClean="0"/>
          </a:p>
          <a:p>
            <a:r>
              <a:rPr lang="en-US" dirty="0" smtClean="0"/>
              <a:t>GCSS-MC</a:t>
            </a:r>
            <a:endParaRPr lang="en-US" dirty="0"/>
          </a:p>
          <a:p>
            <a:r>
              <a:rPr lang="en-US" dirty="0" smtClean="0"/>
              <a:t>MCRISS</a:t>
            </a:r>
            <a:endParaRPr lang="en-US" dirty="0"/>
          </a:p>
          <a:p>
            <a:r>
              <a:rPr lang="en-US" dirty="0"/>
              <a:t>TFRS</a:t>
            </a:r>
          </a:p>
          <a:p>
            <a:r>
              <a:rPr lang="en-US" dirty="0"/>
              <a:t>TFSMS</a:t>
            </a:r>
          </a:p>
          <a:p>
            <a:r>
              <a:rPr lang="en-US" dirty="0"/>
              <a:t>MCTIMS</a:t>
            </a:r>
          </a:p>
          <a:p>
            <a:r>
              <a:rPr lang="en-US" dirty="0"/>
              <a:t>DRRS-MC</a:t>
            </a:r>
          </a:p>
          <a:p>
            <a:r>
              <a:rPr lang="en-US" dirty="0"/>
              <a:t>MCICOM</a:t>
            </a:r>
          </a:p>
          <a:p>
            <a:r>
              <a:rPr lang="en-US" dirty="0"/>
              <a:t>TTECG</a:t>
            </a:r>
          </a:p>
          <a:p>
            <a:r>
              <a:rPr lang="en-US" dirty="0"/>
              <a:t>(JIDO) CIDNE</a:t>
            </a:r>
          </a:p>
          <a:p>
            <a:r>
              <a:rPr lang="en-US" dirty="0"/>
              <a:t>MCIA, MCIOC, MARFORCYBER?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38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Lastly: Data is not the only “Fuel”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4998720"/>
          </a:xfrm>
        </p:spPr>
        <p:txBody>
          <a:bodyPr>
            <a:normAutofit/>
          </a:bodyPr>
          <a:lstStyle/>
          <a:p>
            <a:r>
              <a:rPr lang="en-US" dirty="0"/>
              <a:t>Another key fuel: actual fuel.</a:t>
            </a:r>
          </a:p>
          <a:p>
            <a:pPr lvl="1"/>
            <a:r>
              <a:rPr lang="en-US" dirty="0"/>
              <a:t>Those TPUs are not going to power themselves.</a:t>
            </a:r>
          </a:p>
          <a:p>
            <a:endParaRPr lang="en-US" dirty="0"/>
          </a:p>
          <a:p>
            <a:r>
              <a:rPr lang="en-US" dirty="0"/>
              <a:t>Also needed:</a:t>
            </a:r>
          </a:p>
          <a:p>
            <a:pPr lvl="1"/>
            <a:r>
              <a:rPr lang="en-US" dirty="0"/>
              <a:t>Those </a:t>
            </a:r>
            <a:r>
              <a:rPr lang="en-US" dirty="0" smtClean="0"/>
              <a:t>TPUs/</a:t>
            </a:r>
            <a:endParaRPr lang="en-US" dirty="0"/>
          </a:p>
          <a:p>
            <a:pPr lvl="1"/>
            <a:r>
              <a:rPr lang="en-US" dirty="0" smtClean="0"/>
              <a:t>Supporting architecture (data storage and computing)/</a:t>
            </a:r>
            <a:endParaRPr lang="en-US" dirty="0"/>
          </a:p>
          <a:p>
            <a:pPr lvl="1"/>
            <a:r>
              <a:rPr lang="en-US" u="sng" dirty="0" smtClean="0"/>
              <a:t>People</a:t>
            </a:r>
            <a:r>
              <a:rPr lang="en-US" dirty="0" smtClean="0"/>
              <a:t> </a:t>
            </a:r>
            <a:r>
              <a:rPr lang="en-US" dirty="0"/>
              <a:t>who </a:t>
            </a:r>
            <a:r>
              <a:rPr lang="en-US" dirty="0" smtClean="0"/>
              <a:t>manage and continually</a:t>
            </a:r>
            <a:r>
              <a:rPr lang="en-US" dirty="0" smtClean="0"/>
              <a:t> adapt the models.</a:t>
            </a:r>
          </a:p>
          <a:p>
            <a:pPr lvl="2"/>
            <a:r>
              <a:rPr lang="en-US" dirty="0" smtClean="0"/>
              <a:t>AI will probably </a:t>
            </a:r>
            <a:r>
              <a:rPr lang="en-US" i="1" dirty="0" smtClean="0"/>
              <a:t>increase</a:t>
            </a:r>
            <a:r>
              <a:rPr lang="en-US" dirty="0" smtClean="0"/>
              <a:t> structure requirements, not lessen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4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587" y="1409700"/>
            <a:ext cx="6962775" cy="2686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587" y="4748212"/>
            <a:ext cx="5095875" cy="193357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 smtClean="0"/>
              <a:t>Generative Adversarial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>
            <a:normAutofit fontScale="90000"/>
          </a:bodyPr>
          <a:lstStyle/>
          <a:p>
            <a:r>
              <a:rPr lang="en-US" dirty="0"/>
              <a:t>Caveats    </a:t>
            </a:r>
            <a:r>
              <a:rPr lang="en-US" sz="3600" dirty="0"/>
              <a:t>(and the state of USMC AI talent?)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8750"/>
            <a:ext cx="7886700" cy="51375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This Marine was trained in OR/data science, not computer science.</a:t>
            </a:r>
          </a:p>
          <a:p>
            <a:endParaRPr lang="en-US" dirty="0"/>
          </a:p>
          <a:p>
            <a:r>
              <a:rPr lang="en-US" dirty="0"/>
              <a:t>My thesis research involved large-scale optimization with a side of machine </a:t>
            </a:r>
            <a:r>
              <a:rPr lang="en-US" dirty="0" smtClean="0"/>
              <a:t>learning (predicting Marine PCS orders with 80% accuracy after one day of training).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NPS OR curriculum (only) includes about 12 credit hours on machine learning and associated computational methods.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are 10-15 Marine OR students per year.</a:t>
            </a:r>
          </a:p>
          <a:p>
            <a:endParaRPr lang="en-US" dirty="0"/>
          </a:p>
          <a:p>
            <a:r>
              <a:rPr lang="en-US" dirty="0"/>
              <a:t>~ 3-5 of them complete thesis research on/using ML.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this makes me…</a:t>
            </a:r>
          </a:p>
          <a:p>
            <a:pPr lvl="1"/>
            <a:r>
              <a:rPr lang="en-US" dirty="0"/>
              <a:t>Not even close to being an </a:t>
            </a:r>
            <a:r>
              <a:rPr lang="en-US" dirty="0" smtClean="0"/>
              <a:t>expert.</a:t>
            </a:r>
          </a:p>
          <a:p>
            <a:pPr lvl="1"/>
            <a:r>
              <a:rPr lang="en-US" dirty="0" smtClean="0"/>
              <a:t>Probably among </a:t>
            </a:r>
            <a:r>
              <a:rPr lang="en-US" dirty="0"/>
              <a:t>the leading active-duty “experts” in the Marine </a:t>
            </a:r>
            <a:r>
              <a:rPr lang="en-US" dirty="0" smtClean="0"/>
              <a:t>Corps</a:t>
            </a:r>
            <a:r>
              <a:rPr lang="en-US" dirty="0"/>
              <a:t>?</a:t>
            </a:r>
            <a:endParaRPr lang="en-US" dirty="0" smtClean="0"/>
          </a:p>
          <a:p>
            <a:pPr lvl="2"/>
            <a:r>
              <a:rPr lang="en-US" dirty="0" smtClean="0"/>
              <a:t>(That’s not good.)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Main Idea: It’s the Data, </a:t>
            </a:r>
            <a:r>
              <a:rPr lang="en-US" dirty="0" smtClean="0"/>
              <a:t>Dummy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499872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Most of the main ideas, models, and algorithms behind today’s successful AI implementations have been around for many decades (many since 1940s-1960s).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While computer engineering advancements in the 1980s unlocked much more potential for self-training and model fitting, these developments alone did not generate the kinds of AI development we see today.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 since the late 1990s, the internet and the amount of digital data available (along with its commodification) have enabled big advances in AI applications.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virtuous cycle? Focus on AI has spurred specialized hardware development.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 many of the latest-greatest ideas are still basically tweaks to what already had by the 1990s.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What is Artificial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091" y="1358537"/>
            <a:ext cx="8219259" cy="520772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Well, what is intelligence?</a:t>
            </a:r>
          </a:p>
          <a:p>
            <a:endParaRPr lang="en-US" dirty="0"/>
          </a:p>
          <a:p>
            <a:r>
              <a:rPr lang="en-US" dirty="0"/>
              <a:t>Semantics vs. Semiotics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i="1" dirty="0"/>
              <a:t>x </a:t>
            </a:r>
            <a:r>
              <a:rPr lang="en-US" dirty="0">
                <a:sym typeface="Wingdings" panose="05000000000000000000" pitchFamily="2" charset="2"/>
              </a:rPr>
              <a:t>--&gt; THEN </a:t>
            </a:r>
            <a:r>
              <a:rPr lang="en-US" i="1" dirty="0">
                <a:sym typeface="Wingdings" panose="05000000000000000000" pitchFamily="2" charset="2"/>
              </a:rPr>
              <a:t>y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“Neural Nets” are so-named based on a 1940s understanding (as interpreted by computer scientists and electronics engineers) of how the brain worked.</a:t>
            </a:r>
          </a:p>
          <a:p>
            <a:endParaRPr lang="en-US" dirty="0"/>
          </a:p>
          <a:p>
            <a:r>
              <a:rPr lang="en-US" dirty="0"/>
              <a:t>First attempts at “artificially intelligent” machines in the 1950s involved encoding “taught” knowledge.</a:t>
            </a:r>
          </a:p>
          <a:p>
            <a:endParaRPr lang="en-US" dirty="0"/>
          </a:p>
          <a:p>
            <a:r>
              <a:rPr lang="en-US" dirty="0"/>
              <a:t>Eventually: huge amounts of data and parallel computing allow machines to better-tune mathematical models for effective analytic and decision-support applications.</a:t>
            </a:r>
          </a:p>
          <a:p>
            <a:endParaRPr lang="en-US" dirty="0"/>
          </a:p>
          <a:p>
            <a:r>
              <a:rPr lang="en-US" dirty="0"/>
              <a:t>Most </a:t>
            </a:r>
            <a:r>
              <a:rPr lang="en-US" dirty="0" smtClean="0"/>
              <a:t>laypersons today </a:t>
            </a:r>
            <a:r>
              <a:rPr lang="en-US" dirty="0"/>
              <a:t>(in the Marine Corps) are talking about mathematical models in support of </a:t>
            </a:r>
            <a:r>
              <a:rPr lang="en-US" dirty="0" smtClean="0"/>
              <a:t>decisions, </a:t>
            </a:r>
            <a:r>
              <a:rPr lang="en-US" i="1" dirty="0" smtClean="0"/>
              <a:t>not necessarily </a:t>
            </a:r>
            <a:r>
              <a:rPr lang="en-US" dirty="0" smtClean="0"/>
              <a:t>“AI” models like neural nets.</a:t>
            </a:r>
          </a:p>
          <a:p>
            <a:r>
              <a:rPr lang="en-US" dirty="0" smtClean="0"/>
              <a:t>Or: They might just be talking about </a:t>
            </a:r>
            <a:r>
              <a:rPr lang="en-US" i="1" dirty="0" smtClean="0"/>
              <a:t>automation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4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Context: Some Dates and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95375"/>
            <a:ext cx="7886700" cy="554355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200" dirty="0"/>
              <a:t>1947: Simplex Method for linear program solutions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1951: first neural network machine, the SNARC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1952-62: Self-teaching checkers and chess AIs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1958: Semantic nets developed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1963: Self-training </a:t>
            </a:r>
            <a:r>
              <a:rPr lang="en-US" sz="1200" dirty="0" err="1"/>
              <a:t>perceptrons</a:t>
            </a:r>
            <a:endParaRPr lang="en-US" sz="1200" dirty="0"/>
          </a:p>
          <a:p>
            <a:pPr>
              <a:spcBef>
                <a:spcPts val="600"/>
              </a:spcBef>
            </a:pPr>
            <a:r>
              <a:rPr lang="en-US" sz="1200" dirty="0"/>
              <a:t>1967: Nearest-neighbor algorithm for unsupervised clustering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By 1970: </a:t>
            </a:r>
            <a:r>
              <a:rPr lang="en-US" sz="1200" dirty="0" smtClean="0"/>
              <a:t>horrible</a:t>
            </a:r>
            <a:r>
              <a:rPr lang="en-US" sz="1200" dirty="0" smtClean="0"/>
              <a:t> </a:t>
            </a:r>
            <a:r>
              <a:rPr lang="en-US" sz="1200" dirty="0"/>
              <a:t>machine translation </a:t>
            </a:r>
            <a:r>
              <a:rPr lang="en-US" sz="1200" dirty="0" smtClean="0"/>
              <a:t>results +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 </a:t>
            </a:r>
            <a:r>
              <a:rPr lang="en-US" sz="1200" dirty="0" smtClean="0"/>
              <a:t>limitations of </a:t>
            </a:r>
            <a:r>
              <a:rPr lang="en-US" sz="1200" dirty="0" err="1" smtClean="0"/>
              <a:t>perceptrons</a:t>
            </a:r>
            <a:r>
              <a:rPr lang="en-US" sz="1200" dirty="0" smtClean="0"/>
              <a:t> </a:t>
            </a:r>
            <a:r>
              <a:rPr lang="en-US" sz="1200" dirty="0"/>
              <a:t>kill </a:t>
            </a:r>
            <a:r>
              <a:rPr lang="en-US" sz="1200" dirty="0" smtClean="0"/>
              <a:t>NLP, neural net research</a:t>
            </a:r>
            <a:endParaRPr lang="en-US" sz="1200" dirty="0"/>
          </a:p>
          <a:p>
            <a:pPr marL="457200" lvl="1" indent="0">
              <a:spcBef>
                <a:spcPts val="600"/>
              </a:spcBef>
              <a:buNone/>
            </a:pPr>
            <a:endParaRPr lang="en-US" sz="1200" dirty="0"/>
          </a:p>
          <a:p>
            <a:pPr marL="457200" lvl="1" indent="0">
              <a:spcBef>
                <a:spcPts val="600"/>
              </a:spcBef>
              <a:buNone/>
            </a:pPr>
            <a:endParaRPr lang="en-US" sz="1200" dirty="0"/>
          </a:p>
          <a:p>
            <a:pPr>
              <a:spcBef>
                <a:spcPts val="600"/>
              </a:spcBef>
            </a:pPr>
            <a:r>
              <a:rPr lang="en-US" sz="1200" dirty="0"/>
              <a:t>1980-1982: First convolutional neural networks and recurrent neural networks developed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1981: “Connection Machine” represents arrival of massively parallel computing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1986: Neural net research begins wide use of back-propagation algorithm and parallel computing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1986: First self-driving vehicles (1989: </a:t>
            </a:r>
            <a:r>
              <a:rPr lang="en-US" sz="1200" dirty="0">
                <a:hlinkClick r:id="rId3"/>
              </a:rPr>
              <a:t>https://www.youtube.com/watch?v=ilP4aPDTBPE</a:t>
            </a:r>
            <a:r>
              <a:rPr lang="en-US" sz="1200" dirty="0"/>
              <a:t>)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1992: TD-Gammon uses reinforcement learning to take on champion backgammon players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1994: Chinook defeats Tinsley in draughts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1995: </a:t>
            </a:r>
            <a:r>
              <a:rPr lang="en-US" sz="1200" dirty="0" err="1"/>
              <a:t>RandomForest</a:t>
            </a:r>
            <a:r>
              <a:rPr lang="en-US" sz="1200" dirty="0"/>
              <a:t> algorithm and Support Vector Machines introduced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1997: Deep Blue defeats Kasparov in chess; LSTM first developed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2007: Checkers is solved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2009: ImageNet started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2011: Watson wins Jeopardy!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2011-14: Siri, Google Assistant, Cortana, Alexa; </a:t>
            </a:r>
            <a:endParaRPr lang="en-US" sz="1200" dirty="0" smtClean="0"/>
          </a:p>
          <a:p>
            <a:pPr marL="0" indent="0">
              <a:spcBef>
                <a:spcPts val="300"/>
              </a:spcBef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                  </a:t>
            </a:r>
            <a:r>
              <a:rPr lang="en-US" sz="1200" dirty="0" smtClean="0"/>
              <a:t>Facebook </a:t>
            </a:r>
            <a:r>
              <a:rPr lang="en-US" sz="1200" dirty="0"/>
              <a:t>claims 98% facial recognition accuracy</a:t>
            </a:r>
          </a:p>
          <a:p>
            <a:pPr>
              <a:spcBef>
                <a:spcPts val="600"/>
              </a:spcBef>
            </a:pPr>
            <a:r>
              <a:rPr lang="en-US" sz="1200" dirty="0"/>
              <a:t>2016: AlphaGo beats </a:t>
            </a:r>
            <a:r>
              <a:rPr lang="en-US" sz="1200" dirty="0" smtClean="0"/>
              <a:t>Lee</a:t>
            </a:r>
            <a:endParaRPr lang="en-US" sz="1200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xmlns="" id="{CF79D7BE-CE7C-4DC8-98E4-C04E3D853D5F}"/>
              </a:ext>
            </a:extLst>
          </p:cNvPr>
          <p:cNvSpPr/>
          <p:nvPr/>
        </p:nvSpPr>
        <p:spPr>
          <a:xfrm>
            <a:off x="5370492" y="1171575"/>
            <a:ext cx="350044" cy="1532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                                                                                  Promise of Computers </a:t>
            </a:r>
            <a:r>
              <a:rPr lang="en-US" sz="1350" dirty="0">
                <a:sym typeface="Wingdings" panose="05000000000000000000" pitchFamily="2" charset="2"/>
              </a:rPr>
              <a:t> </a:t>
            </a:r>
            <a:r>
              <a:rPr lang="en-US" sz="1350" dirty="0"/>
              <a:t>Big Ideas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xmlns="" id="{ED6F315B-AA7C-433C-B6BF-8FFF0C8549FD}"/>
              </a:ext>
            </a:extLst>
          </p:cNvPr>
          <p:cNvSpPr/>
          <p:nvPr/>
        </p:nvSpPr>
        <p:spPr>
          <a:xfrm>
            <a:off x="4475796" y="2838297"/>
            <a:ext cx="350044" cy="6893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                                                                                             Limitations of Computers </a:t>
            </a:r>
            <a:r>
              <a:rPr lang="en-US" sz="1350" dirty="0">
                <a:sym typeface="Wingdings" panose="05000000000000000000" pitchFamily="2" charset="2"/>
              </a:rPr>
              <a:t> “AI Winter”</a:t>
            </a:r>
            <a:endParaRPr lang="en-US" sz="1350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68175DBC-1ACF-4502-889B-153E47D605F7}"/>
              </a:ext>
            </a:extLst>
          </p:cNvPr>
          <p:cNvSpPr/>
          <p:nvPr/>
        </p:nvSpPr>
        <p:spPr>
          <a:xfrm>
            <a:off x="6918513" y="3557859"/>
            <a:ext cx="350044" cy="9579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350" dirty="0" smtClean="0"/>
              <a:t>          Parallel </a:t>
            </a:r>
            <a:r>
              <a:rPr lang="en-US" sz="1350" dirty="0"/>
              <a:t>Computing + </a:t>
            </a:r>
          </a:p>
          <a:p>
            <a:r>
              <a:rPr lang="en-US" sz="1350" dirty="0"/>
              <a:t>          </a:t>
            </a:r>
            <a:r>
              <a:rPr lang="en-US" sz="1350" dirty="0" smtClean="0"/>
              <a:t>Digital </a:t>
            </a:r>
            <a:r>
              <a:rPr lang="en-US" sz="1350" dirty="0"/>
              <a:t>Image Processing </a:t>
            </a:r>
            <a:endParaRPr lang="en-US" sz="1350" dirty="0" smtClean="0"/>
          </a:p>
          <a:p>
            <a:r>
              <a:rPr lang="en-US" sz="1350" dirty="0" smtClean="0">
                <a:sym typeface="Wingdings" panose="05000000000000000000" pitchFamily="2" charset="2"/>
              </a:rPr>
              <a:t>            </a:t>
            </a:r>
            <a:r>
              <a:rPr lang="en-US" sz="1350" dirty="0">
                <a:sym typeface="Wingdings" panose="05000000000000000000" pitchFamily="2" charset="2"/>
              </a:rPr>
              <a:t>AI resurgence</a:t>
            </a:r>
            <a:r>
              <a:rPr lang="en-US" sz="1350" dirty="0"/>
              <a:t> </a:t>
            </a:r>
          </a:p>
          <a:p>
            <a:pPr algn="ctr"/>
            <a:r>
              <a:rPr lang="en-US" sz="1350" dirty="0">
                <a:sym typeface="Wingdings" panose="05000000000000000000" pitchFamily="2" charset="2"/>
              </a:rPr>
              <a:t>                                                                   </a:t>
            </a:r>
            <a:endParaRPr lang="en-US" sz="1350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4872F028-772F-4336-8B9F-FF0552D5F166}"/>
              </a:ext>
            </a:extLst>
          </p:cNvPr>
          <p:cNvSpPr/>
          <p:nvPr/>
        </p:nvSpPr>
        <p:spPr>
          <a:xfrm>
            <a:off x="5545514" y="4925037"/>
            <a:ext cx="350044" cy="1790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                                                                    </a:t>
            </a:r>
            <a:r>
              <a:rPr lang="en-US" sz="1350" dirty="0" smtClean="0"/>
              <a:t>Internet </a:t>
            </a:r>
            <a:r>
              <a:rPr lang="en-US" sz="1350" dirty="0">
                <a:sym typeface="Wingdings" panose="05000000000000000000" pitchFamily="2" charset="2"/>
              </a:rPr>
              <a:t> Digital Data  </a:t>
            </a:r>
            <a:endParaRPr lang="en-US" sz="1350" dirty="0" smtClean="0">
              <a:sym typeface="Wingdings" panose="05000000000000000000" pitchFamily="2" charset="2"/>
            </a:endParaRPr>
          </a:p>
          <a:p>
            <a:pPr algn="ctr"/>
            <a:r>
              <a:rPr lang="en-US" sz="1350" dirty="0" smtClean="0">
                <a:sym typeface="Wingdings" panose="05000000000000000000" pitchFamily="2" charset="2"/>
              </a:rPr>
              <a:t>                                                                               Data-driven Ads Business Model </a:t>
            </a:r>
          </a:p>
          <a:p>
            <a:pPr algn="ctr"/>
            <a:r>
              <a:rPr lang="en-US" sz="1350" dirty="0" smtClean="0">
                <a:sym typeface="Wingdings" panose="05000000000000000000" pitchFamily="2" charset="2"/>
              </a:rPr>
              <a:t>                                                AI </a:t>
            </a:r>
            <a:r>
              <a:rPr lang="en-US" sz="1350" dirty="0">
                <a:sym typeface="Wingdings" panose="05000000000000000000" pitchFamily="2" charset="2"/>
              </a:rPr>
              <a:t>Explosion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0222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E7B806-7E31-4DDD-96C8-FA27BE847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3410"/>
          </a:xfrm>
        </p:spPr>
        <p:txBody>
          <a:bodyPr/>
          <a:lstStyle/>
          <a:p>
            <a:r>
              <a:rPr lang="en-US" dirty="0"/>
              <a:t>Under the Hood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6FA9EC-ED47-4EEE-8487-954B861FE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67543"/>
            <a:ext cx="7886700" cy="49987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Generally, we are talking about math models and the algorithms to fit / tune / “train” </a:t>
            </a:r>
            <a:r>
              <a:rPr lang="en-US" dirty="0" smtClean="0"/>
              <a:t>them </a:t>
            </a:r>
            <a:r>
              <a:rPr lang="en-US" dirty="0" smtClean="0"/>
              <a:t>according </a:t>
            </a:r>
            <a:r>
              <a:rPr lang="en-US" dirty="0" smtClean="0"/>
              <a:t>to specified error functions.</a:t>
            </a:r>
            <a:endParaRPr lang="en-US" dirty="0"/>
          </a:p>
          <a:p>
            <a:endParaRPr lang="en-US" dirty="0"/>
          </a:p>
          <a:p>
            <a:r>
              <a:rPr lang="en-US" dirty="0"/>
              <a:t>Models:</a:t>
            </a:r>
          </a:p>
          <a:p>
            <a:pPr lvl="1"/>
            <a:r>
              <a:rPr lang="en-US" dirty="0"/>
              <a:t>Classical Statistical Models</a:t>
            </a:r>
          </a:p>
          <a:p>
            <a:pPr lvl="1"/>
            <a:r>
              <a:rPr lang="en-US" dirty="0"/>
              <a:t>Non/Semi-Parametric Statistical </a:t>
            </a:r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Stochastic Models</a:t>
            </a:r>
            <a:endParaRPr lang="en-US" dirty="0"/>
          </a:p>
          <a:p>
            <a:pPr lvl="1"/>
            <a:r>
              <a:rPr lang="en-US" dirty="0" smtClean="0"/>
              <a:t>Trees, Support Vector Machines, Neural Nets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Algorithms:</a:t>
            </a:r>
            <a:endParaRPr lang="en-US" dirty="0"/>
          </a:p>
          <a:p>
            <a:pPr lvl="1"/>
            <a:r>
              <a:rPr lang="en-US" dirty="0"/>
              <a:t>Supervised Learning</a:t>
            </a:r>
          </a:p>
          <a:p>
            <a:pPr lvl="1"/>
            <a:r>
              <a:rPr lang="en-US" dirty="0"/>
              <a:t>Unsupervised Learning</a:t>
            </a:r>
          </a:p>
          <a:p>
            <a:pPr lvl="1"/>
            <a:r>
              <a:rPr lang="en-US" dirty="0"/>
              <a:t>Reinforcement Learning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7BF4D-B496-4331-AA86-E54DCCC7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Mathematical (Optimization) </a:t>
            </a:r>
            <a:r>
              <a:rPr lang="en-US" sz="4000" dirty="0"/>
              <a:t>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B41DA2-AACE-4717-AC22-C358C71C4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1625"/>
            <a:ext cx="7886700" cy="516255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Answer to “What’s the best </a:t>
            </a:r>
            <a:r>
              <a:rPr lang="en-US" b="1" dirty="0" err="1"/>
              <a:t>c</a:t>
            </a:r>
            <a:r>
              <a:rPr lang="en-US" b="1" baseline="30000" dirty="0" err="1"/>
              <a:t>T</a:t>
            </a:r>
            <a:r>
              <a:rPr lang="en-US" b="1" dirty="0" err="1"/>
              <a:t>x</a:t>
            </a:r>
            <a:r>
              <a:rPr lang="en-US" dirty="0"/>
              <a:t> I can do with costs/resources </a:t>
            </a:r>
            <a:r>
              <a:rPr lang="en-US" b="1" dirty="0" err="1"/>
              <a:t>Ax</a:t>
            </a:r>
            <a:r>
              <a:rPr lang="en-US" dirty="0" err="1"/>
              <a:t>≤</a:t>
            </a:r>
            <a:r>
              <a:rPr lang="en-US" b="1" dirty="0" err="1"/>
              <a:t>b</a:t>
            </a:r>
            <a:r>
              <a:rPr lang="en-US" dirty="0"/>
              <a:t>?”</a:t>
            </a:r>
          </a:p>
          <a:p>
            <a:r>
              <a:rPr lang="en-US" dirty="0"/>
              <a:t>Require:</a:t>
            </a:r>
          </a:p>
          <a:p>
            <a:pPr lvl="1"/>
            <a:r>
              <a:rPr lang="en-US" dirty="0"/>
              <a:t>Assumption that coefficients are fixed and known.</a:t>
            </a:r>
          </a:p>
          <a:p>
            <a:r>
              <a:rPr lang="en-US" dirty="0"/>
              <a:t>Types:</a:t>
            </a:r>
          </a:p>
          <a:p>
            <a:pPr lvl="1"/>
            <a:r>
              <a:rPr lang="en-US" dirty="0"/>
              <a:t>Easy: Linear, Quadratic / Convex, Network-Flow</a:t>
            </a:r>
          </a:p>
          <a:p>
            <a:pPr lvl="1"/>
            <a:r>
              <a:rPr lang="en-US" dirty="0"/>
              <a:t>Hard: Non-linear: non-smooth, mixed-integer</a:t>
            </a:r>
          </a:p>
          <a:p>
            <a:pPr lvl="1"/>
            <a:r>
              <a:rPr lang="en-US" dirty="0"/>
              <a:t>Hardest: combinatorial (non-polynomial)</a:t>
            </a:r>
          </a:p>
          <a:p>
            <a:pPr lvl="1"/>
            <a:r>
              <a:rPr lang="en-US" dirty="0"/>
              <a:t>Interesting: Stochastic</a:t>
            </a:r>
          </a:p>
          <a:p>
            <a:r>
              <a:rPr lang="en-US" dirty="0"/>
              <a:t>What the Human does:</a:t>
            </a:r>
          </a:p>
          <a:p>
            <a:pPr lvl="1"/>
            <a:r>
              <a:rPr lang="en-US" dirty="0"/>
              <a:t>Formulates mathematical representations of desired objectives and associated resource </a:t>
            </a:r>
            <a:r>
              <a:rPr lang="en-US" dirty="0" smtClean="0"/>
              <a:t>limitations.</a:t>
            </a:r>
            <a:endParaRPr lang="en-US" dirty="0"/>
          </a:p>
          <a:p>
            <a:r>
              <a:rPr lang="en-US" dirty="0"/>
              <a:t>What the Computer does:</a:t>
            </a:r>
          </a:p>
          <a:p>
            <a:pPr lvl="1"/>
            <a:r>
              <a:rPr lang="en-US" dirty="0"/>
              <a:t>Follows algorithms to solve for / prove optimality or heuristically approach it.</a:t>
            </a:r>
          </a:p>
          <a:p>
            <a:r>
              <a:rPr lang="en-US" dirty="0"/>
              <a:t>Result:</a:t>
            </a:r>
          </a:p>
          <a:p>
            <a:pPr lvl="1"/>
            <a:r>
              <a:rPr lang="en-US" dirty="0"/>
              <a:t>A “solution” offering the best allocation of resources to achieve the greatest return / lowest cost.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96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D7BF4D-B496-4331-AA86-E54DCCC7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Mathematical (Optimization) </a:t>
            </a:r>
            <a:r>
              <a:rPr lang="en-US" sz="4000" dirty="0"/>
              <a:t>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B41DA2-AACE-4717-AC22-C358C71C4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1625"/>
            <a:ext cx="7886700" cy="51625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Example Applications: </a:t>
            </a:r>
          </a:p>
          <a:p>
            <a:pPr lvl="1"/>
            <a:r>
              <a:rPr lang="en-US" dirty="0" smtClean="0"/>
              <a:t>Programming &amp; Budgeting</a:t>
            </a:r>
          </a:p>
          <a:p>
            <a:pPr lvl="1"/>
            <a:r>
              <a:rPr lang="en-US" dirty="0" smtClean="0"/>
              <a:t>Operational Logistics</a:t>
            </a:r>
          </a:p>
          <a:p>
            <a:pPr lvl="1"/>
            <a:r>
              <a:rPr lang="en-US" dirty="0" smtClean="0"/>
              <a:t>Force Flow Planning</a:t>
            </a:r>
          </a:p>
          <a:p>
            <a:pPr lvl="1"/>
            <a:r>
              <a:rPr lang="en-US" dirty="0" smtClean="0"/>
              <a:t>Training, Exercise, and Employment Synchronization</a:t>
            </a:r>
          </a:p>
          <a:p>
            <a:pPr lvl="1"/>
            <a:r>
              <a:rPr lang="en-US" dirty="0" smtClean="0"/>
              <a:t>Project / Shift Scheduling</a:t>
            </a:r>
          </a:p>
          <a:p>
            <a:pPr lvl="1"/>
            <a:r>
              <a:rPr lang="en-US" dirty="0" smtClean="0"/>
              <a:t>Personnel Assignments</a:t>
            </a:r>
          </a:p>
          <a:p>
            <a:pPr lvl="1"/>
            <a:r>
              <a:rPr lang="en-US" dirty="0" smtClean="0"/>
              <a:t>Search Planning and Sensor Positioning</a:t>
            </a:r>
          </a:p>
          <a:p>
            <a:pPr lvl="1"/>
            <a:r>
              <a:rPr lang="en-US" dirty="0" smtClean="0"/>
              <a:t>Target Selection and Prioritization</a:t>
            </a:r>
          </a:p>
          <a:p>
            <a:pPr lvl="1"/>
            <a:r>
              <a:rPr lang="en-US" dirty="0" smtClean="0"/>
              <a:t>Attacker–Defender Worst/Best Case Analysis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55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36D829-DE1D-47FD-A32B-441C5D00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“Classical” Statistical Models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24FD68B-4E63-4E8F-A55C-7AE289149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09725"/>
                <a:ext cx="7886700" cy="493395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Answer to “What’s the most likely linear relationship between this outcome and these possible predictors?”</a:t>
                </a:r>
              </a:p>
              <a:p>
                <a:r>
                  <a:rPr lang="en-US" dirty="0" smtClean="0"/>
                  <a:t>Require: some complete / clean data (more so than ANNs / Trees)</a:t>
                </a:r>
              </a:p>
              <a:p>
                <a:r>
                  <a:rPr lang="en-US" dirty="0" smtClean="0"/>
                  <a:t>Some </a:t>
                </a:r>
                <a:r>
                  <a:rPr lang="en-US" dirty="0"/>
                  <a:t>Types:</a:t>
                </a:r>
              </a:p>
              <a:p>
                <a:pPr lvl="1"/>
                <a:r>
                  <a:rPr lang="en-US" dirty="0"/>
                  <a:t>Simplest: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Linear Regression: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Generalized Linear Models: use a “link” function of linear terms</a:t>
                </a:r>
              </a:p>
              <a:p>
                <a:pPr lvl="2"/>
                <a:r>
                  <a:rPr lang="en-US" dirty="0"/>
                  <a:t>Example: logit function </a:t>
                </a:r>
              </a:p>
              <a:p>
                <a:r>
                  <a:rPr lang="en-US" dirty="0"/>
                  <a:t>What the Human does:</a:t>
                </a:r>
              </a:p>
              <a:p>
                <a:pPr lvl="1"/>
                <a:r>
                  <a:rPr lang="en-US" dirty="0"/>
                  <a:t>Specifies the model structure.</a:t>
                </a:r>
              </a:p>
              <a:p>
                <a:r>
                  <a:rPr lang="en-US" dirty="0"/>
                  <a:t>What the Computer does:</a:t>
                </a:r>
              </a:p>
              <a:p>
                <a:pPr lvl="1"/>
                <a:r>
                  <a:rPr lang="en-US" dirty="0"/>
                  <a:t>Follows the algorithms for minimizing an error function (sum of square errors, etc.); also for avoiding over-fitting (</a:t>
                </a:r>
                <a:r>
                  <a:rPr lang="en-US" dirty="0" err="1"/>
                  <a:t>Aikake</a:t>
                </a:r>
                <a:r>
                  <a:rPr lang="en-US" dirty="0"/>
                  <a:t> Information Criterion, etc.).</a:t>
                </a:r>
              </a:p>
              <a:p>
                <a:r>
                  <a:rPr lang="en-US" dirty="0"/>
                  <a:t>Result:</a:t>
                </a:r>
              </a:p>
              <a:p>
                <a:pPr lvl="1"/>
                <a:r>
                  <a:rPr lang="en-US" dirty="0"/>
                  <a:t>An explicitly inferred </a:t>
                </a:r>
                <a:r>
                  <a:rPr lang="en-US" dirty="0" smtClean="0"/>
                  <a:t>relationship between predictors and outcome.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2"/>
                <a:endParaRPr lang="en-US" dirty="0"/>
              </a:p>
              <a:p>
                <a:pPr lvl="2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24FD68B-4E63-4E8F-A55C-7AE289149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09725"/>
                <a:ext cx="7886700" cy="4933950"/>
              </a:xfrm>
              <a:blipFill rotWithShape="0">
                <a:blip r:embed="rId2"/>
                <a:stretch>
                  <a:fillRect l="-850" t="-2596" r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67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10392</TotalTime>
  <Words>1845</Words>
  <Application>Microsoft Office PowerPoint</Application>
  <PresentationFormat>On-screen Show (4:3)</PresentationFormat>
  <Paragraphs>267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Wingdings</vt:lpstr>
      <vt:lpstr>Office Theme</vt:lpstr>
      <vt:lpstr>AI/ML Discussion</vt:lpstr>
      <vt:lpstr>Caveats    (and the state of USMC AI talent?)</vt:lpstr>
      <vt:lpstr>Main Idea: It’s the Data, Dummy</vt:lpstr>
      <vt:lpstr>What is Artificial Intelligence?</vt:lpstr>
      <vt:lpstr>Context: Some Dates and Trends</vt:lpstr>
      <vt:lpstr>Under the Hood</vt:lpstr>
      <vt:lpstr>Mathematical (Optimization) Programs</vt:lpstr>
      <vt:lpstr>Mathematical (Optimization) Programs</vt:lpstr>
      <vt:lpstr>“Classical” Statistical Models</vt:lpstr>
      <vt:lpstr>“Classical” Statistical Models</vt:lpstr>
      <vt:lpstr>Non/Semi-parametric Statistical Models</vt:lpstr>
      <vt:lpstr>Machine “Learning” Models – Unsupervised</vt:lpstr>
      <vt:lpstr>Machine “Learning” Models – Unsupervised</vt:lpstr>
      <vt:lpstr>Machine “Learning” Models – Supervised</vt:lpstr>
      <vt:lpstr>Machine “Learning” Models – Supervised</vt:lpstr>
      <vt:lpstr>Key Takeaways</vt:lpstr>
      <vt:lpstr>Current State of USMC Data?</vt:lpstr>
      <vt:lpstr>Lastly: Data is not the only “Fuel”</vt:lpstr>
      <vt:lpstr>Generative Adversarial Networks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Freeman</dc:creator>
  <cp:lastModifiedBy>Freeman Maj Nicholas J</cp:lastModifiedBy>
  <cp:revision>34</cp:revision>
  <dcterms:created xsi:type="dcterms:W3CDTF">2018-11-21T00:41:34Z</dcterms:created>
  <dcterms:modified xsi:type="dcterms:W3CDTF">2018-11-28T16:05:10Z</dcterms:modified>
</cp:coreProperties>
</file>