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2"/>
    <p:sldId id="270" r:id="rId3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402C"/>
    <a:srgbClr val="E5DBCD"/>
    <a:srgbClr val="E6DDD0"/>
    <a:srgbClr val="E1D6C5"/>
    <a:srgbClr val="E1D6BF"/>
    <a:srgbClr val="DFD3C1"/>
    <a:srgbClr val="DED1C2"/>
    <a:srgbClr val="EBE2D5"/>
    <a:srgbClr val="E1D3C1"/>
    <a:srgbClr val="435B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69" autoAdjust="0"/>
    <p:restoredTop sz="94660"/>
  </p:normalViewPr>
  <p:slideViewPr>
    <p:cSldViewPr>
      <p:cViewPr varScale="1">
        <p:scale>
          <a:sx n="97" d="100"/>
          <a:sy n="97" d="100"/>
        </p:scale>
        <p:origin x="2130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C305CE-A1AC-4808-ADDF-70EDECD8CC4E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71813" y="876300"/>
            <a:ext cx="3152775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373438"/>
            <a:ext cx="7435850" cy="27606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9563"/>
            <a:ext cx="402907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38" y="6659563"/>
            <a:ext cx="402907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B05C1E-1D10-4EB6-A5F2-686CA2BD6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649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94F4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94F4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94F4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5410200"/>
          </a:xfrm>
          <a:custGeom>
            <a:avLst/>
            <a:gdLst/>
            <a:ahLst/>
            <a:cxnLst/>
            <a:rect l="l" t="t" r="r" b="b"/>
            <a:pathLst>
              <a:path w="9144000" h="5410200">
                <a:moveTo>
                  <a:pt x="0" y="5410200"/>
                </a:moveTo>
                <a:lnTo>
                  <a:pt x="9144000" y="5410200"/>
                </a:lnTo>
                <a:lnTo>
                  <a:pt x="9144000" y="0"/>
                </a:lnTo>
                <a:lnTo>
                  <a:pt x="0" y="0"/>
                </a:lnTo>
                <a:lnTo>
                  <a:pt x="0" y="5410200"/>
                </a:lnTo>
                <a:close/>
              </a:path>
            </a:pathLst>
          </a:custGeom>
          <a:solidFill>
            <a:srgbClr val="E6D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5715000"/>
            <a:ext cx="9144000" cy="76200"/>
          </a:xfrm>
          <a:custGeom>
            <a:avLst/>
            <a:gdLst/>
            <a:ahLst/>
            <a:cxnLst/>
            <a:rect l="l" t="t" r="r" b="b"/>
            <a:pathLst>
              <a:path w="9144000" h="76200">
                <a:moveTo>
                  <a:pt x="0" y="76200"/>
                </a:moveTo>
                <a:lnTo>
                  <a:pt x="9144000" y="76200"/>
                </a:lnTo>
                <a:lnTo>
                  <a:pt x="91440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E6D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5791200"/>
            <a:ext cx="9144000" cy="1066800"/>
          </a:xfrm>
          <a:custGeom>
            <a:avLst/>
            <a:gdLst/>
            <a:ahLst/>
            <a:cxnLst/>
            <a:rect l="l" t="t" r="r" b="b"/>
            <a:pathLst>
              <a:path w="9144000" h="1066800">
                <a:moveTo>
                  <a:pt x="0" y="1066800"/>
                </a:moveTo>
                <a:lnTo>
                  <a:pt x="9144000" y="1066800"/>
                </a:lnTo>
                <a:lnTo>
                  <a:pt x="9144000" y="0"/>
                </a:lnTo>
                <a:lnTo>
                  <a:pt x="0" y="0"/>
                </a:lnTo>
                <a:lnTo>
                  <a:pt x="0" y="1066800"/>
                </a:lnTo>
                <a:close/>
              </a:path>
            </a:pathLst>
          </a:custGeom>
          <a:solidFill>
            <a:srgbClr val="494F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5410200"/>
            <a:ext cx="9144000" cy="304800"/>
          </a:xfrm>
          <a:custGeom>
            <a:avLst/>
            <a:gdLst/>
            <a:ahLst/>
            <a:cxnLst/>
            <a:rect l="l" t="t" r="r" b="b"/>
            <a:pathLst>
              <a:path w="9144000" h="304800">
                <a:moveTo>
                  <a:pt x="0" y="304800"/>
                </a:moveTo>
                <a:lnTo>
                  <a:pt x="9144000" y="304800"/>
                </a:lnTo>
                <a:lnTo>
                  <a:pt x="91440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2438400" y="5918682"/>
            <a:ext cx="4267198" cy="8706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4150543" y="44565"/>
            <a:ext cx="4993456" cy="553059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62842" y="176275"/>
            <a:ext cx="5818314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494F4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bject 3">
            <a:extLst>
              <a:ext uri="{FF2B5EF4-FFF2-40B4-BE49-F238E27FC236}">
                <a16:creationId xmlns:a16="http://schemas.microsoft.com/office/drawing/2014/main" id="{3A651D40-E272-4628-B338-37FBAE163A8C}"/>
              </a:ext>
            </a:extLst>
          </p:cNvPr>
          <p:cNvSpPr txBox="1"/>
          <p:nvPr/>
        </p:nvSpPr>
        <p:spPr>
          <a:xfrm>
            <a:off x="3769493" y="3787106"/>
            <a:ext cx="187410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endParaRPr lang="en-US" sz="1200" dirty="0">
              <a:latin typeface="Arial"/>
              <a:cs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301AA8-96AC-40F0-A152-ECD69DEF96DA}"/>
              </a:ext>
            </a:extLst>
          </p:cNvPr>
          <p:cNvSpPr/>
          <p:nvPr/>
        </p:nvSpPr>
        <p:spPr>
          <a:xfrm>
            <a:off x="0" y="5397343"/>
            <a:ext cx="9168677" cy="1488560"/>
          </a:xfrm>
          <a:prstGeom prst="rect">
            <a:avLst/>
          </a:prstGeom>
          <a:solidFill>
            <a:srgbClr val="2F4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F402C"/>
              </a:solidFill>
            </a:endParaRPr>
          </a:p>
        </p:txBody>
      </p:sp>
      <p:pic>
        <p:nvPicPr>
          <p:cNvPr id="18" name="Picture 17" descr="Text&#10;&#10;Description automatically generated with medium confidence">
            <a:extLst>
              <a:ext uri="{FF2B5EF4-FFF2-40B4-BE49-F238E27FC236}">
                <a16:creationId xmlns:a16="http://schemas.microsoft.com/office/drawing/2014/main" id="{535A17F8-2622-4060-8A14-5EC33326CD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451335"/>
            <a:ext cx="4492436" cy="14242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D2732C5-425F-41F1-9D8C-30AB7695124F}"/>
              </a:ext>
            </a:extLst>
          </p:cNvPr>
          <p:cNvSpPr txBox="1"/>
          <p:nvPr/>
        </p:nvSpPr>
        <p:spPr>
          <a:xfrm>
            <a:off x="76200" y="1278873"/>
            <a:ext cx="8915400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cap="all" dirty="0"/>
              <a:t>futures / RETAIL COMMITTEE BRIEF </a:t>
            </a:r>
          </a:p>
          <a:p>
            <a:pPr algn="ctr"/>
            <a:r>
              <a:rPr lang="en-US" sz="3600" b="1" cap="all" dirty="0"/>
              <a:t>TO </a:t>
            </a:r>
          </a:p>
          <a:p>
            <a:pPr algn="ctr"/>
            <a:r>
              <a:rPr lang="en-US" sz="3600" b="1" cap="all" dirty="0"/>
              <a:t>MCA BOARD OF GOVERNORS</a:t>
            </a:r>
            <a:endParaRPr lang="en-US" sz="3600" b="1" dirty="0"/>
          </a:p>
          <a:p>
            <a:pPr algn="ctr"/>
            <a:r>
              <a:rPr lang="en-US" sz="2800" b="1" dirty="0"/>
              <a:t>(7 February 2023) 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bject 3">
            <a:extLst>
              <a:ext uri="{FF2B5EF4-FFF2-40B4-BE49-F238E27FC236}">
                <a16:creationId xmlns:a16="http://schemas.microsoft.com/office/drawing/2014/main" id="{3A651D40-E272-4628-B338-37FBAE163A8C}"/>
              </a:ext>
            </a:extLst>
          </p:cNvPr>
          <p:cNvSpPr txBox="1"/>
          <p:nvPr/>
        </p:nvSpPr>
        <p:spPr>
          <a:xfrm>
            <a:off x="3769493" y="3787106"/>
            <a:ext cx="187410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endParaRPr lang="en-US" sz="1200" dirty="0">
              <a:latin typeface="Arial"/>
              <a:cs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301AA8-96AC-40F0-A152-ECD69DEF96DA}"/>
              </a:ext>
            </a:extLst>
          </p:cNvPr>
          <p:cNvSpPr/>
          <p:nvPr/>
        </p:nvSpPr>
        <p:spPr>
          <a:xfrm>
            <a:off x="0" y="5397343"/>
            <a:ext cx="9168677" cy="1488560"/>
          </a:xfrm>
          <a:prstGeom prst="rect">
            <a:avLst/>
          </a:prstGeom>
          <a:solidFill>
            <a:srgbClr val="2F4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F402C"/>
              </a:solidFill>
            </a:endParaRPr>
          </a:p>
        </p:txBody>
      </p:sp>
      <p:pic>
        <p:nvPicPr>
          <p:cNvPr id="18" name="Picture 17" descr="Text&#10;&#10;Description automatically generated with medium confidence">
            <a:extLst>
              <a:ext uri="{FF2B5EF4-FFF2-40B4-BE49-F238E27FC236}">
                <a16:creationId xmlns:a16="http://schemas.microsoft.com/office/drawing/2014/main" id="{535A17F8-2622-4060-8A14-5EC33326CD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451335"/>
            <a:ext cx="4492436" cy="142423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32C1106-9A39-442A-8017-BDFA139A8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2842" y="407313"/>
            <a:ext cx="5818314" cy="430887"/>
          </a:xfrm>
        </p:spPr>
        <p:txBody>
          <a:bodyPr/>
          <a:lstStyle/>
          <a:p>
            <a:pPr algn="ctr"/>
            <a:r>
              <a:rPr lang="en-US" dirty="0"/>
              <a:t>Agenda 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3438F42-5FC9-E8BA-48D5-D7A4297598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1743" y="692143"/>
            <a:ext cx="8229600" cy="4524315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RETAIL UPDATE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EXCOM RETAIL RESOLUTION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RISK MANAGEMENT SHIFT TO GOVERNANCE COMMITTEE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FUTURES / RETAIL COMMITTEE CHARTER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NEW SOURCES OF REVENUE RESEARCH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 COMMITTEE MEMBERS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 BUSINESS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7941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5529</TotalTime>
  <Words>43</Words>
  <Application>Microsoft Office PowerPoint</Application>
  <PresentationFormat>On-screen Show (4:3)</PresentationFormat>
  <Paragraphs>19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Agenda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Rubrecht</dc:creator>
  <cp:lastModifiedBy>Sherry Linhares</cp:lastModifiedBy>
  <cp:revision>55</cp:revision>
  <cp:lastPrinted>2021-06-14T18:40:33Z</cp:lastPrinted>
  <dcterms:created xsi:type="dcterms:W3CDTF">2020-04-10T13:48:43Z</dcterms:created>
  <dcterms:modified xsi:type="dcterms:W3CDTF">2023-02-03T14:10:55Z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2020-01-28T00:00:00Z</vt:filetime>
  </property>
  <property fmtid="{D5CDD505-2E9C-101B-9397-08002B2CF9AE}" pid="3" name="Creator">
    <vt:lpwstr>Acrobat PDFMaker 19 for PowerPoint</vt:lpwstr>
  </property>
  <property fmtid="{D5CDD505-2E9C-101B-9397-08002B2CF9AE}" pid="4" name="LastSaved">
    <vt:filetime>2020-04-10T00:00:00Z</vt:filetime>
  </property>
</Properties>
</file>