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7" r:id="rId2"/>
  </p:sldIdLst>
  <p:sldSz cx="9144000" cy="6858000" type="screen4x3"/>
  <p:notesSz cx="9296400" cy="7010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9900"/>
    <a:srgbClr val="2F402C"/>
    <a:srgbClr val="E5DBCD"/>
    <a:srgbClr val="E6DDD0"/>
    <a:srgbClr val="E1D6C5"/>
    <a:srgbClr val="E1D6BF"/>
    <a:srgbClr val="DFD3C1"/>
    <a:srgbClr val="DED1C2"/>
    <a:srgbClr val="EBE2D5"/>
    <a:srgbClr val="E1D3C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94"/>
  </p:normalViewPr>
  <p:slideViewPr>
    <p:cSldViewPr>
      <p:cViewPr varScale="1">
        <p:scale>
          <a:sx n="121" d="100"/>
          <a:sy n="121" d="100"/>
        </p:scale>
        <p:origin x="1904" y="176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2125980"/>
            <a:ext cx="77724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8/4/22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1" i="0">
                <a:solidFill>
                  <a:srgbClr val="494F42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8/4/22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1" i="0">
                <a:solidFill>
                  <a:srgbClr val="494F42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8/4/22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1" i="0">
                <a:solidFill>
                  <a:srgbClr val="494F42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8/4/22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8/4/22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9144000" cy="5410200"/>
          </a:xfrm>
          <a:custGeom>
            <a:avLst/>
            <a:gdLst/>
            <a:ahLst/>
            <a:cxnLst/>
            <a:rect l="l" t="t" r="r" b="b"/>
            <a:pathLst>
              <a:path w="9144000" h="5410200">
                <a:moveTo>
                  <a:pt x="0" y="5410200"/>
                </a:moveTo>
                <a:lnTo>
                  <a:pt x="9144000" y="5410200"/>
                </a:lnTo>
                <a:lnTo>
                  <a:pt x="9144000" y="0"/>
                </a:lnTo>
                <a:lnTo>
                  <a:pt x="0" y="0"/>
                </a:lnTo>
                <a:lnTo>
                  <a:pt x="0" y="5410200"/>
                </a:lnTo>
                <a:close/>
              </a:path>
            </a:pathLst>
          </a:custGeom>
          <a:solidFill>
            <a:srgbClr val="E6DA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0" y="5715000"/>
            <a:ext cx="9144000" cy="76200"/>
          </a:xfrm>
          <a:custGeom>
            <a:avLst/>
            <a:gdLst/>
            <a:ahLst/>
            <a:cxnLst/>
            <a:rect l="l" t="t" r="r" b="b"/>
            <a:pathLst>
              <a:path w="9144000" h="76200">
                <a:moveTo>
                  <a:pt x="0" y="76200"/>
                </a:moveTo>
                <a:lnTo>
                  <a:pt x="9144000" y="76200"/>
                </a:lnTo>
                <a:lnTo>
                  <a:pt x="9144000" y="0"/>
                </a:lnTo>
                <a:lnTo>
                  <a:pt x="0" y="0"/>
                </a:lnTo>
                <a:lnTo>
                  <a:pt x="0" y="76200"/>
                </a:lnTo>
                <a:close/>
              </a:path>
            </a:pathLst>
          </a:custGeom>
          <a:solidFill>
            <a:srgbClr val="E6DA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k object 18"/>
          <p:cNvSpPr/>
          <p:nvPr/>
        </p:nvSpPr>
        <p:spPr>
          <a:xfrm>
            <a:off x="0" y="5791200"/>
            <a:ext cx="9144000" cy="1066800"/>
          </a:xfrm>
          <a:custGeom>
            <a:avLst/>
            <a:gdLst/>
            <a:ahLst/>
            <a:cxnLst/>
            <a:rect l="l" t="t" r="r" b="b"/>
            <a:pathLst>
              <a:path w="9144000" h="1066800">
                <a:moveTo>
                  <a:pt x="0" y="1066800"/>
                </a:moveTo>
                <a:lnTo>
                  <a:pt x="9144000" y="1066800"/>
                </a:lnTo>
                <a:lnTo>
                  <a:pt x="9144000" y="0"/>
                </a:lnTo>
                <a:lnTo>
                  <a:pt x="0" y="0"/>
                </a:lnTo>
                <a:lnTo>
                  <a:pt x="0" y="1066800"/>
                </a:lnTo>
                <a:close/>
              </a:path>
            </a:pathLst>
          </a:custGeom>
          <a:solidFill>
            <a:srgbClr val="494F4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k object 19"/>
          <p:cNvSpPr/>
          <p:nvPr/>
        </p:nvSpPr>
        <p:spPr>
          <a:xfrm>
            <a:off x="0" y="5410200"/>
            <a:ext cx="9144000" cy="304800"/>
          </a:xfrm>
          <a:custGeom>
            <a:avLst/>
            <a:gdLst/>
            <a:ahLst/>
            <a:cxnLst/>
            <a:rect l="l" t="t" r="r" b="b"/>
            <a:pathLst>
              <a:path w="9144000" h="304800">
                <a:moveTo>
                  <a:pt x="0" y="304800"/>
                </a:moveTo>
                <a:lnTo>
                  <a:pt x="9144000" y="304800"/>
                </a:lnTo>
                <a:lnTo>
                  <a:pt x="9144000" y="0"/>
                </a:lnTo>
                <a:lnTo>
                  <a:pt x="0" y="0"/>
                </a:lnTo>
                <a:lnTo>
                  <a:pt x="0" y="304800"/>
                </a:lnTo>
                <a:close/>
              </a:path>
            </a:pathLst>
          </a:custGeom>
          <a:solidFill>
            <a:srgbClr val="3E3E3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bk object 20"/>
          <p:cNvSpPr/>
          <p:nvPr/>
        </p:nvSpPr>
        <p:spPr>
          <a:xfrm>
            <a:off x="2438400" y="5918682"/>
            <a:ext cx="4267198" cy="87066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bk object 21"/>
          <p:cNvSpPr/>
          <p:nvPr/>
        </p:nvSpPr>
        <p:spPr>
          <a:xfrm>
            <a:off x="4150543" y="44565"/>
            <a:ext cx="4993456" cy="5530594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662842" y="176275"/>
            <a:ext cx="5818314" cy="4521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800" b="1" i="0">
                <a:solidFill>
                  <a:srgbClr val="494F42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457200" y="1577340"/>
            <a:ext cx="822960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8/4/22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B0301AA8-96AC-40F0-A152-ECD69DEF96DA}"/>
              </a:ext>
            </a:extLst>
          </p:cNvPr>
          <p:cNvSpPr/>
          <p:nvPr/>
        </p:nvSpPr>
        <p:spPr>
          <a:xfrm>
            <a:off x="0" y="5397343"/>
            <a:ext cx="9168677" cy="1488560"/>
          </a:xfrm>
          <a:prstGeom prst="rect">
            <a:avLst/>
          </a:prstGeom>
          <a:solidFill>
            <a:srgbClr val="2F402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2F402C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4BE4F2A-C2D1-893A-A343-A126190BA6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1200" y="1583061"/>
            <a:ext cx="5181600" cy="3065139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0B200BCE-6A46-0940-FC52-D362BFC0D9BC}"/>
              </a:ext>
            </a:extLst>
          </p:cNvPr>
          <p:cNvSpPr txBox="1"/>
          <p:nvPr/>
        </p:nvSpPr>
        <p:spPr>
          <a:xfrm>
            <a:off x="228600" y="152400"/>
            <a:ext cx="8686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/>
              <a:t>BBB Standards for Charity Accountability address four areas of charity accountability: governance, measuring effectiveness, finances and fundraising &amp; info.</a:t>
            </a:r>
          </a:p>
          <a:p>
            <a:endParaRPr lang="en-US" sz="18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E755739-D97D-2827-4382-C0EC6EF3DC68}"/>
              </a:ext>
            </a:extLst>
          </p:cNvPr>
          <p:cNvSpPr txBox="1"/>
          <p:nvPr/>
        </p:nvSpPr>
        <p:spPr>
          <a:xfrm>
            <a:off x="228600" y="914400"/>
            <a:ext cx="8839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/>
              <a:t>Every two years, the BBB/Wise Giving Alliance reviews charities and issues a report on their findings.  MCAF was reviewed in July and did not meet three of their 20 Standards.</a:t>
            </a:r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C1C6184-89D3-7A58-285F-78E0156245A9}"/>
              </a:ext>
            </a:extLst>
          </p:cNvPr>
          <p:cNvSpPr txBox="1"/>
          <p:nvPr/>
        </p:nvSpPr>
        <p:spPr>
          <a:xfrm>
            <a:off x="152400" y="4724400"/>
            <a:ext cx="8763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The Foundation and Business office staff are working to meet the criteria for approval on  Standards 12 &amp; 16.</a:t>
            </a:r>
          </a:p>
        </p:txBody>
      </p:sp>
      <p:pic>
        <p:nvPicPr>
          <p:cNvPr id="8" name="Picture 7" descr="Text&#10;&#10;Description automatically generated with medium confidence">
            <a:extLst>
              <a:ext uri="{FF2B5EF4-FFF2-40B4-BE49-F238E27FC236}">
                <a16:creationId xmlns:a16="http://schemas.microsoft.com/office/drawing/2014/main" id="{0533C59C-BCDE-339B-EF98-5F0D17E7182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4600" y="5585996"/>
            <a:ext cx="3505200" cy="11112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93383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803</TotalTime>
  <Words>78</Words>
  <Application>Microsoft Macintosh PowerPoint</Application>
  <PresentationFormat>On-screen Show (4:3)</PresentationFormat>
  <Paragraphs>3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4" baseType="lpstr">
      <vt:lpstr>Arial</vt:lpstr>
      <vt:lpstr>Calibri</vt:lpstr>
      <vt:lpstr>Office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Robert Rubrecht</dc:creator>
  <cp:lastModifiedBy>Timothy Mundy</cp:lastModifiedBy>
  <cp:revision>53</cp:revision>
  <cp:lastPrinted>2022-08-03T14:57:50Z</cp:lastPrinted>
  <dcterms:created xsi:type="dcterms:W3CDTF">2020-04-10T13:48:43Z</dcterms:created>
  <dcterms:modified xsi:type="dcterms:W3CDTF">2022-08-04T19:44:10Z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2020-01-28T00:00:00Z</vt:filetime>
  </property>
  <property fmtid="{D5CDD505-2E9C-101B-9397-08002B2CF9AE}" pid="3" name="Creator">
    <vt:lpwstr>Acrobat PDFMaker 19 for PowerPoint</vt:lpwstr>
  </property>
  <property fmtid="{D5CDD505-2E9C-101B-9397-08002B2CF9AE}" pid="4" name="LastSaved">
    <vt:filetime>2020-04-10T00:00:00Z</vt:filetime>
  </property>
</Properties>
</file>