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8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37"/>
    <p:restoredTop sz="96327"/>
  </p:normalViewPr>
  <p:slideViewPr>
    <p:cSldViewPr snapToGrid="0" snapToObjects="1">
      <p:cViewPr varScale="1">
        <p:scale>
          <a:sx n="94" d="100"/>
          <a:sy n="94" d="100"/>
        </p:scale>
        <p:origin x="216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65A30-A918-4041-AA3A-F328DBBAD380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65049-AFC4-5649-92A9-C2B834DB6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1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LtGen</a:t>
            </a:r>
            <a:r>
              <a:rPr lang="en-US" dirty="0"/>
              <a:t> Flynn: 1</a:t>
            </a:r>
            <a:r>
              <a:rPr lang="en-US" baseline="30000" dirty="0"/>
              <a:t>st</a:t>
            </a:r>
            <a:r>
              <a:rPr lang="en-US" dirty="0"/>
              <a:t> LAR Bobby</a:t>
            </a:r>
            <a:r>
              <a:rPr lang="en-US" baseline="0" dirty="0"/>
              <a:t> Christopher.  Book in the pocket for Marines during lulls in training.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DAC4CA-EC16-4D30-B900-8087C2667F29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5615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0ED1-566A-4971-98AC-8A13E7D19145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6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B54-0322-469E-939A-82941CD0C1B6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497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8B4F-484C-448F-8DEF-85DE8F772F54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15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71D3-809E-4D8A-9EBB-200FD8988D64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37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0C2E-C456-4E39-9247-905FB77B95C1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34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8B8-95E5-41DB-8297-CD7A430F4DD4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18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0F7-6A81-4A8E-AA6B-0B77153A7360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379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E0FE-5FB7-41E9-8BAA-38755B0E80F6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37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4D7C-4882-4357-8003-2DAF4FDB1895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" y="0"/>
            <a:ext cx="12191999" cy="6096000"/>
          </a:xfrm>
          <a:prstGeom prst="rect">
            <a:avLst/>
          </a:prstGeom>
          <a:solidFill>
            <a:srgbClr val="E6DA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Rectangle 5"/>
          <p:cNvSpPr/>
          <p:nvPr userDrawn="1"/>
        </p:nvSpPr>
        <p:spPr>
          <a:xfrm>
            <a:off x="0" y="5791200"/>
            <a:ext cx="12192000" cy="1143000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 userDrawn="1"/>
        </p:nvSpPr>
        <p:spPr>
          <a:xfrm>
            <a:off x="0" y="5410200"/>
            <a:ext cx="12192000" cy="304800"/>
          </a:xfrm>
          <a:prstGeom prst="rect">
            <a:avLst/>
          </a:prstGeom>
          <a:solidFill>
            <a:srgbClr val="3F3F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1199" y="5918677"/>
            <a:ext cx="5689600" cy="8706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4229">
            <a:off x="5881568" y="283557"/>
            <a:ext cx="6233067" cy="505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548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2CEF-2718-45ED-A47D-16CFD5D96914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54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5B0E-041D-432B-ABC0-74A551D53252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8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963A-128D-4EA1-9142-0AA8CD77DC30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87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1539240" y="161836"/>
            <a:ext cx="912876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en-US" sz="3600" u="sng" dirty="0">
                <a:solidFill>
                  <a:prstClr val="black"/>
                </a:solidFill>
                <a:latin typeface="Arial" pitchFamily="34" charset="0"/>
              </a:rPr>
              <a:t>Over $800,000 spent on Marines in 2020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828800" y="838201"/>
            <a:ext cx="8458200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buFont typeface="Arial" charset="0"/>
              <a:buChar char="•"/>
              <a:defRPr/>
            </a:pPr>
            <a:r>
              <a:rPr lang="en-US" altLang="en-US" sz="2000" b="1" dirty="0">
                <a:solidFill>
                  <a:prstClr val="black"/>
                </a:solidFill>
                <a:latin typeface="Arial" pitchFamily="34" charset="0"/>
              </a:rPr>
              <a:t>~4,000 </a:t>
            </a:r>
            <a:r>
              <a:rPr lang="en-US" altLang="en-US" sz="2000" b="1" i="1" dirty="0">
                <a:solidFill>
                  <a:prstClr val="black"/>
                </a:solidFill>
                <a:latin typeface="Arial" pitchFamily="34" charset="0"/>
              </a:rPr>
              <a:t>(~9,000 in 2019)</a:t>
            </a:r>
            <a:r>
              <a:rPr lang="en-US" altLang="en-US" sz="2000" b="1" dirty="0">
                <a:solidFill>
                  <a:prstClr val="black"/>
                </a:solidFill>
                <a:latin typeface="Arial" pitchFamily="34" charset="0"/>
              </a:rPr>
              <a:t> Marines visit battlefields around the globe</a:t>
            </a:r>
          </a:p>
          <a:p>
            <a:pPr marL="1085850" lvl="1" indent="-342900" eaLnBrk="1" hangingPunct="1">
              <a:buFont typeface="Arial" charset="0"/>
              <a:buChar char="•"/>
              <a:defRPr/>
            </a:pPr>
            <a:r>
              <a:rPr lang="en-US" altLang="en-US" sz="1800" b="1" dirty="0">
                <a:solidFill>
                  <a:prstClr val="black"/>
                </a:solidFill>
                <a:latin typeface="Arial" pitchFamily="34" charset="0"/>
              </a:rPr>
              <a:t>Expense down; nearly as many events cancelled as executed</a:t>
            </a:r>
          </a:p>
          <a:p>
            <a:pPr marL="342900" indent="-342900" eaLnBrk="1" hangingPunct="1">
              <a:buFont typeface="Arial" charset="0"/>
              <a:buChar char="•"/>
              <a:defRPr/>
            </a:pPr>
            <a:endParaRPr lang="en-US" altLang="en-US" sz="2000" b="1" dirty="0">
              <a:solidFill>
                <a:prstClr val="black"/>
              </a:solidFill>
              <a:latin typeface="Arial" pitchFamily="34" charset="0"/>
            </a:endParaRPr>
          </a:p>
          <a:p>
            <a:pPr marL="342900" indent="-342900" eaLnBrk="1" hangingPunct="1">
              <a:buFont typeface="Arial" charset="0"/>
              <a:buChar char="•"/>
              <a:defRPr/>
            </a:pPr>
            <a:r>
              <a:rPr lang="en-US" altLang="en-US" sz="2000" b="1" dirty="0">
                <a:solidFill>
                  <a:prstClr val="black"/>
                </a:solidFill>
                <a:latin typeface="Arial" pitchFamily="34" charset="0"/>
              </a:rPr>
              <a:t>~186 </a:t>
            </a:r>
            <a:r>
              <a:rPr lang="en-US" altLang="en-US" sz="2000" b="1" i="1" dirty="0">
                <a:solidFill>
                  <a:prstClr val="black"/>
                </a:solidFill>
                <a:latin typeface="Arial" pitchFamily="34" charset="0"/>
              </a:rPr>
              <a:t>(~173 in 2019) </a:t>
            </a:r>
            <a:r>
              <a:rPr lang="en-US" altLang="en-US" sz="2000" b="1" dirty="0">
                <a:solidFill>
                  <a:prstClr val="black"/>
                </a:solidFill>
                <a:latin typeface="Arial" pitchFamily="34" charset="0"/>
              </a:rPr>
              <a:t>Unit Libraries enhanced with books from the  Commandant’s Professional Reading List </a:t>
            </a:r>
          </a:p>
          <a:p>
            <a:pPr marL="1085850" lvl="1" indent="-342900" eaLnBrk="1" hangingPunct="1">
              <a:buFont typeface="Arial" charset="0"/>
              <a:buChar char="•"/>
              <a:defRPr/>
            </a:pPr>
            <a:r>
              <a:rPr lang="en-US" altLang="en-US" sz="1800" b="1" dirty="0">
                <a:solidFill>
                  <a:prstClr val="black"/>
                </a:solidFill>
                <a:latin typeface="Arial" pitchFamily="34" charset="0"/>
              </a:rPr>
              <a:t>New Commandant’s Professional Reading Program</a:t>
            </a:r>
          </a:p>
          <a:p>
            <a:pPr marL="1085850" lvl="1" indent="-342900" eaLnBrk="1" hangingPunct="1">
              <a:buFont typeface="Arial" charset="0"/>
              <a:buChar char="•"/>
              <a:defRPr/>
            </a:pPr>
            <a:r>
              <a:rPr lang="en-US" altLang="en-US" sz="1800" b="1" dirty="0">
                <a:solidFill>
                  <a:prstClr val="black"/>
                </a:solidFill>
                <a:latin typeface="Arial" pitchFamily="34" charset="0"/>
              </a:rPr>
              <a:t>Intro to PME at the MCRD’s</a:t>
            </a:r>
          </a:p>
          <a:p>
            <a:pPr marL="1085850" lvl="1" indent="-342900" eaLnBrk="1" hangingPunct="1">
              <a:buFont typeface="Arial" charset="0"/>
              <a:buChar char="•"/>
              <a:defRPr/>
            </a:pPr>
            <a:endParaRPr lang="en-US" altLang="en-US" sz="1800" b="1" dirty="0">
              <a:solidFill>
                <a:prstClr val="black"/>
              </a:solidFill>
              <a:latin typeface="Arial" pitchFamily="34" charset="0"/>
            </a:endParaRPr>
          </a:p>
          <a:p>
            <a:pPr marL="342900" indent="-342900" eaLnBrk="1" hangingPunct="1">
              <a:buFont typeface="Arial" charset="0"/>
              <a:buChar char="•"/>
              <a:defRPr/>
            </a:pPr>
            <a:r>
              <a:rPr lang="en-US" altLang="en-US" sz="2000" b="1" dirty="0">
                <a:solidFill>
                  <a:prstClr val="black"/>
                </a:solidFill>
                <a:latin typeface="Arial" pitchFamily="34" charset="0"/>
              </a:rPr>
              <a:t>&gt;5,000 </a:t>
            </a:r>
            <a:r>
              <a:rPr lang="en-US" altLang="en-US" sz="2000" b="1" i="1" dirty="0">
                <a:solidFill>
                  <a:prstClr val="black"/>
                </a:solidFill>
                <a:latin typeface="Arial" pitchFamily="34" charset="0"/>
              </a:rPr>
              <a:t>(~same as 2019)</a:t>
            </a:r>
            <a:r>
              <a:rPr lang="en-US" altLang="en-US" sz="2000" b="1" dirty="0">
                <a:solidFill>
                  <a:prstClr val="black"/>
                </a:solidFill>
                <a:latin typeface="Arial" pitchFamily="34" charset="0"/>
              </a:rPr>
              <a:t> awards for outstanding Marines</a:t>
            </a:r>
          </a:p>
          <a:p>
            <a:pPr marL="342900" indent="-342900" eaLnBrk="1" hangingPunct="1">
              <a:buFont typeface="Arial" charset="0"/>
              <a:buChar char="•"/>
              <a:defRPr/>
            </a:pPr>
            <a:endParaRPr lang="en-US" altLang="en-US" sz="2000" b="1" dirty="0">
              <a:solidFill>
                <a:prstClr val="black"/>
              </a:solidFill>
              <a:latin typeface="Arial" pitchFamily="34" charset="0"/>
            </a:endParaRPr>
          </a:p>
          <a:p>
            <a:pPr marL="342900" indent="-342900" eaLnBrk="1" hangingPunct="1">
              <a:buFont typeface="Arial" charset="0"/>
              <a:buChar char="•"/>
              <a:defRPr/>
            </a:pPr>
            <a:r>
              <a:rPr lang="en-US" altLang="en-US" sz="2000" b="1" dirty="0">
                <a:solidFill>
                  <a:prstClr val="black"/>
                </a:solidFill>
                <a:latin typeface="Arial" pitchFamily="34" charset="0"/>
              </a:rPr>
              <a:t>~77 </a:t>
            </a:r>
            <a:r>
              <a:rPr lang="en-US" altLang="en-US" sz="2000" b="1" i="1" dirty="0">
                <a:solidFill>
                  <a:prstClr val="black"/>
                </a:solidFill>
                <a:latin typeface="Arial" pitchFamily="34" charset="0"/>
              </a:rPr>
              <a:t>(~same as 2019) </a:t>
            </a:r>
            <a:r>
              <a:rPr lang="en-US" altLang="en-US" sz="2000" b="1" dirty="0">
                <a:solidFill>
                  <a:prstClr val="black"/>
                </a:solidFill>
                <a:latin typeface="Arial" pitchFamily="34" charset="0"/>
              </a:rPr>
              <a:t>Marines won Writing Awards</a:t>
            </a:r>
          </a:p>
          <a:p>
            <a:pPr marL="1485900" lvl="2" indent="-342900" eaLnBrk="1" hangingPunct="1">
              <a:buFont typeface="Arial" charset="0"/>
              <a:buChar char="•"/>
              <a:defRPr/>
            </a:pPr>
            <a:endParaRPr lang="en-US" altLang="en-US" sz="1800" b="1" dirty="0">
              <a:solidFill>
                <a:prstClr val="black"/>
              </a:solidFill>
              <a:latin typeface="Arial" pitchFamily="34" charset="0"/>
            </a:endParaRPr>
          </a:p>
          <a:p>
            <a:pPr marL="342900" indent="-342900" eaLnBrk="1" hangingPunct="1">
              <a:buFont typeface="Arial" charset="0"/>
              <a:buChar char="•"/>
              <a:defRPr/>
            </a:pPr>
            <a:endParaRPr lang="en-US" altLang="en-US" b="1" i="1" dirty="0">
              <a:solidFill>
                <a:prstClr val="black"/>
              </a:solidFill>
              <a:latin typeface="Arial" pitchFamily="34" charset="0"/>
            </a:endParaRPr>
          </a:p>
          <a:p>
            <a:pPr marL="342900" indent="-342900" eaLnBrk="1" hangingPunct="1">
              <a:buFont typeface="Arial" charset="0"/>
              <a:buChar char="•"/>
              <a:defRPr/>
            </a:pPr>
            <a:r>
              <a:rPr lang="en-US" altLang="en-US" b="1" i="1" dirty="0">
                <a:solidFill>
                  <a:prstClr val="black"/>
                </a:solidFill>
                <a:latin typeface="Arial" pitchFamily="34" charset="0"/>
              </a:rPr>
              <a:t>Nearly 65,000 Marines impacted by MCAF programs!</a:t>
            </a:r>
          </a:p>
        </p:txBody>
      </p:sp>
    </p:spTree>
    <p:extLst>
      <p:ext uri="{BB962C8B-B14F-4D97-AF65-F5344CB8AC3E}">
        <p14:creationId xmlns:p14="http://schemas.microsoft.com/office/powerpoint/2010/main" val="10079812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E0112"/>
      </a:hlink>
      <a:folHlink>
        <a:srgbClr val="DE01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Macintosh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Mundy</dc:creator>
  <cp:lastModifiedBy>Timothy Mundy</cp:lastModifiedBy>
  <cp:revision>1</cp:revision>
  <dcterms:created xsi:type="dcterms:W3CDTF">2021-02-03T17:48:16Z</dcterms:created>
  <dcterms:modified xsi:type="dcterms:W3CDTF">2021-02-03T17:49:09Z</dcterms:modified>
</cp:coreProperties>
</file>