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7" r:id="rId2"/>
    <p:sldId id="278" r:id="rId3"/>
    <p:sldId id="279" r:id="rId4"/>
    <p:sldId id="280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550" y="1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81885-564D-4963-ACA1-1C7AB6A7E3F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B5683-A6C0-4104-963D-F6406A79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31681" y="5685572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20DC9-30D9-48CE-833B-7E92366D7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5330" y="368049"/>
            <a:ext cx="3493337" cy="65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6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208"/>
            <a:ext cx="7886700" cy="7778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8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7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5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9470"/>
            <a:ext cx="7886700" cy="731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0412"/>
            <a:ext cx="7886700" cy="4926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D5964-1DEC-4993-9651-90C1CC5468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86853" y="6375899"/>
            <a:ext cx="1743916" cy="32602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E34872-E6D1-496A-85C0-7DFA606CAF0F}"/>
              </a:ext>
            </a:extLst>
          </p:cNvPr>
          <p:cNvCxnSpPr>
            <a:cxnSpLocks/>
          </p:cNvCxnSpPr>
          <p:nvPr userDrawn="1"/>
        </p:nvCxnSpPr>
        <p:spPr>
          <a:xfrm>
            <a:off x="628649" y="1080452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E6278E-7FEF-48B8-8EFD-B2E71F5BBA11}"/>
              </a:ext>
            </a:extLst>
          </p:cNvPr>
          <p:cNvCxnSpPr>
            <a:cxnSpLocks/>
          </p:cNvCxnSpPr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D7AE2D1-072F-4A0A-8060-D6C93DCA5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+mn-lt"/>
              </a:defRPr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1C35EC9-E5D9-464F-BCAC-54F743B7D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+mn-lt"/>
              </a:defRPr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E4500-BDE0-4369-99ED-55C2896F3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123" y="2251653"/>
            <a:ext cx="7280031" cy="1790700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cs typeface="Arial" panose="020B0604020202020204" pitchFamily="34" charset="0"/>
              </a:rPr>
              <a:t>MCA&amp;F Finance Committee</a:t>
            </a:r>
            <a:br>
              <a:rPr lang="en-US" sz="3200" b="1" dirty="0">
                <a:cs typeface="Arial" panose="020B0604020202020204" pitchFamily="34" charset="0"/>
              </a:rPr>
            </a:br>
            <a:r>
              <a:rPr lang="en-US" sz="3200" b="1" dirty="0"/>
              <a:t>Brief to BOD/BOG</a:t>
            </a:r>
            <a:br>
              <a:rPr lang="en-US" sz="3200" b="1" dirty="0"/>
            </a:br>
            <a:r>
              <a:rPr lang="en-US" sz="3200" b="1" dirty="0"/>
              <a:t>Aug 2022</a:t>
            </a:r>
            <a:br>
              <a:rPr lang="en-US" sz="3000" dirty="0">
                <a:cs typeface="Arial" panose="020B0604020202020204" pitchFamily="34" charset="0"/>
              </a:rPr>
            </a:br>
            <a:br>
              <a:rPr lang="en-US" sz="3000" dirty="0">
                <a:cs typeface="Arial" panose="020B0604020202020204" pitchFamily="34" charset="0"/>
              </a:rPr>
            </a:br>
            <a:endParaRPr lang="en-US" sz="3000" dirty="0">
              <a:cs typeface="Arial" panose="020B0604020202020204" pitchFamily="34" charset="0"/>
            </a:endParaRP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8D490350-2195-4F5C-995C-55F310DE2ADF}"/>
              </a:ext>
            </a:extLst>
          </p:cNvPr>
          <p:cNvSpPr>
            <a:spLocks noGrp="1"/>
          </p:cNvSpPr>
          <p:nvPr/>
        </p:nvSpPr>
        <p:spPr>
          <a:xfrm>
            <a:off x="457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2D4D7C-4882-4357-8003-2DAF4FDB1895}" type="datetime1">
              <a:rPr lang="en-US" smtClean="0"/>
              <a:pPr/>
              <a:t>8/7/2022</a:t>
            </a:fld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E88992A-1756-4B6D-BB21-191A90AC7530}"/>
              </a:ext>
            </a:extLst>
          </p:cNvPr>
          <p:cNvSpPr>
            <a:spLocks noGrp="1"/>
          </p:cNvSpPr>
          <p:nvPr/>
        </p:nvSpPr>
        <p:spPr>
          <a:xfrm>
            <a:off x="3124200" y="5651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546E37D-776D-4AF7-BADD-B58538B0D9D3}"/>
              </a:ext>
            </a:extLst>
          </p:cNvPr>
          <p:cNvSpPr>
            <a:spLocks noGrp="1"/>
          </p:cNvSpPr>
          <p:nvPr/>
        </p:nvSpPr>
        <p:spPr>
          <a:xfrm>
            <a:off x="6553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C3D1F8-002A-47E3-97A1-C6774553AA6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370332-0BFB-4CF5-8D4A-F580E4C1EE55}"/>
              </a:ext>
            </a:extLst>
          </p:cNvPr>
          <p:cNvSpPr/>
          <p:nvPr/>
        </p:nvSpPr>
        <p:spPr>
          <a:xfrm>
            <a:off x="0" y="-1"/>
            <a:ext cx="9144000" cy="1251751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59EF21-E3BC-45A4-9FF9-36ECDDE56D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90541"/>
            <a:ext cx="4267200" cy="87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IPS investment ranges</a:t>
            </a:r>
          </a:p>
          <a:p>
            <a:r>
              <a:rPr lang="en-US" dirty="0"/>
              <a:t>Investment Policy Statement update</a:t>
            </a:r>
          </a:p>
          <a:p>
            <a:r>
              <a:rPr lang="en-US" dirty="0"/>
              <a:t>Multi-year cash flow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1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Allocation Ranges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  <p:pic>
        <p:nvPicPr>
          <p:cNvPr id="1026" name="Picture 5">
            <a:extLst>
              <a:ext uri="{FF2B5EF4-FFF2-40B4-BE49-F238E27FC236}">
                <a16:creationId xmlns:a16="http://schemas.microsoft.com/office/drawing/2014/main" id="{7FB8FA7C-13A2-431D-9437-C3A577067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" y="1314450"/>
            <a:ext cx="7886700" cy="3997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65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IPS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FC believes the current IPS needs to be reviewed and updated</a:t>
            </a:r>
          </a:p>
          <a:p>
            <a:r>
              <a:rPr lang="en-US" dirty="0"/>
              <a:t>Goals for review</a:t>
            </a:r>
          </a:p>
          <a:p>
            <a:pPr lvl="1"/>
            <a:r>
              <a:rPr lang="en-US" dirty="0"/>
              <a:t>Determine specific use for investment portfolio (endowment potential)</a:t>
            </a:r>
          </a:p>
          <a:p>
            <a:pPr lvl="1"/>
            <a:r>
              <a:rPr lang="en-US" dirty="0"/>
              <a:t>Identify acceptable levels of portfolio complexity </a:t>
            </a:r>
          </a:p>
          <a:p>
            <a:pPr lvl="1"/>
            <a:r>
              <a:rPr lang="en-US" dirty="0"/>
              <a:t>Identify true costs of investment </a:t>
            </a:r>
          </a:p>
          <a:p>
            <a:pPr lvl="1"/>
            <a:r>
              <a:rPr lang="en-US" dirty="0"/>
              <a:t>Create an ‘actionable’ IPS that guides the wealth manager and offers specific support to MCA </a:t>
            </a:r>
          </a:p>
          <a:p>
            <a:pPr lvl="1"/>
            <a:r>
              <a:rPr lang="en-US" dirty="0"/>
              <a:t>Complete by Dec meeting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1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Cash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FC tasked MCA staff to develop an initial multi-year cash flow analysis to identify operating risks</a:t>
            </a:r>
          </a:p>
          <a:p>
            <a:pPr lvl="1"/>
            <a:r>
              <a:rPr lang="en-US" dirty="0"/>
              <a:t>Bottom Line: flat revenues combined with high inflation will result in sizeable negative cash flow by 2027</a:t>
            </a:r>
          </a:p>
          <a:p>
            <a:pPr lvl="1"/>
            <a:r>
              <a:rPr lang="en-US" dirty="0"/>
              <a:t>Current review included a high-level draft that needs further refinement</a:t>
            </a:r>
          </a:p>
          <a:p>
            <a:r>
              <a:rPr lang="en-US" dirty="0"/>
              <a:t>Goals for additional review</a:t>
            </a:r>
          </a:p>
          <a:p>
            <a:pPr lvl="1"/>
            <a:r>
              <a:rPr lang="en-US" dirty="0"/>
              <a:t>Identify and manage financial risks over long term (i.e. capital investment) </a:t>
            </a:r>
          </a:p>
          <a:p>
            <a:pPr lvl="1"/>
            <a:r>
              <a:rPr lang="en-US" dirty="0"/>
              <a:t>Generate more detailed assumptions for revenue and expenses </a:t>
            </a:r>
          </a:p>
          <a:p>
            <a:pPr lvl="1"/>
            <a:r>
              <a:rPr lang="en-US" dirty="0"/>
              <a:t>Create decision tool to allow for ‘gaming’ alternatives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71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ZMExtensions</vt:lpwstr>
  </property>
  <property fmtid="{D5CDD505-2E9C-101B-9397-08002B2CF9AE}" pid="3" name="SizeBefore">
    <vt:lpwstr>255724</vt:lpwstr>
  </property>
  <property fmtid="{D5CDD505-2E9C-101B-9397-08002B2CF9AE}" pid="4" name="OptimizationTime">
    <vt:lpwstr>20220809_1238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17399</TotalTime>
  <Words>225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MCA&amp;F Finance Committee Brief to BOD/BOG Aug 2022  </vt:lpstr>
      <vt:lpstr>Finance Committee Agenda</vt:lpstr>
      <vt:lpstr>Finance Committee Allocation Ranges</vt:lpstr>
      <vt:lpstr>Finance Committee IPS Update</vt:lpstr>
      <vt:lpstr>Finance Committee Cash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D Ford</dc:creator>
  <cp:lastModifiedBy>Todd D Ford</cp:lastModifiedBy>
  <cp:revision>228</cp:revision>
  <dcterms:created xsi:type="dcterms:W3CDTF">2019-07-17T21:30:55Z</dcterms:created>
  <dcterms:modified xsi:type="dcterms:W3CDTF">2022-08-09T16:38:15Z</dcterms:modified>
</cp:coreProperties>
</file>