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90" r:id="rId2"/>
  </p:sldIdLst>
  <p:sldSz cx="9144000" cy="6858000" type="screen4x3"/>
  <p:notesSz cx="7053263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E3AF"/>
    <a:srgbClr val="D6CA9E"/>
    <a:srgbClr val="424242"/>
    <a:srgbClr val="002A07"/>
    <a:srgbClr val="4C0008"/>
    <a:srgbClr val="4A2C00"/>
    <a:srgbClr val="120D3D"/>
    <a:srgbClr val="DD2727"/>
    <a:srgbClr val="D02929"/>
    <a:srgbClr val="E92D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517" autoAdjust="0"/>
    <p:restoredTop sz="89660" autoAdjust="0"/>
  </p:normalViewPr>
  <p:slideViewPr>
    <p:cSldViewPr>
      <p:cViewPr varScale="1">
        <p:scale>
          <a:sx n="114" d="100"/>
          <a:sy n="114" d="100"/>
        </p:scale>
        <p:origin x="1472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/>
          <a:lstStyle>
            <a:lvl1pPr algn="r">
              <a:defRPr sz="1200"/>
            </a:lvl1pPr>
          </a:lstStyle>
          <a:p>
            <a:fld id="{227C80FD-32DB-4165-9520-42E34DB589BE}" type="datetimeFigureOut">
              <a:rPr lang="en-US" smtClean="0"/>
              <a:t>8/5/22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97" tIns="46749" rIns="93497" bIns="4674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21823"/>
            <a:ext cx="5642610" cy="4189095"/>
          </a:xfrm>
          <a:prstGeom prst="rect">
            <a:avLst/>
          </a:prstGeom>
        </p:spPr>
        <p:txBody>
          <a:bodyPr vert="horz" lIns="93497" tIns="46749" rIns="93497" bIns="4674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42029"/>
            <a:ext cx="3056414" cy="465455"/>
          </a:xfrm>
          <a:prstGeom prst="rect">
            <a:avLst/>
          </a:prstGeom>
        </p:spPr>
        <p:txBody>
          <a:bodyPr vert="horz" lIns="93497" tIns="46749" rIns="93497" bIns="46749" rtlCol="0" anchor="b"/>
          <a:lstStyle>
            <a:lvl1pPr algn="r">
              <a:defRPr sz="1200"/>
            </a:lvl1pPr>
          </a:lstStyle>
          <a:p>
            <a:fld id="{2222A484-7719-43B9-9070-D11F20C585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7955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1A0ED1-566A-4971-98AC-8A13E7D19145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8397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90B54-0322-469E-939A-82941CD0C1B6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0005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38B4F-484C-448F-8DEF-85DE8F772F54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319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871D3-809E-4D8A-9EBB-200FD8988D64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9735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10C2E-C456-4E39-9247-905FB77B95C1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3815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14D8B8-95E5-41DB-8297-CD7A430F4DD4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4434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8EF0F7-6A81-4A8E-AA6B-0B77153A7360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048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44E0FE-5FB7-41E9-8BAA-38755B0E80F6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867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2D4D7C-4882-4357-8003-2DAF4FDB1895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0" y="0"/>
            <a:ext cx="9143999" cy="6096000"/>
          </a:xfrm>
          <a:prstGeom prst="rect">
            <a:avLst/>
          </a:prstGeom>
          <a:solidFill>
            <a:srgbClr val="E6DACC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5791200"/>
            <a:ext cx="9144000" cy="1143000"/>
          </a:xfrm>
          <a:prstGeom prst="rect">
            <a:avLst/>
          </a:prstGeom>
          <a:solidFill>
            <a:srgbClr val="4A4F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0" y="5410200"/>
            <a:ext cx="9144000" cy="304800"/>
          </a:xfrm>
          <a:prstGeom prst="rect">
            <a:avLst/>
          </a:prstGeom>
          <a:solidFill>
            <a:srgbClr val="3F3F3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438399" y="5918677"/>
            <a:ext cx="4267200" cy="870666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 rot="374229">
            <a:off x="4411176" y="283557"/>
            <a:ext cx="4674800" cy="50526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2501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052CEF-2718-45ED-A47D-16CFD5D96914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962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3D5B0E-041D-432B-ABC0-74A551D53252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780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C9963A-128D-4EA1-9142-0AA8CD77DC30}" type="datetime1">
              <a:rPr lang="en-US" smtClean="0"/>
              <a:t>8/5/22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3D1F8-002A-47E3-97A1-C6774553AA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215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C3D1F8-002A-47E3-97A1-C6774553AA60}" type="slidenum">
              <a:rPr lang="en-US" smtClean="0"/>
              <a:t>1</a:t>
            </a:fld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066800" y="152400"/>
            <a:ext cx="66294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>
                <a:solidFill>
                  <a:srgbClr val="4A4F42"/>
                </a:solidFill>
                <a:latin typeface="Arial"/>
                <a:cs typeface="Arial"/>
              </a:rPr>
              <a:t>2022 Fundraising Opportunities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914400"/>
            <a:ext cx="8001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4A4F42"/>
                </a:solidFill>
                <a:latin typeface="Arial"/>
                <a:cs typeface="Arial"/>
              </a:rPr>
              <a:t>Unit Subscription Program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>
                <a:solidFill>
                  <a:srgbClr val="4A4F42"/>
                </a:solidFill>
                <a:latin typeface="Arial"/>
                <a:cs typeface="Arial"/>
              </a:rPr>
              <a:t>5 copies of Gazette &amp; Leatherneck delivered monthly to battalions/squadrons and up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>
                <a:solidFill>
                  <a:srgbClr val="4A4F42"/>
                </a:solidFill>
                <a:latin typeface="Arial"/>
                <a:cs typeface="Arial"/>
              </a:rPr>
              <a:t>~$53,000 in annual program delivery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>
                <a:solidFill>
                  <a:srgbClr val="4A4F42"/>
                </a:solidFill>
                <a:latin typeface="Arial"/>
                <a:cs typeface="Arial"/>
              </a:rPr>
              <a:t>Fundraising day in September similar to Giving Day in April</a:t>
            </a:r>
          </a:p>
          <a:p>
            <a:pPr marL="285750" indent="-285750">
              <a:buFont typeface="Arial"/>
              <a:buChar char="•"/>
            </a:pPr>
            <a:endParaRPr lang="en-US" sz="24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rgbClr val="4A4F42"/>
                </a:solidFill>
                <a:latin typeface="Arial"/>
                <a:cs typeface="Arial"/>
              </a:rPr>
              <a:t>5</a:t>
            </a:r>
            <a:r>
              <a:rPr lang="en-US" sz="2400" b="1" baseline="30000" dirty="0">
                <a:solidFill>
                  <a:srgbClr val="4A4F42"/>
                </a:solidFill>
                <a:latin typeface="Arial"/>
                <a:cs typeface="Arial"/>
              </a:rPr>
              <a:t>th</a:t>
            </a:r>
            <a:r>
              <a:rPr lang="en-US" sz="2400" b="1" dirty="0">
                <a:solidFill>
                  <a:srgbClr val="4A4F42"/>
                </a:solidFill>
                <a:latin typeface="Arial"/>
                <a:cs typeface="Arial"/>
              </a:rPr>
              <a:t> Annual Golf for the Marines Tournament at Creighton Farms, October 24</a:t>
            </a:r>
            <a:r>
              <a:rPr lang="en-US" sz="2400" b="1" baseline="30000" dirty="0">
                <a:solidFill>
                  <a:srgbClr val="4A4F42"/>
                </a:solidFill>
                <a:latin typeface="Arial"/>
                <a:cs typeface="Arial"/>
              </a:rPr>
              <a:t>th</a:t>
            </a:r>
            <a:r>
              <a:rPr lang="en-US" sz="2400" b="1" dirty="0">
                <a:solidFill>
                  <a:srgbClr val="4A4F42"/>
                </a:solidFill>
                <a:latin typeface="Arial"/>
                <a:cs typeface="Arial"/>
              </a:rPr>
              <a:t>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>
                <a:solidFill>
                  <a:srgbClr val="4A4F42"/>
                </a:solidFill>
                <a:latin typeface="Arial"/>
                <a:cs typeface="Arial"/>
              </a:rPr>
              <a:t>Silent auction opportunities</a:t>
            </a:r>
          </a:p>
          <a:p>
            <a:pPr marL="800100" lvl="1" indent="-342900">
              <a:buFont typeface="Arial"/>
              <a:buChar char="•"/>
            </a:pPr>
            <a:endParaRPr lang="en-US" sz="2400" b="1" dirty="0">
              <a:solidFill>
                <a:srgbClr val="4A4F42"/>
              </a:solidFill>
              <a:latin typeface="Arial"/>
              <a:cs typeface="Arial"/>
            </a:endParaRPr>
          </a:p>
          <a:p>
            <a:pPr marL="342900" indent="-342900">
              <a:buFont typeface="Arial"/>
              <a:buChar char="•"/>
            </a:pPr>
            <a:r>
              <a:rPr lang="en-US" sz="2400" b="1" dirty="0">
                <a:solidFill>
                  <a:srgbClr val="4A4F42"/>
                </a:solidFill>
                <a:latin typeface="Arial"/>
                <a:cs typeface="Arial"/>
              </a:rPr>
              <a:t>Matching gift campaign (end of year) 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1" dirty="0">
                <a:solidFill>
                  <a:srgbClr val="4A4F42"/>
                </a:solidFill>
                <a:latin typeface="Arial"/>
                <a:cs typeface="Arial"/>
              </a:rPr>
              <a:t>$50,000 match vs $25,000 in previous years 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56D18741-833F-ADC2-8EB0-E91E47497DC9}"/>
              </a:ext>
            </a:extLst>
          </p:cNvPr>
          <p:cNvGrpSpPr/>
          <p:nvPr/>
        </p:nvGrpSpPr>
        <p:grpSpPr>
          <a:xfrm>
            <a:off x="0" y="5364540"/>
            <a:ext cx="9168677" cy="1569660"/>
            <a:chOff x="0" y="5316243"/>
            <a:chExt cx="9168677" cy="1569660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0179CD44-2F51-0F0D-EF5D-AE74E2AC7878}"/>
                </a:ext>
              </a:extLst>
            </p:cNvPr>
            <p:cNvSpPr/>
            <p:nvPr/>
          </p:nvSpPr>
          <p:spPr>
            <a:xfrm>
              <a:off x="0" y="5316243"/>
              <a:ext cx="9168677" cy="1569660"/>
            </a:xfrm>
            <a:prstGeom prst="rect">
              <a:avLst/>
            </a:prstGeom>
            <a:solidFill>
              <a:srgbClr val="2F402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rgbClr val="2F402C"/>
                </a:solidFill>
              </a:endParaRPr>
            </a:p>
          </p:txBody>
        </p:sp>
        <p:pic>
          <p:nvPicPr>
            <p:cNvPr id="7" name="Picture 6" descr="Text&#10;&#10;Description automatically generated with medium confidence">
              <a:extLst>
                <a:ext uri="{FF2B5EF4-FFF2-40B4-BE49-F238E27FC236}">
                  <a16:creationId xmlns:a16="http://schemas.microsoft.com/office/drawing/2014/main" id="{BBAA2F03-C8DB-0397-81F1-1AEA61D9682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09800" y="5451335"/>
              <a:ext cx="4492436" cy="142423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77569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3">
      <a:dk1>
        <a:sysClr val="windowText" lastClr="000000"/>
      </a:dk1>
      <a:lt1>
        <a:sysClr val="window" lastClr="FFFFFF"/>
      </a:lt1>
      <a:dk2>
        <a:srgbClr val="263B86"/>
      </a:dk2>
      <a:lt2>
        <a:srgbClr val="76B6F2"/>
      </a:lt2>
      <a:accent1>
        <a:srgbClr val="FBC01E"/>
      </a:accent1>
      <a:accent2>
        <a:srgbClr val="EFE1A2"/>
      </a:accent2>
      <a:accent3>
        <a:srgbClr val="FA8716"/>
      </a:accent3>
      <a:accent4>
        <a:srgbClr val="BE0204"/>
      </a:accent4>
      <a:accent5>
        <a:srgbClr val="640F10"/>
      </a:accent5>
      <a:accent6>
        <a:srgbClr val="7E13E3"/>
      </a:accent6>
      <a:hlink>
        <a:srgbClr val="DE0112"/>
      </a:hlink>
      <a:folHlink>
        <a:srgbClr val="DE01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14917</TotalTime>
  <Words>70</Words>
  <Application>Microsoft Macintosh PowerPoint</Application>
  <PresentationFormat>On-screen Show (4:3)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Rubrecht</dc:creator>
  <cp:lastModifiedBy>Timothy Mundy</cp:lastModifiedBy>
  <cp:revision>335</cp:revision>
  <cp:lastPrinted>2022-08-05T17:20:58Z</cp:lastPrinted>
  <dcterms:created xsi:type="dcterms:W3CDTF">2015-02-02T19:44:37Z</dcterms:created>
  <dcterms:modified xsi:type="dcterms:W3CDTF">2022-08-05T19:45:28Z</dcterms:modified>
</cp:coreProperties>
</file>