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2F402C"/>
    <a:srgbClr val="E5DBCD"/>
    <a:srgbClr val="E6DDD0"/>
    <a:srgbClr val="E1D6C5"/>
    <a:srgbClr val="E1D6BF"/>
    <a:srgbClr val="DFD3C1"/>
    <a:srgbClr val="DED1C2"/>
    <a:srgbClr val="EBE2D5"/>
    <a:srgbClr val="E1D3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21" d="100"/>
          <a:sy n="121" d="100"/>
        </p:scale>
        <p:origin x="1904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Amount Raised </c:v>
                </c:pt>
                <c:pt idx="1">
                  <c:v>Board Gifts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49825</c:v>
                </c:pt>
                <c:pt idx="1">
                  <c:v>8500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AD-40B9-A284-31C9832A9F4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Amount Raised </c:v>
                </c:pt>
                <c:pt idx="1">
                  <c:v>Board Gifts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53175</c:v>
                </c:pt>
                <c:pt idx="1">
                  <c:v>33000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AD-40B9-A284-31C9832A9F4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20493680"/>
        <c:axId val="120491184"/>
      </c:barChart>
      <c:catAx>
        <c:axId val="120493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491184"/>
        <c:crosses val="autoZero"/>
        <c:auto val="1"/>
        <c:lblAlgn val="ctr"/>
        <c:lblOffset val="100"/>
        <c:noMultiLvlLbl val="0"/>
      </c:catAx>
      <c:valAx>
        <c:axId val="120491184"/>
        <c:scaling>
          <c:orientation val="minMax"/>
          <c:max val="55000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crossAx val="120493680"/>
        <c:crosses val="autoZero"/>
        <c:crossBetween val="between"/>
        <c:majorUnit val="5000"/>
        <c:minorUnit val="1000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390243902439025E-2"/>
          <c:y val="3.4482758620689655E-2"/>
          <c:w val="0.95528455284552849"/>
          <c:h val="0.80985451172051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2"/>
                <c:pt idx="0">
                  <c:v># of Gifts</c:v>
                </c:pt>
                <c:pt idx="1">
                  <c:v># of Unique Donors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2"/>
                <c:pt idx="0">
                  <c:v>279</c:v>
                </c:pt>
                <c:pt idx="1">
                  <c:v>270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D8-4D3A-BDD0-CAE6C81C8BA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2"/>
                <c:pt idx="0">
                  <c:v># of Gifts</c:v>
                </c:pt>
                <c:pt idx="1">
                  <c:v># of Unique Donors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2"/>
                <c:pt idx="0">
                  <c:v>128</c:v>
                </c:pt>
                <c:pt idx="1">
                  <c:v>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D8-4D3A-BDD0-CAE6C81C8BA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70878944"/>
        <c:axId val="170878528"/>
      </c:barChart>
      <c:catAx>
        <c:axId val="170878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878528"/>
        <c:crosses val="autoZero"/>
        <c:auto val="1"/>
        <c:lblAlgn val="ctr"/>
        <c:lblOffset val="100"/>
        <c:noMultiLvlLbl val="0"/>
      </c:catAx>
      <c:valAx>
        <c:axId val="17087852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70878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8/4/22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94F4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8/4/22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94F4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8/4/22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94F4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8/4/22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8/4/22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410200"/>
          </a:xfrm>
          <a:custGeom>
            <a:avLst/>
            <a:gdLst/>
            <a:ahLst/>
            <a:cxnLst/>
            <a:rect l="l" t="t" r="r" b="b"/>
            <a:pathLst>
              <a:path w="9144000" h="5410200">
                <a:moveTo>
                  <a:pt x="0" y="5410200"/>
                </a:moveTo>
                <a:lnTo>
                  <a:pt x="9144000" y="5410200"/>
                </a:lnTo>
                <a:lnTo>
                  <a:pt x="9144000" y="0"/>
                </a:lnTo>
                <a:lnTo>
                  <a:pt x="0" y="0"/>
                </a:lnTo>
                <a:lnTo>
                  <a:pt x="0" y="5410200"/>
                </a:lnTo>
                <a:close/>
              </a:path>
            </a:pathLst>
          </a:custGeom>
          <a:solidFill>
            <a:srgbClr val="E6D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5715000"/>
            <a:ext cx="9144000" cy="76200"/>
          </a:xfrm>
          <a:custGeom>
            <a:avLst/>
            <a:gdLst/>
            <a:ahLst/>
            <a:cxnLst/>
            <a:rect l="l" t="t" r="r" b="b"/>
            <a:pathLst>
              <a:path w="9144000" h="76200">
                <a:moveTo>
                  <a:pt x="0" y="76200"/>
                </a:moveTo>
                <a:lnTo>
                  <a:pt x="9144000" y="76200"/>
                </a:lnTo>
                <a:lnTo>
                  <a:pt x="91440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E6D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5791200"/>
            <a:ext cx="9144000" cy="1066800"/>
          </a:xfrm>
          <a:custGeom>
            <a:avLst/>
            <a:gdLst/>
            <a:ahLst/>
            <a:cxnLst/>
            <a:rect l="l" t="t" r="r" b="b"/>
            <a:pathLst>
              <a:path w="9144000" h="1066800">
                <a:moveTo>
                  <a:pt x="0" y="1066800"/>
                </a:moveTo>
                <a:lnTo>
                  <a:pt x="9144000" y="1066800"/>
                </a:lnTo>
                <a:lnTo>
                  <a:pt x="91440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solidFill>
            <a:srgbClr val="494F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5410200"/>
            <a:ext cx="9144000" cy="304800"/>
          </a:xfrm>
          <a:custGeom>
            <a:avLst/>
            <a:gdLst/>
            <a:ahLst/>
            <a:cxnLst/>
            <a:rect l="l" t="t" r="r" b="b"/>
            <a:pathLst>
              <a:path w="9144000" h="304800">
                <a:moveTo>
                  <a:pt x="0" y="304800"/>
                </a:moveTo>
                <a:lnTo>
                  <a:pt x="9144000" y="304800"/>
                </a:lnTo>
                <a:lnTo>
                  <a:pt x="9144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2438400" y="5918682"/>
            <a:ext cx="4267198" cy="8706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4150543" y="44565"/>
            <a:ext cx="4993456" cy="553059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62842" y="176275"/>
            <a:ext cx="5818314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494F4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8/4/22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0301AA8-96AC-40F0-A152-ECD69DEF96DA}"/>
              </a:ext>
            </a:extLst>
          </p:cNvPr>
          <p:cNvSpPr/>
          <p:nvPr/>
        </p:nvSpPr>
        <p:spPr>
          <a:xfrm>
            <a:off x="0" y="5397343"/>
            <a:ext cx="9168677" cy="1488560"/>
          </a:xfrm>
          <a:prstGeom prst="rect">
            <a:avLst/>
          </a:prstGeom>
          <a:solidFill>
            <a:srgbClr val="2F4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F402C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40C6A9-8AC4-5DFF-B18C-6BE0D3A54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821" y="5645578"/>
            <a:ext cx="3124359" cy="9321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45FF12-E3E3-C290-2AB7-7C4B0D02EF4F}"/>
              </a:ext>
            </a:extLst>
          </p:cNvPr>
          <p:cNvSpPr txBox="1"/>
          <p:nvPr/>
        </p:nvSpPr>
        <p:spPr>
          <a:xfrm>
            <a:off x="2045334" y="76200"/>
            <a:ext cx="4879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4000" b="1" dirty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Giving Day By Year</a:t>
            </a:r>
            <a:endParaRPr lang="en-US" sz="4000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12B6DC6-3F84-3D5A-BE70-22A59601CC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233897"/>
              </p:ext>
            </p:extLst>
          </p:nvPr>
        </p:nvGraphicFramePr>
        <p:xfrm>
          <a:off x="76200" y="685800"/>
          <a:ext cx="42672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81D8C34-2FBD-9A1F-6D7A-39103CA505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983936"/>
              </p:ext>
            </p:extLst>
          </p:nvPr>
        </p:nvGraphicFramePr>
        <p:xfrm>
          <a:off x="4343400" y="685800"/>
          <a:ext cx="4782207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6934248-5792-7868-2409-55BC569F10A7}"/>
              </a:ext>
            </a:extLst>
          </p:cNvPr>
          <p:cNvSpPr txBox="1"/>
          <p:nvPr/>
        </p:nvSpPr>
        <p:spPr>
          <a:xfrm>
            <a:off x="521062" y="4267200"/>
            <a:ext cx="810187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2022: 46% decrease in total number of gifts/total number of unique donors than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Timing may have been an issue (April 2022 vs June 2021)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Board support in 2021 was 17% of the total raised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Board support in 2022 was 62% of the total raised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OneCause software (1 year contract / multiple use): $1,590.00</a:t>
            </a:r>
          </a:p>
        </p:txBody>
      </p:sp>
    </p:spTree>
    <p:extLst>
      <p:ext uri="{BB962C8B-B14F-4D97-AF65-F5344CB8AC3E}">
        <p14:creationId xmlns:p14="http://schemas.microsoft.com/office/powerpoint/2010/main" val="264933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801</TotalTime>
  <Words>69</Words>
  <Application>Microsoft Macintosh PowerPoint</Application>
  <PresentationFormat>On-screen Show (4:3)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Rubrecht</dc:creator>
  <cp:lastModifiedBy>Timothy Mundy</cp:lastModifiedBy>
  <cp:revision>53</cp:revision>
  <cp:lastPrinted>2021-10-27T17:52:02Z</cp:lastPrinted>
  <dcterms:created xsi:type="dcterms:W3CDTF">2020-04-10T13:48:43Z</dcterms:created>
  <dcterms:modified xsi:type="dcterms:W3CDTF">2022-08-04T19:07:46Z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2020-01-28T00:00:00Z</vt:filetime>
  </property>
  <property fmtid="{D5CDD505-2E9C-101B-9397-08002B2CF9AE}" pid="3" name="Creator">
    <vt:lpwstr>Acrobat PDFMaker 19 for PowerPoint</vt:lpwstr>
  </property>
  <property fmtid="{D5CDD505-2E9C-101B-9397-08002B2CF9AE}" pid="4" name="LastSaved">
    <vt:filetime>2020-04-10T00:00:00Z</vt:filetime>
  </property>
</Properties>
</file>