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69" r:id="rId2"/>
    <p:sldId id="270" r:id="rId3"/>
    <p:sldId id="271" r:id="rId4"/>
    <p:sldId id="282" r:id="rId5"/>
    <p:sldId id="283" r:id="rId6"/>
    <p:sldId id="284" r:id="rId7"/>
    <p:sldId id="272" r:id="rId8"/>
    <p:sldId id="277" r:id="rId9"/>
    <p:sldId id="273" r:id="rId10"/>
    <p:sldId id="279" r:id="rId11"/>
    <p:sldId id="280" r:id="rId12"/>
    <p:sldId id="276" r:id="rId13"/>
    <p:sldId id="274" r:id="rId14"/>
    <p:sldId id="275" r:id="rId15"/>
  </p:sldIdLst>
  <p:sldSz cx="9144000" cy="6858000" type="screen4x3"/>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1560" y="12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fld id="{DF181885-564D-4963-ACA1-1C7AB6A7E3F8}" type="datetimeFigureOut">
              <a:rPr lang="en-US" smtClean="0"/>
              <a:t>2/3/2021</a:t>
            </a:fld>
            <a:endParaRPr lang="en-US"/>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845B5683-A6C0-4104-963D-F6406A79A126}" type="slidenum">
              <a:rPr lang="en-US" smtClean="0"/>
              <a:t>‹#›</a:t>
            </a:fld>
            <a:endParaRPr lang="en-US"/>
          </a:p>
        </p:txBody>
      </p:sp>
    </p:spTree>
    <p:extLst>
      <p:ext uri="{BB962C8B-B14F-4D97-AF65-F5344CB8AC3E}">
        <p14:creationId xmlns:p14="http://schemas.microsoft.com/office/powerpoint/2010/main" val="2477976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2081878-83F4-4C14-8E38-45752D0B6147}" type="datetimeFigureOut">
              <a:rPr lang="en-US" smtClean="0"/>
              <a:t>2/3/2021</a:t>
            </a:fld>
            <a:endParaRPr lang="en-US"/>
          </a:p>
        </p:txBody>
      </p:sp>
      <p:sp>
        <p:nvSpPr>
          <p:cNvPr id="5" name="Footer Placeholder 4"/>
          <p:cNvSpPr>
            <a:spLocks noGrp="1"/>
          </p:cNvSpPr>
          <p:nvPr>
            <p:ph type="ftr" sz="quarter" idx="11"/>
          </p:nvPr>
        </p:nvSpPr>
        <p:spPr>
          <a:xfrm>
            <a:off x="4931681" y="5685572"/>
            <a:ext cx="2773973"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A878134-C642-4879-B44F-0CA28AF938C6}" type="slidenum">
              <a:rPr lang="en-US" smtClean="0"/>
              <a:t>‹#›</a:t>
            </a:fld>
            <a:endParaRPr lang="en-US"/>
          </a:p>
        </p:txBody>
      </p:sp>
      <p:pic>
        <p:nvPicPr>
          <p:cNvPr id="7" name="Picture 6">
            <a:extLst>
              <a:ext uri="{FF2B5EF4-FFF2-40B4-BE49-F238E27FC236}">
                <a16:creationId xmlns:a16="http://schemas.microsoft.com/office/drawing/2014/main" id="{23820DC9-30D9-48CE-833B-7E92366D70C8}"/>
              </a:ext>
            </a:extLst>
          </p:cNvPr>
          <p:cNvPicPr>
            <a:picLocks noChangeAspect="1"/>
          </p:cNvPicPr>
          <p:nvPr userDrawn="1"/>
        </p:nvPicPr>
        <p:blipFill>
          <a:blip r:embed="rId2"/>
          <a:stretch>
            <a:fillRect/>
          </a:stretch>
        </p:blipFill>
        <p:spPr>
          <a:xfrm>
            <a:off x="2825330" y="368049"/>
            <a:ext cx="3493337" cy="653083"/>
          </a:xfrm>
          <a:prstGeom prst="rect">
            <a:avLst/>
          </a:prstGeom>
        </p:spPr>
      </p:pic>
    </p:spTree>
    <p:extLst>
      <p:ext uri="{BB962C8B-B14F-4D97-AF65-F5344CB8AC3E}">
        <p14:creationId xmlns:p14="http://schemas.microsoft.com/office/powerpoint/2010/main" val="324824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2081878-83F4-4C14-8E38-45752D0B6147}" type="datetimeFigureOut">
              <a:rPr lang="en-US" smtClean="0"/>
              <a:t>2/3/2021</a:t>
            </a:fld>
            <a:endParaRPr lang="en-US"/>
          </a:p>
        </p:txBody>
      </p:sp>
      <p:sp>
        <p:nvSpPr>
          <p:cNvPr id="5" name="Footer Placeholder 4"/>
          <p:cNvSpPr>
            <a:spLocks noGrp="1"/>
          </p:cNvSpPr>
          <p:nvPr>
            <p:ph type="ftr" sz="quarter" idx="11"/>
          </p:nvPr>
        </p:nvSpPr>
        <p:spPr>
          <a:xfrm>
            <a:off x="5741376" y="6311737"/>
            <a:ext cx="2773973"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A878134-C642-4879-B44F-0CA28AF938C6}" type="slidenum">
              <a:rPr lang="en-US" smtClean="0"/>
              <a:t>‹#›</a:t>
            </a:fld>
            <a:endParaRPr lang="en-US"/>
          </a:p>
        </p:txBody>
      </p:sp>
    </p:spTree>
    <p:extLst>
      <p:ext uri="{BB962C8B-B14F-4D97-AF65-F5344CB8AC3E}">
        <p14:creationId xmlns:p14="http://schemas.microsoft.com/office/powerpoint/2010/main" val="527566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2081878-83F4-4C14-8E38-45752D0B6147}" type="datetimeFigureOut">
              <a:rPr lang="en-US" smtClean="0"/>
              <a:t>2/3/2021</a:t>
            </a:fld>
            <a:endParaRPr lang="en-US"/>
          </a:p>
        </p:txBody>
      </p:sp>
      <p:sp>
        <p:nvSpPr>
          <p:cNvPr id="5" name="Footer Placeholder 4"/>
          <p:cNvSpPr>
            <a:spLocks noGrp="1"/>
          </p:cNvSpPr>
          <p:nvPr>
            <p:ph type="ftr" sz="quarter" idx="11"/>
          </p:nvPr>
        </p:nvSpPr>
        <p:spPr>
          <a:xfrm>
            <a:off x="5741376" y="6311737"/>
            <a:ext cx="2773973"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A878134-C642-4879-B44F-0CA28AF938C6}" type="slidenum">
              <a:rPr lang="en-US" smtClean="0"/>
              <a:t>‹#›</a:t>
            </a:fld>
            <a:endParaRPr lang="en-US"/>
          </a:p>
        </p:txBody>
      </p:sp>
    </p:spTree>
    <p:extLst>
      <p:ext uri="{BB962C8B-B14F-4D97-AF65-F5344CB8AC3E}">
        <p14:creationId xmlns:p14="http://schemas.microsoft.com/office/powerpoint/2010/main" val="201028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145208"/>
            <a:ext cx="7886700" cy="777874"/>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6356351"/>
            <a:ext cx="2747596" cy="365125"/>
          </a:xfrm>
          <a:prstGeom prst="rect">
            <a:avLst/>
          </a:prstGeom>
        </p:spPr>
        <p:txBody>
          <a:bodyPr anchor="ctr"/>
          <a:lstStyle>
            <a:lvl1pPr>
              <a:defRPr sz="1200"/>
            </a:lvl1pPr>
          </a:lstStyle>
          <a:p>
            <a:r>
              <a:rPr lang="en-US"/>
              <a:t>Audit and Investment Committee</a:t>
            </a:r>
            <a:endParaRPr lang="en-US" dirty="0"/>
          </a:p>
        </p:txBody>
      </p:sp>
      <p:sp>
        <p:nvSpPr>
          <p:cNvPr id="5" name="Footer Placeholder 4"/>
          <p:cNvSpPr>
            <a:spLocks noGrp="1"/>
          </p:cNvSpPr>
          <p:nvPr>
            <p:ph type="ftr" sz="quarter" idx="11"/>
          </p:nvPr>
        </p:nvSpPr>
        <p:spPr>
          <a:xfrm>
            <a:off x="5741376" y="6356351"/>
            <a:ext cx="2773973" cy="365125"/>
          </a:xfrm>
          <a:prstGeom prst="rect">
            <a:avLst/>
          </a:prstGeom>
        </p:spPr>
        <p:txBody>
          <a:bodyPr anchor="ctr"/>
          <a:lstStyle>
            <a:lvl1pPr algn="r">
              <a:defRPr sz="1200"/>
            </a:lvl1pPr>
          </a:lstStyle>
          <a:p>
            <a:r>
              <a:rPr lang="en-US"/>
              <a:t>Summer Board Meeting – Aug 2019</a:t>
            </a:r>
            <a:endParaRPr lang="en-US" dirty="0"/>
          </a:p>
        </p:txBody>
      </p:sp>
    </p:spTree>
    <p:extLst>
      <p:ext uri="{BB962C8B-B14F-4D97-AF65-F5344CB8AC3E}">
        <p14:creationId xmlns:p14="http://schemas.microsoft.com/office/powerpoint/2010/main" val="1403385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2081878-83F4-4C14-8E38-45752D0B6147}" type="datetimeFigureOut">
              <a:rPr lang="en-US" smtClean="0"/>
              <a:t>2/3/2021</a:t>
            </a:fld>
            <a:endParaRPr lang="en-US"/>
          </a:p>
        </p:txBody>
      </p:sp>
      <p:sp>
        <p:nvSpPr>
          <p:cNvPr id="5" name="Footer Placeholder 4"/>
          <p:cNvSpPr>
            <a:spLocks noGrp="1"/>
          </p:cNvSpPr>
          <p:nvPr>
            <p:ph type="ftr" sz="quarter" idx="11"/>
          </p:nvPr>
        </p:nvSpPr>
        <p:spPr>
          <a:xfrm>
            <a:off x="5741376" y="6311737"/>
            <a:ext cx="2773973"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A878134-C642-4879-B44F-0CA28AF938C6}" type="slidenum">
              <a:rPr lang="en-US" smtClean="0"/>
              <a:t>‹#›</a:t>
            </a:fld>
            <a:endParaRPr lang="en-US"/>
          </a:p>
        </p:txBody>
      </p:sp>
    </p:spTree>
    <p:extLst>
      <p:ext uri="{BB962C8B-B14F-4D97-AF65-F5344CB8AC3E}">
        <p14:creationId xmlns:p14="http://schemas.microsoft.com/office/powerpoint/2010/main" val="3444685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12081878-83F4-4C14-8E38-45752D0B6147}" type="datetimeFigureOut">
              <a:rPr lang="en-US" smtClean="0"/>
              <a:t>2/3/2021</a:t>
            </a:fld>
            <a:endParaRPr lang="en-US"/>
          </a:p>
        </p:txBody>
      </p:sp>
      <p:sp>
        <p:nvSpPr>
          <p:cNvPr id="6" name="Footer Placeholder 5"/>
          <p:cNvSpPr>
            <a:spLocks noGrp="1"/>
          </p:cNvSpPr>
          <p:nvPr>
            <p:ph type="ftr" sz="quarter" idx="11"/>
          </p:nvPr>
        </p:nvSpPr>
        <p:spPr>
          <a:xfrm>
            <a:off x="5741376" y="6311737"/>
            <a:ext cx="2773973"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EA878134-C642-4879-B44F-0CA28AF938C6}" type="slidenum">
              <a:rPr lang="en-US" smtClean="0"/>
              <a:t>‹#›</a:t>
            </a:fld>
            <a:endParaRPr lang="en-US"/>
          </a:p>
        </p:txBody>
      </p:sp>
    </p:spTree>
    <p:extLst>
      <p:ext uri="{BB962C8B-B14F-4D97-AF65-F5344CB8AC3E}">
        <p14:creationId xmlns:p14="http://schemas.microsoft.com/office/powerpoint/2010/main" val="3748767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12081878-83F4-4C14-8E38-45752D0B6147}" type="datetimeFigureOut">
              <a:rPr lang="en-US" smtClean="0"/>
              <a:t>2/3/2021</a:t>
            </a:fld>
            <a:endParaRPr lang="en-US"/>
          </a:p>
        </p:txBody>
      </p:sp>
      <p:sp>
        <p:nvSpPr>
          <p:cNvPr id="8" name="Footer Placeholder 7"/>
          <p:cNvSpPr>
            <a:spLocks noGrp="1"/>
          </p:cNvSpPr>
          <p:nvPr>
            <p:ph type="ftr" sz="quarter" idx="11"/>
          </p:nvPr>
        </p:nvSpPr>
        <p:spPr>
          <a:xfrm>
            <a:off x="5741376" y="6311737"/>
            <a:ext cx="2773973"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EA878134-C642-4879-B44F-0CA28AF938C6}" type="slidenum">
              <a:rPr lang="en-US" smtClean="0"/>
              <a:t>‹#›</a:t>
            </a:fld>
            <a:endParaRPr lang="en-US"/>
          </a:p>
        </p:txBody>
      </p:sp>
    </p:spTree>
    <p:extLst>
      <p:ext uri="{BB962C8B-B14F-4D97-AF65-F5344CB8AC3E}">
        <p14:creationId xmlns:p14="http://schemas.microsoft.com/office/powerpoint/2010/main" val="4061578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12081878-83F4-4C14-8E38-45752D0B6147}" type="datetimeFigureOut">
              <a:rPr lang="en-US" smtClean="0"/>
              <a:t>2/3/2021</a:t>
            </a:fld>
            <a:endParaRPr lang="en-US"/>
          </a:p>
        </p:txBody>
      </p:sp>
      <p:sp>
        <p:nvSpPr>
          <p:cNvPr id="4" name="Footer Placeholder 3"/>
          <p:cNvSpPr>
            <a:spLocks noGrp="1"/>
          </p:cNvSpPr>
          <p:nvPr>
            <p:ph type="ftr" sz="quarter" idx="11"/>
          </p:nvPr>
        </p:nvSpPr>
        <p:spPr>
          <a:xfrm>
            <a:off x="5741376" y="6311737"/>
            <a:ext cx="2773973"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EA878134-C642-4879-B44F-0CA28AF938C6}" type="slidenum">
              <a:rPr lang="en-US" smtClean="0"/>
              <a:t>‹#›</a:t>
            </a:fld>
            <a:endParaRPr lang="en-US"/>
          </a:p>
        </p:txBody>
      </p:sp>
    </p:spTree>
    <p:extLst>
      <p:ext uri="{BB962C8B-B14F-4D97-AF65-F5344CB8AC3E}">
        <p14:creationId xmlns:p14="http://schemas.microsoft.com/office/powerpoint/2010/main" val="3699065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12081878-83F4-4C14-8E38-45752D0B6147}" type="datetimeFigureOut">
              <a:rPr lang="en-US" smtClean="0"/>
              <a:t>2/3/2021</a:t>
            </a:fld>
            <a:endParaRPr lang="en-US"/>
          </a:p>
        </p:txBody>
      </p:sp>
      <p:sp>
        <p:nvSpPr>
          <p:cNvPr id="3" name="Footer Placeholder 2"/>
          <p:cNvSpPr>
            <a:spLocks noGrp="1"/>
          </p:cNvSpPr>
          <p:nvPr>
            <p:ph type="ftr" sz="quarter" idx="11"/>
          </p:nvPr>
        </p:nvSpPr>
        <p:spPr>
          <a:xfrm>
            <a:off x="5741376" y="6311737"/>
            <a:ext cx="2773973"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EA878134-C642-4879-B44F-0CA28AF938C6}" type="slidenum">
              <a:rPr lang="en-US" smtClean="0"/>
              <a:t>‹#›</a:t>
            </a:fld>
            <a:endParaRPr lang="en-US"/>
          </a:p>
        </p:txBody>
      </p:sp>
    </p:spTree>
    <p:extLst>
      <p:ext uri="{BB962C8B-B14F-4D97-AF65-F5344CB8AC3E}">
        <p14:creationId xmlns:p14="http://schemas.microsoft.com/office/powerpoint/2010/main" val="1505278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12081878-83F4-4C14-8E38-45752D0B6147}" type="datetimeFigureOut">
              <a:rPr lang="en-US" smtClean="0"/>
              <a:t>2/3/2021</a:t>
            </a:fld>
            <a:endParaRPr lang="en-US"/>
          </a:p>
        </p:txBody>
      </p:sp>
      <p:sp>
        <p:nvSpPr>
          <p:cNvPr id="6" name="Footer Placeholder 5"/>
          <p:cNvSpPr>
            <a:spLocks noGrp="1"/>
          </p:cNvSpPr>
          <p:nvPr>
            <p:ph type="ftr" sz="quarter" idx="11"/>
          </p:nvPr>
        </p:nvSpPr>
        <p:spPr>
          <a:xfrm>
            <a:off x="5741376" y="6311737"/>
            <a:ext cx="2773973"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EA878134-C642-4879-B44F-0CA28AF938C6}" type="slidenum">
              <a:rPr lang="en-US" smtClean="0"/>
              <a:t>‹#›</a:t>
            </a:fld>
            <a:endParaRPr lang="en-US"/>
          </a:p>
        </p:txBody>
      </p:sp>
    </p:spTree>
    <p:extLst>
      <p:ext uri="{BB962C8B-B14F-4D97-AF65-F5344CB8AC3E}">
        <p14:creationId xmlns:p14="http://schemas.microsoft.com/office/powerpoint/2010/main" val="4185911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12081878-83F4-4C14-8E38-45752D0B6147}" type="datetimeFigureOut">
              <a:rPr lang="en-US" smtClean="0"/>
              <a:t>2/3/2021</a:t>
            </a:fld>
            <a:endParaRPr lang="en-US"/>
          </a:p>
        </p:txBody>
      </p:sp>
      <p:sp>
        <p:nvSpPr>
          <p:cNvPr id="6" name="Footer Placeholder 5"/>
          <p:cNvSpPr>
            <a:spLocks noGrp="1"/>
          </p:cNvSpPr>
          <p:nvPr>
            <p:ph type="ftr" sz="quarter" idx="11"/>
          </p:nvPr>
        </p:nvSpPr>
        <p:spPr>
          <a:xfrm>
            <a:off x="5741376" y="6311737"/>
            <a:ext cx="2773973"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EA878134-C642-4879-B44F-0CA28AF938C6}" type="slidenum">
              <a:rPr lang="en-US" smtClean="0"/>
              <a:t>‹#›</a:t>
            </a:fld>
            <a:endParaRPr lang="en-US"/>
          </a:p>
        </p:txBody>
      </p:sp>
    </p:spTree>
    <p:extLst>
      <p:ext uri="{BB962C8B-B14F-4D97-AF65-F5344CB8AC3E}">
        <p14:creationId xmlns:p14="http://schemas.microsoft.com/office/powerpoint/2010/main" val="3623751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79470"/>
            <a:ext cx="7886700" cy="73102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250412"/>
            <a:ext cx="7886700" cy="4926552"/>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a:extLst>
              <a:ext uri="{FF2B5EF4-FFF2-40B4-BE49-F238E27FC236}">
                <a16:creationId xmlns:a16="http://schemas.microsoft.com/office/drawing/2014/main" id="{BF2D5964-1DEC-4993-9651-90C1CC5468D0}"/>
              </a:ext>
            </a:extLst>
          </p:cNvPr>
          <p:cNvPicPr>
            <a:picLocks noChangeAspect="1"/>
          </p:cNvPicPr>
          <p:nvPr userDrawn="1"/>
        </p:nvPicPr>
        <p:blipFill>
          <a:blip r:embed="rId13"/>
          <a:stretch>
            <a:fillRect/>
          </a:stretch>
        </p:blipFill>
        <p:spPr>
          <a:xfrm>
            <a:off x="3686853" y="6375899"/>
            <a:ext cx="1743916" cy="326027"/>
          </a:xfrm>
          <a:prstGeom prst="rect">
            <a:avLst/>
          </a:prstGeom>
        </p:spPr>
      </p:pic>
      <p:cxnSp>
        <p:nvCxnSpPr>
          <p:cNvPr id="9" name="Straight Connector 8">
            <a:extLst>
              <a:ext uri="{FF2B5EF4-FFF2-40B4-BE49-F238E27FC236}">
                <a16:creationId xmlns:a16="http://schemas.microsoft.com/office/drawing/2014/main" id="{ADE34872-E6D1-496A-85C0-7DFA606CAF0F}"/>
              </a:ext>
            </a:extLst>
          </p:cNvPr>
          <p:cNvCxnSpPr>
            <a:cxnSpLocks/>
          </p:cNvCxnSpPr>
          <p:nvPr userDrawn="1"/>
        </p:nvCxnSpPr>
        <p:spPr>
          <a:xfrm>
            <a:off x="628649" y="1080452"/>
            <a:ext cx="78867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1E6278E-7FEF-48B8-8EFD-B2E71F5BBA11}"/>
              </a:ext>
            </a:extLst>
          </p:cNvPr>
          <p:cNvCxnSpPr>
            <a:cxnSpLocks/>
          </p:cNvCxnSpPr>
          <p:nvPr userDrawn="1"/>
        </p:nvCxnSpPr>
        <p:spPr>
          <a:xfrm>
            <a:off x="628650" y="6176963"/>
            <a:ext cx="78867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Date Placeholder 3">
            <a:extLst>
              <a:ext uri="{FF2B5EF4-FFF2-40B4-BE49-F238E27FC236}">
                <a16:creationId xmlns:a16="http://schemas.microsoft.com/office/drawing/2014/main" id="{6D7AE2D1-072F-4A0A-8060-D6C93DCA51FD}"/>
              </a:ext>
            </a:extLst>
          </p:cNvPr>
          <p:cNvSpPr>
            <a:spLocks noGrp="1"/>
          </p:cNvSpPr>
          <p:nvPr>
            <p:ph type="dt" sz="half" idx="2"/>
          </p:nvPr>
        </p:nvSpPr>
        <p:spPr>
          <a:xfrm>
            <a:off x="628650" y="6356351"/>
            <a:ext cx="2747596" cy="365125"/>
          </a:xfrm>
          <a:prstGeom prst="rect">
            <a:avLst/>
          </a:prstGeom>
        </p:spPr>
        <p:txBody>
          <a:bodyPr anchor="ctr"/>
          <a:lstStyle>
            <a:lvl1pPr>
              <a:defRPr sz="1200">
                <a:latin typeface="+mn-lt"/>
              </a:defRPr>
            </a:lvl1pPr>
          </a:lstStyle>
          <a:p>
            <a:r>
              <a:rPr lang="en-US"/>
              <a:t>Audit and Investment Committee</a:t>
            </a:r>
            <a:endParaRPr lang="en-US" dirty="0"/>
          </a:p>
        </p:txBody>
      </p:sp>
      <p:sp>
        <p:nvSpPr>
          <p:cNvPr id="14" name="Footer Placeholder 4">
            <a:extLst>
              <a:ext uri="{FF2B5EF4-FFF2-40B4-BE49-F238E27FC236}">
                <a16:creationId xmlns:a16="http://schemas.microsoft.com/office/drawing/2014/main" id="{51C35EC9-E5D9-464F-BCAC-54F743B7DE35}"/>
              </a:ext>
            </a:extLst>
          </p:cNvPr>
          <p:cNvSpPr>
            <a:spLocks noGrp="1"/>
          </p:cNvSpPr>
          <p:nvPr>
            <p:ph type="ftr" sz="quarter" idx="3"/>
          </p:nvPr>
        </p:nvSpPr>
        <p:spPr>
          <a:xfrm>
            <a:off x="5741376" y="6356351"/>
            <a:ext cx="2773973" cy="365125"/>
          </a:xfrm>
          <a:prstGeom prst="rect">
            <a:avLst/>
          </a:prstGeom>
        </p:spPr>
        <p:txBody>
          <a:bodyPr anchor="ctr"/>
          <a:lstStyle>
            <a:lvl1pPr algn="r">
              <a:defRPr sz="1200">
                <a:latin typeface="+mn-lt"/>
              </a:defRPr>
            </a:lvl1pPr>
          </a:lstStyle>
          <a:p>
            <a:r>
              <a:rPr lang="en-US"/>
              <a:t>Summer Board Meeting – Aug 2019</a:t>
            </a:r>
            <a:endParaRPr lang="en-US" dirty="0"/>
          </a:p>
        </p:txBody>
      </p:sp>
    </p:spTree>
    <p:extLst>
      <p:ext uri="{BB962C8B-B14F-4D97-AF65-F5344CB8AC3E}">
        <p14:creationId xmlns:p14="http://schemas.microsoft.com/office/powerpoint/2010/main" val="13568393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n-lt"/>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4064D-ADA6-411A-9D9D-5D7CA82F8CB6}"/>
              </a:ext>
            </a:extLst>
          </p:cNvPr>
          <p:cNvSpPr>
            <a:spLocks noGrp="1"/>
          </p:cNvSpPr>
          <p:nvPr>
            <p:ph type="title"/>
          </p:nvPr>
        </p:nvSpPr>
        <p:spPr>
          <a:xfrm>
            <a:off x="628650" y="142387"/>
            <a:ext cx="7886700" cy="1325685"/>
          </a:xfrm>
        </p:spPr>
        <p:txBody>
          <a:bodyPr>
            <a:normAutofit fontScale="90000"/>
          </a:bodyPr>
          <a:lstStyle/>
          <a:p>
            <a:r>
              <a:rPr lang="en-US" sz="4000" b="1" dirty="0"/>
              <a:t>Finance Committee</a:t>
            </a:r>
            <a:br>
              <a:rPr lang="en-US" sz="4000" b="1" dirty="0"/>
            </a:br>
            <a:r>
              <a:rPr lang="en-US" sz="4000" b="1" dirty="0"/>
              <a:t>Audit plan</a:t>
            </a:r>
            <a:br>
              <a:rPr lang="en-US" sz="4000" b="1" dirty="0"/>
            </a:br>
            <a:endParaRPr lang="en-US" sz="4000" dirty="0"/>
          </a:p>
        </p:txBody>
      </p:sp>
      <p:sp>
        <p:nvSpPr>
          <p:cNvPr id="3" name="Content Placeholder 2">
            <a:extLst>
              <a:ext uri="{FF2B5EF4-FFF2-40B4-BE49-F238E27FC236}">
                <a16:creationId xmlns:a16="http://schemas.microsoft.com/office/drawing/2014/main" id="{55715E43-F196-4BB8-BFDB-7FBCA469EBD5}"/>
              </a:ext>
            </a:extLst>
          </p:cNvPr>
          <p:cNvSpPr>
            <a:spLocks noGrp="1"/>
          </p:cNvSpPr>
          <p:nvPr>
            <p:ph idx="1"/>
          </p:nvPr>
        </p:nvSpPr>
        <p:spPr>
          <a:xfrm>
            <a:off x="628650" y="1250412"/>
            <a:ext cx="7886700" cy="4926552"/>
          </a:xfrm>
        </p:spPr>
        <p:txBody>
          <a:bodyPr>
            <a:normAutofit/>
          </a:bodyPr>
          <a:lstStyle/>
          <a:p>
            <a:pPr marL="0" indent="0">
              <a:buNone/>
            </a:pPr>
            <a:endParaRPr lang="en-US" dirty="0"/>
          </a:p>
          <a:p>
            <a:pPr lvl="1"/>
            <a:endParaRPr lang="en-US" dirty="0"/>
          </a:p>
          <a:p>
            <a:pPr lvl="1"/>
            <a:endParaRPr lang="en-US" dirty="0"/>
          </a:p>
          <a:p>
            <a:pPr lvl="1"/>
            <a:endParaRPr lang="en-US" dirty="0"/>
          </a:p>
        </p:txBody>
      </p:sp>
      <p:sp>
        <p:nvSpPr>
          <p:cNvPr id="8" name="Footer Placeholder 4">
            <a:extLst>
              <a:ext uri="{FF2B5EF4-FFF2-40B4-BE49-F238E27FC236}">
                <a16:creationId xmlns:a16="http://schemas.microsoft.com/office/drawing/2014/main" id="{7AEA2EAE-47A8-4411-ADD5-71E4B4035905}"/>
              </a:ext>
            </a:extLst>
          </p:cNvPr>
          <p:cNvSpPr>
            <a:spLocks noGrp="1"/>
          </p:cNvSpPr>
          <p:nvPr>
            <p:ph type="ftr" sz="quarter" idx="11"/>
          </p:nvPr>
        </p:nvSpPr>
        <p:spPr>
          <a:xfrm>
            <a:off x="5741377" y="6267514"/>
            <a:ext cx="2773973" cy="365125"/>
          </a:xfrm>
          <a:prstGeom prst="rect">
            <a:avLst/>
          </a:prstGeom>
        </p:spPr>
        <p:txBody>
          <a:bodyPr anchor="ctr"/>
          <a:lstStyle>
            <a:lvl1pPr algn="r">
              <a:defRPr sz="1200"/>
            </a:lvl1pPr>
          </a:lstStyle>
          <a:p>
            <a:r>
              <a:rPr lang="en-US" dirty="0"/>
              <a:t>Page </a:t>
            </a:r>
            <a:fld id="{AD9D1041-BFAC-476F-9A83-02B77F35B26C}" type="slidenum">
              <a:rPr lang="en-US" smtClean="0"/>
              <a:t>1</a:t>
            </a:fld>
            <a:endParaRPr lang="en-US" dirty="0"/>
          </a:p>
        </p:txBody>
      </p:sp>
      <p:sp>
        <p:nvSpPr>
          <p:cNvPr id="10" name="Date Placeholder 3">
            <a:extLst>
              <a:ext uri="{FF2B5EF4-FFF2-40B4-BE49-F238E27FC236}">
                <a16:creationId xmlns:a16="http://schemas.microsoft.com/office/drawing/2014/main" id="{5BBC7D40-2881-4833-9A57-BDF31B13E387}"/>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February 2021 </a:t>
            </a:r>
          </a:p>
          <a:p>
            <a:endParaRPr lang="en-US" dirty="0"/>
          </a:p>
        </p:txBody>
      </p:sp>
      <p:sp>
        <p:nvSpPr>
          <p:cNvPr id="7" name="TextBox 6">
            <a:extLst>
              <a:ext uri="{FF2B5EF4-FFF2-40B4-BE49-F238E27FC236}">
                <a16:creationId xmlns:a16="http://schemas.microsoft.com/office/drawing/2014/main" id="{1CC1D374-A1A9-48BB-9D8E-15E9B25CD5BA}"/>
              </a:ext>
            </a:extLst>
          </p:cNvPr>
          <p:cNvSpPr txBox="1"/>
          <p:nvPr/>
        </p:nvSpPr>
        <p:spPr>
          <a:xfrm>
            <a:off x="906010" y="2004969"/>
            <a:ext cx="6988029" cy="3539430"/>
          </a:xfrm>
          <a:prstGeom prst="rect">
            <a:avLst/>
          </a:prstGeom>
          <a:noFill/>
        </p:spPr>
        <p:txBody>
          <a:bodyPr wrap="square">
            <a:spAutoFit/>
          </a:bodyPr>
          <a:lstStyle/>
          <a:p>
            <a:r>
              <a:rPr lang="en-US" sz="2000" b="1" dirty="0">
                <a:latin typeface="Arial" charset="0"/>
                <a:ea typeface="Geneva" pitchFamily="-16" charset="-128"/>
              </a:rPr>
              <a:t>2020 Pension &amp; Savings Plan Audit </a:t>
            </a:r>
          </a:p>
          <a:p>
            <a:pPr marL="1200150" lvl="2" indent="-285750">
              <a:buFont typeface="Arial" panose="020B0604020202020204" pitchFamily="34" charset="0"/>
              <a:buChar char="•"/>
            </a:pPr>
            <a:r>
              <a:rPr lang="en-US" sz="1600" b="1" dirty="0">
                <a:latin typeface="Arial" charset="0"/>
                <a:ea typeface="Geneva" pitchFamily="-16" charset="-128"/>
              </a:rPr>
              <a:t>July:  File federal form 5500 </a:t>
            </a:r>
          </a:p>
          <a:p>
            <a:pPr marL="1200150" lvl="2" indent="-285750">
              <a:buFont typeface="Arial" panose="020B0604020202020204" pitchFamily="34" charset="0"/>
              <a:buChar char="•"/>
            </a:pPr>
            <a:r>
              <a:rPr lang="en-US" sz="1600" b="1" dirty="0">
                <a:latin typeface="Arial" charset="0"/>
                <a:ea typeface="Geneva" pitchFamily="-16" charset="-128"/>
              </a:rPr>
              <a:t>Audit not required – fewer than 100 participants</a:t>
            </a:r>
          </a:p>
          <a:p>
            <a:pPr lvl="1" indent="0"/>
            <a:endParaRPr lang="en-US" sz="2000" b="1" dirty="0">
              <a:latin typeface="Arial" charset="0"/>
              <a:ea typeface="Geneva" pitchFamily="-16" charset="-128"/>
            </a:endParaRPr>
          </a:p>
          <a:p>
            <a:r>
              <a:rPr lang="en-US" sz="2000" b="1" dirty="0">
                <a:latin typeface="Arial" charset="0"/>
                <a:ea typeface="Geneva" pitchFamily="-16" charset="-128"/>
              </a:rPr>
              <a:t>2020 Financial Audit (CliftonLarsonAllen)</a:t>
            </a:r>
          </a:p>
          <a:p>
            <a:pPr marL="1028700" lvl="1" indent="-285750">
              <a:buFont typeface="Arial" panose="020B0604020202020204" pitchFamily="34" charset="0"/>
              <a:buChar char="•"/>
            </a:pPr>
            <a:r>
              <a:rPr lang="en-US" sz="1600" b="1" dirty="0">
                <a:latin typeface="Arial" charset="0"/>
                <a:ea typeface="Geneva" pitchFamily="-16" charset="-128"/>
              </a:rPr>
              <a:t>January:  Inventory testing (completed 6 Jan 2021)</a:t>
            </a:r>
          </a:p>
          <a:p>
            <a:pPr marL="1028700" lvl="1" indent="-285750">
              <a:buFont typeface="Arial" panose="020B0604020202020204" pitchFamily="34" charset="0"/>
              <a:buChar char="•"/>
            </a:pPr>
            <a:r>
              <a:rPr lang="en-US" sz="1600" b="1" dirty="0">
                <a:latin typeface="Arial" charset="0"/>
                <a:ea typeface="Geneva" pitchFamily="-16" charset="-128"/>
              </a:rPr>
              <a:t>March:  Committee call with auditors to develop audit plan</a:t>
            </a:r>
          </a:p>
          <a:p>
            <a:pPr marL="1028700" lvl="1" indent="-285750">
              <a:buFont typeface="Arial" panose="020B0604020202020204" pitchFamily="34" charset="0"/>
              <a:buChar char="•"/>
            </a:pPr>
            <a:r>
              <a:rPr lang="en-US" sz="1600" b="1" dirty="0">
                <a:latin typeface="Arial" charset="0"/>
                <a:ea typeface="Geneva" pitchFamily="-16" charset="-128"/>
              </a:rPr>
              <a:t>Late April - May:  Fieldwork </a:t>
            </a:r>
          </a:p>
          <a:p>
            <a:pPr marL="1028700" lvl="1" indent="-285750">
              <a:buFont typeface="Arial" panose="020B0604020202020204" pitchFamily="34" charset="0"/>
              <a:buChar char="•"/>
            </a:pPr>
            <a:r>
              <a:rPr lang="en-US" sz="1600" b="1" dirty="0">
                <a:latin typeface="Arial" charset="0"/>
                <a:ea typeface="Geneva" pitchFamily="-16" charset="-128"/>
              </a:rPr>
              <a:t>June:  Committee meeting with auditors to deliver audit report &amp; communication letters </a:t>
            </a:r>
          </a:p>
          <a:p>
            <a:pPr marL="1028700" lvl="1" indent="-285750">
              <a:buFont typeface="Arial" panose="020B0604020202020204" pitchFamily="34" charset="0"/>
              <a:buChar char="•"/>
            </a:pPr>
            <a:r>
              <a:rPr lang="en-US" sz="1600" b="1" dirty="0">
                <a:latin typeface="Arial" charset="0"/>
                <a:ea typeface="Geneva" pitchFamily="-16" charset="-128"/>
              </a:rPr>
              <a:t>August:  File federal form 990s and state returns</a:t>
            </a:r>
          </a:p>
          <a:p>
            <a:pPr lvl="1" indent="0"/>
            <a:endParaRPr lang="en-US" sz="3600" b="1" dirty="0">
              <a:latin typeface="Arial" charset="0"/>
              <a:ea typeface="Geneva" pitchFamily="-16" charset="-128"/>
            </a:endParaRPr>
          </a:p>
        </p:txBody>
      </p:sp>
    </p:spTree>
    <p:extLst>
      <p:ext uri="{BB962C8B-B14F-4D97-AF65-F5344CB8AC3E}">
        <p14:creationId xmlns:p14="http://schemas.microsoft.com/office/powerpoint/2010/main" val="146059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4064D-ADA6-411A-9D9D-5D7CA82F8CB6}"/>
              </a:ext>
            </a:extLst>
          </p:cNvPr>
          <p:cNvSpPr>
            <a:spLocks noGrp="1"/>
          </p:cNvSpPr>
          <p:nvPr>
            <p:ph type="title"/>
          </p:nvPr>
        </p:nvSpPr>
        <p:spPr>
          <a:xfrm>
            <a:off x="628650" y="142388"/>
            <a:ext cx="7886700" cy="933937"/>
          </a:xfrm>
        </p:spPr>
        <p:txBody>
          <a:bodyPr>
            <a:normAutofit fontScale="90000"/>
          </a:bodyPr>
          <a:lstStyle/>
          <a:p>
            <a:r>
              <a:rPr lang="en-US" sz="4000" b="1" dirty="0"/>
              <a:t>Finance Committee</a:t>
            </a:r>
            <a:br>
              <a:rPr lang="en-US" sz="3600" b="1" dirty="0"/>
            </a:br>
            <a:r>
              <a:rPr lang="en-US" sz="2700" dirty="0"/>
              <a:t>Marine Corps </a:t>
            </a:r>
            <a:r>
              <a:rPr lang="en-US" sz="3100" b="1" dirty="0"/>
              <a:t>Association</a:t>
            </a:r>
            <a:r>
              <a:rPr lang="en-US" sz="2700" b="1" dirty="0"/>
              <a:t> </a:t>
            </a:r>
            <a:r>
              <a:rPr lang="en-US" sz="2700" dirty="0"/>
              <a:t>2021 Budget Dashboard  </a:t>
            </a:r>
            <a:br>
              <a:rPr lang="en-US" sz="2700" dirty="0"/>
            </a:br>
            <a:r>
              <a:rPr lang="en-US" sz="1200" dirty="0"/>
              <a:t>excludes investment activity</a:t>
            </a:r>
            <a:endParaRPr lang="en-US" sz="2700" dirty="0"/>
          </a:p>
        </p:txBody>
      </p:sp>
      <p:sp>
        <p:nvSpPr>
          <p:cNvPr id="9" name="Footer Placeholder 4">
            <a:extLst>
              <a:ext uri="{FF2B5EF4-FFF2-40B4-BE49-F238E27FC236}">
                <a16:creationId xmlns:a16="http://schemas.microsoft.com/office/drawing/2014/main" id="{6D7ECBDA-10EF-42CD-8752-1A286D5CF026}"/>
              </a:ext>
            </a:extLst>
          </p:cNvPr>
          <p:cNvSpPr>
            <a:spLocks noGrp="1"/>
          </p:cNvSpPr>
          <p:nvPr>
            <p:ph type="ftr" sz="quarter" idx="11"/>
          </p:nvPr>
        </p:nvSpPr>
        <p:spPr>
          <a:xfrm>
            <a:off x="5741377" y="6267514"/>
            <a:ext cx="2773973" cy="365125"/>
          </a:xfrm>
          <a:prstGeom prst="rect">
            <a:avLst/>
          </a:prstGeom>
        </p:spPr>
        <p:txBody>
          <a:bodyPr anchor="ctr"/>
          <a:lstStyle>
            <a:lvl1pPr algn="r">
              <a:defRPr sz="1200"/>
            </a:lvl1pPr>
          </a:lstStyle>
          <a:p>
            <a:r>
              <a:rPr lang="en-US" dirty="0"/>
              <a:t>Page </a:t>
            </a:r>
            <a:fld id="{AD9D1041-BFAC-476F-9A83-02B77F35B26C}" type="slidenum">
              <a:rPr lang="en-US" smtClean="0"/>
              <a:t>10</a:t>
            </a:fld>
            <a:endParaRPr lang="en-US" dirty="0"/>
          </a:p>
        </p:txBody>
      </p:sp>
      <p:sp>
        <p:nvSpPr>
          <p:cNvPr id="85" name="Date Placeholder 3">
            <a:extLst>
              <a:ext uri="{FF2B5EF4-FFF2-40B4-BE49-F238E27FC236}">
                <a16:creationId xmlns:a16="http://schemas.microsoft.com/office/drawing/2014/main" id="{C8B2E5FE-62A9-4732-A860-A119A487E668}"/>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 2021</a:t>
            </a:r>
          </a:p>
          <a:p>
            <a:endParaRPr lang="en-US" dirty="0"/>
          </a:p>
        </p:txBody>
      </p:sp>
      <p:sp>
        <p:nvSpPr>
          <p:cNvPr id="10" name="TextBox 9">
            <a:extLst>
              <a:ext uri="{FF2B5EF4-FFF2-40B4-BE49-F238E27FC236}">
                <a16:creationId xmlns:a16="http://schemas.microsoft.com/office/drawing/2014/main" id="{B2598983-F8FE-4E78-A06C-387D77198C1E}"/>
              </a:ext>
            </a:extLst>
          </p:cNvPr>
          <p:cNvSpPr txBox="1"/>
          <p:nvPr/>
        </p:nvSpPr>
        <p:spPr>
          <a:xfrm>
            <a:off x="3895632" y="2994198"/>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70C0"/>
                </a:solidFill>
              </a:rPr>
              <a:t>$9.8M</a:t>
            </a:r>
          </a:p>
        </p:txBody>
      </p:sp>
      <p:sp>
        <p:nvSpPr>
          <p:cNvPr id="11" name="Rectangle 10">
            <a:extLst>
              <a:ext uri="{FF2B5EF4-FFF2-40B4-BE49-F238E27FC236}">
                <a16:creationId xmlns:a16="http://schemas.microsoft.com/office/drawing/2014/main" id="{7FE27127-FC18-42B0-90F0-2E6A28B914AC}"/>
              </a:ext>
            </a:extLst>
          </p:cNvPr>
          <p:cNvSpPr/>
          <p:nvPr/>
        </p:nvSpPr>
        <p:spPr>
          <a:xfrm>
            <a:off x="3895632" y="3408417"/>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$850K  above 2020</a:t>
            </a:r>
          </a:p>
          <a:p>
            <a:pPr algn="ctr">
              <a:lnSpc>
                <a:spcPct val="85000"/>
              </a:lnSpc>
              <a:spcAft>
                <a:spcPts val="600"/>
              </a:spcAft>
              <a:buClr>
                <a:schemeClr val="accent2"/>
              </a:buClr>
              <a:buSzPct val="70000"/>
            </a:pPr>
            <a:r>
              <a:rPr lang="en-US" sz="1000" dirty="0">
                <a:solidFill>
                  <a:schemeClr val="tx1"/>
                </a:solidFill>
              </a:rPr>
              <a:t>$1M below 2019</a:t>
            </a:r>
          </a:p>
        </p:txBody>
      </p:sp>
      <p:sp>
        <p:nvSpPr>
          <p:cNvPr id="12" name="Rectangle 11">
            <a:extLst>
              <a:ext uri="{FF2B5EF4-FFF2-40B4-BE49-F238E27FC236}">
                <a16:creationId xmlns:a16="http://schemas.microsoft.com/office/drawing/2014/main" id="{8332A6CD-2229-43C5-BA03-6C10B33FD22C}"/>
              </a:ext>
            </a:extLst>
          </p:cNvPr>
          <p:cNvSpPr/>
          <p:nvPr/>
        </p:nvSpPr>
        <p:spPr>
          <a:xfrm>
            <a:off x="3900848" y="2657560"/>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Operating Inc</a:t>
            </a:r>
          </a:p>
        </p:txBody>
      </p:sp>
      <p:sp>
        <p:nvSpPr>
          <p:cNvPr id="16" name="TextBox 15">
            <a:extLst>
              <a:ext uri="{FF2B5EF4-FFF2-40B4-BE49-F238E27FC236}">
                <a16:creationId xmlns:a16="http://schemas.microsoft.com/office/drawing/2014/main" id="{A38B4113-4D14-4347-8328-6E0A616BCB47}"/>
              </a:ext>
            </a:extLst>
          </p:cNvPr>
          <p:cNvSpPr txBox="1"/>
          <p:nvPr/>
        </p:nvSpPr>
        <p:spPr>
          <a:xfrm>
            <a:off x="3895632" y="4167874"/>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70C0"/>
                </a:solidFill>
              </a:rPr>
              <a:t>$839K</a:t>
            </a:r>
          </a:p>
        </p:txBody>
      </p:sp>
      <p:sp>
        <p:nvSpPr>
          <p:cNvPr id="17" name="Rectangle 16">
            <a:extLst>
              <a:ext uri="{FF2B5EF4-FFF2-40B4-BE49-F238E27FC236}">
                <a16:creationId xmlns:a16="http://schemas.microsoft.com/office/drawing/2014/main" id="{141B50D6-89D9-4AAF-9999-8718E9E0FDA3}"/>
              </a:ext>
            </a:extLst>
          </p:cNvPr>
          <p:cNvSpPr/>
          <p:nvPr/>
        </p:nvSpPr>
        <p:spPr>
          <a:xfrm>
            <a:off x="3895632" y="4582093"/>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$849K below 2020</a:t>
            </a:r>
          </a:p>
          <a:p>
            <a:pPr algn="ctr">
              <a:lnSpc>
                <a:spcPct val="85000"/>
              </a:lnSpc>
              <a:spcAft>
                <a:spcPts val="600"/>
              </a:spcAft>
              <a:buClr>
                <a:schemeClr val="accent2"/>
              </a:buClr>
              <a:buSzPct val="70000"/>
            </a:pPr>
            <a:r>
              <a:rPr lang="en-US" sz="1000" dirty="0">
                <a:solidFill>
                  <a:schemeClr val="tx1"/>
                </a:solidFill>
              </a:rPr>
              <a:t>$136K above 2019</a:t>
            </a:r>
          </a:p>
        </p:txBody>
      </p:sp>
      <p:sp>
        <p:nvSpPr>
          <p:cNvPr id="18" name="Rectangle 17">
            <a:extLst>
              <a:ext uri="{FF2B5EF4-FFF2-40B4-BE49-F238E27FC236}">
                <a16:creationId xmlns:a16="http://schemas.microsoft.com/office/drawing/2014/main" id="{88FCEB6F-F49F-4B56-9E6C-B52F547AAC44}"/>
              </a:ext>
            </a:extLst>
          </p:cNvPr>
          <p:cNvSpPr/>
          <p:nvPr/>
        </p:nvSpPr>
        <p:spPr>
          <a:xfrm>
            <a:off x="3900848" y="3831236"/>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Other Income</a:t>
            </a:r>
          </a:p>
        </p:txBody>
      </p:sp>
      <p:sp>
        <p:nvSpPr>
          <p:cNvPr id="19" name="TextBox 18">
            <a:extLst>
              <a:ext uri="{FF2B5EF4-FFF2-40B4-BE49-F238E27FC236}">
                <a16:creationId xmlns:a16="http://schemas.microsoft.com/office/drawing/2014/main" id="{79B4DDFB-64C9-4F75-A4EE-0D95F17F24FF}"/>
              </a:ext>
            </a:extLst>
          </p:cNvPr>
          <p:cNvSpPr txBox="1"/>
          <p:nvPr/>
        </p:nvSpPr>
        <p:spPr>
          <a:xfrm>
            <a:off x="628651" y="1497631"/>
            <a:ext cx="2111886" cy="507831"/>
          </a:xfrm>
          <a:prstGeom prst="rect">
            <a:avLst/>
          </a:prstGeom>
          <a:noFill/>
        </p:spPr>
        <p:txBody>
          <a:bodyPr wrap="square" lIns="0" tIns="36576" rIns="0" bIns="0" rtlCol="0" anchor="ctr">
            <a:spAutoFit/>
          </a:bodyPr>
          <a:lstStyle/>
          <a:p>
            <a:pPr algn="ctr">
              <a:lnSpc>
                <a:spcPct val="85000"/>
              </a:lnSpc>
              <a:spcAft>
                <a:spcPts val="600"/>
              </a:spcAft>
              <a:buClr>
                <a:schemeClr val="accent2"/>
              </a:buClr>
              <a:buSzPct val="70000"/>
            </a:pPr>
            <a:r>
              <a:rPr lang="en-US" sz="3600" b="1" dirty="0">
                <a:solidFill>
                  <a:srgbClr val="0070C0"/>
                </a:solidFill>
              </a:rPr>
              <a:t>-$300K</a:t>
            </a:r>
          </a:p>
        </p:txBody>
      </p:sp>
      <p:sp>
        <p:nvSpPr>
          <p:cNvPr id="20" name="Rectangle 19">
            <a:extLst>
              <a:ext uri="{FF2B5EF4-FFF2-40B4-BE49-F238E27FC236}">
                <a16:creationId xmlns:a16="http://schemas.microsoft.com/office/drawing/2014/main" id="{ED6C4421-FEC0-4438-8A12-BB602E56A02C}"/>
              </a:ext>
            </a:extLst>
          </p:cNvPr>
          <p:cNvSpPr/>
          <p:nvPr/>
        </p:nvSpPr>
        <p:spPr>
          <a:xfrm>
            <a:off x="628650" y="2014095"/>
            <a:ext cx="2111887"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$1.3M below 2020</a:t>
            </a:r>
          </a:p>
          <a:p>
            <a:pPr algn="ctr">
              <a:lnSpc>
                <a:spcPct val="85000"/>
              </a:lnSpc>
              <a:spcAft>
                <a:spcPts val="600"/>
              </a:spcAft>
              <a:buClr>
                <a:schemeClr val="accent2"/>
              </a:buClr>
              <a:buSzPct val="70000"/>
            </a:pPr>
            <a:r>
              <a:rPr lang="en-US" sz="1100" dirty="0">
                <a:solidFill>
                  <a:schemeClr val="tx1"/>
                </a:solidFill>
              </a:rPr>
              <a:t>$ 91K below 2019</a:t>
            </a:r>
          </a:p>
        </p:txBody>
      </p:sp>
      <p:sp>
        <p:nvSpPr>
          <p:cNvPr id="21" name="Rectangle 20">
            <a:extLst>
              <a:ext uri="{FF2B5EF4-FFF2-40B4-BE49-F238E27FC236}">
                <a16:creationId xmlns:a16="http://schemas.microsoft.com/office/drawing/2014/main" id="{21730A6E-B6FB-40C6-8E1B-78E9B4DFB7F1}"/>
              </a:ext>
            </a:extLst>
          </p:cNvPr>
          <p:cNvSpPr/>
          <p:nvPr/>
        </p:nvSpPr>
        <p:spPr>
          <a:xfrm>
            <a:off x="633867" y="1152360"/>
            <a:ext cx="2106670" cy="312337"/>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Net Operations</a:t>
            </a:r>
          </a:p>
        </p:txBody>
      </p:sp>
      <p:sp>
        <p:nvSpPr>
          <p:cNvPr id="22" name="TextBox 21">
            <a:extLst>
              <a:ext uri="{FF2B5EF4-FFF2-40B4-BE49-F238E27FC236}">
                <a16:creationId xmlns:a16="http://schemas.microsoft.com/office/drawing/2014/main" id="{1BA8FFA2-A039-4B97-8720-E6B5D8FEC0AF}"/>
              </a:ext>
            </a:extLst>
          </p:cNvPr>
          <p:cNvSpPr txBox="1"/>
          <p:nvPr/>
        </p:nvSpPr>
        <p:spPr>
          <a:xfrm>
            <a:off x="3633041" y="1495546"/>
            <a:ext cx="2103120" cy="512000"/>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3600" b="1" dirty="0">
                <a:solidFill>
                  <a:srgbClr val="0070C0"/>
                </a:solidFill>
              </a:rPr>
              <a:t>$10.6M</a:t>
            </a:r>
          </a:p>
        </p:txBody>
      </p:sp>
      <p:sp>
        <p:nvSpPr>
          <p:cNvPr id="23" name="Rectangle 22">
            <a:extLst>
              <a:ext uri="{FF2B5EF4-FFF2-40B4-BE49-F238E27FC236}">
                <a16:creationId xmlns:a16="http://schemas.microsoft.com/office/drawing/2014/main" id="{F663F750-0568-4F34-A317-23678B684906}"/>
              </a:ext>
            </a:extLst>
          </p:cNvPr>
          <p:cNvSpPr/>
          <p:nvPr/>
        </p:nvSpPr>
        <p:spPr>
          <a:xfrm>
            <a:off x="3633041" y="2014095"/>
            <a:ext cx="2103120"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Equal to 2020</a:t>
            </a:r>
          </a:p>
          <a:p>
            <a:pPr algn="ctr">
              <a:lnSpc>
                <a:spcPct val="85000"/>
              </a:lnSpc>
              <a:spcAft>
                <a:spcPts val="600"/>
              </a:spcAft>
              <a:buClr>
                <a:schemeClr val="accent2"/>
              </a:buClr>
              <a:buSzPct val="70000"/>
            </a:pPr>
            <a:r>
              <a:rPr lang="en-US" sz="1100" dirty="0">
                <a:solidFill>
                  <a:schemeClr val="tx1"/>
                </a:solidFill>
              </a:rPr>
              <a:t>$880K below 2019</a:t>
            </a:r>
          </a:p>
        </p:txBody>
      </p:sp>
      <p:sp>
        <p:nvSpPr>
          <p:cNvPr id="24" name="Rectangle 23">
            <a:extLst>
              <a:ext uri="{FF2B5EF4-FFF2-40B4-BE49-F238E27FC236}">
                <a16:creationId xmlns:a16="http://schemas.microsoft.com/office/drawing/2014/main" id="{0FBACD9B-EE23-4D6D-9026-D0974FA6F55F}"/>
              </a:ext>
            </a:extLst>
          </p:cNvPr>
          <p:cNvSpPr/>
          <p:nvPr/>
        </p:nvSpPr>
        <p:spPr>
          <a:xfrm>
            <a:off x="3638257" y="1152360"/>
            <a:ext cx="210312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Total</a:t>
            </a:r>
            <a:r>
              <a:rPr lang="en-US" sz="2000" b="1" dirty="0">
                <a:solidFill>
                  <a:schemeClr val="bg1"/>
                </a:solidFill>
              </a:rPr>
              <a:t> Income</a:t>
            </a:r>
          </a:p>
        </p:txBody>
      </p:sp>
      <p:sp>
        <p:nvSpPr>
          <p:cNvPr id="25" name="TextBox 24">
            <a:extLst>
              <a:ext uri="{FF2B5EF4-FFF2-40B4-BE49-F238E27FC236}">
                <a16:creationId xmlns:a16="http://schemas.microsoft.com/office/drawing/2014/main" id="{F179F4F9-9552-4151-BAC6-B4C03D80539B}"/>
              </a:ext>
            </a:extLst>
          </p:cNvPr>
          <p:cNvSpPr txBox="1"/>
          <p:nvPr/>
        </p:nvSpPr>
        <p:spPr>
          <a:xfrm>
            <a:off x="6403465" y="1495546"/>
            <a:ext cx="2103120" cy="512000"/>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3600" b="1" dirty="0">
                <a:solidFill>
                  <a:srgbClr val="0070C0"/>
                </a:solidFill>
              </a:rPr>
              <a:t>$10.9M</a:t>
            </a:r>
          </a:p>
        </p:txBody>
      </p:sp>
      <p:sp>
        <p:nvSpPr>
          <p:cNvPr id="26" name="Rectangle 25">
            <a:extLst>
              <a:ext uri="{FF2B5EF4-FFF2-40B4-BE49-F238E27FC236}">
                <a16:creationId xmlns:a16="http://schemas.microsoft.com/office/drawing/2014/main" id="{B0BD7885-A87A-47DF-B638-55E50E285001}"/>
              </a:ext>
            </a:extLst>
          </p:cNvPr>
          <p:cNvSpPr/>
          <p:nvPr/>
        </p:nvSpPr>
        <p:spPr>
          <a:xfrm>
            <a:off x="6403465" y="2014095"/>
            <a:ext cx="2103120"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$1.3M  above 2020</a:t>
            </a:r>
          </a:p>
          <a:p>
            <a:pPr algn="ctr">
              <a:lnSpc>
                <a:spcPct val="85000"/>
              </a:lnSpc>
              <a:spcAft>
                <a:spcPts val="600"/>
              </a:spcAft>
              <a:buClr>
                <a:schemeClr val="accent2"/>
              </a:buClr>
              <a:buSzPct val="70000"/>
            </a:pPr>
            <a:r>
              <a:rPr lang="en-US" sz="1100" dirty="0">
                <a:solidFill>
                  <a:schemeClr val="tx1"/>
                </a:solidFill>
              </a:rPr>
              <a:t>$789K below 2019</a:t>
            </a:r>
          </a:p>
        </p:txBody>
      </p:sp>
      <p:sp>
        <p:nvSpPr>
          <p:cNvPr id="27" name="Rectangle 26">
            <a:extLst>
              <a:ext uri="{FF2B5EF4-FFF2-40B4-BE49-F238E27FC236}">
                <a16:creationId xmlns:a16="http://schemas.microsoft.com/office/drawing/2014/main" id="{58CE97E9-35CF-4870-92D2-3D6DC47F77DF}"/>
              </a:ext>
            </a:extLst>
          </p:cNvPr>
          <p:cNvSpPr/>
          <p:nvPr/>
        </p:nvSpPr>
        <p:spPr>
          <a:xfrm>
            <a:off x="6408681" y="1152360"/>
            <a:ext cx="210312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Total Expense</a:t>
            </a:r>
          </a:p>
        </p:txBody>
      </p:sp>
      <p:sp>
        <p:nvSpPr>
          <p:cNvPr id="28" name="TextBox 27">
            <a:extLst>
              <a:ext uri="{FF2B5EF4-FFF2-40B4-BE49-F238E27FC236}">
                <a16:creationId xmlns:a16="http://schemas.microsoft.com/office/drawing/2014/main" id="{A1B9ED2F-5E6A-4FD6-B254-408538D2F10A}"/>
              </a:ext>
            </a:extLst>
          </p:cNvPr>
          <p:cNvSpPr txBox="1"/>
          <p:nvPr/>
        </p:nvSpPr>
        <p:spPr>
          <a:xfrm>
            <a:off x="6706232" y="5339696"/>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70C0"/>
                </a:solidFill>
              </a:rPr>
              <a:t>$2.5M</a:t>
            </a:r>
          </a:p>
        </p:txBody>
      </p:sp>
      <p:sp>
        <p:nvSpPr>
          <p:cNvPr id="29" name="Rectangle 28">
            <a:extLst>
              <a:ext uri="{FF2B5EF4-FFF2-40B4-BE49-F238E27FC236}">
                <a16:creationId xmlns:a16="http://schemas.microsoft.com/office/drawing/2014/main" id="{FA591F76-FFC4-4703-8C1B-C942F8BB22A9}"/>
              </a:ext>
            </a:extLst>
          </p:cNvPr>
          <p:cNvSpPr/>
          <p:nvPr/>
        </p:nvSpPr>
        <p:spPr>
          <a:xfrm>
            <a:off x="6706232" y="5753915"/>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$431K  above 2020</a:t>
            </a:r>
          </a:p>
          <a:p>
            <a:pPr algn="ctr">
              <a:lnSpc>
                <a:spcPct val="85000"/>
              </a:lnSpc>
              <a:spcAft>
                <a:spcPts val="600"/>
              </a:spcAft>
              <a:buClr>
                <a:schemeClr val="accent2"/>
              </a:buClr>
              <a:buSzPct val="70000"/>
            </a:pPr>
            <a:r>
              <a:rPr lang="en-US" sz="1000" dirty="0">
                <a:solidFill>
                  <a:schemeClr val="tx1"/>
                </a:solidFill>
              </a:rPr>
              <a:t>$234K below 2019</a:t>
            </a:r>
          </a:p>
        </p:txBody>
      </p:sp>
      <p:sp>
        <p:nvSpPr>
          <p:cNvPr id="30" name="Rectangle 29">
            <a:extLst>
              <a:ext uri="{FF2B5EF4-FFF2-40B4-BE49-F238E27FC236}">
                <a16:creationId xmlns:a16="http://schemas.microsoft.com/office/drawing/2014/main" id="{63C8F95A-CAFD-42F2-9825-710F0686D7AA}"/>
              </a:ext>
            </a:extLst>
          </p:cNvPr>
          <p:cNvSpPr/>
          <p:nvPr/>
        </p:nvSpPr>
        <p:spPr>
          <a:xfrm>
            <a:off x="6711448" y="5003058"/>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Admin Exp</a:t>
            </a:r>
          </a:p>
        </p:txBody>
      </p:sp>
      <p:sp>
        <p:nvSpPr>
          <p:cNvPr id="31" name="TextBox 30">
            <a:extLst>
              <a:ext uri="{FF2B5EF4-FFF2-40B4-BE49-F238E27FC236}">
                <a16:creationId xmlns:a16="http://schemas.microsoft.com/office/drawing/2014/main" id="{73D78576-4D32-46F4-A282-645301200AEF}"/>
              </a:ext>
            </a:extLst>
          </p:cNvPr>
          <p:cNvSpPr txBox="1"/>
          <p:nvPr/>
        </p:nvSpPr>
        <p:spPr>
          <a:xfrm>
            <a:off x="6706232" y="2994198"/>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70C0"/>
                </a:solidFill>
              </a:rPr>
              <a:t>$5M</a:t>
            </a:r>
          </a:p>
        </p:txBody>
      </p:sp>
      <p:sp>
        <p:nvSpPr>
          <p:cNvPr id="32" name="Rectangle 31">
            <a:extLst>
              <a:ext uri="{FF2B5EF4-FFF2-40B4-BE49-F238E27FC236}">
                <a16:creationId xmlns:a16="http://schemas.microsoft.com/office/drawing/2014/main" id="{B8D0CE33-3DA8-44FC-ABFD-7D95C75731B9}"/>
              </a:ext>
            </a:extLst>
          </p:cNvPr>
          <p:cNvSpPr/>
          <p:nvPr/>
        </p:nvSpPr>
        <p:spPr>
          <a:xfrm>
            <a:off x="6706232" y="3408417"/>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$875K above  2020</a:t>
            </a:r>
          </a:p>
          <a:p>
            <a:pPr algn="ctr">
              <a:lnSpc>
                <a:spcPct val="85000"/>
              </a:lnSpc>
              <a:spcAft>
                <a:spcPts val="600"/>
              </a:spcAft>
              <a:buClr>
                <a:schemeClr val="accent2"/>
              </a:buClr>
              <a:buSzPct val="70000"/>
            </a:pPr>
            <a:r>
              <a:rPr lang="en-US" sz="1000" dirty="0">
                <a:solidFill>
                  <a:schemeClr val="tx1"/>
                </a:solidFill>
              </a:rPr>
              <a:t>$7K above 2019</a:t>
            </a:r>
          </a:p>
        </p:txBody>
      </p:sp>
      <p:sp>
        <p:nvSpPr>
          <p:cNvPr id="33" name="Rectangle 32">
            <a:extLst>
              <a:ext uri="{FF2B5EF4-FFF2-40B4-BE49-F238E27FC236}">
                <a16:creationId xmlns:a16="http://schemas.microsoft.com/office/drawing/2014/main" id="{0818B92C-8DFB-4FD1-AF40-7944851C1E21}"/>
              </a:ext>
            </a:extLst>
          </p:cNvPr>
          <p:cNvSpPr/>
          <p:nvPr/>
        </p:nvSpPr>
        <p:spPr>
          <a:xfrm>
            <a:off x="6711448" y="2657560"/>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Cost of Goods</a:t>
            </a:r>
          </a:p>
        </p:txBody>
      </p:sp>
      <p:sp>
        <p:nvSpPr>
          <p:cNvPr id="34" name="TextBox 33">
            <a:extLst>
              <a:ext uri="{FF2B5EF4-FFF2-40B4-BE49-F238E27FC236}">
                <a16:creationId xmlns:a16="http://schemas.microsoft.com/office/drawing/2014/main" id="{3A8463C7-4C94-484B-8786-8BAD54198B05}"/>
              </a:ext>
            </a:extLst>
          </p:cNvPr>
          <p:cNvSpPr txBox="1"/>
          <p:nvPr/>
        </p:nvSpPr>
        <p:spPr>
          <a:xfrm>
            <a:off x="6706232" y="4167874"/>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70C0"/>
                </a:solidFill>
              </a:rPr>
              <a:t>$3.4M</a:t>
            </a:r>
          </a:p>
        </p:txBody>
      </p:sp>
      <p:sp>
        <p:nvSpPr>
          <p:cNvPr id="35" name="Rectangle 34">
            <a:extLst>
              <a:ext uri="{FF2B5EF4-FFF2-40B4-BE49-F238E27FC236}">
                <a16:creationId xmlns:a16="http://schemas.microsoft.com/office/drawing/2014/main" id="{94697EC0-7AD7-411E-8F29-DB5180384904}"/>
              </a:ext>
            </a:extLst>
          </p:cNvPr>
          <p:cNvSpPr/>
          <p:nvPr/>
        </p:nvSpPr>
        <p:spPr>
          <a:xfrm>
            <a:off x="6706232" y="4582093"/>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$13K below 2020</a:t>
            </a:r>
          </a:p>
          <a:p>
            <a:pPr algn="ctr">
              <a:lnSpc>
                <a:spcPct val="85000"/>
              </a:lnSpc>
              <a:spcAft>
                <a:spcPts val="600"/>
              </a:spcAft>
              <a:buClr>
                <a:schemeClr val="accent2"/>
              </a:buClr>
              <a:buSzPct val="70000"/>
            </a:pPr>
            <a:r>
              <a:rPr lang="en-US" sz="1000" dirty="0">
                <a:solidFill>
                  <a:schemeClr val="tx1"/>
                </a:solidFill>
              </a:rPr>
              <a:t>$562K below 2019</a:t>
            </a:r>
          </a:p>
        </p:txBody>
      </p:sp>
      <p:sp>
        <p:nvSpPr>
          <p:cNvPr id="36" name="Rectangle 35">
            <a:extLst>
              <a:ext uri="{FF2B5EF4-FFF2-40B4-BE49-F238E27FC236}">
                <a16:creationId xmlns:a16="http://schemas.microsoft.com/office/drawing/2014/main" id="{CB764E28-B5F2-412F-889E-C434EBE2A5D7}"/>
              </a:ext>
            </a:extLst>
          </p:cNvPr>
          <p:cNvSpPr/>
          <p:nvPr/>
        </p:nvSpPr>
        <p:spPr>
          <a:xfrm>
            <a:off x="6711448" y="3831236"/>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Direct Exp</a:t>
            </a:r>
          </a:p>
        </p:txBody>
      </p:sp>
      <p:sp>
        <p:nvSpPr>
          <p:cNvPr id="3" name="Equals 2">
            <a:extLst>
              <a:ext uri="{FF2B5EF4-FFF2-40B4-BE49-F238E27FC236}">
                <a16:creationId xmlns:a16="http://schemas.microsoft.com/office/drawing/2014/main" id="{79A675F4-1139-4919-919C-094FBC9BAE9A}"/>
              </a:ext>
            </a:extLst>
          </p:cNvPr>
          <p:cNvSpPr/>
          <p:nvPr/>
        </p:nvSpPr>
        <p:spPr>
          <a:xfrm>
            <a:off x="2920753" y="1522946"/>
            <a:ext cx="640080" cy="457200"/>
          </a:xfrm>
          <a:prstGeom prst="mathEqual">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solidFill>
                <a:schemeClr val="tx1"/>
              </a:solidFill>
            </a:endParaRPr>
          </a:p>
        </p:txBody>
      </p:sp>
      <p:sp>
        <p:nvSpPr>
          <p:cNvPr id="4" name="Minus Sign 3">
            <a:extLst>
              <a:ext uri="{FF2B5EF4-FFF2-40B4-BE49-F238E27FC236}">
                <a16:creationId xmlns:a16="http://schemas.microsoft.com/office/drawing/2014/main" id="{2DF0264F-CC97-4F28-99A3-739240BC97AC}"/>
              </a:ext>
            </a:extLst>
          </p:cNvPr>
          <p:cNvSpPr/>
          <p:nvPr/>
        </p:nvSpPr>
        <p:spPr>
          <a:xfrm>
            <a:off x="5749773" y="1522946"/>
            <a:ext cx="640080" cy="457200"/>
          </a:xfrm>
          <a:prstGeom prst="mathMinu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0225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4064D-ADA6-411A-9D9D-5D7CA82F8CB6}"/>
              </a:ext>
            </a:extLst>
          </p:cNvPr>
          <p:cNvSpPr>
            <a:spLocks noGrp="1"/>
          </p:cNvSpPr>
          <p:nvPr>
            <p:ph type="title"/>
          </p:nvPr>
        </p:nvSpPr>
        <p:spPr>
          <a:xfrm>
            <a:off x="628650" y="142388"/>
            <a:ext cx="7886700" cy="933937"/>
          </a:xfrm>
        </p:spPr>
        <p:txBody>
          <a:bodyPr>
            <a:normAutofit fontScale="90000"/>
          </a:bodyPr>
          <a:lstStyle/>
          <a:p>
            <a:r>
              <a:rPr lang="en-US" sz="3600" b="1" dirty="0"/>
              <a:t>Finance Committee</a:t>
            </a:r>
            <a:br>
              <a:rPr lang="en-US" sz="3600" b="1" dirty="0"/>
            </a:br>
            <a:r>
              <a:rPr lang="en-US" sz="3600" b="1" dirty="0"/>
              <a:t>Consolidated </a:t>
            </a:r>
            <a:r>
              <a:rPr lang="en-US" sz="3600" dirty="0"/>
              <a:t>2021 Budget </a:t>
            </a:r>
            <a:r>
              <a:rPr lang="en-US" sz="3100" dirty="0"/>
              <a:t>Dashboard  </a:t>
            </a:r>
            <a:br>
              <a:rPr lang="en-US" sz="3100" dirty="0"/>
            </a:br>
            <a:r>
              <a:rPr lang="en-US" sz="1200" dirty="0"/>
              <a:t>excludes investment activity</a:t>
            </a:r>
            <a:endParaRPr lang="en-US" sz="3600" dirty="0"/>
          </a:p>
        </p:txBody>
      </p:sp>
      <p:sp>
        <p:nvSpPr>
          <p:cNvPr id="9" name="Footer Placeholder 4">
            <a:extLst>
              <a:ext uri="{FF2B5EF4-FFF2-40B4-BE49-F238E27FC236}">
                <a16:creationId xmlns:a16="http://schemas.microsoft.com/office/drawing/2014/main" id="{6D7ECBDA-10EF-42CD-8752-1A286D5CF026}"/>
              </a:ext>
            </a:extLst>
          </p:cNvPr>
          <p:cNvSpPr>
            <a:spLocks noGrp="1"/>
          </p:cNvSpPr>
          <p:nvPr>
            <p:ph type="ftr" sz="quarter" idx="11"/>
          </p:nvPr>
        </p:nvSpPr>
        <p:spPr>
          <a:xfrm>
            <a:off x="5741377" y="6267514"/>
            <a:ext cx="2773973" cy="365125"/>
          </a:xfrm>
          <a:prstGeom prst="rect">
            <a:avLst/>
          </a:prstGeom>
        </p:spPr>
        <p:txBody>
          <a:bodyPr anchor="ctr"/>
          <a:lstStyle>
            <a:lvl1pPr algn="r">
              <a:defRPr sz="1200"/>
            </a:lvl1pPr>
          </a:lstStyle>
          <a:p>
            <a:r>
              <a:rPr lang="en-US" dirty="0"/>
              <a:t>Page </a:t>
            </a:r>
            <a:fld id="{AD9D1041-BFAC-476F-9A83-02B77F35B26C}" type="slidenum">
              <a:rPr lang="en-US" smtClean="0"/>
              <a:t>11</a:t>
            </a:fld>
            <a:endParaRPr lang="en-US" dirty="0"/>
          </a:p>
        </p:txBody>
      </p:sp>
      <p:sp>
        <p:nvSpPr>
          <p:cNvPr id="85" name="Date Placeholder 3">
            <a:extLst>
              <a:ext uri="{FF2B5EF4-FFF2-40B4-BE49-F238E27FC236}">
                <a16:creationId xmlns:a16="http://schemas.microsoft.com/office/drawing/2014/main" id="{C8B2E5FE-62A9-4732-A860-A119A487E668}"/>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 2021</a:t>
            </a:r>
          </a:p>
          <a:p>
            <a:endParaRPr lang="en-US" dirty="0"/>
          </a:p>
        </p:txBody>
      </p:sp>
      <p:sp>
        <p:nvSpPr>
          <p:cNvPr id="19" name="TextBox 18">
            <a:extLst>
              <a:ext uri="{FF2B5EF4-FFF2-40B4-BE49-F238E27FC236}">
                <a16:creationId xmlns:a16="http://schemas.microsoft.com/office/drawing/2014/main" id="{79B4DDFB-64C9-4F75-A4EE-0D95F17F24FF}"/>
              </a:ext>
            </a:extLst>
          </p:cNvPr>
          <p:cNvSpPr txBox="1"/>
          <p:nvPr/>
        </p:nvSpPr>
        <p:spPr>
          <a:xfrm>
            <a:off x="628651" y="1497631"/>
            <a:ext cx="2111886" cy="507831"/>
          </a:xfrm>
          <a:prstGeom prst="rect">
            <a:avLst/>
          </a:prstGeom>
          <a:noFill/>
        </p:spPr>
        <p:txBody>
          <a:bodyPr wrap="square" lIns="0" tIns="36576" rIns="0" bIns="0" rtlCol="0" anchor="ctr">
            <a:spAutoFit/>
          </a:bodyPr>
          <a:lstStyle/>
          <a:p>
            <a:pPr algn="ctr">
              <a:lnSpc>
                <a:spcPct val="85000"/>
              </a:lnSpc>
              <a:spcAft>
                <a:spcPts val="600"/>
              </a:spcAft>
              <a:buClr>
                <a:schemeClr val="accent2"/>
              </a:buClr>
              <a:buSzPct val="70000"/>
            </a:pPr>
            <a:r>
              <a:rPr lang="en-US" sz="3600" b="1" dirty="0">
                <a:solidFill>
                  <a:srgbClr val="0070C0"/>
                </a:solidFill>
              </a:rPr>
              <a:t>-$300K</a:t>
            </a:r>
          </a:p>
        </p:txBody>
      </p:sp>
      <p:sp>
        <p:nvSpPr>
          <p:cNvPr id="20" name="Rectangle 19">
            <a:extLst>
              <a:ext uri="{FF2B5EF4-FFF2-40B4-BE49-F238E27FC236}">
                <a16:creationId xmlns:a16="http://schemas.microsoft.com/office/drawing/2014/main" id="{ED6C4421-FEC0-4438-8A12-BB602E56A02C}"/>
              </a:ext>
            </a:extLst>
          </p:cNvPr>
          <p:cNvSpPr/>
          <p:nvPr/>
        </p:nvSpPr>
        <p:spPr>
          <a:xfrm>
            <a:off x="628650" y="2014095"/>
            <a:ext cx="2111887"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$1.4M below 2020</a:t>
            </a:r>
          </a:p>
          <a:p>
            <a:pPr algn="ctr">
              <a:lnSpc>
                <a:spcPct val="85000"/>
              </a:lnSpc>
              <a:spcAft>
                <a:spcPts val="600"/>
              </a:spcAft>
              <a:buClr>
                <a:schemeClr val="accent2"/>
              </a:buClr>
              <a:buSzPct val="70000"/>
            </a:pPr>
            <a:r>
              <a:rPr lang="en-US" sz="1100" dirty="0">
                <a:solidFill>
                  <a:schemeClr val="tx1"/>
                </a:solidFill>
              </a:rPr>
              <a:t>$45K below 2019</a:t>
            </a:r>
          </a:p>
        </p:txBody>
      </p:sp>
      <p:sp>
        <p:nvSpPr>
          <p:cNvPr id="21" name="Rectangle 20">
            <a:extLst>
              <a:ext uri="{FF2B5EF4-FFF2-40B4-BE49-F238E27FC236}">
                <a16:creationId xmlns:a16="http://schemas.microsoft.com/office/drawing/2014/main" id="{21730A6E-B6FB-40C6-8E1B-78E9B4DFB7F1}"/>
              </a:ext>
            </a:extLst>
          </p:cNvPr>
          <p:cNvSpPr/>
          <p:nvPr/>
        </p:nvSpPr>
        <p:spPr>
          <a:xfrm>
            <a:off x="633867" y="1152360"/>
            <a:ext cx="2106670" cy="312337"/>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Net Operations</a:t>
            </a:r>
          </a:p>
        </p:txBody>
      </p:sp>
      <p:sp>
        <p:nvSpPr>
          <p:cNvPr id="22" name="TextBox 21">
            <a:extLst>
              <a:ext uri="{FF2B5EF4-FFF2-40B4-BE49-F238E27FC236}">
                <a16:creationId xmlns:a16="http://schemas.microsoft.com/office/drawing/2014/main" id="{1BA8FFA2-A039-4B97-8720-E6B5D8FEC0AF}"/>
              </a:ext>
            </a:extLst>
          </p:cNvPr>
          <p:cNvSpPr txBox="1"/>
          <p:nvPr/>
        </p:nvSpPr>
        <p:spPr>
          <a:xfrm>
            <a:off x="3633041" y="1495546"/>
            <a:ext cx="2103120" cy="512000"/>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3600" b="1" dirty="0">
                <a:solidFill>
                  <a:srgbClr val="0070C0"/>
                </a:solidFill>
              </a:rPr>
              <a:t>$12.3M</a:t>
            </a:r>
          </a:p>
        </p:txBody>
      </p:sp>
      <p:sp>
        <p:nvSpPr>
          <p:cNvPr id="23" name="Rectangle 22">
            <a:extLst>
              <a:ext uri="{FF2B5EF4-FFF2-40B4-BE49-F238E27FC236}">
                <a16:creationId xmlns:a16="http://schemas.microsoft.com/office/drawing/2014/main" id="{F663F750-0568-4F34-A317-23678B684906}"/>
              </a:ext>
            </a:extLst>
          </p:cNvPr>
          <p:cNvSpPr/>
          <p:nvPr/>
        </p:nvSpPr>
        <p:spPr>
          <a:xfrm>
            <a:off x="3633041" y="2014095"/>
            <a:ext cx="2103120"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$151K above 2020</a:t>
            </a:r>
          </a:p>
          <a:p>
            <a:pPr algn="ctr">
              <a:lnSpc>
                <a:spcPct val="85000"/>
              </a:lnSpc>
              <a:spcAft>
                <a:spcPts val="600"/>
              </a:spcAft>
              <a:buClr>
                <a:schemeClr val="accent2"/>
              </a:buClr>
              <a:buSzPct val="70000"/>
            </a:pPr>
            <a:r>
              <a:rPr lang="en-US" sz="1100" dirty="0">
                <a:solidFill>
                  <a:schemeClr val="tx1"/>
                </a:solidFill>
              </a:rPr>
              <a:t>$715K below 2019</a:t>
            </a:r>
          </a:p>
        </p:txBody>
      </p:sp>
      <p:sp>
        <p:nvSpPr>
          <p:cNvPr id="24" name="Rectangle 23">
            <a:extLst>
              <a:ext uri="{FF2B5EF4-FFF2-40B4-BE49-F238E27FC236}">
                <a16:creationId xmlns:a16="http://schemas.microsoft.com/office/drawing/2014/main" id="{0FBACD9B-EE23-4D6D-9026-D0974FA6F55F}"/>
              </a:ext>
            </a:extLst>
          </p:cNvPr>
          <p:cNvSpPr/>
          <p:nvPr/>
        </p:nvSpPr>
        <p:spPr>
          <a:xfrm>
            <a:off x="3638257" y="1152360"/>
            <a:ext cx="210312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Total</a:t>
            </a:r>
            <a:r>
              <a:rPr lang="en-US" sz="2000" b="1" dirty="0">
                <a:solidFill>
                  <a:schemeClr val="bg1"/>
                </a:solidFill>
              </a:rPr>
              <a:t> Income</a:t>
            </a:r>
          </a:p>
        </p:txBody>
      </p:sp>
      <p:sp>
        <p:nvSpPr>
          <p:cNvPr id="25" name="TextBox 24">
            <a:extLst>
              <a:ext uri="{FF2B5EF4-FFF2-40B4-BE49-F238E27FC236}">
                <a16:creationId xmlns:a16="http://schemas.microsoft.com/office/drawing/2014/main" id="{F179F4F9-9552-4151-BAC6-B4C03D80539B}"/>
              </a:ext>
            </a:extLst>
          </p:cNvPr>
          <p:cNvSpPr txBox="1"/>
          <p:nvPr/>
        </p:nvSpPr>
        <p:spPr>
          <a:xfrm>
            <a:off x="6412861" y="1495546"/>
            <a:ext cx="2103120" cy="512000"/>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3600" b="1" dirty="0">
                <a:solidFill>
                  <a:srgbClr val="0070C0"/>
                </a:solidFill>
              </a:rPr>
              <a:t>$12.6M</a:t>
            </a:r>
          </a:p>
        </p:txBody>
      </p:sp>
      <p:sp>
        <p:nvSpPr>
          <p:cNvPr id="26" name="Rectangle 25">
            <a:extLst>
              <a:ext uri="{FF2B5EF4-FFF2-40B4-BE49-F238E27FC236}">
                <a16:creationId xmlns:a16="http://schemas.microsoft.com/office/drawing/2014/main" id="{B0BD7885-A87A-47DF-B638-55E50E285001}"/>
              </a:ext>
            </a:extLst>
          </p:cNvPr>
          <p:cNvSpPr/>
          <p:nvPr/>
        </p:nvSpPr>
        <p:spPr>
          <a:xfrm>
            <a:off x="6403465" y="2014095"/>
            <a:ext cx="2103120"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$1.6M above 2020</a:t>
            </a:r>
          </a:p>
          <a:p>
            <a:pPr algn="ctr">
              <a:lnSpc>
                <a:spcPct val="85000"/>
              </a:lnSpc>
              <a:spcAft>
                <a:spcPts val="600"/>
              </a:spcAft>
              <a:buClr>
                <a:schemeClr val="accent2"/>
              </a:buClr>
              <a:buSzPct val="70000"/>
            </a:pPr>
            <a:r>
              <a:rPr lang="en-US" sz="1100" dirty="0">
                <a:solidFill>
                  <a:schemeClr val="tx1"/>
                </a:solidFill>
              </a:rPr>
              <a:t>$671K below 2019</a:t>
            </a:r>
          </a:p>
        </p:txBody>
      </p:sp>
      <p:sp>
        <p:nvSpPr>
          <p:cNvPr id="27" name="Rectangle 26">
            <a:extLst>
              <a:ext uri="{FF2B5EF4-FFF2-40B4-BE49-F238E27FC236}">
                <a16:creationId xmlns:a16="http://schemas.microsoft.com/office/drawing/2014/main" id="{58CE97E9-35CF-4870-92D2-3D6DC47F77DF}"/>
              </a:ext>
            </a:extLst>
          </p:cNvPr>
          <p:cNvSpPr/>
          <p:nvPr/>
        </p:nvSpPr>
        <p:spPr>
          <a:xfrm>
            <a:off x="6408681" y="1152360"/>
            <a:ext cx="210312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Total Expense</a:t>
            </a:r>
          </a:p>
        </p:txBody>
      </p:sp>
      <p:sp>
        <p:nvSpPr>
          <p:cNvPr id="3" name="Equals 2">
            <a:extLst>
              <a:ext uri="{FF2B5EF4-FFF2-40B4-BE49-F238E27FC236}">
                <a16:creationId xmlns:a16="http://schemas.microsoft.com/office/drawing/2014/main" id="{79A675F4-1139-4919-919C-094FBC9BAE9A}"/>
              </a:ext>
            </a:extLst>
          </p:cNvPr>
          <p:cNvSpPr/>
          <p:nvPr/>
        </p:nvSpPr>
        <p:spPr>
          <a:xfrm>
            <a:off x="2920753" y="1522946"/>
            <a:ext cx="640080" cy="457200"/>
          </a:xfrm>
          <a:prstGeom prst="mathEqual">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solidFill>
                <a:schemeClr val="tx1"/>
              </a:solidFill>
            </a:endParaRPr>
          </a:p>
        </p:txBody>
      </p:sp>
      <p:sp>
        <p:nvSpPr>
          <p:cNvPr id="4" name="Minus Sign 3">
            <a:extLst>
              <a:ext uri="{FF2B5EF4-FFF2-40B4-BE49-F238E27FC236}">
                <a16:creationId xmlns:a16="http://schemas.microsoft.com/office/drawing/2014/main" id="{2DF0264F-CC97-4F28-99A3-739240BC97AC}"/>
              </a:ext>
            </a:extLst>
          </p:cNvPr>
          <p:cNvSpPr/>
          <p:nvPr/>
        </p:nvSpPr>
        <p:spPr>
          <a:xfrm>
            <a:off x="5749773" y="1522946"/>
            <a:ext cx="640080" cy="457200"/>
          </a:xfrm>
          <a:prstGeom prst="mathMinu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9980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CC06DE-F523-4E8C-96A5-072EE266D410}"/>
              </a:ext>
            </a:extLst>
          </p:cNvPr>
          <p:cNvSpPr>
            <a:spLocks noGrp="1"/>
          </p:cNvSpPr>
          <p:nvPr>
            <p:ph idx="1"/>
          </p:nvPr>
        </p:nvSpPr>
        <p:spPr/>
        <p:txBody>
          <a:bodyPr>
            <a:normAutofit/>
          </a:bodyPr>
          <a:lstStyle/>
          <a:p>
            <a:pPr marL="0" indent="0">
              <a:buNone/>
            </a:pPr>
            <a:endParaRPr lang="en-US" sz="1700" dirty="0"/>
          </a:p>
          <a:p>
            <a:r>
              <a:rPr lang="en-US" sz="3200" dirty="0"/>
              <a:t>MCA leadership begins budget development September 2021</a:t>
            </a:r>
          </a:p>
          <a:p>
            <a:r>
              <a:rPr lang="en-US" sz="3200" dirty="0"/>
              <a:t>CEO final review November 2021</a:t>
            </a:r>
          </a:p>
          <a:p>
            <a:r>
              <a:rPr lang="en-US" sz="3200" dirty="0"/>
              <a:t>Finance Committee review two weeks prior to December 2021 Board Meeting</a:t>
            </a:r>
          </a:p>
          <a:p>
            <a:r>
              <a:rPr lang="en-US" sz="3200" dirty="0"/>
              <a:t>2022 Budget Approval at December 2021 Board Meetings in preparation for 1 Jan 2022 start</a:t>
            </a:r>
          </a:p>
        </p:txBody>
      </p:sp>
      <p:sp>
        <p:nvSpPr>
          <p:cNvPr id="4" name="Title 1">
            <a:extLst>
              <a:ext uri="{FF2B5EF4-FFF2-40B4-BE49-F238E27FC236}">
                <a16:creationId xmlns:a16="http://schemas.microsoft.com/office/drawing/2014/main" id="{46E03D0E-4945-4FF9-ABFB-113D98CCE48D}"/>
              </a:ext>
            </a:extLst>
          </p:cNvPr>
          <p:cNvSpPr>
            <a:spLocks noGrp="1"/>
          </p:cNvSpPr>
          <p:nvPr>
            <p:ph type="title"/>
          </p:nvPr>
        </p:nvSpPr>
        <p:spPr>
          <a:xfrm>
            <a:off x="628650" y="144463"/>
            <a:ext cx="7886700" cy="777875"/>
          </a:xfrm>
        </p:spPr>
        <p:txBody>
          <a:bodyPr>
            <a:normAutofit/>
          </a:bodyPr>
          <a:lstStyle/>
          <a:p>
            <a:r>
              <a:rPr lang="en-US" sz="3600" dirty="0"/>
              <a:t>2022 Budget Timeline &amp; Milestones</a:t>
            </a:r>
          </a:p>
        </p:txBody>
      </p:sp>
      <p:sp>
        <p:nvSpPr>
          <p:cNvPr id="5" name="Date Placeholder 3">
            <a:extLst>
              <a:ext uri="{FF2B5EF4-FFF2-40B4-BE49-F238E27FC236}">
                <a16:creationId xmlns:a16="http://schemas.microsoft.com/office/drawing/2014/main" id="{23BF135C-8313-4AFE-98AB-BBE344EEBD91}"/>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February 2021 </a:t>
            </a:r>
          </a:p>
          <a:p>
            <a:endParaRPr lang="en-US" dirty="0"/>
          </a:p>
        </p:txBody>
      </p:sp>
    </p:spTree>
    <p:extLst>
      <p:ext uri="{BB962C8B-B14F-4D97-AF65-F5344CB8AC3E}">
        <p14:creationId xmlns:p14="http://schemas.microsoft.com/office/powerpoint/2010/main" val="1301668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DB5B4-7B7E-43C1-AB24-DD6517D96DA3}"/>
              </a:ext>
            </a:extLst>
          </p:cNvPr>
          <p:cNvSpPr>
            <a:spLocks noGrp="1"/>
          </p:cNvSpPr>
          <p:nvPr>
            <p:ph type="title"/>
          </p:nvPr>
        </p:nvSpPr>
        <p:spPr/>
        <p:txBody>
          <a:bodyPr>
            <a:normAutofit/>
          </a:bodyPr>
          <a:lstStyle/>
          <a:p>
            <a:r>
              <a:rPr lang="en-US" sz="3200" dirty="0"/>
              <a:t>Association Cash Requirements 2020</a:t>
            </a:r>
          </a:p>
        </p:txBody>
      </p:sp>
      <p:sp>
        <p:nvSpPr>
          <p:cNvPr id="3" name="Content Placeholder 2">
            <a:extLst>
              <a:ext uri="{FF2B5EF4-FFF2-40B4-BE49-F238E27FC236}">
                <a16:creationId xmlns:a16="http://schemas.microsoft.com/office/drawing/2014/main" id="{F4AEEBD9-D90F-43CF-BA7B-892F9E1BDF73}"/>
              </a:ext>
            </a:extLst>
          </p:cNvPr>
          <p:cNvSpPr>
            <a:spLocks noGrp="1"/>
          </p:cNvSpPr>
          <p:nvPr>
            <p:ph idx="1"/>
          </p:nvPr>
        </p:nvSpPr>
        <p:spPr/>
        <p:txBody>
          <a:bodyPr>
            <a:normAutofit fontScale="92500" lnSpcReduction="10000"/>
          </a:bodyPr>
          <a:lstStyle/>
          <a:p>
            <a:pPr marL="0" indent="0" algn="ctr">
              <a:buNone/>
            </a:pPr>
            <a:r>
              <a:rPr lang="en-US" sz="2400" dirty="0"/>
              <a:t>Projections for up to $1M draw by 31 Mar 2021</a:t>
            </a:r>
          </a:p>
          <a:p>
            <a:pPr marL="0" indent="0" algn="ctr">
              <a:buNone/>
            </a:pPr>
            <a:r>
              <a:rPr lang="en-US" sz="3000" b="1" dirty="0"/>
              <a:t>NO DRAW NEEDED in 2020  </a:t>
            </a:r>
            <a:r>
              <a:rPr lang="en-US" sz="3000" dirty="0"/>
              <a:t>(due to)</a:t>
            </a:r>
          </a:p>
          <a:p>
            <a:pPr marL="0" indent="0" algn="ctr">
              <a:buNone/>
            </a:pPr>
            <a:endParaRPr lang="en-US" sz="2400" b="1" dirty="0"/>
          </a:p>
          <a:p>
            <a:r>
              <a:rPr lang="en-US" sz="2400" dirty="0"/>
              <a:t>Professional Dinners $200K better than forecasted:  canceled four events and received more sponsorships  </a:t>
            </a:r>
          </a:p>
          <a:p>
            <a:r>
              <a:rPr lang="en-US" sz="2400" dirty="0"/>
              <a:t>Modern Day Marine Expo Virtual Experience revenue $150K</a:t>
            </a:r>
          </a:p>
          <a:p>
            <a:r>
              <a:rPr lang="en-US" sz="2400" dirty="0"/>
              <a:t>Q4 member acquisition and PDMAP better than projected $400k</a:t>
            </a:r>
          </a:p>
          <a:p>
            <a:r>
              <a:rPr lang="en-US" sz="2400" dirty="0"/>
              <a:t>Inventory levels decreased from $2.7m to $2.2m (response to decreased sales, cash needs, and COVID-19 impacts on vendors)</a:t>
            </a:r>
          </a:p>
          <a:p>
            <a:r>
              <a:rPr lang="en-US" sz="2400" dirty="0"/>
              <a:t>Q4 Retail sales better than forecasted:  OCS uniform sales, store foot traffic, ecommerce sales resulted in $300K higher net</a:t>
            </a:r>
          </a:p>
          <a:p>
            <a:r>
              <a:rPr lang="en-US" sz="2400" dirty="0"/>
              <a:t>Administrative expenses $400k less – reduced/deferred all expenses where possible </a:t>
            </a:r>
          </a:p>
          <a:p>
            <a:endParaRPr lang="en-US" dirty="0"/>
          </a:p>
          <a:p>
            <a:endParaRPr lang="en-US" dirty="0"/>
          </a:p>
          <a:p>
            <a:pPr marL="0" indent="0">
              <a:buNone/>
            </a:pPr>
            <a:endParaRPr lang="en-US" dirty="0"/>
          </a:p>
          <a:p>
            <a:endParaRPr lang="en-US" dirty="0"/>
          </a:p>
        </p:txBody>
      </p:sp>
      <p:sp>
        <p:nvSpPr>
          <p:cNvPr id="4" name="Date Placeholder 3">
            <a:extLst>
              <a:ext uri="{FF2B5EF4-FFF2-40B4-BE49-F238E27FC236}">
                <a16:creationId xmlns:a16="http://schemas.microsoft.com/office/drawing/2014/main" id="{6C97F164-2425-4E67-919D-0AA3233EC6E5}"/>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February 2021 </a:t>
            </a:r>
          </a:p>
          <a:p>
            <a:endParaRPr lang="en-US" dirty="0"/>
          </a:p>
        </p:txBody>
      </p:sp>
    </p:spTree>
    <p:extLst>
      <p:ext uri="{BB962C8B-B14F-4D97-AF65-F5344CB8AC3E}">
        <p14:creationId xmlns:p14="http://schemas.microsoft.com/office/powerpoint/2010/main" val="3528639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DB5B4-7B7E-43C1-AB24-DD6517D96DA3}"/>
              </a:ext>
            </a:extLst>
          </p:cNvPr>
          <p:cNvSpPr>
            <a:spLocks noGrp="1"/>
          </p:cNvSpPr>
          <p:nvPr>
            <p:ph type="title"/>
          </p:nvPr>
        </p:nvSpPr>
        <p:spPr>
          <a:xfrm>
            <a:off x="628650" y="145208"/>
            <a:ext cx="7886700" cy="903416"/>
          </a:xfrm>
        </p:spPr>
        <p:txBody>
          <a:bodyPr>
            <a:normAutofit/>
          </a:bodyPr>
          <a:lstStyle/>
          <a:p>
            <a:r>
              <a:rPr lang="en-US" sz="3200" dirty="0"/>
              <a:t>Association Cash Requirements cont’d</a:t>
            </a:r>
          </a:p>
        </p:txBody>
      </p:sp>
      <p:sp>
        <p:nvSpPr>
          <p:cNvPr id="3" name="Content Placeholder 2">
            <a:extLst>
              <a:ext uri="{FF2B5EF4-FFF2-40B4-BE49-F238E27FC236}">
                <a16:creationId xmlns:a16="http://schemas.microsoft.com/office/drawing/2014/main" id="{F4AEEBD9-D90F-43CF-BA7B-892F9E1BDF73}"/>
              </a:ext>
            </a:extLst>
          </p:cNvPr>
          <p:cNvSpPr>
            <a:spLocks noGrp="1"/>
          </p:cNvSpPr>
          <p:nvPr>
            <p:ph idx="1"/>
          </p:nvPr>
        </p:nvSpPr>
        <p:spPr>
          <a:xfrm>
            <a:off x="628650" y="1518406"/>
            <a:ext cx="7886700" cy="4658557"/>
          </a:xfrm>
        </p:spPr>
        <p:txBody>
          <a:bodyPr>
            <a:normAutofit lnSpcReduction="10000"/>
          </a:bodyPr>
          <a:lstStyle/>
          <a:p>
            <a:pPr marL="0" indent="0" algn="ctr">
              <a:buNone/>
            </a:pPr>
            <a:r>
              <a:rPr lang="en-US" sz="3600" b="1" dirty="0"/>
              <a:t>$375K Draw Anticipated April 2021 </a:t>
            </a:r>
          </a:p>
          <a:p>
            <a:pPr marL="0" indent="0">
              <a:buNone/>
            </a:pPr>
            <a:endParaRPr lang="en-US" dirty="0"/>
          </a:p>
          <a:p>
            <a:r>
              <a:rPr lang="en-US" dirty="0"/>
              <a:t>2021 budget deficit less than depreciation expense </a:t>
            </a:r>
          </a:p>
          <a:p>
            <a:r>
              <a:rPr lang="en-US" dirty="0"/>
              <a:t>No major capital expenses </a:t>
            </a:r>
          </a:p>
          <a:p>
            <a:r>
              <a:rPr lang="en-US" dirty="0"/>
              <a:t>Inventory levels must increase $300K in Q1 to meet sales forecast</a:t>
            </a:r>
          </a:p>
          <a:p>
            <a:r>
              <a:rPr lang="en-US" dirty="0"/>
              <a:t>85% Naval Academy and OCS will opt for 5mo 0% Installment  Plan</a:t>
            </a:r>
          </a:p>
          <a:p>
            <a:r>
              <a:rPr lang="en-US" dirty="0"/>
              <a:t>Membership decline impacts cash $200K ; Q1 deficit $75K</a:t>
            </a:r>
          </a:p>
          <a:p>
            <a:endParaRPr lang="en-US" dirty="0"/>
          </a:p>
          <a:p>
            <a:endParaRPr lang="en-US" dirty="0"/>
          </a:p>
        </p:txBody>
      </p:sp>
      <p:sp>
        <p:nvSpPr>
          <p:cNvPr id="4" name="Date Placeholder 3">
            <a:extLst>
              <a:ext uri="{FF2B5EF4-FFF2-40B4-BE49-F238E27FC236}">
                <a16:creationId xmlns:a16="http://schemas.microsoft.com/office/drawing/2014/main" id="{E4FF82BE-32DC-475C-9F2B-4CF1D54981F0}"/>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February 2021 </a:t>
            </a:r>
          </a:p>
          <a:p>
            <a:endParaRPr lang="en-US" dirty="0"/>
          </a:p>
        </p:txBody>
      </p:sp>
    </p:spTree>
    <p:extLst>
      <p:ext uri="{BB962C8B-B14F-4D97-AF65-F5344CB8AC3E}">
        <p14:creationId xmlns:p14="http://schemas.microsoft.com/office/powerpoint/2010/main" val="1372426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4064D-ADA6-411A-9D9D-5D7CA82F8CB6}"/>
              </a:ext>
            </a:extLst>
          </p:cNvPr>
          <p:cNvSpPr>
            <a:spLocks noGrp="1"/>
          </p:cNvSpPr>
          <p:nvPr>
            <p:ph type="title"/>
          </p:nvPr>
        </p:nvSpPr>
        <p:spPr>
          <a:xfrm>
            <a:off x="687373" y="136524"/>
            <a:ext cx="7886700" cy="777874"/>
          </a:xfrm>
        </p:spPr>
        <p:txBody>
          <a:bodyPr>
            <a:normAutofit fontScale="90000"/>
          </a:bodyPr>
          <a:lstStyle/>
          <a:p>
            <a:r>
              <a:rPr lang="en-US" sz="4000" b="1" dirty="0"/>
              <a:t>Finance Committee</a:t>
            </a:r>
            <a:br>
              <a:rPr lang="en-US" sz="4000" b="1" dirty="0"/>
            </a:br>
            <a:r>
              <a:rPr lang="en-US" sz="4000" b="1" dirty="0"/>
              <a:t>Paycheck Protection Program:  Status</a:t>
            </a:r>
            <a:endParaRPr lang="en-US" sz="4000" dirty="0"/>
          </a:p>
        </p:txBody>
      </p:sp>
      <p:sp>
        <p:nvSpPr>
          <p:cNvPr id="11" name="Content Placeholder 10">
            <a:extLst>
              <a:ext uri="{FF2B5EF4-FFF2-40B4-BE49-F238E27FC236}">
                <a16:creationId xmlns:a16="http://schemas.microsoft.com/office/drawing/2014/main" id="{C59453C7-1D56-429D-BBD9-BFC2D1231184}"/>
              </a:ext>
            </a:extLst>
          </p:cNvPr>
          <p:cNvSpPr>
            <a:spLocks noGrp="1"/>
          </p:cNvSpPr>
          <p:nvPr>
            <p:ph idx="1"/>
          </p:nvPr>
        </p:nvSpPr>
        <p:spPr/>
        <p:txBody>
          <a:bodyPr>
            <a:normAutofit/>
          </a:bodyPr>
          <a:lstStyle/>
          <a:p>
            <a:r>
              <a:rPr lang="en-US" sz="1800" b="0" i="0" u="none" strike="noStrike" baseline="0" dirty="0">
                <a:solidFill>
                  <a:srgbClr val="000000"/>
                </a:solidFill>
                <a:latin typeface="Arial" panose="020B0604020202020204" pitchFamily="34" charset="0"/>
              </a:rPr>
              <a:t>On 16 April 2020, the MCA received proceeds in the amount of $827,600 to fund payroll, rent, utilities, and interest on mortgages and existing debt through the Paycheck Protection Program (the “PPP Loan”). </a:t>
            </a:r>
          </a:p>
          <a:p>
            <a:r>
              <a:rPr lang="en-US" sz="1800" b="0" i="0" u="none" strike="noStrike" baseline="0" dirty="0">
                <a:solidFill>
                  <a:srgbClr val="000000"/>
                </a:solidFill>
                <a:latin typeface="Arial" panose="020B0604020202020204" pitchFamily="34" charset="0"/>
              </a:rPr>
              <a:t>The PPP loan may be forgiven by the U.S. Small Business Administration (SBA) subject to certain performance barriers, as outlined in the loan agreement and the CARES Act. </a:t>
            </a:r>
          </a:p>
          <a:p>
            <a:r>
              <a:rPr lang="en-US" sz="1800" dirty="0">
                <a:solidFill>
                  <a:srgbClr val="000000"/>
                </a:solidFill>
                <a:latin typeface="Arial" panose="020B0604020202020204" pitchFamily="34" charset="0"/>
              </a:rPr>
              <a:t>MCA</a:t>
            </a:r>
            <a:r>
              <a:rPr lang="en-US" sz="1800" b="0" i="0" u="none" strike="noStrike" baseline="0" dirty="0">
                <a:solidFill>
                  <a:srgbClr val="000000"/>
                </a:solidFill>
                <a:latin typeface="Arial" panose="020B0604020202020204" pitchFamily="34" charset="0"/>
              </a:rPr>
              <a:t> has classified this loan as a conditional contribution for accounting purposes. The MCA recognized $827,600 of Other revenue related to this agreement during the year ended 31 Dec 2020, which represents the portion of the PPP loan funds for which the performance barriers have been met. </a:t>
            </a:r>
          </a:p>
          <a:p>
            <a:r>
              <a:rPr lang="en-US" sz="1800" b="0" i="0" u="none" strike="noStrike" baseline="0" dirty="0">
                <a:solidFill>
                  <a:srgbClr val="000000"/>
                </a:solidFill>
                <a:latin typeface="Arial" panose="020B0604020202020204" pitchFamily="34" charset="0"/>
              </a:rPr>
              <a:t>The SBA has not formally forgiven any portion of the MCA’s obligation under this PPP loan. Payment of principal and interest is deferred until the date on which the amount of forgiveness is remitted to the lender or, if the organization fails to apply for forgiveness within 10 months after the covered period, then payment of principal and interest shall begin on that date.  </a:t>
            </a:r>
            <a:r>
              <a:rPr lang="en-US" sz="1800" dirty="0">
                <a:solidFill>
                  <a:srgbClr val="000000"/>
                </a:solidFill>
                <a:latin typeface="Arial" panose="020B0604020202020204" pitchFamily="34" charset="0"/>
              </a:rPr>
              <a:t>MCA applied for forgiveness in January 2021.</a:t>
            </a:r>
            <a:r>
              <a:rPr lang="en-US" sz="1800" b="0" i="0" u="none" strike="noStrike" baseline="0" dirty="0">
                <a:solidFill>
                  <a:srgbClr val="000000"/>
                </a:solidFill>
                <a:latin typeface="Arial" panose="020B0604020202020204" pitchFamily="34" charset="0"/>
              </a:rPr>
              <a:t> </a:t>
            </a:r>
            <a:endParaRPr lang="en-US" dirty="0"/>
          </a:p>
        </p:txBody>
      </p:sp>
      <p:sp>
        <p:nvSpPr>
          <p:cNvPr id="10" name="Date Placeholder 3">
            <a:extLst>
              <a:ext uri="{FF2B5EF4-FFF2-40B4-BE49-F238E27FC236}">
                <a16:creationId xmlns:a16="http://schemas.microsoft.com/office/drawing/2014/main" id="{5BBC7D40-2881-4833-9A57-BDF31B13E387}"/>
              </a:ext>
            </a:extLst>
          </p:cNvPr>
          <p:cNvSpPr>
            <a:spLocks noGrp="1"/>
          </p:cNvSpPr>
          <p:nvPr>
            <p:ph type="dt" sz="half" idx="10"/>
          </p:nvPr>
        </p:nvSpPr>
        <p:spPr>
          <a:prstGeom prst="rect">
            <a:avLst/>
          </a:prstGeom>
        </p:spPr>
        <p:txBody>
          <a:bodyPr anchor="t"/>
          <a:lstStyle>
            <a:lvl1pPr>
              <a:defRPr sz="1200"/>
            </a:lvl1pPr>
          </a:lstStyle>
          <a:p>
            <a:r>
              <a:rPr lang="en-US" dirty="0"/>
              <a:t>Finance Committee</a:t>
            </a:r>
          </a:p>
          <a:p>
            <a:r>
              <a:rPr lang="en-US" dirty="0"/>
              <a:t>Board Meeting – February 2021 </a:t>
            </a:r>
          </a:p>
          <a:p>
            <a:endParaRPr lang="en-US" dirty="0"/>
          </a:p>
        </p:txBody>
      </p:sp>
      <p:sp>
        <p:nvSpPr>
          <p:cNvPr id="8" name="Footer Placeholder 4">
            <a:extLst>
              <a:ext uri="{FF2B5EF4-FFF2-40B4-BE49-F238E27FC236}">
                <a16:creationId xmlns:a16="http://schemas.microsoft.com/office/drawing/2014/main" id="{7AEA2EAE-47A8-4411-ADD5-71E4B4035905}"/>
              </a:ext>
            </a:extLst>
          </p:cNvPr>
          <p:cNvSpPr>
            <a:spLocks noGrp="1"/>
          </p:cNvSpPr>
          <p:nvPr>
            <p:ph type="ftr" sz="quarter" idx="11"/>
          </p:nvPr>
        </p:nvSpPr>
        <p:spPr>
          <a:prstGeom prst="rect">
            <a:avLst/>
          </a:prstGeom>
        </p:spPr>
        <p:txBody>
          <a:bodyPr anchor="ctr"/>
          <a:lstStyle>
            <a:lvl1pPr algn="r">
              <a:defRPr sz="1200"/>
            </a:lvl1pPr>
          </a:lstStyle>
          <a:p>
            <a:r>
              <a:rPr lang="en-US" dirty="0"/>
              <a:t>Page </a:t>
            </a:r>
            <a:fld id="{AD9D1041-BFAC-476F-9A83-02B77F35B26C}" type="slidenum">
              <a:rPr lang="en-US" smtClean="0"/>
              <a:t>2</a:t>
            </a:fld>
            <a:endParaRPr lang="en-US" dirty="0"/>
          </a:p>
        </p:txBody>
      </p:sp>
    </p:spTree>
    <p:extLst>
      <p:ext uri="{BB962C8B-B14F-4D97-AF65-F5344CB8AC3E}">
        <p14:creationId xmlns:p14="http://schemas.microsoft.com/office/powerpoint/2010/main" val="3940214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82B0B3-C537-4CE9-B0BF-CBE7F78CF2C8}"/>
              </a:ext>
            </a:extLst>
          </p:cNvPr>
          <p:cNvSpPr>
            <a:spLocks noGrp="1"/>
          </p:cNvSpPr>
          <p:nvPr>
            <p:ph idx="1"/>
          </p:nvPr>
        </p:nvSpPr>
        <p:spPr/>
        <p:txBody>
          <a:bodyPr/>
          <a:lstStyle/>
          <a:p>
            <a:endParaRPr lang="en-US" dirty="0"/>
          </a:p>
          <a:p>
            <a:r>
              <a:rPr lang="en-US" dirty="0"/>
              <a:t>Consolidated Appropriations Act 2021 signed into law 27 Dec 2020</a:t>
            </a:r>
          </a:p>
          <a:p>
            <a:r>
              <a:rPr lang="en-US" dirty="0"/>
              <a:t>Additional PPP funds, similar terms</a:t>
            </a:r>
          </a:p>
          <a:p>
            <a:r>
              <a:rPr lang="en-US" dirty="0"/>
              <a:t>Added condition requires proof of 25% revenue decline (Pre-COVID)</a:t>
            </a:r>
          </a:p>
          <a:p>
            <a:r>
              <a:rPr lang="en-US" dirty="0"/>
              <a:t>MCA does not meet 25% revenue decline qualification requirement</a:t>
            </a:r>
          </a:p>
          <a:p>
            <a:pPr marL="0" indent="0">
              <a:buNone/>
            </a:pPr>
            <a:endParaRPr lang="en-US" dirty="0"/>
          </a:p>
        </p:txBody>
      </p:sp>
      <p:sp>
        <p:nvSpPr>
          <p:cNvPr id="4" name="Title 1">
            <a:extLst>
              <a:ext uri="{FF2B5EF4-FFF2-40B4-BE49-F238E27FC236}">
                <a16:creationId xmlns:a16="http://schemas.microsoft.com/office/drawing/2014/main" id="{35CF01C3-F086-4F91-8E9D-2EB6D4E582CE}"/>
              </a:ext>
            </a:extLst>
          </p:cNvPr>
          <p:cNvSpPr>
            <a:spLocks noGrp="1"/>
          </p:cNvSpPr>
          <p:nvPr>
            <p:ph type="title"/>
          </p:nvPr>
        </p:nvSpPr>
        <p:spPr>
          <a:xfrm>
            <a:off x="628650" y="144463"/>
            <a:ext cx="7886700" cy="777875"/>
          </a:xfrm>
        </p:spPr>
        <p:txBody>
          <a:bodyPr>
            <a:noAutofit/>
          </a:bodyPr>
          <a:lstStyle/>
          <a:p>
            <a:r>
              <a:rPr lang="en-US" sz="3400" b="1" dirty="0"/>
              <a:t>Finance Committee</a:t>
            </a:r>
            <a:br>
              <a:rPr lang="en-US" sz="3400" b="1" dirty="0"/>
            </a:br>
            <a:r>
              <a:rPr lang="en-US" sz="3400" b="1" dirty="0"/>
              <a:t>Paycheck Protection Program: “Round 2”</a:t>
            </a:r>
            <a:endParaRPr lang="en-US" sz="3400" dirty="0"/>
          </a:p>
        </p:txBody>
      </p:sp>
      <p:sp>
        <p:nvSpPr>
          <p:cNvPr id="5" name="Date Placeholder 3">
            <a:extLst>
              <a:ext uri="{FF2B5EF4-FFF2-40B4-BE49-F238E27FC236}">
                <a16:creationId xmlns:a16="http://schemas.microsoft.com/office/drawing/2014/main" id="{02ABCEF9-CF4E-4A6D-A053-5832A61FC510}"/>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February 2021 </a:t>
            </a:r>
          </a:p>
          <a:p>
            <a:endParaRPr lang="en-US" dirty="0"/>
          </a:p>
        </p:txBody>
      </p:sp>
    </p:spTree>
    <p:extLst>
      <p:ext uri="{BB962C8B-B14F-4D97-AF65-F5344CB8AC3E}">
        <p14:creationId xmlns:p14="http://schemas.microsoft.com/office/powerpoint/2010/main" val="1984286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4064D-ADA6-411A-9D9D-5D7CA82F8CB6}"/>
              </a:ext>
            </a:extLst>
          </p:cNvPr>
          <p:cNvSpPr>
            <a:spLocks noGrp="1"/>
          </p:cNvSpPr>
          <p:nvPr>
            <p:ph type="title"/>
          </p:nvPr>
        </p:nvSpPr>
        <p:spPr>
          <a:xfrm>
            <a:off x="628650" y="142388"/>
            <a:ext cx="7886700" cy="933937"/>
          </a:xfrm>
        </p:spPr>
        <p:txBody>
          <a:bodyPr>
            <a:noAutofit/>
          </a:bodyPr>
          <a:lstStyle/>
          <a:p>
            <a:r>
              <a:rPr lang="en-US" sz="2400" b="1" dirty="0"/>
              <a:t>Finance Committee</a:t>
            </a:r>
            <a:br>
              <a:rPr lang="en-US" sz="2400" b="1" dirty="0"/>
            </a:br>
            <a:r>
              <a:rPr lang="en-US" sz="2400" dirty="0"/>
              <a:t>Marine Corps Association</a:t>
            </a:r>
            <a:r>
              <a:rPr lang="en-US" sz="2400" b="1" dirty="0"/>
              <a:t> </a:t>
            </a:r>
            <a:r>
              <a:rPr lang="en-US" sz="2800" b="1" dirty="0"/>
              <a:t>Foundation</a:t>
            </a:r>
            <a:r>
              <a:rPr lang="en-US" sz="2400" b="1" dirty="0"/>
              <a:t> </a:t>
            </a:r>
            <a:r>
              <a:rPr lang="en-US" sz="2400" dirty="0"/>
              <a:t>Finance Dashboard – 2020.12.31                 </a:t>
            </a:r>
            <a:r>
              <a:rPr lang="en-US" sz="1200" dirty="0"/>
              <a:t>excludes investment activity</a:t>
            </a:r>
            <a:endParaRPr lang="en-US" sz="2400" dirty="0"/>
          </a:p>
        </p:txBody>
      </p:sp>
      <p:sp>
        <p:nvSpPr>
          <p:cNvPr id="9" name="Footer Placeholder 4">
            <a:extLst>
              <a:ext uri="{FF2B5EF4-FFF2-40B4-BE49-F238E27FC236}">
                <a16:creationId xmlns:a16="http://schemas.microsoft.com/office/drawing/2014/main" id="{6D7ECBDA-10EF-42CD-8752-1A286D5CF026}"/>
              </a:ext>
            </a:extLst>
          </p:cNvPr>
          <p:cNvSpPr>
            <a:spLocks noGrp="1"/>
          </p:cNvSpPr>
          <p:nvPr>
            <p:ph type="ftr" sz="quarter" idx="11"/>
          </p:nvPr>
        </p:nvSpPr>
        <p:spPr>
          <a:xfrm>
            <a:off x="5741377" y="6267514"/>
            <a:ext cx="2773973" cy="365125"/>
          </a:xfrm>
          <a:prstGeom prst="rect">
            <a:avLst/>
          </a:prstGeom>
        </p:spPr>
        <p:txBody>
          <a:bodyPr anchor="ctr"/>
          <a:lstStyle>
            <a:lvl1pPr algn="r">
              <a:defRPr sz="1200"/>
            </a:lvl1pPr>
          </a:lstStyle>
          <a:p>
            <a:r>
              <a:rPr lang="en-US" dirty="0"/>
              <a:t>Page </a:t>
            </a:r>
            <a:fld id="{AD9D1041-BFAC-476F-9A83-02B77F35B26C}" type="slidenum">
              <a:rPr lang="en-US" smtClean="0"/>
              <a:t>4</a:t>
            </a:fld>
            <a:endParaRPr lang="en-US" dirty="0"/>
          </a:p>
        </p:txBody>
      </p:sp>
      <p:sp>
        <p:nvSpPr>
          <p:cNvPr id="85" name="Date Placeholder 3">
            <a:extLst>
              <a:ext uri="{FF2B5EF4-FFF2-40B4-BE49-F238E27FC236}">
                <a16:creationId xmlns:a16="http://schemas.microsoft.com/office/drawing/2014/main" id="{C8B2E5FE-62A9-4732-A860-A119A487E668}"/>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 2021</a:t>
            </a:r>
          </a:p>
          <a:p>
            <a:endParaRPr lang="en-US" dirty="0"/>
          </a:p>
        </p:txBody>
      </p:sp>
      <p:sp>
        <p:nvSpPr>
          <p:cNvPr id="10" name="TextBox 9">
            <a:extLst>
              <a:ext uri="{FF2B5EF4-FFF2-40B4-BE49-F238E27FC236}">
                <a16:creationId xmlns:a16="http://schemas.microsoft.com/office/drawing/2014/main" id="{B2598983-F8FE-4E78-A06C-387D77198C1E}"/>
              </a:ext>
            </a:extLst>
          </p:cNvPr>
          <p:cNvSpPr txBox="1"/>
          <p:nvPr/>
        </p:nvSpPr>
        <p:spPr>
          <a:xfrm>
            <a:off x="3895632" y="2994198"/>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B050"/>
                </a:solidFill>
              </a:rPr>
              <a:t>$1.43M</a:t>
            </a:r>
          </a:p>
        </p:txBody>
      </p:sp>
      <p:sp>
        <p:nvSpPr>
          <p:cNvPr id="11" name="Rectangle 10">
            <a:extLst>
              <a:ext uri="{FF2B5EF4-FFF2-40B4-BE49-F238E27FC236}">
                <a16:creationId xmlns:a16="http://schemas.microsoft.com/office/drawing/2014/main" id="{7FE27127-FC18-42B0-90F0-2E6A28B914AC}"/>
              </a:ext>
            </a:extLst>
          </p:cNvPr>
          <p:cNvSpPr/>
          <p:nvPr/>
        </p:nvSpPr>
        <p:spPr>
          <a:xfrm>
            <a:off x="3895632" y="3408417"/>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$4K above plan</a:t>
            </a:r>
          </a:p>
          <a:p>
            <a:pPr algn="ctr">
              <a:lnSpc>
                <a:spcPct val="85000"/>
              </a:lnSpc>
              <a:spcAft>
                <a:spcPts val="600"/>
              </a:spcAft>
              <a:buClr>
                <a:schemeClr val="accent2"/>
              </a:buClr>
              <a:buSzPct val="70000"/>
            </a:pPr>
            <a:r>
              <a:rPr lang="en-US" sz="1000" dirty="0">
                <a:solidFill>
                  <a:schemeClr val="tx1"/>
                </a:solidFill>
              </a:rPr>
              <a:t>$9K above PY</a:t>
            </a:r>
          </a:p>
        </p:txBody>
      </p:sp>
      <p:sp>
        <p:nvSpPr>
          <p:cNvPr id="12" name="Rectangle 11">
            <a:extLst>
              <a:ext uri="{FF2B5EF4-FFF2-40B4-BE49-F238E27FC236}">
                <a16:creationId xmlns:a16="http://schemas.microsoft.com/office/drawing/2014/main" id="{8332A6CD-2229-43C5-BA03-6C10B33FD22C}"/>
              </a:ext>
            </a:extLst>
          </p:cNvPr>
          <p:cNvSpPr/>
          <p:nvPr/>
        </p:nvSpPr>
        <p:spPr>
          <a:xfrm>
            <a:off x="3927352" y="2657560"/>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Individual</a:t>
            </a:r>
          </a:p>
        </p:txBody>
      </p:sp>
      <p:sp>
        <p:nvSpPr>
          <p:cNvPr id="16" name="TextBox 15">
            <a:extLst>
              <a:ext uri="{FF2B5EF4-FFF2-40B4-BE49-F238E27FC236}">
                <a16:creationId xmlns:a16="http://schemas.microsoft.com/office/drawing/2014/main" id="{A38B4113-4D14-4347-8328-6E0A616BCB47}"/>
              </a:ext>
            </a:extLst>
          </p:cNvPr>
          <p:cNvSpPr txBox="1"/>
          <p:nvPr/>
        </p:nvSpPr>
        <p:spPr>
          <a:xfrm>
            <a:off x="3895632" y="4167874"/>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FF0000"/>
                </a:solidFill>
              </a:rPr>
              <a:t>$167K</a:t>
            </a:r>
          </a:p>
        </p:txBody>
      </p:sp>
      <p:sp>
        <p:nvSpPr>
          <p:cNvPr id="17" name="Rectangle 16">
            <a:extLst>
              <a:ext uri="{FF2B5EF4-FFF2-40B4-BE49-F238E27FC236}">
                <a16:creationId xmlns:a16="http://schemas.microsoft.com/office/drawing/2014/main" id="{141B50D6-89D9-4AAF-9999-8718E9E0FDA3}"/>
              </a:ext>
            </a:extLst>
          </p:cNvPr>
          <p:cNvSpPr/>
          <p:nvPr/>
        </p:nvSpPr>
        <p:spPr>
          <a:xfrm>
            <a:off x="3895632" y="4582093"/>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$72K below plan</a:t>
            </a:r>
          </a:p>
          <a:p>
            <a:pPr algn="ctr">
              <a:lnSpc>
                <a:spcPct val="85000"/>
              </a:lnSpc>
              <a:spcAft>
                <a:spcPts val="600"/>
              </a:spcAft>
              <a:buClr>
                <a:schemeClr val="accent2"/>
              </a:buClr>
              <a:buSzPct val="70000"/>
            </a:pPr>
            <a:r>
              <a:rPr lang="en-US" sz="1000" dirty="0">
                <a:solidFill>
                  <a:schemeClr val="tx1"/>
                </a:solidFill>
              </a:rPr>
              <a:t>$92K below PY</a:t>
            </a:r>
          </a:p>
        </p:txBody>
      </p:sp>
      <p:sp>
        <p:nvSpPr>
          <p:cNvPr id="18" name="Rectangle 17">
            <a:extLst>
              <a:ext uri="{FF2B5EF4-FFF2-40B4-BE49-F238E27FC236}">
                <a16:creationId xmlns:a16="http://schemas.microsoft.com/office/drawing/2014/main" id="{88FCEB6F-F49F-4B56-9E6C-B52F547AAC44}"/>
              </a:ext>
            </a:extLst>
          </p:cNvPr>
          <p:cNvSpPr/>
          <p:nvPr/>
        </p:nvSpPr>
        <p:spPr>
          <a:xfrm>
            <a:off x="3900848" y="3831236"/>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Corporate</a:t>
            </a:r>
          </a:p>
        </p:txBody>
      </p:sp>
      <p:sp>
        <p:nvSpPr>
          <p:cNvPr id="19" name="TextBox 18">
            <a:extLst>
              <a:ext uri="{FF2B5EF4-FFF2-40B4-BE49-F238E27FC236}">
                <a16:creationId xmlns:a16="http://schemas.microsoft.com/office/drawing/2014/main" id="{79B4DDFB-64C9-4F75-A4EE-0D95F17F24FF}"/>
              </a:ext>
            </a:extLst>
          </p:cNvPr>
          <p:cNvSpPr txBox="1"/>
          <p:nvPr/>
        </p:nvSpPr>
        <p:spPr>
          <a:xfrm>
            <a:off x="628651" y="1497631"/>
            <a:ext cx="2111886" cy="507831"/>
          </a:xfrm>
          <a:prstGeom prst="rect">
            <a:avLst/>
          </a:prstGeom>
          <a:noFill/>
        </p:spPr>
        <p:txBody>
          <a:bodyPr wrap="square" lIns="0" tIns="36576" rIns="0" bIns="0" rtlCol="0" anchor="ctr">
            <a:spAutoFit/>
          </a:bodyPr>
          <a:lstStyle/>
          <a:p>
            <a:pPr algn="ctr">
              <a:lnSpc>
                <a:spcPct val="85000"/>
              </a:lnSpc>
              <a:spcAft>
                <a:spcPts val="600"/>
              </a:spcAft>
              <a:buClr>
                <a:schemeClr val="accent2"/>
              </a:buClr>
              <a:buSzPct val="70000"/>
            </a:pPr>
            <a:r>
              <a:rPr lang="en-US" sz="3600" b="1" dirty="0">
                <a:solidFill>
                  <a:srgbClr val="00B050"/>
                </a:solidFill>
              </a:rPr>
              <a:t>$100K</a:t>
            </a:r>
          </a:p>
        </p:txBody>
      </p:sp>
      <p:sp>
        <p:nvSpPr>
          <p:cNvPr id="20" name="Rectangle 19">
            <a:extLst>
              <a:ext uri="{FF2B5EF4-FFF2-40B4-BE49-F238E27FC236}">
                <a16:creationId xmlns:a16="http://schemas.microsoft.com/office/drawing/2014/main" id="{ED6C4421-FEC0-4438-8A12-BB602E56A02C}"/>
              </a:ext>
            </a:extLst>
          </p:cNvPr>
          <p:cNvSpPr/>
          <p:nvPr/>
        </p:nvSpPr>
        <p:spPr>
          <a:xfrm>
            <a:off x="628650" y="2014095"/>
            <a:ext cx="2111887"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$90K above plan of -$10K</a:t>
            </a:r>
          </a:p>
          <a:p>
            <a:pPr algn="ctr">
              <a:lnSpc>
                <a:spcPct val="85000"/>
              </a:lnSpc>
              <a:spcAft>
                <a:spcPts val="600"/>
              </a:spcAft>
              <a:buClr>
                <a:schemeClr val="accent2"/>
              </a:buClr>
              <a:buSzPct val="70000"/>
            </a:pPr>
            <a:r>
              <a:rPr lang="en-US" sz="1100" dirty="0">
                <a:solidFill>
                  <a:schemeClr val="tx1"/>
                </a:solidFill>
              </a:rPr>
              <a:t>$120K above PY of -$20K</a:t>
            </a:r>
          </a:p>
        </p:txBody>
      </p:sp>
      <p:sp>
        <p:nvSpPr>
          <p:cNvPr id="21" name="Rectangle 20">
            <a:extLst>
              <a:ext uri="{FF2B5EF4-FFF2-40B4-BE49-F238E27FC236}">
                <a16:creationId xmlns:a16="http://schemas.microsoft.com/office/drawing/2014/main" id="{21730A6E-B6FB-40C6-8E1B-78E9B4DFB7F1}"/>
              </a:ext>
            </a:extLst>
          </p:cNvPr>
          <p:cNvSpPr/>
          <p:nvPr/>
        </p:nvSpPr>
        <p:spPr>
          <a:xfrm>
            <a:off x="633867" y="1152360"/>
            <a:ext cx="2106670" cy="312337"/>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Net Operations</a:t>
            </a:r>
          </a:p>
        </p:txBody>
      </p:sp>
      <p:sp>
        <p:nvSpPr>
          <p:cNvPr id="22" name="TextBox 21">
            <a:extLst>
              <a:ext uri="{FF2B5EF4-FFF2-40B4-BE49-F238E27FC236}">
                <a16:creationId xmlns:a16="http://schemas.microsoft.com/office/drawing/2014/main" id="{1BA8FFA2-A039-4B97-8720-E6B5D8FEC0AF}"/>
              </a:ext>
            </a:extLst>
          </p:cNvPr>
          <p:cNvSpPr txBox="1"/>
          <p:nvPr/>
        </p:nvSpPr>
        <p:spPr>
          <a:xfrm>
            <a:off x="3633041" y="1495546"/>
            <a:ext cx="2103120" cy="512000"/>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3600" b="1" dirty="0">
                <a:solidFill>
                  <a:srgbClr val="FF0000"/>
                </a:solidFill>
              </a:rPr>
              <a:t>$1.6M</a:t>
            </a:r>
          </a:p>
        </p:txBody>
      </p:sp>
      <p:sp>
        <p:nvSpPr>
          <p:cNvPr id="23" name="Rectangle 22">
            <a:extLst>
              <a:ext uri="{FF2B5EF4-FFF2-40B4-BE49-F238E27FC236}">
                <a16:creationId xmlns:a16="http://schemas.microsoft.com/office/drawing/2014/main" id="{F663F750-0568-4F34-A317-23678B684906}"/>
              </a:ext>
            </a:extLst>
          </p:cNvPr>
          <p:cNvSpPr/>
          <p:nvPr/>
        </p:nvSpPr>
        <p:spPr>
          <a:xfrm>
            <a:off x="3633041" y="2014095"/>
            <a:ext cx="2103120"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$66K  below plan</a:t>
            </a:r>
          </a:p>
          <a:p>
            <a:pPr algn="ctr">
              <a:lnSpc>
                <a:spcPct val="85000"/>
              </a:lnSpc>
              <a:spcAft>
                <a:spcPts val="600"/>
              </a:spcAft>
              <a:buClr>
                <a:schemeClr val="accent2"/>
              </a:buClr>
              <a:buSzPct val="70000"/>
            </a:pPr>
            <a:r>
              <a:rPr lang="en-US" sz="1100" dirty="0">
                <a:solidFill>
                  <a:schemeClr val="tx1"/>
                </a:solidFill>
              </a:rPr>
              <a:t>$16K  above PY</a:t>
            </a:r>
          </a:p>
        </p:txBody>
      </p:sp>
      <p:sp>
        <p:nvSpPr>
          <p:cNvPr id="24" name="Rectangle 23">
            <a:extLst>
              <a:ext uri="{FF2B5EF4-FFF2-40B4-BE49-F238E27FC236}">
                <a16:creationId xmlns:a16="http://schemas.microsoft.com/office/drawing/2014/main" id="{0FBACD9B-EE23-4D6D-9026-D0974FA6F55F}"/>
              </a:ext>
            </a:extLst>
          </p:cNvPr>
          <p:cNvSpPr/>
          <p:nvPr/>
        </p:nvSpPr>
        <p:spPr>
          <a:xfrm>
            <a:off x="3638257" y="1152360"/>
            <a:ext cx="210312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Total</a:t>
            </a:r>
            <a:r>
              <a:rPr lang="en-US" sz="2000" b="1" dirty="0">
                <a:solidFill>
                  <a:schemeClr val="bg1"/>
                </a:solidFill>
              </a:rPr>
              <a:t> Income</a:t>
            </a:r>
          </a:p>
        </p:txBody>
      </p:sp>
      <p:sp>
        <p:nvSpPr>
          <p:cNvPr id="25" name="TextBox 24">
            <a:extLst>
              <a:ext uri="{FF2B5EF4-FFF2-40B4-BE49-F238E27FC236}">
                <a16:creationId xmlns:a16="http://schemas.microsoft.com/office/drawing/2014/main" id="{F179F4F9-9552-4151-BAC6-B4C03D80539B}"/>
              </a:ext>
            </a:extLst>
          </p:cNvPr>
          <p:cNvSpPr txBox="1"/>
          <p:nvPr/>
        </p:nvSpPr>
        <p:spPr>
          <a:xfrm>
            <a:off x="6403465" y="1495546"/>
            <a:ext cx="2103120" cy="512000"/>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3600" b="1" dirty="0">
                <a:solidFill>
                  <a:srgbClr val="00B050"/>
                </a:solidFill>
              </a:rPr>
              <a:t>$1.5M</a:t>
            </a:r>
          </a:p>
        </p:txBody>
      </p:sp>
      <p:sp>
        <p:nvSpPr>
          <p:cNvPr id="26" name="Rectangle 25">
            <a:extLst>
              <a:ext uri="{FF2B5EF4-FFF2-40B4-BE49-F238E27FC236}">
                <a16:creationId xmlns:a16="http://schemas.microsoft.com/office/drawing/2014/main" id="{B0BD7885-A87A-47DF-B638-55E50E285001}"/>
              </a:ext>
            </a:extLst>
          </p:cNvPr>
          <p:cNvSpPr/>
          <p:nvPr/>
        </p:nvSpPr>
        <p:spPr>
          <a:xfrm>
            <a:off x="6403465" y="2014095"/>
            <a:ext cx="2103120"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$200K below plan</a:t>
            </a:r>
          </a:p>
          <a:p>
            <a:pPr algn="ctr">
              <a:lnSpc>
                <a:spcPct val="85000"/>
              </a:lnSpc>
              <a:spcAft>
                <a:spcPts val="600"/>
              </a:spcAft>
              <a:buClr>
                <a:schemeClr val="accent2"/>
              </a:buClr>
              <a:buSzPct val="70000"/>
            </a:pPr>
            <a:r>
              <a:rPr lang="en-US" sz="1100" dirty="0">
                <a:solidFill>
                  <a:schemeClr val="tx1"/>
                </a:solidFill>
              </a:rPr>
              <a:t>$148K below PY</a:t>
            </a:r>
          </a:p>
        </p:txBody>
      </p:sp>
      <p:sp>
        <p:nvSpPr>
          <p:cNvPr id="27" name="Rectangle 26">
            <a:extLst>
              <a:ext uri="{FF2B5EF4-FFF2-40B4-BE49-F238E27FC236}">
                <a16:creationId xmlns:a16="http://schemas.microsoft.com/office/drawing/2014/main" id="{58CE97E9-35CF-4870-92D2-3D6DC47F77DF}"/>
              </a:ext>
            </a:extLst>
          </p:cNvPr>
          <p:cNvSpPr/>
          <p:nvPr/>
        </p:nvSpPr>
        <p:spPr>
          <a:xfrm>
            <a:off x="6408681" y="1152360"/>
            <a:ext cx="210312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Total Expense</a:t>
            </a:r>
          </a:p>
        </p:txBody>
      </p:sp>
      <p:sp>
        <p:nvSpPr>
          <p:cNvPr id="28" name="TextBox 27">
            <a:extLst>
              <a:ext uri="{FF2B5EF4-FFF2-40B4-BE49-F238E27FC236}">
                <a16:creationId xmlns:a16="http://schemas.microsoft.com/office/drawing/2014/main" id="{A1B9ED2F-5E6A-4FD6-B254-408538D2F10A}"/>
              </a:ext>
            </a:extLst>
          </p:cNvPr>
          <p:cNvSpPr txBox="1"/>
          <p:nvPr/>
        </p:nvSpPr>
        <p:spPr>
          <a:xfrm>
            <a:off x="6706232" y="5339696"/>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B050"/>
                </a:solidFill>
              </a:rPr>
              <a:t>$111K</a:t>
            </a:r>
          </a:p>
        </p:txBody>
      </p:sp>
      <p:sp>
        <p:nvSpPr>
          <p:cNvPr id="29" name="Rectangle 28">
            <a:extLst>
              <a:ext uri="{FF2B5EF4-FFF2-40B4-BE49-F238E27FC236}">
                <a16:creationId xmlns:a16="http://schemas.microsoft.com/office/drawing/2014/main" id="{FA591F76-FFC4-4703-8C1B-C942F8BB22A9}"/>
              </a:ext>
            </a:extLst>
          </p:cNvPr>
          <p:cNvSpPr/>
          <p:nvPr/>
        </p:nvSpPr>
        <p:spPr>
          <a:xfrm>
            <a:off x="6706232" y="5753915"/>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$9K below plan</a:t>
            </a:r>
          </a:p>
          <a:p>
            <a:pPr algn="ctr">
              <a:lnSpc>
                <a:spcPct val="85000"/>
              </a:lnSpc>
              <a:spcAft>
                <a:spcPts val="600"/>
              </a:spcAft>
              <a:buClr>
                <a:schemeClr val="accent2"/>
              </a:buClr>
              <a:buSzPct val="70000"/>
            </a:pPr>
            <a:r>
              <a:rPr lang="en-US" sz="1000" dirty="0">
                <a:solidFill>
                  <a:schemeClr val="tx1"/>
                </a:solidFill>
              </a:rPr>
              <a:t>$8K below PY</a:t>
            </a:r>
          </a:p>
        </p:txBody>
      </p:sp>
      <p:sp>
        <p:nvSpPr>
          <p:cNvPr id="30" name="Rectangle 29">
            <a:extLst>
              <a:ext uri="{FF2B5EF4-FFF2-40B4-BE49-F238E27FC236}">
                <a16:creationId xmlns:a16="http://schemas.microsoft.com/office/drawing/2014/main" id="{63C8F95A-CAFD-42F2-9825-710F0686D7AA}"/>
              </a:ext>
            </a:extLst>
          </p:cNvPr>
          <p:cNvSpPr/>
          <p:nvPr/>
        </p:nvSpPr>
        <p:spPr>
          <a:xfrm>
            <a:off x="6711448" y="5003058"/>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M&amp;G</a:t>
            </a:r>
          </a:p>
        </p:txBody>
      </p:sp>
      <p:sp>
        <p:nvSpPr>
          <p:cNvPr id="31" name="TextBox 30">
            <a:extLst>
              <a:ext uri="{FF2B5EF4-FFF2-40B4-BE49-F238E27FC236}">
                <a16:creationId xmlns:a16="http://schemas.microsoft.com/office/drawing/2014/main" id="{73D78576-4D32-46F4-A282-645301200AEF}"/>
              </a:ext>
            </a:extLst>
          </p:cNvPr>
          <p:cNvSpPr txBox="1"/>
          <p:nvPr/>
        </p:nvSpPr>
        <p:spPr>
          <a:xfrm>
            <a:off x="6706232" y="2994198"/>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B050"/>
                </a:solidFill>
              </a:rPr>
              <a:t>$800K</a:t>
            </a:r>
          </a:p>
        </p:txBody>
      </p:sp>
      <p:sp>
        <p:nvSpPr>
          <p:cNvPr id="32" name="Rectangle 31">
            <a:extLst>
              <a:ext uri="{FF2B5EF4-FFF2-40B4-BE49-F238E27FC236}">
                <a16:creationId xmlns:a16="http://schemas.microsoft.com/office/drawing/2014/main" id="{B8D0CE33-3DA8-44FC-ABFD-7D95C75731B9}"/>
              </a:ext>
            </a:extLst>
          </p:cNvPr>
          <p:cNvSpPr/>
          <p:nvPr/>
        </p:nvSpPr>
        <p:spPr>
          <a:xfrm>
            <a:off x="6706232" y="3408417"/>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$240K  below plan</a:t>
            </a:r>
          </a:p>
          <a:p>
            <a:pPr algn="ctr">
              <a:lnSpc>
                <a:spcPct val="85000"/>
              </a:lnSpc>
              <a:spcAft>
                <a:spcPts val="600"/>
              </a:spcAft>
              <a:buClr>
                <a:schemeClr val="accent2"/>
              </a:buClr>
              <a:buSzPct val="70000"/>
            </a:pPr>
            <a:r>
              <a:rPr lang="en-US" sz="1000" dirty="0">
                <a:solidFill>
                  <a:schemeClr val="tx1"/>
                </a:solidFill>
              </a:rPr>
              <a:t>$234K below PY</a:t>
            </a:r>
          </a:p>
        </p:txBody>
      </p:sp>
      <p:sp>
        <p:nvSpPr>
          <p:cNvPr id="33" name="Rectangle 32">
            <a:extLst>
              <a:ext uri="{FF2B5EF4-FFF2-40B4-BE49-F238E27FC236}">
                <a16:creationId xmlns:a16="http://schemas.microsoft.com/office/drawing/2014/main" id="{0818B92C-8DFB-4FD1-AF40-7944851C1E21}"/>
              </a:ext>
            </a:extLst>
          </p:cNvPr>
          <p:cNvSpPr/>
          <p:nvPr/>
        </p:nvSpPr>
        <p:spPr>
          <a:xfrm>
            <a:off x="6711448" y="2657560"/>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Program</a:t>
            </a:r>
          </a:p>
        </p:txBody>
      </p:sp>
      <p:sp>
        <p:nvSpPr>
          <p:cNvPr id="34" name="TextBox 33">
            <a:extLst>
              <a:ext uri="{FF2B5EF4-FFF2-40B4-BE49-F238E27FC236}">
                <a16:creationId xmlns:a16="http://schemas.microsoft.com/office/drawing/2014/main" id="{3A8463C7-4C94-484B-8786-8BAD54198B05}"/>
              </a:ext>
            </a:extLst>
          </p:cNvPr>
          <p:cNvSpPr txBox="1"/>
          <p:nvPr/>
        </p:nvSpPr>
        <p:spPr>
          <a:xfrm>
            <a:off x="6706232" y="4167874"/>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FF0000"/>
                </a:solidFill>
              </a:rPr>
              <a:t>$565K</a:t>
            </a:r>
          </a:p>
        </p:txBody>
      </p:sp>
      <p:sp>
        <p:nvSpPr>
          <p:cNvPr id="35" name="Rectangle 34">
            <a:extLst>
              <a:ext uri="{FF2B5EF4-FFF2-40B4-BE49-F238E27FC236}">
                <a16:creationId xmlns:a16="http://schemas.microsoft.com/office/drawing/2014/main" id="{94697EC0-7AD7-411E-8F29-DB5180384904}"/>
              </a:ext>
            </a:extLst>
          </p:cNvPr>
          <p:cNvSpPr/>
          <p:nvPr/>
        </p:nvSpPr>
        <p:spPr>
          <a:xfrm>
            <a:off x="6706232" y="4582093"/>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$45K above plan</a:t>
            </a:r>
          </a:p>
          <a:p>
            <a:pPr algn="ctr">
              <a:lnSpc>
                <a:spcPct val="85000"/>
              </a:lnSpc>
              <a:spcAft>
                <a:spcPts val="600"/>
              </a:spcAft>
              <a:buClr>
                <a:schemeClr val="accent2"/>
              </a:buClr>
              <a:buSzPct val="70000"/>
            </a:pPr>
            <a:r>
              <a:rPr lang="en-US" sz="1000" dirty="0">
                <a:solidFill>
                  <a:schemeClr val="tx1"/>
                </a:solidFill>
              </a:rPr>
              <a:t>$94K above PY</a:t>
            </a:r>
          </a:p>
        </p:txBody>
      </p:sp>
      <p:sp>
        <p:nvSpPr>
          <p:cNvPr id="36" name="Rectangle 35">
            <a:extLst>
              <a:ext uri="{FF2B5EF4-FFF2-40B4-BE49-F238E27FC236}">
                <a16:creationId xmlns:a16="http://schemas.microsoft.com/office/drawing/2014/main" id="{CB764E28-B5F2-412F-889E-C434EBE2A5D7}"/>
              </a:ext>
            </a:extLst>
          </p:cNvPr>
          <p:cNvSpPr/>
          <p:nvPr/>
        </p:nvSpPr>
        <p:spPr>
          <a:xfrm>
            <a:off x="6711448" y="3831236"/>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Fundraising</a:t>
            </a:r>
          </a:p>
        </p:txBody>
      </p:sp>
      <p:sp>
        <p:nvSpPr>
          <p:cNvPr id="3" name="Equals 2">
            <a:extLst>
              <a:ext uri="{FF2B5EF4-FFF2-40B4-BE49-F238E27FC236}">
                <a16:creationId xmlns:a16="http://schemas.microsoft.com/office/drawing/2014/main" id="{79A675F4-1139-4919-919C-094FBC9BAE9A}"/>
              </a:ext>
            </a:extLst>
          </p:cNvPr>
          <p:cNvSpPr/>
          <p:nvPr/>
        </p:nvSpPr>
        <p:spPr>
          <a:xfrm>
            <a:off x="2920753" y="1522946"/>
            <a:ext cx="640080" cy="457200"/>
          </a:xfrm>
          <a:prstGeom prst="mathEqual">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solidFill>
                <a:schemeClr val="tx1"/>
              </a:solidFill>
            </a:endParaRPr>
          </a:p>
        </p:txBody>
      </p:sp>
      <p:sp>
        <p:nvSpPr>
          <p:cNvPr id="4" name="Minus Sign 3">
            <a:extLst>
              <a:ext uri="{FF2B5EF4-FFF2-40B4-BE49-F238E27FC236}">
                <a16:creationId xmlns:a16="http://schemas.microsoft.com/office/drawing/2014/main" id="{2DF0264F-CC97-4F28-99A3-739240BC97AC}"/>
              </a:ext>
            </a:extLst>
          </p:cNvPr>
          <p:cNvSpPr/>
          <p:nvPr/>
        </p:nvSpPr>
        <p:spPr>
          <a:xfrm>
            <a:off x="5749773" y="1522946"/>
            <a:ext cx="640080" cy="457200"/>
          </a:xfrm>
          <a:prstGeom prst="mathMinu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34D820C1-2884-4471-A159-66F87CBBA8BD}"/>
              </a:ext>
            </a:extLst>
          </p:cNvPr>
          <p:cNvSpPr txBox="1"/>
          <p:nvPr/>
        </p:nvSpPr>
        <p:spPr>
          <a:xfrm>
            <a:off x="628650" y="5679606"/>
            <a:ext cx="1920240" cy="195310"/>
          </a:xfrm>
          <a:prstGeom prst="rect">
            <a:avLst/>
          </a:prstGeom>
          <a:noFill/>
        </p:spPr>
        <p:txBody>
          <a:bodyPr wrap="square" lIns="0" tIns="36576" rIns="0" bIns="0" rtlCol="0">
            <a:spAutoFit/>
          </a:bodyPr>
          <a:lstStyle/>
          <a:p>
            <a:pPr>
              <a:lnSpc>
                <a:spcPct val="85000"/>
              </a:lnSpc>
              <a:spcAft>
                <a:spcPts val="600"/>
              </a:spcAft>
              <a:buClr>
                <a:schemeClr val="accent2"/>
              </a:buClr>
              <a:buSzPct val="70000"/>
            </a:pPr>
            <a:r>
              <a:rPr lang="en-US" sz="1200" b="1" dirty="0">
                <a:solidFill>
                  <a:srgbClr val="FF0000"/>
                </a:solidFill>
              </a:rPr>
              <a:t>Red = worse than plan</a:t>
            </a:r>
          </a:p>
        </p:txBody>
      </p:sp>
      <p:sp>
        <p:nvSpPr>
          <p:cNvPr id="38" name="TextBox 37">
            <a:extLst>
              <a:ext uri="{FF2B5EF4-FFF2-40B4-BE49-F238E27FC236}">
                <a16:creationId xmlns:a16="http://schemas.microsoft.com/office/drawing/2014/main" id="{2E395A8B-C17B-4DBE-A67E-4389EF6082A0}"/>
              </a:ext>
            </a:extLst>
          </p:cNvPr>
          <p:cNvSpPr txBox="1"/>
          <p:nvPr/>
        </p:nvSpPr>
        <p:spPr>
          <a:xfrm>
            <a:off x="628721" y="5874916"/>
            <a:ext cx="1920240" cy="195310"/>
          </a:xfrm>
          <a:prstGeom prst="rect">
            <a:avLst/>
          </a:prstGeom>
          <a:noFill/>
        </p:spPr>
        <p:txBody>
          <a:bodyPr wrap="square" lIns="0" tIns="36576" rIns="0" bIns="0" rtlCol="0">
            <a:spAutoFit/>
          </a:bodyPr>
          <a:lstStyle/>
          <a:p>
            <a:pPr>
              <a:lnSpc>
                <a:spcPct val="85000"/>
              </a:lnSpc>
              <a:spcAft>
                <a:spcPts val="600"/>
              </a:spcAft>
              <a:buClr>
                <a:schemeClr val="accent2"/>
              </a:buClr>
              <a:buSzPct val="70000"/>
            </a:pPr>
            <a:r>
              <a:rPr lang="en-US" sz="1200" b="1" dirty="0">
                <a:solidFill>
                  <a:srgbClr val="00B050"/>
                </a:solidFill>
              </a:rPr>
              <a:t>Green = at or better than plan </a:t>
            </a:r>
          </a:p>
        </p:txBody>
      </p:sp>
      <p:graphicFrame>
        <p:nvGraphicFramePr>
          <p:cNvPr id="39" name="Table 3">
            <a:extLst>
              <a:ext uri="{FF2B5EF4-FFF2-40B4-BE49-F238E27FC236}">
                <a16:creationId xmlns:a16="http://schemas.microsoft.com/office/drawing/2014/main" id="{C9CCAC5D-A80B-4034-A419-ECD6712CC97E}"/>
              </a:ext>
            </a:extLst>
          </p:cNvPr>
          <p:cNvGraphicFramePr>
            <a:graphicFrameLocks noGrp="1"/>
          </p:cNvGraphicFramePr>
          <p:nvPr>
            <p:extLst>
              <p:ext uri="{D42A27DB-BD31-4B8C-83A1-F6EECF244321}">
                <p14:modId xmlns:p14="http://schemas.microsoft.com/office/powerpoint/2010/main" val="4039520917"/>
              </p:ext>
            </p:extLst>
          </p:nvPr>
        </p:nvGraphicFramePr>
        <p:xfrm>
          <a:off x="628650" y="2830143"/>
          <a:ext cx="2567382" cy="2804742"/>
        </p:xfrm>
        <a:graphic>
          <a:graphicData uri="http://schemas.openxmlformats.org/drawingml/2006/table">
            <a:tbl>
              <a:tblPr firstRow="1" bandRow="1">
                <a:tableStyleId>{F2DE63D5-997A-4646-A377-4702673A728D}</a:tableStyleId>
              </a:tblPr>
              <a:tblGrid>
                <a:gridCol w="2567382">
                  <a:extLst>
                    <a:ext uri="{9D8B030D-6E8A-4147-A177-3AD203B41FA5}">
                      <a16:colId xmlns:a16="http://schemas.microsoft.com/office/drawing/2014/main" val="1381830728"/>
                    </a:ext>
                  </a:extLst>
                </a:gridCol>
              </a:tblGrid>
              <a:tr h="366342">
                <a:tc>
                  <a:txBody>
                    <a:bodyPr/>
                    <a:lstStyle/>
                    <a:p>
                      <a:pPr algn="ctr"/>
                      <a:r>
                        <a:rPr lang="en-US" sz="1400" dirty="0">
                          <a:solidFill>
                            <a:schemeClr val="tx2"/>
                          </a:solidFill>
                        </a:rPr>
                        <a:t>Highlights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638697040"/>
                  </a:ext>
                </a:extLst>
              </a:tr>
              <a:tr h="2369813">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dirty="0">
                        <a:solidFill>
                          <a:schemeClr val="bg1">
                            <a:lumMod val="50000"/>
                          </a:schemeClr>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Individual Donations not impacted by COVID-19</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Program delivery expenses took hit from COVID restrictions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Added fundraising expenses for donor acquisition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2,149 PDMAP memberships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New award established and endowed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12011942"/>
                  </a:ext>
                </a:extLst>
              </a:tr>
            </a:tbl>
          </a:graphicData>
        </a:graphic>
      </p:graphicFrame>
    </p:spTree>
    <p:extLst>
      <p:ext uri="{BB962C8B-B14F-4D97-AF65-F5344CB8AC3E}">
        <p14:creationId xmlns:p14="http://schemas.microsoft.com/office/powerpoint/2010/main" val="4095314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4064D-ADA6-411A-9D9D-5D7CA82F8CB6}"/>
              </a:ext>
            </a:extLst>
          </p:cNvPr>
          <p:cNvSpPr>
            <a:spLocks noGrp="1"/>
          </p:cNvSpPr>
          <p:nvPr>
            <p:ph type="title"/>
          </p:nvPr>
        </p:nvSpPr>
        <p:spPr>
          <a:xfrm>
            <a:off x="628650" y="142388"/>
            <a:ext cx="7886700" cy="933937"/>
          </a:xfrm>
        </p:spPr>
        <p:txBody>
          <a:bodyPr>
            <a:normAutofit fontScale="90000"/>
          </a:bodyPr>
          <a:lstStyle/>
          <a:p>
            <a:r>
              <a:rPr lang="en-US" sz="2700" b="1" dirty="0"/>
              <a:t>Finance Committee</a:t>
            </a:r>
            <a:br>
              <a:rPr lang="en-US" sz="2700" b="1" dirty="0"/>
            </a:br>
            <a:r>
              <a:rPr lang="en-US" sz="2700" dirty="0"/>
              <a:t>Marine Corps </a:t>
            </a:r>
            <a:r>
              <a:rPr lang="en-US" sz="3100" b="1" dirty="0"/>
              <a:t>Association</a:t>
            </a:r>
            <a:r>
              <a:rPr lang="en-US" sz="2700" b="1" dirty="0"/>
              <a:t> </a:t>
            </a:r>
            <a:r>
              <a:rPr lang="en-US" sz="2700" dirty="0"/>
              <a:t>Finance Dashboard – 2020.12.31</a:t>
            </a:r>
            <a:br>
              <a:rPr lang="en-US" sz="2700" dirty="0"/>
            </a:br>
            <a:r>
              <a:rPr lang="en-US" sz="1400" dirty="0"/>
              <a:t>excludes investment activity</a:t>
            </a:r>
            <a:br>
              <a:rPr lang="en-US" sz="1400" dirty="0"/>
            </a:br>
            <a:endParaRPr lang="en-US" sz="2700" dirty="0"/>
          </a:p>
        </p:txBody>
      </p:sp>
      <p:sp>
        <p:nvSpPr>
          <p:cNvPr id="9" name="Footer Placeholder 4">
            <a:extLst>
              <a:ext uri="{FF2B5EF4-FFF2-40B4-BE49-F238E27FC236}">
                <a16:creationId xmlns:a16="http://schemas.microsoft.com/office/drawing/2014/main" id="{6D7ECBDA-10EF-42CD-8752-1A286D5CF026}"/>
              </a:ext>
            </a:extLst>
          </p:cNvPr>
          <p:cNvSpPr>
            <a:spLocks noGrp="1"/>
          </p:cNvSpPr>
          <p:nvPr>
            <p:ph type="ftr" sz="quarter" idx="11"/>
          </p:nvPr>
        </p:nvSpPr>
        <p:spPr>
          <a:xfrm>
            <a:off x="5741377" y="6267514"/>
            <a:ext cx="2773973" cy="365125"/>
          </a:xfrm>
          <a:prstGeom prst="rect">
            <a:avLst/>
          </a:prstGeom>
        </p:spPr>
        <p:txBody>
          <a:bodyPr anchor="ctr"/>
          <a:lstStyle>
            <a:lvl1pPr algn="r">
              <a:defRPr sz="1200"/>
            </a:lvl1pPr>
          </a:lstStyle>
          <a:p>
            <a:r>
              <a:rPr lang="en-US" dirty="0"/>
              <a:t>Page </a:t>
            </a:r>
            <a:fld id="{AD9D1041-BFAC-476F-9A83-02B77F35B26C}" type="slidenum">
              <a:rPr lang="en-US" smtClean="0"/>
              <a:t>5</a:t>
            </a:fld>
            <a:endParaRPr lang="en-US" dirty="0"/>
          </a:p>
        </p:txBody>
      </p:sp>
      <p:sp>
        <p:nvSpPr>
          <p:cNvPr id="85" name="Date Placeholder 3">
            <a:extLst>
              <a:ext uri="{FF2B5EF4-FFF2-40B4-BE49-F238E27FC236}">
                <a16:creationId xmlns:a16="http://schemas.microsoft.com/office/drawing/2014/main" id="{C8B2E5FE-62A9-4732-A860-A119A487E668}"/>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 2021</a:t>
            </a:r>
          </a:p>
          <a:p>
            <a:endParaRPr lang="en-US" dirty="0"/>
          </a:p>
        </p:txBody>
      </p:sp>
      <p:sp>
        <p:nvSpPr>
          <p:cNvPr id="10" name="TextBox 9">
            <a:extLst>
              <a:ext uri="{FF2B5EF4-FFF2-40B4-BE49-F238E27FC236}">
                <a16:creationId xmlns:a16="http://schemas.microsoft.com/office/drawing/2014/main" id="{B2598983-F8FE-4E78-A06C-387D77198C1E}"/>
              </a:ext>
            </a:extLst>
          </p:cNvPr>
          <p:cNvSpPr txBox="1"/>
          <p:nvPr/>
        </p:nvSpPr>
        <p:spPr>
          <a:xfrm>
            <a:off x="3895632" y="2994198"/>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FF0000"/>
                </a:solidFill>
              </a:rPr>
              <a:t>$8.9M</a:t>
            </a:r>
          </a:p>
        </p:txBody>
      </p:sp>
      <p:sp>
        <p:nvSpPr>
          <p:cNvPr id="11" name="Rectangle 10">
            <a:extLst>
              <a:ext uri="{FF2B5EF4-FFF2-40B4-BE49-F238E27FC236}">
                <a16:creationId xmlns:a16="http://schemas.microsoft.com/office/drawing/2014/main" id="{7FE27127-FC18-42B0-90F0-2E6A28B914AC}"/>
              </a:ext>
            </a:extLst>
          </p:cNvPr>
          <p:cNvSpPr/>
          <p:nvPr/>
        </p:nvSpPr>
        <p:spPr>
          <a:xfrm>
            <a:off x="3895632" y="3408417"/>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$1.75M below plan</a:t>
            </a:r>
          </a:p>
          <a:p>
            <a:pPr algn="ctr">
              <a:lnSpc>
                <a:spcPct val="85000"/>
              </a:lnSpc>
              <a:spcAft>
                <a:spcPts val="600"/>
              </a:spcAft>
              <a:buClr>
                <a:schemeClr val="accent2"/>
              </a:buClr>
              <a:buSzPct val="70000"/>
            </a:pPr>
            <a:r>
              <a:rPr lang="en-US" sz="1000" dirty="0">
                <a:solidFill>
                  <a:schemeClr val="tx1"/>
                </a:solidFill>
              </a:rPr>
              <a:t>$1.87M below PY</a:t>
            </a:r>
          </a:p>
        </p:txBody>
      </p:sp>
      <p:sp>
        <p:nvSpPr>
          <p:cNvPr id="12" name="Rectangle 11">
            <a:extLst>
              <a:ext uri="{FF2B5EF4-FFF2-40B4-BE49-F238E27FC236}">
                <a16:creationId xmlns:a16="http://schemas.microsoft.com/office/drawing/2014/main" id="{8332A6CD-2229-43C5-BA03-6C10B33FD22C}"/>
              </a:ext>
            </a:extLst>
          </p:cNvPr>
          <p:cNvSpPr/>
          <p:nvPr/>
        </p:nvSpPr>
        <p:spPr>
          <a:xfrm>
            <a:off x="3900848" y="2657560"/>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Operating Inc</a:t>
            </a:r>
          </a:p>
        </p:txBody>
      </p:sp>
      <p:sp>
        <p:nvSpPr>
          <p:cNvPr id="16" name="TextBox 15">
            <a:extLst>
              <a:ext uri="{FF2B5EF4-FFF2-40B4-BE49-F238E27FC236}">
                <a16:creationId xmlns:a16="http://schemas.microsoft.com/office/drawing/2014/main" id="{A38B4113-4D14-4347-8328-6E0A616BCB47}"/>
              </a:ext>
            </a:extLst>
          </p:cNvPr>
          <p:cNvSpPr txBox="1"/>
          <p:nvPr/>
        </p:nvSpPr>
        <p:spPr>
          <a:xfrm>
            <a:off x="3895632" y="4167874"/>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B050"/>
                </a:solidFill>
              </a:rPr>
              <a:t>$1.7M</a:t>
            </a:r>
          </a:p>
        </p:txBody>
      </p:sp>
      <p:sp>
        <p:nvSpPr>
          <p:cNvPr id="17" name="Rectangle 16">
            <a:extLst>
              <a:ext uri="{FF2B5EF4-FFF2-40B4-BE49-F238E27FC236}">
                <a16:creationId xmlns:a16="http://schemas.microsoft.com/office/drawing/2014/main" id="{141B50D6-89D9-4AAF-9999-8718E9E0FDA3}"/>
              </a:ext>
            </a:extLst>
          </p:cNvPr>
          <p:cNvSpPr/>
          <p:nvPr/>
        </p:nvSpPr>
        <p:spPr>
          <a:xfrm>
            <a:off x="3895632" y="4582093"/>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$803K above plan</a:t>
            </a:r>
          </a:p>
          <a:p>
            <a:pPr algn="ctr">
              <a:lnSpc>
                <a:spcPct val="85000"/>
              </a:lnSpc>
              <a:spcAft>
                <a:spcPts val="600"/>
              </a:spcAft>
              <a:buClr>
                <a:schemeClr val="accent2"/>
              </a:buClr>
              <a:buSzPct val="70000"/>
            </a:pPr>
            <a:r>
              <a:rPr lang="en-US" sz="1000" dirty="0">
                <a:solidFill>
                  <a:schemeClr val="tx1"/>
                </a:solidFill>
              </a:rPr>
              <a:t>$985K above PY</a:t>
            </a:r>
          </a:p>
        </p:txBody>
      </p:sp>
      <p:sp>
        <p:nvSpPr>
          <p:cNvPr id="18" name="Rectangle 17">
            <a:extLst>
              <a:ext uri="{FF2B5EF4-FFF2-40B4-BE49-F238E27FC236}">
                <a16:creationId xmlns:a16="http://schemas.microsoft.com/office/drawing/2014/main" id="{88FCEB6F-F49F-4B56-9E6C-B52F547AAC44}"/>
              </a:ext>
            </a:extLst>
          </p:cNvPr>
          <p:cNvSpPr/>
          <p:nvPr/>
        </p:nvSpPr>
        <p:spPr>
          <a:xfrm>
            <a:off x="3900848" y="3831236"/>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Other Income</a:t>
            </a:r>
          </a:p>
        </p:txBody>
      </p:sp>
      <p:sp>
        <p:nvSpPr>
          <p:cNvPr id="19" name="TextBox 18">
            <a:extLst>
              <a:ext uri="{FF2B5EF4-FFF2-40B4-BE49-F238E27FC236}">
                <a16:creationId xmlns:a16="http://schemas.microsoft.com/office/drawing/2014/main" id="{79B4DDFB-64C9-4F75-A4EE-0D95F17F24FF}"/>
              </a:ext>
            </a:extLst>
          </p:cNvPr>
          <p:cNvSpPr txBox="1"/>
          <p:nvPr/>
        </p:nvSpPr>
        <p:spPr>
          <a:xfrm>
            <a:off x="628651" y="1497631"/>
            <a:ext cx="2111886" cy="507831"/>
          </a:xfrm>
          <a:prstGeom prst="rect">
            <a:avLst/>
          </a:prstGeom>
          <a:noFill/>
        </p:spPr>
        <p:txBody>
          <a:bodyPr wrap="square" lIns="0" tIns="36576" rIns="0" bIns="0" rtlCol="0" anchor="ctr">
            <a:spAutoFit/>
          </a:bodyPr>
          <a:lstStyle/>
          <a:p>
            <a:pPr algn="ctr">
              <a:lnSpc>
                <a:spcPct val="85000"/>
              </a:lnSpc>
              <a:spcAft>
                <a:spcPts val="600"/>
              </a:spcAft>
              <a:buClr>
                <a:schemeClr val="accent2"/>
              </a:buClr>
              <a:buSzPct val="70000"/>
            </a:pPr>
            <a:r>
              <a:rPr lang="en-US" sz="3600" b="1" dirty="0">
                <a:solidFill>
                  <a:srgbClr val="00B050"/>
                </a:solidFill>
              </a:rPr>
              <a:t>$1M</a:t>
            </a:r>
          </a:p>
        </p:txBody>
      </p:sp>
      <p:sp>
        <p:nvSpPr>
          <p:cNvPr id="20" name="Rectangle 19">
            <a:extLst>
              <a:ext uri="{FF2B5EF4-FFF2-40B4-BE49-F238E27FC236}">
                <a16:creationId xmlns:a16="http://schemas.microsoft.com/office/drawing/2014/main" id="{ED6C4421-FEC0-4438-8A12-BB602E56A02C}"/>
              </a:ext>
            </a:extLst>
          </p:cNvPr>
          <p:cNvSpPr/>
          <p:nvPr/>
        </p:nvSpPr>
        <p:spPr>
          <a:xfrm>
            <a:off x="628650" y="2014095"/>
            <a:ext cx="2111887"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$1.2M above plan of -$255K</a:t>
            </a:r>
          </a:p>
          <a:p>
            <a:pPr algn="ctr">
              <a:lnSpc>
                <a:spcPct val="85000"/>
              </a:lnSpc>
              <a:spcAft>
                <a:spcPts val="600"/>
              </a:spcAft>
              <a:buClr>
                <a:schemeClr val="accent2"/>
              </a:buClr>
              <a:buSzPct val="70000"/>
            </a:pPr>
            <a:r>
              <a:rPr lang="en-US" sz="1100" dirty="0">
                <a:solidFill>
                  <a:schemeClr val="tx1"/>
                </a:solidFill>
              </a:rPr>
              <a:t>$1.2M above PY of -$198K</a:t>
            </a:r>
          </a:p>
        </p:txBody>
      </p:sp>
      <p:sp>
        <p:nvSpPr>
          <p:cNvPr id="21" name="Rectangle 20">
            <a:extLst>
              <a:ext uri="{FF2B5EF4-FFF2-40B4-BE49-F238E27FC236}">
                <a16:creationId xmlns:a16="http://schemas.microsoft.com/office/drawing/2014/main" id="{21730A6E-B6FB-40C6-8E1B-78E9B4DFB7F1}"/>
              </a:ext>
            </a:extLst>
          </p:cNvPr>
          <p:cNvSpPr/>
          <p:nvPr/>
        </p:nvSpPr>
        <p:spPr>
          <a:xfrm>
            <a:off x="633867" y="1152360"/>
            <a:ext cx="2106670" cy="312337"/>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Net Operations</a:t>
            </a:r>
          </a:p>
        </p:txBody>
      </p:sp>
      <p:sp>
        <p:nvSpPr>
          <p:cNvPr id="22" name="TextBox 21">
            <a:extLst>
              <a:ext uri="{FF2B5EF4-FFF2-40B4-BE49-F238E27FC236}">
                <a16:creationId xmlns:a16="http://schemas.microsoft.com/office/drawing/2014/main" id="{1BA8FFA2-A039-4B97-8720-E6B5D8FEC0AF}"/>
              </a:ext>
            </a:extLst>
          </p:cNvPr>
          <p:cNvSpPr txBox="1"/>
          <p:nvPr/>
        </p:nvSpPr>
        <p:spPr>
          <a:xfrm>
            <a:off x="3633041" y="1495546"/>
            <a:ext cx="2103120" cy="512000"/>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3600" b="1" dirty="0">
                <a:solidFill>
                  <a:srgbClr val="FF0000"/>
                </a:solidFill>
              </a:rPr>
              <a:t>$10.6M</a:t>
            </a:r>
          </a:p>
        </p:txBody>
      </p:sp>
      <p:sp>
        <p:nvSpPr>
          <p:cNvPr id="23" name="Rectangle 22">
            <a:extLst>
              <a:ext uri="{FF2B5EF4-FFF2-40B4-BE49-F238E27FC236}">
                <a16:creationId xmlns:a16="http://schemas.microsoft.com/office/drawing/2014/main" id="{F663F750-0568-4F34-A317-23678B684906}"/>
              </a:ext>
            </a:extLst>
          </p:cNvPr>
          <p:cNvSpPr/>
          <p:nvPr/>
        </p:nvSpPr>
        <p:spPr>
          <a:xfrm>
            <a:off x="3633041" y="2014095"/>
            <a:ext cx="2103120"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$946K below plan</a:t>
            </a:r>
          </a:p>
          <a:p>
            <a:pPr algn="ctr">
              <a:lnSpc>
                <a:spcPct val="85000"/>
              </a:lnSpc>
              <a:spcAft>
                <a:spcPts val="600"/>
              </a:spcAft>
              <a:buClr>
                <a:schemeClr val="accent2"/>
              </a:buClr>
              <a:buSzPct val="70000"/>
            </a:pPr>
            <a:r>
              <a:rPr lang="en-US" sz="1100" dirty="0">
                <a:solidFill>
                  <a:schemeClr val="tx1"/>
                </a:solidFill>
              </a:rPr>
              <a:t>$881K below PY</a:t>
            </a:r>
          </a:p>
        </p:txBody>
      </p:sp>
      <p:sp>
        <p:nvSpPr>
          <p:cNvPr id="24" name="Rectangle 23">
            <a:extLst>
              <a:ext uri="{FF2B5EF4-FFF2-40B4-BE49-F238E27FC236}">
                <a16:creationId xmlns:a16="http://schemas.microsoft.com/office/drawing/2014/main" id="{0FBACD9B-EE23-4D6D-9026-D0974FA6F55F}"/>
              </a:ext>
            </a:extLst>
          </p:cNvPr>
          <p:cNvSpPr/>
          <p:nvPr/>
        </p:nvSpPr>
        <p:spPr>
          <a:xfrm>
            <a:off x="3638257" y="1152360"/>
            <a:ext cx="210312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Total</a:t>
            </a:r>
            <a:r>
              <a:rPr lang="en-US" sz="2000" b="1" dirty="0">
                <a:solidFill>
                  <a:schemeClr val="bg1"/>
                </a:solidFill>
              </a:rPr>
              <a:t> Income</a:t>
            </a:r>
          </a:p>
        </p:txBody>
      </p:sp>
      <p:sp>
        <p:nvSpPr>
          <p:cNvPr id="25" name="TextBox 24">
            <a:extLst>
              <a:ext uri="{FF2B5EF4-FFF2-40B4-BE49-F238E27FC236}">
                <a16:creationId xmlns:a16="http://schemas.microsoft.com/office/drawing/2014/main" id="{F179F4F9-9552-4151-BAC6-B4C03D80539B}"/>
              </a:ext>
            </a:extLst>
          </p:cNvPr>
          <p:cNvSpPr txBox="1"/>
          <p:nvPr/>
        </p:nvSpPr>
        <p:spPr>
          <a:xfrm>
            <a:off x="6403465" y="1495546"/>
            <a:ext cx="2103120" cy="512000"/>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3600" b="1" dirty="0">
                <a:solidFill>
                  <a:srgbClr val="00B050"/>
                </a:solidFill>
              </a:rPr>
              <a:t>$9.7M</a:t>
            </a:r>
          </a:p>
        </p:txBody>
      </p:sp>
      <p:sp>
        <p:nvSpPr>
          <p:cNvPr id="26" name="Rectangle 25">
            <a:extLst>
              <a:ext uri="{FF2B5EF4-FFF2-40B4-BE49-F238E27FC236}">
                <a16:creationId xmlns:a16="http://schemas.microsoft.com/office/drawing/2014/main" id="{B0BD7885-A87A-47DF-B638-55E50E285001}"/>
              </a:ext>
            </a:extLst>
          </p:cNvPr>
          <p:cNvSpPr/>
          <p:nvPr/>
        </p:nvSpPr>
        <p:spPr>
          <a:xfrm>
            <a:off x="6403465" y="2014095"/>
            <a:ext cx="2103120"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$2.2M below plan</a:t>
            </a:r>
          </a:p>
          <a:p>
            <a:pPr algn="ctr">
              <a:lnSpc>
                <a:spcPct val="85000"/>
              </a:lnSpc>
              <a:spcAft>
                <a:spcPts val="600"/>
              </a:spcAft>
              <a:buClr>
                <a:schemeClr val="accent2"/>
              </a:buClr>
              <a:buSzPct val="70000"/>
            </a:pPr>
            <a:r>
              <a:rPr lang="en-US" sz="1100" dirty="0">
                <a:solidFill>
                  <a:schemeClr val="tx1"/>
                </a:solidFill>
              </a:rPr>
              <a:t>$2.0M below PY</a:t>
            </a:r>
          </a:p>
        </p:txBody>
      </p:sp>
      <p:sp>
        <p:nvSpPr>
          <p:cNvPr id="27" name="Rectangle 26">
            <a:extLst>
              <a:ext uri="{FF2B5EF4-FFF2-40B4-BE49-F238E27FC236}">
                <a16:creationId xmlns:a16="http://schemas.microsoft.com/office/drawing/2014/main" id="{58CE97E9-35CF-4870-92D2-3D6DC47F77DF}"/>
              </a:ext>
            </a:extLst>
          </p:cNvPr>
          <p:cNvSpPr/>
          <p:nvPr/>
        </p:nvSpPr>
        <p:spPr>
          <a:xfrm>
            <a:off x="6408681" y="1152360"/>
            <a:ext cx="210312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Total Expense</a:t>
            </a:r>
          </a:p>
        </p:txBody>
      </p:sp>
      <p:sp>
        <p:nvSpPr>
          <p:cNvPr id="28" name="TextBox 27">
            <a:extLst>
              <a:ext uri="{FF2B5EF4-FFF2-40B4-BE49-F238E27FC236}">
                <a16:creationId xmlns:a16="http://schemas.microsoft.com/office/drawing/2014/main" id="{A1B9ED2F-5E6A-4FD6-B254-408538D2F10A}"/>
              </a:ext>
            </a:extLst>
          </p:cNvPr>
          <p:cNvSpPr txBox="1"/>
          <p:nvPr/>
        </p:nvSpPr>
        <p:spPr>
          <a:xfrm>
            <a:off x="6706232" y="5339696"/>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B050"/>
                </a:solidFill>
              </a:rPr>
              <a:t>$2.1M</a:t>
            </a:r>
          </a:p>
        </p:txBody>
      </p:sp>
      <p:sp>
        <p:nvSpPr>
          <p:cNvPr id="29" name="Rectangle 28">
            <a:extLst>
              <a:ext uri="{FF2B5EF4-FFF2-40B4-BE49-F238E27FC236}">
                <a16:creationId xmlns:a16="http://schemas.microsoft.com/office/drawing/2014/main" id="{FA591F76-FFC4-4703-8C1B-C942F8BB22A9}"/>
              </a:ext>
            </a:extLst>
          </p:cNvPr>
          <p:cNvSpPr/>
          <p:nvPr/>
        </p:nvSpPr>
        <p:spPr>
          <a:xfrm>
            <a:off x="6706232" y="5753915"/>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$708K below plan</a:t>
            </a:r>
          </a:p>
          <a:p>
            <a:pPr algn="ctr">
              <a:lnSpc>
                <a:spcPct val="85000"/>
              </a:lnSpc>
              <a:spcAft>
                <a:spcPts val="600"/>
              </a:spcAft>
              <a:buClr>
                <a:schemeClr val="accent2"/>
              </a:buClr>
              <a:buSzPct val="70000"/>
            </a:pPr>
            <a:r>
              <a:rPr lang="en-US" sz="1000" dirty="0">
                <a:solidFill>
                  <a:schemeClr val="tx1"/>
                </a:solidFill>
              </a:rPr>
              <a:t>$660K below PY</a:t>
            </a:r>
          </a:p>
        </p:txBody>
      </p:sp>
      <p:sp>
        <p:nvSpPr>
          <p:cNvPr id="30" name="Rectangle 29">
            <a:extLst>
              <a:ext uri="{FF2B5EF4-FFF2-40B4-BE49-F238E27FC236}">
                <a16:creationId xmlns:a16="http://schemas.microsoft.com/office/drawing/2014/main" id="{63C8F95A-CAFD-42F2-9825-710F0686D7AA}"/>
              </a:ext>
            </a:extLst>
          </p:cNvPr>
          <p:cNvSpPr/>
          <p:nvPr/>
        </p:nvSpPr>
        <p:spPr>
          <a:xfrm>
            <a:off x="6711448" y="5003058"/>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Admin Exp</a:t>
            </a:r>
          </a:p>
        </p:txBody>
      </p:sp>
      <p:sp>
        <p:nvSpPr>
          <p:cNvPr id="31" name="TextBox 30">
            <a:extLst>
              <a:ext uri="{FF2B5EF4-FFF2-40B4-BE49-F238E27FC236}">
                <a16:creationId xmlns:a16="http://schemas.microsoft.com/office/drawing/2014/main" id="{73D78576-4D32-46F4-A282-645301200AEF}"/>
              </a:ext>
            </a:extLst>
          </p:cNvPr>
          <p:cNvSpPr txBox="1"/>
          <p:nvPr/>
        </p:nvSpPr>
        <p:spPr>
          <a:xfrm>
            <a:off x="6706232" y="2994198"/>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B050"/>
                </a:solidFill>
              </a:rPr>
              <a:t>$4.2M</a:t>
            </a:r>
          </a:p>
        </p:txBody>
      </p:sp>
      <p:sp>
        <p:nvSpPr>
          <p:cNvPr id="32" name="Rectangle 31">
            <a:extLst>
              <a:ext uri="{FF2B5EF4-FFF2-40B4-BE49-F238E27FC236}">
                <a16:creationId xmlns:a16="http://schemas.microsoft.com/office/drawing/2014/main" id="{B8D0CE33-3DA8-44FC-ABFD-7D95C75731B9}"/>
              </a:ext>
            </a:extLst>
          </p:cNvPr>
          <p:cNvSpPr/>
          <p:nvPr/>
        </p:nvSpPr>
        <p:spPr>
          <a:xfrm>
            <a:off x="6706232" y="3408417"/>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$939K below plan</a:t>
            </a:r>
          </a:p>
          <a:p>
            <a:pPr algn="ctr">
              <a:lnSpc>
                <a:spcPct val="85000"/>
              </a:lnSpc>
              <a:spcAft>
                <a:spcPts val="600"/>
              </a:spcAft>
              <a:buClr>
                <a:schemeClr val="accent2"/>
              </a:buClr>
              <a:buSzPct val="70000"/>
            </a:pPr>
            <a:r>
              <a:rPr lang="en-US" sz="1000" dirty="0">
                <a:solidFill>
                  <a:schemeClr val="tx1"/>
                </a:solidFill>
              </a:rPr>
              <a:t>$866K below PY</a:t>
            </a:r>
          </a:p>
        </p:txBody>
      </p:sp>
      <p:sp>
        <p:nvSpPr>
          <p:cNvPr id="33" name="Rectangle 32">
            <a:extLst>
              <a:ext uri="{FF2B5EF4-FFF2-40B4-BE49-F238E27FC236}">
                <a16:creationId xmlns:a16="http://schemas.microsoft.com/office/drawing/2014/main" id="{0818B92C-8DFB-4FD1-AF40-7944851C1E21}"/>
              </a:ext>
            </a:extLst>
          </p:cNvPr>
          <p:cNvSpPr/>
          <p:nvPr/>
        </p:nvSpPr>
        <p:spPr>
          <a:xfrm>
            <a:off x="6711448" y="2657560"/>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Cost of Goods</a:t>
            </a:r>
          </a:p>
        </p:txBody>
      </p:sp>
      <p:sp>
        <p:nvSpPr>
          <p:cNvPr id="34" name="TextBox 33">
            <a:extLst>
              <a:ext uri="{FF2B5EF4-FFF2-40B4-BE49-F238E27FC236}">
                <a16:creationId xmlns:a16="http://schemas.microsoft.com/office/drawing/2014/main" id="{3A8463C7-4C94-484B-8786-8BAD54198B05}"/>
              </a:ext>
            </a:extLst>
          </p:cNvPr>
          <p:cNvSpPr txBox="1"/>
          <p:nvPr/>
        </p:nvSpPr>
        <p:spPr>
          <a:xfrm>
            <a:off x="6706232" y="4167874"/>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B050"/>
                </a:solidFill>
              </a:rPr>
              <a:t>$3.3M</a:t>
            </a:r>
          </a:p>
        </p:txBody>
      </p:sp>
      <p:sp>
        <p:nvSpPr>
          <p:cNvPr id="35" name="Rectangle 34">
            <a:extLst>
              <a:ext uri="{FF2B5EF4-FFF2-40B4-BE49-F238E27FC236}">
                <a16:creationId xmlns:a16="http://schemas.microsoft.com/office/drawing/2014/main" id="{94697EC0-7AD7-411E-8F29-DB5180384904}"/>
              </a:ext>
            </a:extLst>
          </p:cNvPr>
          <p:cNvSpPr/>
          <p:nvPr/>
        </p:nvSpPr>
        <p:spPr>
          <a:xfrm>
            <a:off x="6706232" y="4582093"/>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$539K below plan</a:t>
            </a:r>
          </a:p>
          <a:p>
            <a:pPr algn="ctr">
              <a:lnSpc>
                <a:spcPct val="85000"/>
              </a:lnSpc>
              <a:spcAft>
                <a:spcPts val="600"/>
              </a:spcAft>
              <a:buClr>
                <a:schemeClr val="accent2"/>
              </a:buClr>
              <a:buSzPct val="70000"/>
            </a:pPr>
            <a:r>
              <a:rPr lang="en-US" sz="1000" dirty="0">
                <a:solidFill>
                  <a:schemeClr val="tx1"/>
                </a:solidFill>
              </a:rPr>
              <a:t>$506K below PY</a:t>
            </a:r>
          </a:p>
        </p:txBody>
      </p:sp>
      <p:sp>
        <p:nvSpPr>
          <p:cNvPr id="36" name="Rectangle 35">
            <a:extLst>
              <a:ext uri="{FF2B5EF4-FFF2-40B4-BE49-F238E27FC236}">
                <a16:creationId xmlns:a16="http://schemas.microsoft.com/office/drawing/2014/main" id="{CB764E28-B5F2-412F-889E-C434EBE2A5D7}"/>
              </a:ext>
            </a:extLst>
          </p:cNvPr>
          <p:cNvSpPr/>
          <p:nvPr/>
        </p:nvSpPr>
        <p:spPr>
          <a:xfrm>
            <a:off x="6711448" y="3831236"/>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Direct Exp</a:t>
            </a:r>
          </a:p>
        </p:txBody>
      </p:sp>
      <p:sp>
        <p:nvSpPr>
          <p:cNvPr id="3" name="Equals 2">
            <a:extLst>
              <a:ext uri="{FF2B5EF4-FFF2-40B4-BE49-F238E27FC236}">
                <a16:creationId xmlns:a16="http://schemas.microsoft.com/office/drawing/2014/main" id="{79A675F4-1139-4919-919C-094FBC9BAE9A}"/>
              </a:ext>
            </a:extLst>
          </p:cNvPr>
          <p:cNvSpPr/>
          <p:nvPr/>
        </p:nvSpPr>
        <p:spPr>
          <a:xfrm>
            <a:off x="2920753" y="1522946"/>
            <a:ext cx="640080" cy="457200"/>
          </a:xfrm>
          <a:prstGeom prst="mathEqual">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solidFill>
                <a:schemeClr val="tx1"/>
              </a:solidFill>
            </a:endParaRPr>
          </a:p>
        </p:txBody>
      </p:sp>
      <p:sp>
        <p:nvSpPr>
          <p:cNvPr id="4" name="Minus Sign 3">
            <a:extLst>
              <a:ext uri="{FF2B5EF4-FFF2-40B4-BE49-F238E27FC236}">
                <a16:creationId xmlns:a16="http://schemas.microsoft.com/office/drawing/2014/main" id="{2DF0264F-CC97-4F28-99A3-739240BC97AC}"/>
              </a:ext>
            </a:extLst>
          </p:cNvPr>
          <p:cNvSpPr/>
          <p:nvPr/>
        </p:nvSpPr>
        <p:spPr>
          <a:xfrm>
            <a:off x="5749773" y="1522946"/>
            <a:ext cx="640080" cy="457200"/>
          </a:xfrm>
          <a:prstGeom prst="mathMinu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34D820C1-2884-4471-A159-66F87CBBA8BD}"/>
              </a:ext>
            </a:extLst>
          </p:cNvPr>
          <p:cNvSpPr txBox="1"/>
          <p:nvPr/>
        </p:nvSpPr>
        <p:spPr>
          <a:xfrm>
            <a:off x="628650" y="5679606"/>
            <a:ext cx="1920240" cy="195310"/>
          </a:xfrm>
          <a:prstGeom prst="rect">
            <a:avLst/>
          </a:prstGeom>
          <a:noFill/>
        </p:spPr>
        <p:txBody>
          <a:bodyPr wrap="square" lIns="0" tIns="36576" rIns="0" bIns="0" rtlCol="0">
            <a:spAutoFit/>
          </a:bodyPr>
          <a:lstStyle/>
          <a:p>
            <a:pPr>
              <a:lnSpc>
                <a:spcPct val="85000"/>
              </a:lnSpc>
              <a:spcAft>
                <a:spcPts val="600"/>
              </a:spcAft>
              <a:buClr>
                <a:schemeClr val="accent2"/>
              </a:buClr>
              <a:buSzPct val="70000"/>
            </a:pPr>
            <a:r>
              <a:rPr lang="en-US" sz="1200" b="1" dirty="0">
                <a:solidFill>
                  <a:srgbClr val="FF0000"/>
                </a:solidFill>
              </a:rPr>
              <a:t>Red = worse than plan</a:t>
            </a:r>
          </a:p>
        </p:txBody>
      </p:sp>
      <p:sp>
        <p:nvSpPr>
          <p:cNvPr id="38" name="TextBox 37">
            <a:extLst>
              <a:ext uri="{FF2B5EF4-FFF2-40B4-BE49-F238E27FC236}">
                <a16:creationId xmlns:a16="http://schemas.microsoft.com/office/drawing/2014/main" id="{2E395A8B-C17B-4DBE-A67E-4389EF6082A0}"/>
              </a:ext>
            </a:extLst>
          </p:cNvPr>
          <p:cNvSpPr txBox="1"/>
          <p:nvPr/>
        </p:nvSpPr>
        <p:spPr>
          <a:xfrm>
            <a:off x="628721" y="5874916"/>
            <a:ext cx="1920240" cy="195310"/>
          </a:xfrm>
          <a:prstGeom prst="rect">
            <a:avLst/>
          </a:prstGeom>
          <a:noFill/>
        </p:spPr>
        <p:txBody>
          <a:bodyPr wrap="square" lIns="0" tIns="36576" rIns="0" bIns="0" rtlCol="0">
            <a:spAutoFit/>
          </a:bodyPr>
          <a:lstStyle/>
          <a:p>
            <a:pPr>
              <a:lnSpc>
                <a:spcPct val="85000"/>
              </a:lnSpc>
              <a:spcAft>
                <a:spcPts val="600"/>
              </a:spcAft>
              <a:buClr>
                <a:schemeClr val="accent2"/>
              </a:buClr>
              <a:buSzPct val="70000"/>
            </a:pPr>
            <a:r>
              <a:rPr lang="en-US" sz="1200" b="1" dirty="0">
                <a:solidFill>
                  <a:srgbClr val="00B050"/>
                </a:solidFill>
              </a:rPr>
              <a:t>Green = at or better than plan </a:t>
            </a:r>
          </a:p>
        </p:txBody>
      </p:sp>
      <p:graphicFrame>
        <p:nvGraphicFramePr>
          <p:cNvPr id="39" name="Table 3">
            <a:extLst>
              <a:ext uri="{FF2B5EF4-FFF2-40B4-BE49-F238E27FC236}">
                <a16:creationId xmlns:a16="http://schemas.microsoft.com/office/drawing/2014/main" id="{C9CCAC5D-A80B-4034-A419-ECD6712CC97E}"/>
              </a:ext>
            </a:extLst>
          </p:cNvPr>
          <p:cNvGraphicFramePr>
            <a:graphicFrameLocks noGrp="1"/>
          </p:cNvGraphicFramePr>
          <p:nvPr/>
        </p:nvGraphicFramePr>
        <p:xfrm>
          <a:off x="628650" y="2830143"/>
          <a:ext cx="2567382" cy="2736155"/>
        </p:xfrm>
        <a:graphic>
          <a:graphicData uri="http://schemas.openxmlformats.org/drawingml/2006/table">
            <a:tbl>
              <a:tblPr firstRow="1" bandRow="1">
                <a:tableStyleId>{F2DE63D5-997A-4646-A377-4702673A728D}</a:tableStyleId>
              </a:tblPr>
              <a:tblGrid>
                <a:gridCol w="2567382">
                  <a:extLst>
                    <a:ext uri="{9D8B030D-6E8A-4147-A177-3AD203B41FA5}">
                      <a16:colId xmlns:a16="http://schemas.microsoft.com/office/drawing/2014/main" val="1381830728"/>
                    </a:ext>
                  </a:extLst>
                </a:gridCol>
              </a:tblGrid>
              <a:tr h="366342">
                <a:tc>
                  <a:txBody>
                    <a:bodyPr/>
                    <a:lstStyle/>
                    <a:p>
                      <a:pPr algn="ctr"/>
                      <a:r>
                        <a:rPr lang="en-US" sz="1400" dirty="0">
                          <a:solidFill>
                            <a:schemeClr val="tx2"/>
                          </a:solidFill>
                        </a:rPr>
                        <a:t>Highlights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638697040"/>
                  </a:ext>
                </a:extLst>
              </a:tr>
              <a:tr h="2369813">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Expenses managed to lowest practical level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PPP funds $827,600 added to other income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Op Inc took hit from COVID restrictions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Expenses lower due to furlough, cancellation of events, cogs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12011942"/>
                  </a:ext>
                </a:extLst>
              </a:tr>
            </a:tbl>
          </a:graphicData>
        </a:graphic>
      </p:graphicFrame>
    </p:spTree>
    <p:extLst>
      <p:ext uri="{BB962C8B-B14F-4D97-AF65-F5344CB8AC3E}">
        <p14:creationId xmlns:p14="http://schemas.microsoft.com/office/powerpoint/2010/main" val="2682973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4064D-ADA6-411A-9D9D-5D7CA82F8CB6}"/>
              </a:ext>
            </a:extLst>
          </p:cNvPr>
          <p:cNvSpPr>
            <a:spLocks noGrp="1"/>
          </p:cNvSpPr>
          <p:nvPr>
            <p:ph type="title"/>
          </p:nvPr>
        </p:nvSpPr>
        <p:spPr>
          <a:xfrm>
            <a:off x="628650" y="142388"/>
            <a:ext cx="7886700" cy="933937"/>
          </a:xfrm>
        </p:spPr>
        <p:txBody>
          <a:bodyPr>
            <a:normAutofit fontScale="90000"/>
          </a:bodyPr>
          <a:lstStyle/>
          <a:p>
            <a:r>
              <a:rPr lang="en-US" sz="2700" b="1" dirty="0"/>
              <a:t>Finance Committee</a:t>
            </a:r>
            <a:br>
              <a:rPr lang="en-US" sz="2700" b="1" dirty="0"/>
            </a:br>
            <a:r>
              <a:rPr lang="en-US" sz="3100" b="1" dirty="0"/>
              <a:t>Consolidated </a:t>
            </a:r>
            <a:r>
              <a:rPr lang="en-US" sz="2700" dirty="0"/>
              <a:t>Finance Dashboard – 2020.12.31</a:t>
            </a:r>
            <a:br>
              <a:rPr lang="en-US" sz="3100" dirty="0"/>
            </a:br>
            <a:r>
              <a:rPr lang="en-US" sz="1400" dirty="0"/>
              <a:t>excludes investment activity</a:t>
            </a:r>
            <a:endParaRPr lang="en-US" sz="3600" dirty="0"/>
          </a:p>
        </p:txBody>
      </p:sp>
      <p:sp>
        <p:nvSpPr>
          <p:cNvPr id="9" name="Footer Placeholder 4">
            <a:extLst>
              <a:ext uri="{FF2B5EF4-FFF2-40B4-BE49-F238E27FC236}">
                <a16:creationId xmlns:a16="http://schemas.microsoft.com/office/drawing/2014/main" id="{6D7ECBDA-10EF-42CD-8752-1A286D5CF026}"/>
              </a:ext>
            </a:extLst>
          </p:cNvPr>
          <p:cNvSpPr>
            <a:spLocks noGrp="1"/>
          </p:cNvSpPr>
          <p:nvPr>
            <p:ph type="ftr" sz="quarter" idx="11"/>
          </p:nvPr>
        </p:nvSpPr>
        <p:spPr>
          <a:xfrm>
            <a:off x="5741377" y="6267514"/>
            <a:ext cx="2773973" cy="365125"/>
          </a:xfrm>
          <a:prstGeom prst="rect">
            <a:avLst/>
          </a:prstGeom>
        </p:spPr>
        <p:txBody>
          <a:bodyPr anchor="ctr"/>
          <a:lstStyle>
            <a:lvl1pPr algn="r">
              <a:defRPr sz="1200"/>
            </a:lvl1pPr>
          </a:lstStyle>
          <a:p>
            <a:r>
              <a:rPr lang="en-US" dirty="0"/>
              <a:t>Page </a:t>
            </a:r>
            <a:fld id="{AD9D1041-BFAC-476F-9A83-02B77F35B26C}" type="slidenum">
              <a:rPr lang="en-US" smtClean="0"/>
              <a:t>6</a:t>
            </a:fld>
            <a:endParaRPr lang="en-US" dirty="0"/>
          </a:p>
        </p:txBody>
      </p:sp>
      <p:sp>
        <p:nvSpPr>
          <p:cNvPr id="85" name="Date Placeholder 3">
            <a:extLst>
              <a:ext uri="{FF2B5EF4-FFF2-40B4-BE49-F238E27FC236}">
                <a16:creationId xmlns:a16="http://schemas.microsoft.com/office/drawing/2014/main" id="{C8B2E5FE-62A9-4732-A860-A119A487E668}"/>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 2021</a:t>
            </a:r>
          </a:p>
          <a:p>
            <a:endParaRPr lang="en-US" dirty="0"/>
          </a:p>
        </p:txBody>
      </p:sp>
      <p:sp>
        <p:nvSpPr>
          <p:cNvPr id="10" name="TextBox 9">
            <a:extLst>
              <a:ext uri="{FF2B5EF4-FFF2-40B4-BE49-F238E27FC236}">
                <a16:creationId xmlns:a16="http://schemas.microsoft.com/office/drawing/2014/main" id="{B2598983-F8FE-4E78-A06C-387D77198C1E}"/>
              </a:ext>
            </a:extLst>
          </p:cNvPr>
          <p:cNvSpPr txBox="1"/>
          <p:nvPr/>
        </p:nvSpPr>
        <p:spPr>
          <a:xfrm>
            <a:off x="3895632" y="2994198"/>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FF0000"/>
                </a:solidFill>
              </a:rPr>
              <a:t>$10.5M</a:t>
            </a:r>
          </a:p>
        </p:txBody>
      </p:sp>
      <p:sp>
        <p:nvSpPr>
          <p:cNvPr id="11" name="Rectangle 10">
            <a:extLst>
              <a:ext uri="{FF2B5EF4-FFF2-40B4-BE49-F238E27FC236}">
                <a16:creationId xmlns:a16="http://schemas.microsoft.com/office/drawing/2014/main" id="{7FE27127-FC18-42B0-90F0-2E6A28B914AC}"/>
              </a:ext>
            </a:extLst>
          </p:cNvPr>
          <p:cNvSpPr/>
          <p:nvPr/>
        </p:nvSpPr>
        <p:spPr>
          <a:xfrm>
            <a:off x="3895632" y="3408417"/>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$1.8M below plan</a:t>
            </a:r>
          </a:p>
          <a:p>
            <a:pPr algn="ctr">
              <a:lnSpc>
                <a:spcPct val="85000"/>
              </a:lnSpc>
              <a:spcAft>
                <a:spcPts val="600"/>
              </a:spcAft>
              <a:buClr>
                <a:schemeClr val="accent2"/>
              </a:buClr>
              <a:buSzPct val="70000"/>
            </a:pPr>
            <a:r>
              <a:rPr lang="en-US" sz="1000" dirty="0">
                <a:solidFill>
                  <a:schemeClr val="tx1"/>
                </a:solidFill>
              </a:rPr>
              <a:t>$1.85M below PY</a:t>
            </a:r>
          </a:p>
        </p:txBody>
      </p:sp>
      <p:sp>
        <p:nvSpPr>
          <p:cNvPr id="12" name="Rectangle 11">
            <a:extLst>
              <a:ext uri="{FF2B5EF4-FFF2-40B4-BE49-F238E27FC236}">
                <a16:creationId xmlns:a16="http://schemas.microsoft.com/office/drawing/2014/main" id="{8332A6CD-2229-43C5-BA03-6C10B33FD22C}"/>
              </a:ext>
            </a:extLst>
          </p:cNvPr>
          <p:cNvSpPr/>
          <p:nvPr/>
        </p:nvSpPr>
        <p:spPr>
          <a:xfrm>
            <a:off x="3900848" y="2657560"/>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Operating Inc</a:t>
            </a:r>
          </a:p>
        </p:txBody>
      </p:sp>
      <p:sp>
        <p:nvSpPr>
          <p:cNvPr id="16" name="TextBox 15">
            <a:extLst>
              <a:ext uri="{FF2B5EF4-FFF2-40B4-BE49-F238E27FC236}">
                <a16:creationId xmlns:a16="http://schemas.microsoft.com/office/drawing/2014/main" id="{A38B4113-4D14-4347-8328-6E0A616BCB47}"/>
              </a:ext>
            </a:extLst>
          </p:cNvPr>
          <p:cNvSpPr txBox="1"/>
          <p:nvPr/>
        </p:nvSpPr>
        <p:spPr>
          <a:xfrm>
            <a:off x="3895632" y="4167874"/>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B050"/>
                </a:solidFill>
              </a:rPr>
              <a:t>$1.7M</a:t>
            </a:r>
          </a:p>
        </p:txBody>
      </p:sp>
      <p:sp>
        <p:nvSpPr>
          <p:cNvPr id="17" name="Rectangle 16">
            <a:extLst>
              <a:ext uri="{FF2B5EF4-FFF2-40B4-BE49-F238E27FC236}">
                <a16:creationId xmlns:a16="http://schemas.microsoft.com/office/drawing/2014/main" id="{141B50D6-89D9-4AAF-9999-8718E9E0FDA3}"/>
              </a:ext>
            </a:extLst>
          </p:cNvPr>
          <p:cNvSpPr/>
          <p:nvPr/>
        </p:nvSpPr>
        <p:spPr>
          <a:xfrm>
            <a:off x="3895632" y="4582093"/>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$803K above plan</a:t>
            </a:r>
          </a:p>
          <a:p>
            <a:pPr algn="ctr">
              <a:lnSpc>
                <a:spcPct val="85000"/>
              </a:lnSpc>
              <a:spcAft>
                <a:spcPts val="600"/>
              </a:spcAft>
              <a:buClr>
                <a:schemeClr val="accent2"/>
              </a:buClr>
              <a:buSzPct val="70000"/>
            </a:pPr>
            <a:r>
              <a:rPr lang="en-US" sz="1000" dirty="0">
                <a:solidFill>
                  <a:schemeClr val="tx1"/>
                </a:solidFill>
              </a:rPr>
              <a:t>$985K above PY</a:t>
            </a:r>
          </a:p>
        </p:txBody>
      </p:sp>
      <p:sp>
        <p:nvSpPr>
          <p:cNvPr id="18" name="Rectangle 17">
            <a:extLst>
              <a:ext uri="{FF2B5EF4-FFF2-40B4-BE49-F238E27FC236}">
                <a16:creationId xmlns:a16="http://schemas.microsoft.com/office/drawing/2014/main" id="{88FCEB6F-F49F-4B56-9E6C-B52F547AAC44}"/>
              </a:ext>
            </a:extLst>
          </p:cNvPr>
          <p:cNvSpPr/>
          <p:nvPr/>
        </p:nvSpPr>
        <p:spPr>
          <a:xfrm>
            <a:off x="3900848" y="3831236"/>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Other Income</a:t>
            </a:r>
          </a:p>
        </p:txBody>
      </p:sp>
      <p:sp>
        <p:nvSpPr>
          <p:cNvPr id="19" name="TextBox 18">
            <a:extLst>
              <a:ext uri="{FF2B5EF4-FFF2-40B4-BE49-F238E27FC236}">
                <a16:creationId xmlns:a16="http://schemas.microsoft.com/office/drawing/2014/main" id="{79B4DDFB-64C9-4F75-A4EE-0D95F17F24FF}"/>
              </a:ext>
            </a:extLst>
          </p:cNvPr>
          <p:cNvSpPr txBox="1"/>
          <p:nvPr/>
        </p:nvSpPr>
        <p:spPr>
          <a:xfrm>
            <a:off x="628651" y="1497631"/>
            <a:ext cx="2111886" cy="507831"/>
          </a:xfrm>
          <a:prstGeom prst="rect">
            <a:avLst/>
          </a:prstGeom>
          <a:noFill/>
        </p:spPr>
        <p:txBody>
          <a:bodyPr wrap="square" lIns="0" tIns="36576" rIns="0" bIns="0" rtlCol="0" anchor="ctr">
            <a:spAutoFit/>
          </a:bodyPr>
          <a:lstStyle/>
          <a:p>
            <a:pPr algn="ctr">
              <a:lnSpc>
                <a:spcPct val="85000"/>
              </a:lnSpc>
              <a:spcAft>
                <a:spcPts val="600"/>
              </a:spcAft>
              <a:buClr>
                <a:schemeClr val="accent2"/>
              </a:buClr>
              <a:buSzPct val="70000"/>
            </a:pPr>
            <a:r>
              <a:rPr lang="en-US" sz="3600" b="1" dirty="0">
                <a:solidFill>
                  <a:srgbClr val="00B050"/>
                </a:solidFill>
              </a:rPr>
              <a:t>$1.1M</a:t>
            </a:r>
          </a:p>
        </p:txBody>
      </p:sp>
      <p:sp>
        <p:nvSpPr>
          <p:cNvPr id="20" name="Rectangle 19">
            <a:extLst>
              <a:ext uri="{FF2B5EF4-FFF2-40B4-BE49-F238E27FC236}">
                <a16:creationId xmlns:a16="http://schemas.microsoft.com/office/drawing/2014/main" id="{ED6C4421-FEC0-4438-8A12-BB602E56A02C}"/>
              </a:ext>
            </a:extLst>
          </p:cNvPr>
          <p:cNvSpPr/>
          <p:nvPr/>
        </p:nvSpPr>
        <p:spPr>
          <a:xfrm>
            <a:off x="628650" y="2014095"/>
            <a:ext cx="2111887"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$1.3M above plan of -$270K</a:t>
            </a:r>
          </a:p>
          <a:p>
            <a:pPr algn="ctr">
              <a:lnSpc>
                <a:spcPct val="85000"/>
              </a:lnSpc>
              <a:spcAft>
                <a:spcPts val="600"/>
              </a:spcAft>
              <a:buClr>
                <a:schemeClr val="accent2"/>
              </a:buClr>
              <a:buSzPct val="70000"/>
            </a:pPr>
            <a:r>
              <a:rPr lang="en-US" sz="1100" dirty="0">
                <a:solidFill>
                  <a:schemeClr val="tx1"/>
                </a:solidFill>
              </a:rPr>
              <a:t>$1.3M above PY of -$239K</a:t>
            </a:r>
          </a:p>
        </p:txBody>
      </p:sp>
      <p:sp>
        <p:nvSpPr>
          <p:cNvPr id="21" name="Rectangle 20">
            <a:extLst>
              <a:ext uri="{FF2B5EF4-FFF2-40B4-BE49-F238E27FC236}">
                <a16:creationId xmlns:a16="http://schemas.microsoft.com/office/drawing/2014/main" id="{21730A6E-B6FB-40C6-8E1B-78E9B4DFB7F1}"/>
              </a:ext>
            </a:extLst>
          </p:cNvPr>
          <p:cNvSpPr/>
          <p:nvPr/>
        </p:nvSpPr>
        <p:spPr>
          <a:xfrm>
            <a:off x="633867" y="1152360"/>
            <a:ext cx="2106670" cy="312337"/>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Net Operations</a:t>
            </a:r>
          </a:p>
        </p:txBody>
      </p:sp>
      <p:sp>
        <p:nvSpPr>
          <p:cNvPr id="22" name="TextBox 21">
            <a:extLst>
              <a:ext uri="{FF2B5EF4-FFF2-40B4-BE49-F238E27FC236}">
                <a16:creationId xmlns:a16="http://schemas.microsoft.com/office/drawing/2014/main" id="{1BA8FFA2-A039-4B97-8720-E6B5D8FEC0AF}"/>
              </a:ext>
            </a:extLst>
          </p:cNvPr>
          <p:cNvSpPr txBox="1"/>
          <p:nvPr/>
        </p:nvSpPr>
        <p:spPr>
          <a:xfrm>
            <a:off x="3633041" y="1495546"/>
            <a:ext cx="2103120" cy="512000"/>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3600" b="1" dirty="0">
                <a:solidFill>
                  <a:srgbClr val="FF0000"/>
                </a:solidFill>
              </a:rPr>
              <a:t>$12.2M</a:t>
            </a:r>
          </a:p>
        </p:txBody>
      </p:sp>
      <p:sp>
        <p:nvSpPr>
          <p:cNvPr id="23" name="Rectangle 22">
            <a:extLst>
              <a:ext uri="{FF2B5EF4-FFF2-40B4-BE49-F238E27FC236}">
                <a16:creationId xmlns:a16="http://schemas.microsoft.com/office/drawing/2014/main" id="{F663F750-0568-4F34-A317-23678B684906}"/>
              </a:ext>
            </a:extLst>
          </p:cNvPr>
          <p:cNvSpPr/>
          <p:nvPr/>
        </p:nvSpPr>
        <p:spPr>
          <a:xfrm>
            <a:off x="3633041" y="2014095"/>
            <a:ext cx="2103120"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$1.0M below plan</a:t>
            </a:r>
          </a:p>
          <a:p>
            <a:pPr algn="ctr">
              <a:lnSpc>
                <a:spcPct val="85000"/>
              </a:lnSpc>
              <a:spcAft>
                <a:spcPts val="600"/>
              </a:spcAft>
              <a:buClr>
                <a:schemeClr val="accent2"/>
              </a:buClr>
              <a:buSzPct val="70000"/>
            </a:pPr>
            <a:r>
              <a:rPr lang="en-US" sz="1100" dirty="0">
                <a:solidFill>
                  <a:schemeClr val="tx1"/>
                </a:solidFill>
              </a:rPr>
              <a:t>$865K below PY</a:t>
            </a:r>
          </a:p>
        </p:txBody>
      </p:sp>
      <p:sp>
        <p:nvSpPr>
          <p:cNvPr id="24" name="Rectangle 23">
            <a:extLst>
              <a:ext uri="{FF2B5EF4-FFF2-40B4-BE49-F238E27FC236}">
                <a16:creationId xmlns:a16="http://schemas.microsoft.com/office/drawing/2014/main" id="{0FBACD9B-EE23-4D6D-9026-D0974FA6F55F}"/>
              </a:ext>
            </a:extLst>
          </p:cNvPr>
          <p:cNvSpPr/>
          <p:nvPr/>
        </p:nvSpPr>
        <p:spPr>
          <a:xfrm>
            <a:off x="3638257" y="1152360"/>
            <a:ext cx="210312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Total</a:t>
            </a:r>
            <a:r>
              <a:rPr lang="en-US" sz="2000" b="1" dirty="0">
                <a:solidFill>
                  <a:schemeClr val="bg1"/>
                </a:solidFill>
              </a:rPr>
              <a:t> Income</a:t>
            </a:r>
          </a:p>
        </p:txBody>
      </p:sp>
      <p:sp>
        <p:nvSpPr>
          <p:cNvPr id="25" name="TextBox 24">
            <a:extLst>
              <a:ext uri="{FF2B5EF4-FFF2-40B4-BE49-F238E27FC236}">
                <a16:creationId xmlns:a16="http://schemas.microsoft.com/office/drawing/2014/main" id="{F179F4F9-9552-4151-BAC6-B4C03D80539B}"/>
              </a:ext>
            </a:extLst>
          </p:cNvPr>
          <p:cNvSpPr txBox="1"/>
          <p:nvPr/>
        </p:nvSpPr>
        <p:spPr>
          <a:xfrm>
            <a:off x="6403465" y="1495546"/>
            <a:ext cx="2103120" cy="512000"/>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3600" b="1" dirty="0">
                <a:solidFill>
                  <a:srgbClr val="00B050"/>
                </a:solidFill>
              </a:rPr>
              <a:t>$11.1M</a:t>
            </a:r>
          </a:p>
        </p:txBody>
      </p:sp>
      <p:sp>
        <p:nvSpPr>
          <p:cNvPr id="26" name="Rectangle 25">
            <a:extLst>
              <a:ext uri="{FF2B5EF4-FFF2-40B4-BE49-F238E27FC236}">
                <a16:creationId xmlns:a16="http://schemas.microsoft.com/office/drawing/2014/main" id="{B0BD7885-A87A-47DF-B638-55E50E285001}"/>
              </a:ext>
            </a:extLst>
          </p:cNvPr>
          <p:cNvSpPr/>
          <p:nvPr/>
        </p:nvSpPr>
        <p:spPr>
          <a:xfrm>
            <a:off x="6403465" y="2014095"/>
            <a:ext cx="2103120"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$2.4M below plan</a:t>
            </a:r>
          </a:p>
          <a:p>
            <a:pPr algn="ctr">
              <a:lnSpc>
                <a:spcPct val="85000"/>
              </a:lnSpc>
              <a:spcAft>
                <a:spcPts val="600"/>
              </a:spcAft>
              <a:buClr>
                <a:schemeClr val="accent2"/>
              </a:buClr>
              <a:buSzPct val="70000"/>
            </a:pPr>
            <a:r>
              <a:rPr lang="en-US" sz="1100" dirty="0">
                <a:solidFill>
                  <a:schemeClr val="tx1"/>
                </a:solidFill>
              </a:rPr>
              <a:t>$2.2M below PY</a:t>
            </a:r>
          </a:p>
        </p:txBody>
      </p:sp>
      <p:sp>
        <p:nvSpPr>
          <p:cNvPr id="27" name="Rectangle 26">
            <a:extLst>
              <a:ext uri="{FF2B5EF4-FFF2-40B4-BE49-F238E27FC236}">
                <a16:creationId xmlns:a16="http://schemas.microsoft.com/office/drawing/2014/main" id="{58CE97E9-35CF-4870-92D2-3D6DC47F77DF}"/>
              </a:ext>
            </a:extLst>
          </p:cNvPr>
          <p:cNvSpPr/>
          <p:nvPr/>
        </p:nvSpPr>
        <p:spPr>
          <a:xfrm>
            <a:off x="6408681" y="1152360"/>
            <a:ext cx="210312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Total Expense</a:t>
            </a:r>
          </a:p>
        </p:txBody>
      </p:sp>
      <p:sp>
        <p:nvSpPr>
          <p:cNvPr id="28" name="TextBox 27">
            <a:extLst>
              <a:ext uri="{FF2B5EF4-FFF2-40B4-BE49-F238E27FC236}">
                <a16:creationId xmlns:a16="http://schemas.microsoft.com/office/drawing/2014/main" id="{A1B9ED2F-5E6A-4FD6-B254-408538D2F10A}"/>
              </a:ext>
            </a:extLst>
          </p:cNvPr>
          <p:cNvSpPr txBox="1"/>
          <p:nvPr/>
        </p:nvSpPr>
        <p:spPr>
          <a:xfrm>
            <a:off x="6706232" y="5339696"/>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B050"/>
                </a:solidFill>
              </a:rPr>
              <a:t>$2.8M</a:t>
            </a:r>
          </a:p>
        </p:txBody>
      </p:sp>
      <p:sp>
        <p:nvSpPr>
          <p:cNvPr id="29" name="Rectangle 28">
            <a:extLst>
              <a:ext uri="{FF2B5EF4-FFF2-40B4-BE49-F238E27FC236}">
                <a16:creationId xmlns:a16="http://schemas.microsoft.com/office/drawing/2014/main" id="{FA591F76-FFC4-4703-8C1B-C942F8BB22A9}"/>
              </a:ext>
            </a:extLst>
          </p:cNvPr>
          <p:cNvSpPr/>
          <p:nvPr/>
        </p:nvSpPr>
        <p:spPr>
          <a:xfrm>
            <a:off x="6706232" y="5753915"/>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$671K below plan</a:t>
            </a:r>
          </a:p>
          <a:p>
            <a:pPr algn="ctr">
              <a:lnSpc>
                <a:spcPct val="85000"/>
              </a:lnSpc>
              <a:spcAft>
                <a:spcPts val="600"/>
              </a:spcAft>
              <a:buClr>
                <a:schemeClr val="accent2"/>
              </a:buClr>
              <a:buSzPct val="70000"/>
            </a:pPr>
            <a:r>
              <a:rPr lang="en-US" sz="1000" dirty="0">
                <a:solidFill>
                  <a:schemeClr val="tx1"/>
                </a:solidFill>
              </a:rPr>
              <a:t>$573K below PY</a:t>
            </a:r>
          </a:p>
        </p:txBody>
      </p:sp>
      <p:sp>
        <p:nvSpPr>
          <p:cNvPr id="30" name="Rectangle 29">
            <a:extLst>
              <a:ext uri="{FF2B5EF4-FFF2-40B4-BE49-F238E27FC236}">
                <a16:creationId xmlns:a16="http://schemas.microsoft.com/office/drawing/2014/main" id="{63C8F95A-CAFD-42F2-9825-710F0686D7AA}"/>
              </a:ext>
            </a:extLst>
          </p:cNvPr>
          <p:cNvSpPr/>
          <p:nvPr/>
        </p:nvSpPr>
        <p:spPr>
          <a:xfrm>
            <a:off x="6711448" y="5003058"/>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Admin Exp</a:t>
            </a:r>
          </a:p>
        </p:txBody>
      </p:sp>
      <p:sp>
        <p:nvSpPr>
          <p:cNvPr id="31" name="TextBox 30">
            <a:extLst>
              <a:ext uri="{FF2B5EF4-FFF2-40B4-BE49-F238E27FC236}">
                <a16:creationId xmlns:a16="http://schemas.microsoft.com/office/drawing/2014/main" id="{73D78576-4D32-46F4-A282-645301200AEF}"/>
              </a:ext>
            </a:extLst>
          </p:cNvPr>
          <p:cNvSpPr txBox="1"/>
          <p:nvPr/>
        </p:nvSpPr>
        <p:spPr>
          <a:xfrm>
            <a:off x="6706232" y="2994198"/>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B050"/>
                </a:solidFill>
              </a:rPr>
              <a:t>$4.2M</a:t>
            </a:r>
          </a:p>
        </p:txBody>
      </p:sp>
      <p:sp>
        <p:nvSpPr>
          <p:cNvPr id="32" name="Rectangle 31">
            <a:extLst>
              <a:ext uri="{FF2B5EF4-FFF2-40B4-BE49-F238E27FC236}">
                <a16:creationId xmlns:a16="http://schemas.microsoft.com/office/drawing/2014/main" id="{B8D0CE33-3DA8-44FC-ABFD-7D95C75731B9}"/>
              </a:ext>
            </a:extLst>
          </p:cNvPr>
          <p:cNvSpPr/>
          <p:nvPr/>
        </p:nvSpPr>
        <p:spPr>
          <a:xfrm>
            <a:off x="6706232" y="3408417"/>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$939K below plan</a:t>
            </a:r>
          </a:p>
          <a:p>
            <a:pPr algn="ctr">
              <a:lnSpc>
                <a:spcPct val="85000"/>
              </a:lnSpc>
              <a:spcAft>
                <a:spcPts val="600"/>
              </a:spcAft>
              <a:buClr>
                <a:schemeClr val="accent2"/>
              </a:buClr>
              <a:buSzPct val="70000"/>
            </a:pPr>
            <a:r>
              <a:rPr lang="en-US" sz="1000" dirty="0">
                <a:solidFill>
                  <a:schemeClr val="tx1"/>
                </a:solidFill>
              </a:rPr>
              <a:t>$866K below PY</a:t>
            </a:r>
          </a:p>
        </p:txBody>
      </p:sp>
      <p:sp>
        <p:nvSpPr>
          <p:cNvPr id="33" name="Rectangle 32">
            <a:extLst>
              <a:ext uri="{FF2B5EF4-FFF2-40B4-BE49-F238E27FC236}">
                <a16:creationId xmlns:a16="http://schemas.microsoft.com/office/drawing/2014/main" id="{0818B92C-8DFB-4FD1-AF40-7944851C1E21}"/>
              </a:ext>
            </a:extLst>
          </p:cNvPr>
          <p:cNvSpPr/>
          <p:nvPr/>
        </p:nvSpPr>
        <p:spPr>
          <a:xfrm>
            <a:off x="6711448" y="2657560"/>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Cost of Goods</a:t>
            </a:r>
          </a:p>
        </p:txBody>
      </p:sp>
      <p:sp>
        <p:nvSpPr>
          <p:cNvPr id="34" name="TextBox 33">
            <a:extLst>
              <a:ext uri="{FF2B5EF4-FFF2-40B4-BE49-F238E27FC236}">
                <a16:creationId xmlns:a16="http://schemas.microsoft.com/office/drawing/2014/main" id="{3A8463C7-4C94-484B-8786-8BAD54198B05}"/>
              </a:ext>
            </a:extLst>
          </p:cNvPr>
          <p:cNvSpPr txBox="1"/>
          <p:nvPr/>
        </p:nvSpPr>
        <p:spPr>
          <a:xfrm>
            <a:off x="6706232" y="4167874"/>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B050"/>
                </a:solidFill>
              </a:rPr>
              <a:t>$4.1M</a:t>
            </a:r>
          </a:p>
        </p:txBody>
      </p:sp>
      <p:sp>
        <p:nvSpPr>
          <p:cNvPr id="35" name="Rectangle 34">
            <a:extLst>
              <a:ext uri="{FF2B5EF4-FFF2-40B4-BE49-F238E27FC236}">
                <a16:creationId xmlns:a16="http://schemas.microsoft.com/office/drawing/2014/main" id="{94697EC0-7AD7-411E-8F29-DB5180384904}"/>
              </a:ext>
            </a:extLst>
          </p:cNvPr>
          <p:cNvSpPr/>
          <p:nvPr/>
        </p:nvSpPr>
        <p:spPr>
          <a:xfrm>
            <a:off x="6706232" y="4582093"/>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$779K below plan</a:t>
            </a:r>
          </a:p>
          <a:p>
            <a:pPr algn="ctr">
              <a:lnSpc>
                <a:spcPct val="85000"/>
              </a:lnSpc>
              <a:spcAft>
                <a:spcPts val="600"/>
              </a:spcAft>
              <a:buClr>
                <a:schemeClr val="accent2"/>
              </a:buClr>
              <a:buSzPct val="70000"/>
            </a:pPr>
            <a:r>
              <a:rPr lang="en-US" sz="1000" dirty="0">
                <a:solidFill>
                  <a:schemeClr val="tx1"/>
                </a:solidFill>
              </a:rPr>
              <a:t>$783K below PY</a:t>
            </a:r>
          </a:p>
        </p:txBody>
      </p:sp>
      <p:sp>
        <p:nvSpPr>
          <p:cNvPr id="36" name="Rectangle 35">
            <a:extLst>
              <a:ext uri="{FF2B5EF4-FFF2-40B4-BE49-F238E27FC236}">
                <a16:creationId xmlns:a16="http://schemas.microsoft.com/office/drawing/2014/main" id="{CB764E28-B5F2-412F-889E-C434EBE2A5D7}"/>
              </a:ext>
            </a:extLst>
          </p:cNvPr>
          <p:cNvSpPr/>
          <p:nvPr/>
        </p:nvSpPr>
        <p:spPr>
          <a:xfrm>
            <a:off x="6711448" y="3831236"/>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Direct Exp</a:t>
            </a:r>
          </a:p>
        </p:txBody>
      </p:sp>
      <p:sp>
        <p:nvSpPr>
          <p:cNvPr id="3" name="Equals 2">
            <a:extLst>
              <a:ext uri="{FF2B5EF4-FFF2-40B4-BE49-F238E27FC236}">
                <a16:creationId xmlns:a16="http://schemas.microsoft.com/office/drawing/2014/main" id="{79A675F4-1139-4919-919C-094FBC9BAE9A}"/>
              </a:ext>
            </a:extLst>
          </p:cNvPr>
          <p:cNvSpPr/>
          <p:nvPr/>
        </p:nvSpPr>
        <p:spPr>
          <a:xfrm>
            <a:off x="2920753" y="1522946"/>
            <a:ext cx="640080" cy="457200"/>
          </a:xfrm>
          <a:prstGeom prst="mathEqual">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solidFill>
                <a:schemeClr val="tx1"/>
              </a:solidFill>
            </a:endParaRPr>
          </a:p>
        </p:txBody>
      </p:sp>
      <p:sp>
        <p:nvSpPr>
          <p:cNvPr id="4" name="Minus Sign 3">
            <a:extLst>
              <a:ext uri="{FF2B5EF4-FFF2-40B4-BE49-F238E27FC236}">
                <a16:creationId xmlns:a16="http://schemas.microsoft.com/office/drawing/2014/main" id="{2DF0264F-CC97-4F28-99A3-739240BC97AC}"/>
              </a:ext>
            </a:extLst>
          </p:cNvPr>
          <p:cNvSpPr/>
          <p:nvPr/>
        </p:nvSpPr>
        <p:spPr>
          <a:xfrm>
            <a:off x="5749773" y="1522946"/>
            <a:ext cx="640080" cy="457200"/>
          </a:xfrm>
          <a:prstGeom prst="mathMinu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34D820C1-2884-4471-A159-66F87CBBA8BD}"/>
              </a:ext>
            </a:extLst>
          </p:cNvPr>
          <p:cNvSpPr txBox="1"/>
          <p:nvPr/>
        </p:nvSpPr>
        <p:spPr>
          <a:xfrm>
            <a:off x="628650" y="5679606"/>
            <a:ext cx="1920240" cy="195310"/>
          </a:xfrm>
          <a:prstGeom prst="rect">
            <a:avLst/>
          </a:prstGeom>
          <a:noFill/>
        </p:spPr>
        <p:txBody>
          <a:bodyPr wrap="square" lIns="0" tIns="36576" rIns="0" bIns="0" rtlCol="0">
            <a:spAutoFit/>
          </a:bodyPr>
          <a:lstStyle/>
          <a:p>
            <a:pPr>
              <a:lnSpc>
                <a:spcPct val="85000"/>
              </a:lnSpc>
              <a:spcAft>
                <a:spcPts val="600"/>
              </a:spcAft>
              <a:buClr>
                <a:schemeClr val="accent2"/>
              </a:buClr>
              <a:buSzPct val="70000"/>
            </a:pPr>
            <a:r>
              <a:rPr lang="en-US" sz="1200" b="1" dirty="0">
                <a:solidFill>
                  <a:srgbClr val="FF0000"/>
                </a:solidFill>
              </a:rPr>
              <a:t>Red = worse than plan</a:t>
            </a:r>
          </a:p>
        </p:txBody>
      </p:sp>
      <p:sp>
        <p:nvSpPr>
          <p:cNvPr id="38" name="TextBox 37">
            <a:extLst>
              <a:ext uri="{FF2B5EF4-FFF2-40B4-BE49-F238E27FC236}">
                <a16:creationId xmlns:a16="http://schemas.microsoft.com/office/drawing/2014/main" id="{2E395A8B-C17B-4DBE-A67E-4389EF6082A0}"/>
              </a:ext>
            </a:extLst>
          </p:cNvPr>
          <p:cNvSpPr txBox="1"/>
          <p:nvPr/>
        </p:nvSpPr>
        <p:spPr>
          <a:xfrm>
            <a:off x="628721" y="5874916"/>
            <a:ext cx="1920240" cy="195310"/>
          </a:xfrm>
          <a:prstGeom prst="rect">
            <a:avLst/>
          </a:prstGeom>
          <a:noFill/>
        </p:spPr>
        <p:txBody>
          <a:bodyPr wrap="square" lIns="0" tIns="36576" rIns="0" bIns="0" rtlCol="0">
            <a:spAutoFit/>
          </a:bodyPr>
          <a:lstStyle/>
          <a:p>
            <a:pPr>
              <a:lnSpc>
                <a:spcPct val="85000"/>
              </a:lnSpc>
              <a:spcAft>
                <a:spcPts val="600"/>
              </a:spcAft>
              <a:buClr>
                <a:schemeClr val="accent2"/>
              </a:buClr>
              <a:buSzPct val="70000"/>
            </a:pPr>
            <a:r>
              <a:rPr lang="en-US" sz="1200" b="1" dirty="0">
                <a:solidFill>
                  <a:srgbClr val="00B050"/>
                </a:solidFill>
              </a:rPr>
              <a:t>Green = at or better than plan </a:t>
            </a:r>
          </a:p>
        </p:txBody>
      </p:sp>
      <p:graphicFrame>
        <p:nvGraphicFramePr>
          <p:cNvPr id="39" name="Table 3">
            <a:extLst>
              <a:ext uri="{FF2B5EF4-FFF2-40B4-BE49-F238E27FC236}">
                <a16:creationId xmlns:a16="http://schemas.microsoft.com/office/drawing/2014/main" id="{C9CCAC5D-A80B-4034-A419-ECD6712CC97E}"/>
              </a:ext>
            </a:extLst>
          </p:cNvPr>
          <p:cNvGraphicFramePr>
            <a:graphicFrameLocks noGrp="1"/>
          </p:cNvGraphicFramePr>
          <p:nvPr/>
        </p:nvGraphicFramePr>
        <p:xfrm>
          <a:off x="628650" y="2830143"/>
          <a:ext cx="2567382" cy="2736155"/>
        </p:xfrm>
        <a:graphic>
          <a:graphicData uri="http://schemas.openxmlformats.org/drawingml/2006/table">
            <a:tbl>
              <a:tblPr firstRow="1" bandRow="1">
                <a:tableStyleId>{F2DE63D5-997A-4646-A377-4702673A728D}</a:tableStyleId>
              </a:tblPr>
              <a:tblGrid>
                <a:gridCol w="2567382">
                  <a:extLst>
                    <a:ext uri="{9D8B030D-6E8A-4147-A177-3AD203B41FA5}">
                      <a16:colId xmlns:a16="http://schemas.microsoft.com/office/drawing/2014/main" val="1381830728"/>
                    </a:ext>
                  </a:extLst>
                </a:gridCol>
              </a:tblGrid>
              <a:tr h="366342">
                <a:tc>
                  <a:txBody>
                    <a:bodyPr/>
                    <a:lstStyle/>
                    <a:p>
                      <a:pPr algn="ctr"/>
                      <a:r>
                        <a:rPr lang="en-US" sz="1400" dirty="0">
                          <a:solidFill>
                            <a:schemeClr val="tx2"/>
                          </a:solidFill>
                        </a:rPr>
                        <a:t>Highlights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638697040"/>
                  </a:ext>
                </a:extLst>
              </a:tr>
              <a:tr h="2369813">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Expenses managed to lowest practical level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PPP funds $827,600 added to other income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Op Inc took hit from COVID restrictions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bg1">
                              <a:lumMod val="50000"/>
                            </a:schemeClr>
                          </a:solidFill>
                        </a:rPr>
                        <a:t>Expenses lower due to furlough, cancellation of events, cogs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12011942"/>
                  </a:ext>
                </a:extLst>
              </a:tr>
            </a:tbl>
          </a:graphicData>
        </a:graphic>
      </p:graphicFrame>
    </p:spTree>
    <p:extLst>
      <p:ext uri="{BB962C8B-B14F-4D97-AF65-F5344CB8AC3E}">
        <p14:creationId xmlns:p14="http://schemas.microsoft.com/office/powerpoint/2010/main" val="2359126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3C6A3-E86E-41EE-BA21-98B1C1DF2A83}"/>
              </a:ext>
            </a:extLst>
          </p:cNvPr>
          <p:cNvSpPr>
            <a:spLocks noGrp="1"/>
          </p:cNvSpPr>
          <p:nvPr>
            <p:ph type="title"/>
          </p:nvPr>
        </p:nvSpPr>
        <p:spPr/>
        <p:txBody>
          <a:bodyPr>
            <a:normAutofit/>
          </a:bodyPr>
          <a:lstStyle/>
          <a:p>
            <a:r>
              <a:rPr lang="en-US" sz="3600" dirty="0"/>
              <a:t>Foundation 2021 Budget Assumptions</a:t>
            </a:r>
          </a:p>
        </p:txBody>
      </p:sp>
      <p:sp>
        <p:nvSpPr>
          <p:cNvPr id="3" name="Content Placeholder 2">
            <a:extLst>
              <a:ext uri="{FF2B5EF4-FFF2-40B4-BE49-F238E27FC236}">
                <a16:creationId xmlns:a16="http://schemas.microsoft.com/office/drawing/2014/main" id="{C418EA87-D7D0-46AC-A9D2-745983AAEB7B}"/>
              </a:ext>
            </a:extLst>
          </p:cNvPr>
          <p:cNvSpPr>
            <a:spLocks noGrp="1"/>
          </p:cNvSpPr>
          <p:nvPr>
            <p:ph idx="1"/>
          </p:nvPr>
        </p:nvSpPr>
        <p:spPr/>
        <p:txBody>
          <a:bodyPr>
            <a:normAutofit lnSpcReduction="10000"/>
          </a:bodyPr>
          <a:lstStyle/>
          <a:p>
            <a:r>
              <a:rPr lang="en-US" sz="2400" dirty="0"/>
              <a:t>COVID-19 restrictions impact program delivery of battlefield studies and professional event attendance</a:t>
            </a:r>
          </a:p>
          <a:p>
            <a:r>
              <a:rPr lang="en-US" sz="2400" dirty="0"/>
              <a:t>PDMAP adds program expense and supports increased MCA membership</a:t>
            </a:r>
          </a:p>
          <a:p>
            <a:r>
              <a:rPr lang="en-US" sz="2400" dirty="0"/>
              <a:t>Wounded Marine Program support fulfills donor intent and uses remaining fund balance</a:t>
            </a:r>
          </a:p>
          <a:p>
            <a:r>
              <a:rPr lang="en-US" sz="2400" dirty="0"/>
              <a:t>Continued revenue from board members and current donors – little to no COVID-19 impact anticipated</a:t>
            </a:r>
          </a:p>
          <a:p>
            <a:r>
              <a:rPr lang="en-US" sz="2400" dirty="0"/>
              <a:t>New revenue initiatives for staff including CEO-led “Marine Corps Retired GO Campaign” and expanded corporate endowment</a:t>
            </a:r>
          </a:p>
          <a:p>
            <a:r>
              <a:rPr lang="en-US" sz="2400" dirty="0"/>
              <a:t>Expanded donor acquisition efforts adds to fundraising expenses</a:t>
            </a:r>
          </a:p>
        </p:txBody>
      </p:sp>
      <p:sp>
        <p:nvSpPr>
          <p:cNvPr id="4" name="Date Placeholder 3">
            <a:extLst>
              <a:ext uri="{FF2B5EF4-FFF2-40B4-BE49-F238E27FC236}">
                <a16:creationId xmlns:a16="http://schemas.microsoft.com/office/drawing/2014/main" id="{2C99DEB2-77DE-4510-AB94-6EE60D7E47C5}"/>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February 2021 </a:t>
            </a:r>
          </a:p>
          <a:p>
            <a:endParaRPr lang="en-US" dirty="0"/>
          </a:p>
        </p:txBody>
      </p:sp>
    </p:spTree>
    <p:extLst>
      <p:ext uri="{BB962C8B-B14F-4D97-AF65-F5344CB8AC3E}">
        <p14:creationId xmlns:p14="http://schemas.microsoft.com/office/powerpoint/2010/main" val="2920666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4064D-ADA6-411A-9D9D-5D7CA82F8CB6}"/>
              </a:ext>
            </a:extLst>
          </p:cNvPr>
          <p:cNvSpPr>
            <a:spLocks noGrp="1"/>
          </p:cNvSpPr>
          <p:nvPr>
            <p:ph type="title"/>
          </p:nvPr>
        </p:nvSpPr>
        <p:spPr>
          <a:xfrm>
            <a:off x="628650" y="142388"/>
            <a:ext cx="7886700" cy="933937"/>
          </a:xfrm>
        </p:spPr>
        <p:txBody>
          <a:bodyPr>
            <a:normAutofit fontScale="90000"/>
          </a:bodyPr>
          <a:lstStyle/>
          <a:p>
            <a:r>
              <a:rPr lang="en-US" sz="3300" b="1" dirty="0"/>
              <a:t>Finance Committee</a:t>
            </a:r>
            <a:br>
              <a:rPr lang="en-US" sz="3600" b="1" dirty="0"/>
            </a:br>
            <a:r>
              <a:rPr lang="en-US" sz="2400" dirty="0"/>
              <a:t>Marine Corps Association</a:t>
            </a:r>
            <a:r>
              <a:rPr lang="en-US" sz="2400" b="1" dirty="0"/>
              <a:t> </a:t>
            </a:r>
            <a:r>
              <a:rPr lang="en-US" sz="3100" b="1" dirty="0"/>
              <a:t>Foundation</a:t>
            </a:r>
            <a:r>
              <a:rPr lang="en-US" sz="2700" b="1" dirty="0"/>
              <a:t> </a:t>
            </a:r>
            <a:r>
              <a:rPr lang="en-US" sz="2400" dirty="0"/>
              <a:t>2021 Budget Dashboard </a:t>
            </a:r>
            <a:br>
              <a:rPr lang="en-US" sz="2400" dirty="0"/>
            </a:br>
            <a:r>
              <a:rPr lang="en-US" sz="1200" dirty="0"/>
              <a:t>excludes investment activity</a:t>
            </a:r>
            <a:endParaRPr lang="en-US" sz="2400" dirty="0"/>
          </a:p>
        </p:txBody>
      </p:sp>
      <p:sp>
        <p:nvSpPr>
          <p:cNvPr id="9" name="Footer Placeholder 4">
            <a:extLst>
              <a:ext uri="{FF2B5EF4-FFF2-40B4-BE49-F238E27FC236}">
                <a16:creationId xmlns:a16="http://schemas.microsoft.com/office/drawing/2014/main" id="{6D7ECBDA-10EF-42CD-8752-1A286D5CF026}"/>
              </a:ext>
            </a:extLst>
          </p:cNvPr>
          <p:cNvSpPr>
            <a:spLocks noGrp="1"/>
          </p:cNvSpPr>
          <p:nvPr>
            <p:ph type="ftr" sz="quarter" idx="11"/>
          </p:nvPr>
        </p:nvSpPr>
        <p:spPr>
          <a:xfrm>
            <a:off x="5741377" y="6267514"/>
            <a:ext cx="2773973" cy="365125"/>
          </a:xfrm>
          <a:prstGeom prst="rect">
            <a:avLst/>
          </a:prstGeom>
        </p:spPr>
        <p:txBody>
          <a:bodyPr anchor="ctr"/>
          <a:lstStyle>
            <a:lvl1pPr algn="r">
              <a:defRPr sz="1200"/>
            </a:lvl1pPr>
          </a:lstStyle>
          <a:p>
            <a:r>
              <a:rPr lang="en-US" dirty="0"/>
              <a:t>Page </a:t>
            </a:r>
            <a:fld id="{AD9D1041-BFAC-476F-9A83-02B77F35B26C}" type="slidenum">
              <a:rPr lang="en-US" smtClean="0"/>
              <a:t>8</a:t>
            </a:fld>
            <a:endParaRPr lang="en-US" dirty="0"/>
          </a:p>
        </p:txBody>
      </p:sp>
      <p:sp>
        <p:nvSpPr>
          <p:cNvPr id="85" name="Date Placeholder 3">
            <a:extLst>
              <a:ext uri="{FF2B5EF4-FFF2-40B4-BE49-F238E27FC236}">
                <a16:creationId xmlns:a16="http://schemas.microsoft.com/office/drawing/2014/main" id="{C8B2E5FE-62A9-4732-A860-A119A487E668}"/>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 2021</a:t>
            </a:r>
          </a:p>
          <a:p>
            <a:endParaRPr lang="en-US" dirty="0"/>
          </a:p>
        </p:txBody>
      </p:sp>
      <p:sp>
        <p:nvSpPr>
          <p:cNvPr id="19" name="TextBox 18">
            <a:extLst>
              <a:ext uri="{FF2B5EF4-FFF2-40B4-BE49-F238E27FC236}">
                <a16:creationId xmlns:a16="http://schemas.microsoft.com/office/drawing/2014/main" id="{79B4DDFB-64C9-4F75-A4EE-0D95F17F24FF}"/>
              </a:ext>
            </a:extLst>
          </p:cNvPr>
          <p:cNvSpPr txBox="1"/>
          <p:nvPr/>
        </p:nvSpPr>
        <p:spPr>
          <a:xfrm>
            <a:off x="628651" y="1497631"/>
            <a:ext cx="2111886" cy="507831"/>
          </a:xfrm>
          <a:prstGeom prst="rect">
            <a:avLst/>
          </a:prstGeom>
          <a:noFill/>
        </p:spPr>
        <p:txBody>
          <a:bodyPr wrap="square" lIns="0" tIns="36576" rIns="0" bIns="0" rtlCol="0" anchor="ctr">
            <a:spAutoFit/>
          </a:bodyPr>
          <a:lstStyle/>
          <a:p>
            <a:pPr algn="ctr">
              <a:lnSpc>
                <a:spcPct val="85000"/>
              </a:lnSpc>
              <a:spcAft>
                <a:spcPts val="600"/>
              </a:spcAft>
              <a:buClr>
                <a:schemeClr val="accent2"/>
              </a:buClr>
              <a:buSzPct val="70000"/>
            </a:pPr>
            <a:r>
              <a:rPr lang="en-US" sz="3600" b="1" dirty="0">
                <a:solidFill>
                  <a:srgbClr val="0070C0"/>
                </a:solidFill>
              </a:rPr>
              <a:t>$5K</a:t>
            </a:r>
          </a:p>
        </p:txBody>
      </p:sp>
      <p:sp>
        <p:nvSpPr>
          <p:cNvPr id="20" name="Rectangle 19">
            <a:extLst>
              <a:ext uri="{FF2B5EF4-FFF2-40B4-BE49-F238E27FC236}">
                <a16:creationId xmlns:a16="http://schemas.microsoft.com/office/drawing/2014/main" id="{ED6C4421-FEC0-4438-8A12-BB602E56A02C}"/>
              </a:ext>
            </a:extLst>
          </p:cNvPr>
          <p:cNvSpPr/>
          <p:nvPr/>
        </p:nvSpPr>
        <p:spPr>
          <a:xfrm>
            <a:off x="628650" y="2014095"/>
            <a:ext cx="2111887"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$95K below 2020</a:t>
            </a:r>
          </a:p>
          <a:p>
            <a:pPr algn="ctr">
              <a:lnSpc>
                <a:spcPct val="85000"/>
              </a:lnSpc>
              <a:spcAft>
                <a:spcPts val="600"/>
              </a:spcAft>
              <a:buClr>
                <a:schemeClr val="accent2"/>
              </a:buClr>
              <a:buSzPct val="70000"/>
            </a:pPr>
            <a:r>
              <a:rPr lang="en-US" sz="1100" dirty="0">
                <a:solidFill>
                  <a:schemeClr val="tx1"/>
                </a:solidFill>
              </a:rPr>
              <a:t>$25K above 2019</a:t>
            </a:r>
          </a:p>
        </p:txBody>
      </p:sp>
      <p:sp>
        <p:nvSpPr>
          <p:cNvPr id="21" name="Rectangle 20">
            <a:extLst>
              <a:ext uri="{FF2B5EF4-FFF2-40B4-BE49-F238E27FC236}">
                <a16:creationId xmlns:a16="http://schemas.microsoft.com/office/drawing/2014/main" id="{21730A6E-B6FB-40C6-8E1B-78E9B4DFB7F1}"/>
              </a:ext>
            </a:extLst>
          </p:cNvPr>
          <p:cNvSpPr/>
          <p:nvPr/>
        </p:nvSpPr>
        <p:spPr>
          <a:xfrm>
            <a:off x="633867" y="1152360"/>
            <a:ext cx="2106670" cy="312337"/>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Net Result</a:t>
            </a:r>
          </a:p>
        </p:txBody>
      </p:sp>
      <p:sp>
        <p:nvSpPr>
          <p:cNvPr id="22" name="TextBox 21">
            <a:extLst>
              <a:ext uri="{FF2B5EF4-FFF2-40B4-BE49-F238E27FC236}">
                <a16:creationId xmlns:a16="http://schemas.microsoft.com/office/drawing/2014/main" id="{1BA8FFA2-A039-4B97-8720-E6B5D8FEC0AF}"/>
              </a:ext>
            </a:extLst>
          </p:cNvPr>
          <p:cNvSpPr txBox="1"/>
          <p:nvPr/>
        </p:nvSpPr>
        <p:spPr>
          <a:xfrm>
            <a:off x="3633041" y="1495546"/>
            <a:ext cx="2103120" cy="512000"/>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3600" b="1" dirty="0">
                <a:solidFill>
                  <a:srgbClr val="0070C0"/>
                </a:solidFill>
              </a:rPr>
              <a:t>$1.75M</a:t>
            </a:r>
          </a:p>
        </p:txBody>
      </p:sp>
      <p:sp>
        <p:nvSpPr>
          <p:cNvPr id="23" name="Rectangle 22">
            <a:extLst>
              <a:ext uri="{FF2B5EF4-FFF2-40B4-BE49-F238E27FC236}">
                <a16:creationId xmlns:a16="http://schemas.microsoft.com/office/drawing/2014/main" id="{F663F750-0568-4F34-A317-23678B684906}"/>
              </a:ext>
            </a:extLst>
          </p:cNvPr>
          <p:cNvSpPr/>
          <p:nvPr/>
        </p:nvSpPr>
        <p:spPr>
          <a:xfrm>
            <a:off x="3633041" y="2014095"/>
            <a:ext cx="2103120"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$148K  above 2020</a:t>
            </a:r>
          </a:p>
          <a:p>
            <a:pPr algn="ctr">
              <a:lnSpc>
                <a:spcPct val="85000"/>
              </a:lnSpc>
              <a:spcAft>
                <a:spcPts val="600"/>
              </a:spcAft>
              <a:buClr>
                <a:schemeClr val="accent2"/>
              </a:buClr>
              <a:buSzPct val="70000"/>
            </a:pPr>
            <a:r>
              <a:rPr lang="en-US" sz="1100" dirty="0">
                <a:solidFill>
                  <a:schemeClr val="tx1"/>
                </a:solidFill>
              </a:rPr>
              <a:t>$164K above 2019</a:t>
            </a:r>
          </a:p>
        </p:txBody>
      </p:sp>
      <p:sp>
        <p:nvSpPr>
          <p:cNvPr id="24" name="Rectangle 23">
            <a:extLst>
              <a:ext uri="{FF2B5EF4-FFF2-40B4-BE49-F238E27FC236}">
                <a16:creationId xmlns:a16="http://schemas.microsoft.com/office/drawing/2014/main" id="{0FBACD9B-EE23-4D6D-9026-D0974FA6F55F}"/>
              </a:ext>
            </a:extLst>
          </p:cNvPr>
          <p:cNvSpPr/>
          <p:nvPr/>
        </p:nvSpPr>
        <p:spPr>
          <a:xfrm>
            <a:off x="3638257" y="1152360"/>
            <a:ext cx="210312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Total</a:t>
            </a:r>
            <a:r>
              <a:rPr lang="en-US" sz="2000" b="1" dirty="0">
                <a:solidFill>
                  <a:schemeClr val="bg1"/>
                </a:solidFill>
              </a:rPr>
              <a:t> Support</a:t>
            </a:r>
          </a:p>
        </p:txBody>
      </p:sp>
      <p:sp>
        <p:nvSpPr>
          <p:cNvPr id="25" name="TextBox 24">
            <a:extLst>
              <a:ext uri="{FF2B5EF4-FFF2-40B4-BE49-F238E27FC236}">
                <a16:creationId xmlns:a16="http://schemas.microsoft.com/office/drawing/2014/main" id="{F179F4F9-9552-4151-BAC6-B4C03D80539B}"/>
              </a:ext>
            </a:extLst>
          </p:cNvPr>
          <p:cNvSpPr txBox="1"/>
          <p:nvPr/>
        </p:nvSpPr>
        <p:spPr>
          <a:xfrm>
            <a:off x="6403465" y="1495546"/>
            <a:ext cx="2103120" cy="512000"/>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3600" b="1" dirty="0">
                <a:solidFill>
                  <a:srgbClr val="0070C0"/>
                </a:solidFill>
              </a:rPr>
              <a:t>$1.75M</a:t>
            </a:r>
          </a:p>
        </p:txBody>
      </p:sp>
      <p:sp>
        <p:nvSpPr>
          <p:cNvPr id="26" name="Rectangle 25">
            <a:extLst>
              <a:ext uri="{FF2B5EF4-FFF2-40B4-BE49-F238E27FC236}">
                <a16:creationId xmlns:a16="http://schemas.microsoft.com/office/drawing/2014/main" id="{B0BD7885-A87A-47DF-B638-55E50E285001}"/>
              </a:ext>
            </a:extLst>
          </p:cNvPr>
          <p:cNvSpPr/>
          <p:nvPr/>
        </p:nvSpPr>
        <p:spPr>
          <a:xfrm>
            <a:off x="6403465" y="2014095"/>
            <a:ext cx="2103120" cy="54864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100" dirty="0">
                <a:solidFill>
                  <a:schemeClr val="tx1"/>
                </a:solidFill>
              </a:rPr>
              <a:t>$265K above 2020</a:t>
            </a:r>
          </a:p>
          <a:p>
            <a:pPr algn="ctr">
              <a:lnSpc>
                <a:spcPct val="85000"/>
              </a:lnSpc>
              <a:spcAft>
                <a:spcPts val="600"/>
              </a:spcAft>
              <a:buClr>
                <a:schemeClr val="accent2"/>
              </a:buClr>
              <a:buSzPct val="70000"/>
            </a:pPr>
            <a:r>
              <a:rPr lang="en-US" sz="1100" dirty="0">
                <a:solidFill>
                  <a:schemeClr val="tx1"/>
                </a:solidFill>
              </a:rPr>
              <a:t>$117K above 2019</a:t>
            </a:r>
          </a:p>
        </p:txBody>
      </p:sp>
      <p:sp>
        <p:nvSpPr>
          <p:cNvPr id="27" name="Rectangle 26">
            <a:extLst>
              <a:ext uri="{FF2B5EF4-FFF2-40B4-BE49-F238E27FC236}">
                <a16:creationId xmlns:a16="http://schemas.microsoft.com/office/drawing/2014/main" id="{58CE97E9-35CF-4870-92D2-3D6DC47F77DF}"/>
              </a:ext>
            </a:extLst>
          </p:cNvPr>
          <p:cNvSpPr/>
          <p:nvPr/>
        </p:nvSpPr>
        <p:spPr>
          <a:xfrm>
            <a:off x="6408681" y="1152360"/>
            <a:ext cx="210312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b="1" dirty="0">
                <a:solidFill>
                  <a:schemeClr val="bg1"/>
                </a:solidFill>
              </a:rPr>
              <a:t>Total Expense</a:t>
            </a:r>
          </a:p>
        </p:txBody>
      </p:sp>
      <p:sp>
        <p:nvSpPr>
          <p:cNvPr id="28" name="TextBox 27">
            <a:extLst>
              <a:ext uri="{FF2B5EF4-FFF2-40B4-BE49-F238E27FC236}">
                <a16:creationId xmlns:a16="http://schemas.microsoft.com/office/drawing/2014/main" id="{A1B9ED2F-5E6A-4FD6-B254-408538D2F10A}"/>
              </a:ext>
            </a:extLst>
          </p:cNvPr>
          <p:cNvSpPr txBox="1"/>
          <p:nvPr/>
        </p:nvSpPr>
        <p:spPr>
          <a:xfrm>
            <a:off x="6706232" y="5339696"/>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70C0"/>
                </a:solidFill>
              </a:rPr>
              <a:t>$111K</a:t>
            </a:r>
          </a:p>
        </p:txBody>
      </p:sp>
      <p:sp>
        <p:nvSpPr>
          <p:cNvPr id="29" name="Rectangle 28">
            <a:extLst>
              <a:ext uri="{FF2B5EF4-FFF2-40B4-BE49-F238E27FC236}">
                <a16:creationId xmlns:a16="http://schemas.microsoft.com/office/drawing/2014/main" id="{FA591F76-FFC4-4703-8C1B-C942F8BB22A9}"/>
              </a:ext>
            </a:extLst>
          </p:cNvPr>
          <p:cNvSpPr/>
          <p:nvPr/>
        </p:nvSpPr>
        <p:spPr>
          <a:xfrm>
            <a:off x="6706232" y="5753915"/>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Equal to 2020</a:t>
            </a:r>
          </a:p>
          <a:p>
            <a:pPr algn="ctr">
              <a:lnSpc>
                <a:spcPct val="85000"/>
              </a:lnSpc>
              <a:spcAft>
                <a:spcPts val="600"/>
              </a:spcAft>
              <a:buClr>
                <a:schemeClr val="accent2"/>
              </a:buClr>
              <a:buSzPct val="70000"/>
            </a:pPr>
            <a:r>
              <a:rPr lang="en-US" sz="1000" dirty="0">
                <a:solidFill>
                  <a:schemeClr val="tx1"/>
                </a:solidFill>
              </a:rPr>
              <a:t>$7K below 2019</a:t>
            </a:r>
          </a:p>
        </p:txBody>
      </p:sp>
      <p:sp>
        <p:nvSpPr>
          <p:cNvPr id="30" name="Rectangle 29">
            <a:extLst>
              <a:ext uri="{FF2B5EF4-FFF2-40B4-BE49-F238E27FC236}">
                <a16:creationId xmlns:a16="http://schemas.microsoft.com/office/drawing/2014/main" id="{63C8F95A-CAFD-42F2-9825-710F0686D7AA}"/>
              </a:ext>
            </a:extLst>
          </p:cNvPr>
          <p:cNvSpPr/>
          <p:nvPr/>
        </p:nvSpPr>
        <p:spPr>
          <a:xfrm>
            <a:off x="6711448" y="5003058"/>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M&amp;G</a:t>
            </a:r>
          </a:p>
        </p:txBody>
      </p:sp>
      <p:sp>
        <p:nvSpPr>
          <p:cNvPr id="31" name="TextBox 30">
            <a:extLst>
              <a:ext uri="{FF2B5EF4-FFF2-40B4-BE49-F238E27FC236}">
                <a16:creationId xmlns:a16="http://schemas.microsoft.com/office/drawing/2014/main" id="{73D78576-4D32-46F4-A282-645301200AEF}"/>
              </a:ext>
            </a:extLst>
          </p:cNvPr>
          <p:cNvSpPr txBox="1"/>
          <p:nvPr/>
        </p:nvSpPr>
        <p:spPr>
          <a:xfrm>
            <a:off x="6706232" y="2994198"/>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70C0"/>
                </a:solidFill>
              </a:rPr>
              <a:t>$985K</a:t>
            </a:r>
          </a:p>
        </p:txBody>
      </p:sp>
      <p:sp>
        <p:nvSpPr>
          <p:cNvPr id="32" name="Rectangle 31">
            <a:extLst>
              <a:ext uri="{FF2B5EF4-FFF2-40B4-BE49-F238E27FC236}">
                <a16:creationId xmlns:a16="http://schemas.microsoft.com/office/drawing/2014/main" id="{B8D0CE33-3DA8-44FC-ABFD-7D95C75731B9}"/>
              </a:ext>
            </a:extLst>
          </p:cNvPr>
          <p:cNvSpPr/>
          <p:nvPr/>
        </p:nvSpPr>
        <p:spPr>
          <a:xfrm>
            <a:off x="6706232" y="3408417"/>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$185K above 2020</a:t>
            </a:r>
          </a:p>
          <a:p>
            <a:pPr algn="ctr">
              <a:lnSpc>
                <a:spcPct val="85000"/>
              </a:lnSpc>
              <a:spcAft>
                <a:spcPts val="600"/>
              </a:spcAft>
              <a:buClr>
                <a:schemeClr val="accent2"/>
              </a:buClr>
              <a:buSzPct val="70000"/>
            </a:pPr>
            <a:r>
              <a:rPr lang="en-US" sz="1000" dirty="0">
                <a:solidFill>
                  <a:schemeClr val="tx1"/>
                </a:solidFill>
              </a:rPr>
              <a:t>$49K below 2019</a:t>
            </a:r>
          </a:p>
        </p:txBody>
      </p:sp>
      <p:sp>
        <p:nvSpPr>
          <p:cNvPr id="33" name="Rectangle 32">
            <a:extLst>
              <a:ext uri="{FF2B5EF4-FFF2-40B4-BE49-F238E27FC236}">
                <a16:creationId xmlns:a16="http://schemas.microsoft.com/office/drawing/2014/main" id="{0818B92C-8DFB-4FD1-AF40-7944851C1E21}"/>
              </a:ext>
            </a:extLst>
          </p:cNvPr>
          <p:cNvSpPr/>
          <p:nvPr/>
        </p:nvSpPr>
        <p:spPr>
          <a:xfrm>
            <a:off x="6711448" y="2657560"/>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Program</a:t>
            </a:r>
          </a:p>
        </p:txBody>
      </p:sp>
      <p:sp>
        <p:nvSpPr>
          <p:cNvPr id="34" name="TextBox 33">
            <a:extLst>
              <a:ext uri="{FF2B5EF4-FFF2-40B4-BE49-F238E27FC236}">
                <a16:creationId xmlns:a16="http://schemas.microsoft.com/office/drawing/2014/main" id="{3A8463C7-4C94-484B-8786-8BAD54198B05}"/>
              </a:ext>
            </a:extLst>
          </p:cNvPr>
          <p:cNvSpPr txBox="1"/>
          <p:nvPr/>
        </p:nvSpPr>
        <p:spPr>
          <a:xfrm>
            <a:off x="6706232" y="4167874"/>
            <a:ext cx="1554480" cy="353623"/>
          </a:xfrm>
          <a:prstGeom prst="rect">
            <a:avLst/>
          </a:prstGeom>
          <a:noFill/>
        </p:spPr>
        <p:txBody>
          <a:bodyPr wrap="square" lIns="0" tIns="36576" rIns="0" bIns="0" rtlCol="0">
            <a:spAutoFit/>
          </a:bodyPr>
          <a:lstStyle/>
          <a:p>
            <a:pPr algn="ctr">
              <a:lnSpc>
                <a:spcPct val="85000"/>
              </a:lnSpc>
              <a:spcAft>
                <a:spcPts val="600"/>
              </a:spcAft>
              <a:buClr>
                <a:schemeClr val="accent2"/>
              </a:buClr>
              <a:buSzPct val="70000"/>
            </a:pPr>
            <a:r>
              <a:rPr lang="en-US" sz="2400" b="1" dirty="0">
                <a:solidFill>
                  <a:srgbClr val="0070C0"/>
                </a:solidFill>
              </a:rPr>
              <a:t>$644K</a:t>
            </a:r>
          </a:p>
        </p:txBody>
      </p:sp>
      <p:sp>
        <p:nvSpPr>
          <p:cNvPr id="35" name="Rectangle 34">
            <a:extLst>
              <a:ext uri="{FF2B5EF4-FFF2-40B4-BE49-F238E27FC236}">
                <a16:creationId xmlns:a16="http://schemas.microsoft.com/office/drawing/2014/main" id="{94697EC0-7AD7-411E-8F29-DB5180384904}"/>
              </a:ext>
            </a:extLst>
          </p:cNvPr>
          <p:cNvSpPr/>
          <p:nvPr/>
        </p:nvSpPr>
        <p:spPr>
          <a:xfrm>
            <a:off x="6706232" y="4582093"/>
            <a:ext cx="1554480" cy="365760"/>
          </a:xfrm>
          <a:prstGeom prst="rect">
            <a:avLst/>
          </a:prstGeom>
          <a:noFill/>
          <a:ln w="9525">
            <a:solidFill>
              <a:schemeClr val="accent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000" dirty="0">
                <a:solidFill>
                  <a:schemeClr val="tx1"/>
                </a:solidFill>
              </a:rPr>
              <a:t>$79K above 2020</a:t>
            </a:r>
          </a:p>
          <a:p>
            <a:pPr algn="ctr">
              <a:lnSpc>
                <a:spcPct val="85000"/>
              </a:lnSpc>
              <a:spcAft>
                <a:spcPts val="600"/>
              </a:spcAft>
              <a:buClr>
                <a:schemeClr val="accent2"/>
              </a:buClr>
              <a:buSzPct val="70000"/>
            </a:pPr>
            <a:r>
              <a:rPr lang="en-US" sz="1000" dirty="0">
                <a:solidFill>
                  <a:schemeClr val="tx1"/>
                </a:solidFill>
              </a:rPr>
              <a:t>$173K above 2019</a:t>
            </a:r>
          </a:p>
        </p:txBody>
      </p:sp>
      <p:sp>
        <p:nvSpPr>
          <p:cNvPr id="36" name="Rectangle 35">
            <a:extLst>
              <a:ext uri="{FF2B5EF4-FFF2-40B4-BE49-F238E27FC236}">
                <a16:creationId xmlns:a16="http://schemas.microsoft.com/office/drawing/2014/main" id="{CB764E28-B5F2-412F-889E-C434EBE2A5D7}"/>
              </a:ext>
            </a:extLst>
          </p:cNvPr>
          <p:cNvSpPr/>
          <p:nvPr/>
        </p:nvSpPr>
        <p:spPr>
          <a:xfrm>
            <a:off x="6711448" y="3831236"/>
            <a:ext cx="1554480" cy="274320"/>
          </a:xfrm>
          <a:prstGeom prst="rect">
            <a:avLst/>
          </a:prstGeom>
          <a:solidFill>
            <a:schemeClr val="bg1">
              <a:lumMod val="5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85000"/>
              </a:lnSpc>
              <a:spcAft>
                <a:spcPts val="600"/>
              </a:spcAft>
              <a:buClr>
                <a:schemeClr val="accent2"/>
              </a:buClr>
              <a:buSzPct val="70000"/>
            </a:pPr>
            <a:r>
              <a:rPr lang="en-US" sz="1400" b="1" dirty="0">
                <a:solidFill>
                  <a:schemeClr val="bg1"/>
                </a:solidFill>
              </a:rPr>
              <a:t>Fundraising</a:t>
            </a:r>
          </a:p>
        </p:txBody>
      </p:sp>
      <p:sp>
        <p:nvSpPr>
          <p:cNvPr id="3" name="Equals 2">
            <a:extLst>
              <a:ext uri="{FF2B5EF4-FFF2-40B4-BE49-F238E27FC236}">
                <a16:creationId xmlns:a16="http://schemas.microsoft.com/office/drawing/2014/main" id="{79A675F4-1139-4919-919C-094FBC9BAE9A}"/>
              </a:ext>
            </a:extLst>
          </p:cNvPr>
          <p:cNvSpPr/>
          <p:nvPr/>
        </p:nvSpPr>
        <p:spPr>
          <a:xfrm>
            <a:off x="2920753" y="1522946"/>
            <a:ext cx="640080" cy="457200"/>
          </a:xfrm>
          <a:prstGeom prst="mathEqual">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solidFill>
                <a:schemeClr val="tx1"/>
              </a:solidFill>
            </a:endParaRPr>
          </a:p>
        </p:txBody>
      </p:sp>
      <p:sp>
        <p:nvSpPr>
          <p:cNvPr id="4" name="Minus Sign 3">
            <a:extLst>
              <a:ext uri="{FF2B5EF4-FFF2-40B4-BE49-F238E27FC236}">
                <a16:creationId xmlns:a16="http://schemas.microsoft.com/office/drawing/2014/main" id="{2DF0264F-CC97-4F28-99A3-739240BC97AC}"/>
              </a:ext>
            </a:extLst>
          </p:cNvPr>
          <p:cNvSpPr/>
          <p:nvPr/>
        </p:nvSpPr>
        <p:spPr>
          <a:xfrm>
            <a:off x="5749773" y="1522946"/>
            <a:ext cx="640080" cy="457200"/>
          </a:xfrm>
          <a:prstGeom prst="mathMinu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2E395A8B-C17B-4DBE-A67E-4389EF6082A0}"/>
              </a:ext>
            </a:extLst>
          </p:cNvPr>
          <p:cNvSpPr txBox="1"/>
          <p:nvPr/>
        </p:nvSpPr>
        <p:spPr>
          <a:xfrm>
            <a:off x="628721" y="5874916"/>
            <a:ext cx="1920240" cy="195310"/>
          </a:xfrm>
          <a:prstGeom prst="rect">
            <a:avLst/>
          </a:prstGeom>
          <a:noFill/>
        </p:spPr>
        <p:txBody>
          <a:bodyPr wrap="square" lIns="0" tIns="36576" rIns="0" bIns="0" rtlCol="0">
            <a:spAutoFit/>
          </a:bodyPr>
          <a:lstStyle/>
          <a:p>
            <a:pPr>
              <a:lnSpc>
                <a:spcPct val="85000"/>
              </a:lnSpc>
              <a:spcAft>
                <a:spcPts val="600"/>
              </a:spcAft>
              <a:buClr>
                <a:schemeClr val="accent2"/>
              </a:buClr>
              <a:buSzPct val="70000"/>
            </a:pPr>
            <a:r>
              <a:rPr lang="en-US" sz="1200" b="1" dirty="0">
                <a:solidFill>
                  <a:srgbClr val="00B050"/>
                </a:solidFill>
              </a:rPr>
              <a:t> </a:t>
            </a:r>
          </a:p>
        </p:txBody>
      </p:sp>
    </p:spTree>
    <p:extLst>
      <p:ext uri="{BB962C8B-B14F-4D97-AF65-F5344CB8AC3E}">
        <p14:creationId xmlns:p14="http://schemas.microsoft.com/office/powerpoint/2010/main" val="1302722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CC06DE-F523-4E8C-96A5-072EE266D410}"/>
              </a:ext>
            </a:extLst>
          </p:cNvPr>
          <p:cNvSpPr>
            <a:spLocks noGrp="1"/>
          </p:cNvSpPr>
          <p:nvPr>
            <p:ph idx="1"/>
          </p:nvPr>
        </p:nvSpPr>
        <p:spPr/>
        <p:txBody>
          <a:bodyPr>
            <a:normAutofit fontScale="92500" lnSpcReduction="20000"/>
          </a:bodyPr>
          <a:lstStyle/>
          <a:p>
            <a:r>
              <a:rPr lang="en-US" dirty="0"/>
              <a:t>COVID-19 negatively impacts all activities, in some manner and level, through late Spring 2021</a:t>
            </a:r>
          </a:p>
          <a:p>
            <a:r>
              <a:rPr lang="en-US" dirty="0"/>
              <a:t>Do not meet requirements for second round of PPP funds</a:t>
            </a:r>
          </a:p>
          <a:p>
            <a:r>
              <a:rPr lang="en-US" dirty="0"/>
              <a:t>Estimated Modern Day Marine Expo revenue $150K</a:t>
            </a:r>
          </a:p>
          <a:p>
            <a:r>
              <a:rPr lang="en-US" dirty="0"/>
              <a:t>250 max capacity at DC Professional Dinners – May start</a:t>
            </a:r>
          </a:p>
          <a:p>
            <a:r>
              <a:rPr lang="en-US" dirty="0"/>
              <a:t>Membership retention is 34%, acquisition is 4,600 PDMAP and 10K from various efforts and sources</a:t>
            </a:r>
          </a:p>
          <a:p>
            <a:r>
              <a:rPr lang="en-US" dirty="0"/>
              <a:t>USAA affinity, Pearl insurance, corporate sponsorship and advertising revenue at 2020 levels</a:t>
            </a:r>
          </a:p>
          <a:p>
            <a:r>
              <a:rPr lang="en-US" dirty="0"/>
              <a:t>Compensation costs increase 8% over 2020:  no furlough, new MDM strategic hire, fully staffed</a:t>
            </a:r>
          </a:p>
          <a:p>
            <a:pPr marL="0" indent="0">
              <a:buNone/>
            </a:pPr>
            <a:r>
              <a:rPr lang="en-US" sz="1700" dirty="0"/>
              <a:t>Note:  2021 budget maintains the 5% employer 401K matching contribution</a:t>
            </a:r>
          </a:p>
          <a:p>
            <a:pPr marL="0" indent="0">
              <a:buNone/>
            </a:pPr>
            <a:endParaRPr lang="en-US" dirty="0"/>
          </a:p>
        </p:txBody>
      </p:sp>
      <p:sp>
        <p:nvSpPr>
          <p:cNvPr id="4" name="Title 1">
            <a:extLst>
              <a:ext uri="{FF2B5EF4-FFF2-40B4-BE49-F238E27FC236}">
                <a16:creationId xmlns:a16="http://schemas.microsoft.com/office/drawing/2014/main" id="{46E03D0E-4945-4FF9-ABFB-113D98CCE48D}"/>
              </a:ext>
            </a:extLst>
          </p:cNvPr>
          <p:cNvSpPr>
            <a:spLocks noGrp="1"/>
          </p:cNvSpPr>
          <p:nvPr>
            <p:ph type="title"/>
          </p:nvPr>
        </p:nvSpPr>
        <p:spPr>
          <a:xfrm>
            <a:off x="628650" y="144463"/>
            <a:ext cx="7886700" cy="777875"/>
          </a:xfrm>
        </p:spPr>
        <p:txBody>
          <a:bodyPr>
            <a:normAutofit/>
          </a:bodyPr>
          <a:lstStyle/>
          <a:p>
            <a:r>
              <a:rPr lang="en-US" sz="3600" dirty="0"/>
              <a:t>Association 2021 Budget Assumptions</a:t>
            </a:r>
          </a:p>
        </p:txBody>
      </p:sp>
      <p:sp>
        <p:nvSpPr>
          <p:cNvPr id="5" name="Date Placeholder 3">
            <a:extLst>
              <a:ext uri="{FF2B5EF4-FFF2-40B4-BE49-F238E27FC236}">
                <a16:creationId xmlns:a16="http://schemas.microsoft.com/office/drawing/2014/main" id="{8710A003-8CE8-4BFA-8AB1-C6A9C0A2FCFC}"/>
              </a:ext>
            </a:extLst>
          </p:cNvPr>
          <p:cNvSpPr>
            <a:spLocks noGrp="1"/>
          </p:cNvSpPr>
          <p:nvPr>
            <p:ph type="dt" sz="half" idx="10"/>
          </p:nvPr>
        </p:nvSpPr>
        <p:spPr>
          <a:xfrm>
            <a:off x="628650" y="6267514"/>
            <a:ext cx="2747596" cy="365125"/>
          </a:xfrm>
          <a:prstGeom prst="rect">
            <a:avLst/>
          </a:prstGeom>
        </p:spPr>
        <p:txBody>
          <a:bodyPr anchor="t"/>
          <a:lstStyle>
            <a:lvl1pPr>
              <a:defRPr sz="1200"/>
            </a:lvl1pPr>
          </a:lstStyle>
          <a:p>
            <a:r>
              <a:rPr lang="en-US" dirty="0"/>
              <a:t>Finance Committee</a:t>
            </a:r>
          </a:p>
          <a:p>
            <a:r>
              <a:rPr lang="en-US" dirty="0"/>
              <a:t>Board Meeting – February 2021 </a:t>
            </a:r>
          </a:p>
          <a:p>
            <a:endParaRPr lang="en-US" dirty="0"/>
          </a:p>
        </p:txBody>
      </p:sp>
    </p:spTree>
    <p:extLst>
      <p:ext uri="{BB962C8B-B14F-4D97-AF65-F5344CB8AC3E}">
        <p14:creationId xmlns:p14="http://schemas.microsoft.com/office/powerpoint/2010/main" val="5226770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15317</TotalTime>
  <Words>1577</Words>
  <Application>Microsoft Office PowerPoint</Application>
  <PresentationFormat>On-screen Show (4:3)</PresentationFormat>
  <Paragraphs>296</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Finance Committee Audit plan </vt:lpstr>
      <vt:lpstr>Finance Committee Paycheck Protection Program:  Status</vt:lpstr>
      <vt:lpstr>Finance Committee Paycheck Protection Program: “Round 2”</vt:lpstr>
      <vt:lpstr>Finance Committee Marine Corps Association Foundation Finance Dashboard – 2020.12.31                 excludes investment activity</vt:lpstr>
      <vt:lpstr>Finance Committee Marine Corps Association Finance Dashboard – 2020.12.31 excludes investment activity </vt:lpstr>
      <vt:lpstr>Finance Committee Consolidated Finance Dashboard – 2020.12.31 excludes investment activity</vt:lpstr>
      <vt:lpstr>Foundation 2021 Budget Assumptions</vt:lpstr>
      <vt:lpstr>Finance Committee Marine Corps Association Foundation 2021 Budget Dashboard  excludes investment activity</vt:lpstr>
      <vt:lpstr>Association 2021 Budget Assumptions</vt:lpstr>
      <vt:lpstr>Finance Committee Marine Corps Association 2021 Budget Dashboard   excludes investment activity</vt:lpstr>
      <vt:lpstr>Finance Committee Consolidated 2021 Budget Dashboard   excludes investment activity</vt:lpstr>
      <vt:lpstr>2022 Budget Timeline &amp; Milestones</vt:lpstr>
      <vt:lpstr>Association Cash Requirements 2020</vt:lpstr>
      <vt:lpstr>Association Cash Requirements cont’d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Todd D Ford</dc:creator>
  <cp:lastModifiedBy>Johnna Ebel</cp:lastModifiedBy>
  <cp:revision>300</cp:revision>
  <cp:lastPrinted>2021-02-03T15:49:07Z</cp:lastPrinted>
  <dcterms:created xsi:type="dcterms:W3CDTF">2019-07-17T21:30:55Z</dcterms:created>
  <dcterms:modified xsi:type="dcterms:W3CDTF">2021-02-03T18:41:07Z</dcterms:modified>
</cp:coreProperties>
</file>