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7" r:id="rId3"/>
    <p:sldId id="285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5D424C-6254-CEDD-64FB-04B87715F88C}" name="Angela Hillman" initials="AH" userId="S::a.hillman@mca-marines.org::6f24ca74-01f7-471a-a536-4d83af8a07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2022 Monthly Comparison</a:t>
            </a:r>
          </a:p>
          <a:p>
            <a:pPr>
              <a:defRPr/>
            </a:pPr>
            <a:r>
              <a:rPr lang="en-US" dirty="0"/>
              <a:t>Actual</a:t>
            </a:r>
            <a:r>
              <a:rPr lang="en-US" baseline="0" dirty="0"/>
              <a:t> to Budget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94328248031495"/>
          <c:y val="0.17695071500057116"/>
          <c:w val="0.88805671751968507"/>
          <c:h val="0.805928100029029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Actual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 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-202089</c:v>
                </c:pt>
                <c:pt idx="1">
                  <c:v>593368</c:v>
                </c:pt>
                <c:pt idx="2">
                  <c:v>177159</c:v>
                </c:pt>
                <c:pt idx="3">
                  <c:v>-168514</c:v>
                </c:pt>
                <c:pt idx="4">
                  <c:v>77826</c:v>
                </c:pt>
                <c:pt idx="5">
                  <c:v>311440</c:v>
                </c:pt>
                <c:pt idx="6">
                  <c:v>-194750</c:v>
                </c:pt>
                <c:pt idx="7">
                  <c:v>-46116</c:v>
                </c:pt>
                <c:pt idx="8">
                  <c:v>-149470</c:v>
                </c:pt>
                <c:pt idx="9">
                  <c:v>-20071</c:v>
                </c:pt>
                <c:pt idx="10">
                  <c:v>-79217</c:v>
                </c:pt>
                <c:pt idx="11">
                  <c:v>-224797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C8-42FF-AAB8-5788315F5C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 Budget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 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-274539</c:v>
                </c:pt>
                <c:pt idx="1">
                  <c:v>434154</c:v>
                </c:pt>
                <c:pt idx="2">
                  <c:v>-105194</c:v>
                </c:pt>
                <c:pt idx="3">
                  <c:v>-127755</c:v>
                </c:pt>
                <c:pt idx="4">
                  <c:v>23329</c:v>
                </c:pt>
                <c:pt idx="5">
                  <c:v>219829</c:v>
                </c:pt>
                <c:pt idx="6">
                  <c:v>-252232</c:v>
                </c:pt>
                <c:pt idx="7">
                  <c:v>73686</c:v>
                </c:pt>
                <c:pt idx="8">
                  <c:v>-78517</c:v>
                </c:pt>
                <c:pt idx="9">
                  <c:v>-165103</c:v>
                </c:pt>
                <c:pt idx="10">
                  <c:v>-42530</c:v>
                </c:pt>
                <c:pt idx="11">
                  <c:v>-116838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C8-42FF-AAB8-5788315F5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5500319"/>
        <c:axId val="825499071"/>
      </c:lineChart>
      <c:catAx>
        <c:axId val="82550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499071"/>
        <c:crosses val="autoZero"/>
        <c:auto val="1"/>
        <c:lblAlgn val="ctr"/>
        <c:lblOffset val="100"/>
        <c:noMultiLvlLbl val="0"/>
      </c:catAx>
      <c:valAx>
        <c:axId val="825499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500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Comparative</a:t>
            </a:r>
            <a:r>
              <a:rPr lang="en-US" baseline="0" dirty="0"/>
              <a:t> Result from Operations</a:t>
            </a:r>
          </a:p>
          <a:p>
            <a:pPr>
              <a:defRPr/>
            </a:pPr>
            <a:r>
              <a:rPr lang="en-US" baseline="0" dirty="0"/>
              <a:t>Years Ending 2022 and 2021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Result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#,##0">
                  <c:v>54769</c:v>
                </c:pt>
                <c:pt idx="1">
                  <c:v>-802149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B-475F-A001-AD177D89E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8856463"/>
        <c:axId val="678856879"/>
      </c:barChart>
      <c:catAx>
        <c:axId val="6788564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6879"/>
        <c:crosses val="autoZero"/>
        <c:auto val="1"/>
        <c:lblAlgn val="ctr"/>
        <c:lblOffset val="100"/>
        <c:noMultiLvlLbl val="0"/>
      </c:catAx>
      <c:valAx>
        <c:axId val="6788568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8856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Support Expenses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Actual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Admin</c:v>
                </c:pt>
                <c:pt idx="1">
                  <c:v>Business</c:v>
                </c:pt>
                <c:pt idx="2">
                  <c:v>Info Tech</c:v>
                </c:pt>
                <c:pt idx="3">
                  <c:v>StratComm</c:v>
                </c:pt>
                <c:pt idx="4">
                  <c:v>Area Rep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938146</c:v>
                </c:pt>
                <c:pt idx="1">
                  <c:v>363277</c:v>
                </c:pt>
                <c:pt idx="2">
                  <c:v>305556</c:v>
                </c:pt>
                <c:pt idx="3">
                  <c:v>324180</c:v>
                </c:pt>
                <c:pt idx="4">
                  <c:v>189529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F-4DC1-A584-394AF01E43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 Budget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Admin</c:v>
                </c:pt>
                <c:pt idx="1">
                  <c:v>Business</c:v>
                </c:pt>
                <c:pt idx="2">
                  <c:v>Info Tech</c:v>
                </c:pt>
                <c:pt idx="3">
                  <c:v>StratComm</c:v>
                </c:pt>
                <c:pt idx="4">
                  <c:v>Area Rep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958131</c:v>
                </c:pt>
                <c:pt idx="1">
                  <c:v>460093</c:v>
                </c:pt>
                <c:pt idx="2">
                  <c:v>325666</c:v>
                </c:pt>
                <c:pt idx="3">
                  <c:v>319931</c:v>
                </c:pt>
                <c:pt idx="4">
                  <c:v>166730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F-4DC1-A584-394AF01E4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8517935"/>
        <c:axId val="828517519"/>
      </c:barChart>
      <c:catAx>
        <c:axId val="828517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517519"/>
        <c:crosses val="autoZero"/>
        <c:auto val="1"/>
        <c:lblAlgn val="ctr"/>
        <c:lblOffset val="100"/>
        <c:noMultiLvlLbl val="0"/>
      </c:catAx>
      <c:valAx>
        <c:axId val="828517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517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Insurance</a:t>
            </a:r>
            <a:r>
              <a:rPr lang="en-US" baseline="0" dirty="0"/>
              <a:t> Revenue and Other Income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Actual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Insurance</c:v>
                </c:pt>
                <c:pt idx="1">
                  <c:v>Other Income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63304</c:v>
                </c:pt>
                <c:pt idx="1">
                  <c:v>728740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6-4722-ACAD-773EA3D476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 Budget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Insurance</c:v>
                </c:pt>
                <c:pt idx="1">
                  <c:v>Other Income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71610</c:v>
                </c:pt>
                <c:pt idx="1">
                  <c:v>771235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6-4722-ACAD-773EA3D47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5626527"/>
        <c:axId val="825627359"/>
      </c:barChart>
      <c:catAx>
        <c:axId val="82562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627359"/>
        <c:crosses val="autoZero"/>
        <c:auto val="1"/>
        <c:lblAlgn val="ctr"/>
        <c:lblOffset val="100"/>
        <c:noMultiLvlLbl val="0"/>
      </c:catAx>
      <c:valAx>
        <c:axId val="825627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62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E32-EA0E-52D2-CB15-F866AAC35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CE2E9-1C20-33D6-11CE-CB9A2BF7E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51077-60FF-F8F9-DBF0-FF61E484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F10C2-504D-386C-45F4-7A52C807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CF84-795E-8DC7-B258-62EDD731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7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C4A9-9AC4-4092-7C6E-C79BF956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66B59-E4F4-6263-6223-C0EF4FFA8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F1734-4059-A45F-916D-D49A0E23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2F6C4-37CC-1B89-8926-02EC8636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55783-D9C5-DFC8-4596-79FBDCE9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0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785DF8-F415-1F9F-1313-368C090C1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47ED8-9F4F-19BF-3D58-678AAA7C5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9A918-BFA1-9654-5F7D-4B08BAE2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9B015-023D-27FE-F418-420C7834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C49B6-9CDE-A59A-E236-C48B8E9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6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583A-A1F1-A45A-D68B-4B38A0B9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E8EA7-E795-F2FF-24E1-520EF6D9B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48D00-2350-8F19-4DE6-33451554E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1C83C-C1A2-5F06-A558-4B7106AB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F49A1-8FA2-7E35-2423-BAA266FF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1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6175-6CBF-578B-79A9-3E492669B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9595F-5218-3F8A-42A9-6CBCA7C3A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92316-84F2-B4D0-BAEB-383A2F20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79DFE-50CF-513C-E039-82D39172E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11424-AEE2-2CC1-9747-C1F51612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2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E333-55B5-DCF9-669B-6DEA7EA4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A83A-AFE1-9495-13F5-FE472243E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E5753-0180-91DC-5F00-1D46C8312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EE900-E030-5E22-0E64-AA14982A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05B3-A08B-C677-76BD-BD20EDDC0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A3FBE-71E2-6FB9-335E-7FB38DFE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9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5CA5-3DCF-CE0B-48CC-4488510F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26B87-52F5-AB26-8671-97E011601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CA261-E2D8-5EF2-DF26-D6DF9189C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190BD-1CBE-6069-8026-8B0467EF9E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AE823-7206-EB28-50C3-660EB0824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A02767-69F9-57C0-75F2-ED686C7E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765834-1A77-3853-1E0D-CB6B71DD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039D8-3055-5C8C-2798-1C45AA9D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0216E-5734-89DC-000E-96B161C9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8AAA5-C2F1-D295-D41A-BE030038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2BE76-4AB9-ACEB-4057-5356E2A36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B067A-E31F-02C7-2748-ACE6DC4F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306AA-81EF-5CB8-FF1F-4515F28FB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E5953-8DBA-3419-5B6E-EE24FA28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89C9-20D5-7C16-273E-D0AA4E68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2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DA765-2E83-16DA-E031-A3FCD324A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7B0C2-8CC2-5A77-858D-0A5711C53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EACAD-5757-365A-CFA4-A28BB721A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1FFC6-E756-99AA-485F-6544AE31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B6A88-CAE2-7CF6-E011-CB8EEBF5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AD25C-7764-2ADE-F469-58E4CE27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7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1653-022E-57E9-71F9-DAA910CD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C6B1E-FB23-B8DF-2991-DBD246137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5D288-042A-F344-BA90-443FB21E9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93E83-E124-6CD6-F322-DDBED8DE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0AE2F-54E3-FBB4-0774-AA3EF26E6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A4D48-D73E-5055-0F42-61600BBA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0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D9E47D-9B69-6499-2B0D-6BBBDF2D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3E1-0EBA-7B7F-84DD-5D2F2DF08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90A4-FAC7-0A7B-1169-4C65D2D27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4351-8B07-45B6-B7D8-25B26FF23BA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7BA7-F2F0-BE88-5FF6-645036F06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F6C3D-D35C-4C50-0A3E-A08613454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3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2926918"/>
            <a:ext cx="1119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Marine Corps Association</a:t>
            </a:r>
          </a:p>
          <a:p>
            <a:pPr algn="ctr"/>
            <a:r>
              <a:rPr lang="en-US" sz="2800" b="1" dirty="0"/>
              <a:t>2022 Result</a:t>
            </a:r>
          </a:p>
        </p:txBody>
      </p:sp>
    </p:spTree>
    <p:extLst>
      <p:ext uri="{BB962C8B-B14F-4D97-AF65-F5344CB8AC3E}">
        <p14:creationId xmlns:p14="http://schemas.microsoft.com/office/powerpoint/2010/main" val="3526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12BE03C-9ABD-ACA7-9DAD-3CEE3F1D3C8F}"/>
              </a:ext>
            </a:extLst>
          </p:cNvPr>
          <p:cNvSpPr txBox="1"/>
          <p:nvPr/>
        </p:nvSpPr>
        <p:spPr>
          <a:xfrm>
            <a:off x="5207726" y="418012"/>
            <a:ext cx="5386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MCA 2022 Net Result: $54,769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C226911-18D7-0154-95E3-17767644AD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826857"/>
              </p:ext>
            </p:extLst>
          </p:nvPr>
        </p:nvGraphicFramePr>
        <p:xfrm>
          <a:off x="1169852" y="1268306"/>
          <a:ext cx="9550400" cy="2589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24AFE49-3C48-FF2A-BA00-6967C1E8B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2616025"/>
              </p:ext>
            </p:extLst>
          </p:nvPr>
        </p:nvGraphicFramePr>
        <p:xfrm>
          <a:off x="2406469" y="4011506"/>
          <a:ext cx="7155543" cy="2720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6347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7E5A03A-E9AE-C99D-58C9-F78BAA9729D6}"/>
              </a:ext>
            </a:extLst>
          </p:cNvPr>
          <p:cNvSpPr/>
          <p:nvPr/>
        </p:nvSpPr>
        <p:spPr>
          <a:xfrm>
            <a:off x="1121134" y="1361944"/>
            <a:ext cx="2728055" cy="7455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Marine Corps Gazette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(298,851) </a:t>
            </a:r>
            <a:r>
              <a:rPr lang="en-US" sz="1400" dirty="0">
                <a:solidFill>
                  <a:schemeClr val="tx1"/>
                </a:solidFill>
              </a:rPr>
              <a:t>+54,137 vs Budget</a:t>
            </a: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775AE488-EAED-431F-8B6C-304745DA27A4}"/>
              </a:ext>
            </a:extLst>
          </p:cNvPr>
          <p:cNvSpPr/>
          <p:nvPr/>
        </p:nvSpPr>
        <p:spPr>
          <a:xfrm>
            <a:off x="477835" y="1577767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EC4594-C777-EF5B-74CD-56FB1D6B1DEA}"/>
              </a:ext>
            </a:extLst>
          </p:cNvPr>
          <p:cNvSpPr/>
          <p:nvPr/>
        </p:nvSpPr>
        <p:spPr>
          <a:xfrm>
            <a:off x="1123406" y="2229395"/>
            <a:ext cx="2717073" cy="76635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Leatherneck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 (251,500)  </a:t>
            </a:r>
            <a:r>
              <a:rPr lang="en-US" sz="1400" dirty="0">
                <a:solidFill>
                  <a:schemeClr val="tx1"/>
                </a:solidFill>
              </a:rPr>
              <a:t>+42,260 vs Budget</a:t>
            </a: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E4BC426F-4C60-FA2B-40F9-E297AC3D6B96}"/>
              </a:ext>
            </a:extLst>
          </p:cNvPr>
          <p:cNvSpPr/>
          <p:nvPr/>
        </p:nvSpPr>
        <p:spPr>
          <a:xfrm>
            <a:off x="470263" y="2360024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1EA44F-DC58-16A5-56C6-419392E2CD01}"/>
              </a:ext>
            </a:extLst>
          </p:cNvPr>
          <p:cNvSpPr/>
          <p:nvPr/>
        </p:nvSpPr>
        <p:spPr>
          <a:xfrm>
            <a:off x="1105990" y="3082835"/>
            <a:ext cx="2734492" cy="70539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Membership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856,457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-34,966 vs Budget</a:t>
            </a: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440BDFF9-51D1-7446-9A09-11F34971EE7D}"/>
              </a:ext>
            </a:extLst>
          </p:cNvPr>
          <p:cNvSpPr/>
          <p:nvPr/>
        </p:nvSpPr>
        <p:spPr>
          <a:xfrm>
            <a:off x="470262" y="3196047"/>
            <a:ext cx="457200" cy="4572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47E3B5-095F-1032-37B6-E76DAFBBEE6F}"/>
              </a:ext>
            </a:extLst>
          </p:cNvPr>
          <p:cNvSpPr/>
          <p:nvPr/>
        </p:nvSpPr>
        <p:spPr>
          <a:xfrm>
            <a:off x="1105989" y="3901441"/>
            <a:ext cx="2725783" cy="8621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Professional Events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 431,937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+198,630 vs Budget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81AA608B-71E9-D0AC-2698-0D9E54436544}"/>
              </a:ext>
            </a:extLst>
          </p:cNvPr>
          <p:cNvSpPr/>
          <p:nvPr/>
        </p:nvSpPr>
        <p:spPr>
          <a:xfrm>
            <a:off x="478971" y="4040778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BD90F7-882A-5D66-410D-D88D040A4B73}"/>
              </a:ext>
            </a:extLst>
          </p:cNvPr>
          <p:cNvSpPr/>
          <p:nvPr/>
        </p:nvSpPr>
        <p:spPr>
          <a:xfrm>
            <a:off x="1105989" y="4868091"/>
            <a:ext cx="2734491" cy="82731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All Retail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 191,866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-44,868 vs Budget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4E0C085E-DB55-1378-ABD4-6437654E1240}"/>
              </a:ext>
            </a:extLst>
          </p:cNvPr>
          <p:cNvSpPr/>
          <p:nvPr/>
        </p:nvSpPr>
        <p:spPr>
          <a:xfrm>
            <a:off x="496388" y="5007429"/>
            <a:ext cx="457200" cy="4572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238318-7D5D-B0CA-A52A-E600B4A7790B}"/>
              </a:ext>
            </a:extLst>
          </p:cNvPr>
          <p:cNvSpPr/>
          <p:nvPr/>
        </p:nvSpPr>
        <p:spPr>
          <a:xfrm>
            <a:off x="1097280" y="5817325"/>
            <a:ext cx="2725783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Modern Day Marine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Net Result: 453,358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+192,078 vs Budget</a:t>
            </a: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76DFC431-6983-1325-C8A0-006326B314B4}"/>
              </a:ext>
            </a:extLst>
          </p:cNvPr>
          <p:cNvSpPr/>
          <p:nvPr/>
        </p:nvSpPr>
        <p:spPr>
          <a:xfrm>
            <a:off x="496388" y="6008915"/>
            <a:ext cx="457200" cy="4572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B56A2E2E-71EC-6121-BA61-575EAFE52E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6160997"/>
              </p:ext>
            </p:extLst>
          </p:nvPr>
        </p:nvGraphicFramePr>
        <p:xfrm>
          <a:off x="4513943" y="885130"/>
          <a:ext cx="6720114" cy="2720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F9AD1DCE-89B3-9C41-131A-9AF7FA39D2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325160"/>
              </p:ext>
            </p:extLst>
          </p:nvPr>
        </p:nvGraphicFramePr>
        <p:xfrm>
          <a:off x="4696823" y="3637038"/>
          <a:ext cx="6606903" cy="29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7308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98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Angela Hillman</cp:lastModifiedBy>
  <cp:revision>11</cp:revision>
  <cp:lastPrinted>2023-01-17T20:00:27Z</cp:lastPrinted>
  <dcterms:created xsi:type="dcterms:W3CDTF">2023-01-16T15:57:51Z</dcterms:created>
  <dcterms:modified xsi:type="dcterms:W3CDTF">2023-01-30T13:23:07Z</dcterms:modified>
</cp:coreProperties>
</file>