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294" r:id="rId2"/>
    <p:sldId id="293" r:id="rId3"/>
    <p:sldId id="29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96B721-7AB6-D142-9B1A-D6811DB4B084}" type="datetimeFigureOut">
              <a:rPr lang="en-US" smtClean="0"/>
              <a:t>2/3/21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A29BCB-C25A-6D4F-96A4-0F957F1B3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632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679407-0A66-41AB-93DB-C1ADF5274347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9776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0ED1-566A-4971-98AC-8A13E7D19145}" type="datetime1">
              <a:rPr lang="en-US" smtClean="0"/>
              <a:t>1/31/21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499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0B54-0322-469E-939A-82941CD0C1B6}" type="datetime1">
              <a:rPr lang="en-US" smtClean="0"/>
              <a:t>1/31/21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796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38B4F-484C-448F-8DEF-85DE8F772F54}" type="datetime1">
              <a:rPr lang="en-US" smtClean="0"/>
              <a:t>1/31/21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74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871D3-809E-4D8A-9EBB-200FD8988D64}" type="datetime1">
              <a:rPr lang="en-US" smtClean="0"/>
              <a:t>1/31/21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136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10C2E-C456-4E39-9247-905FB77B95C1}" type="datetime1">
              <a:rPr lang="en-US" smtClean="0"/>
              <a:t>1/31/21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555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4D8B8-95E5-41DB-8297-CD7A430F4DD4}" type="datetime1">
              <a:rPr lang="en-US" smtClean="0"/>
              <a:t>1/31/21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395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EF0F7-6A81-4A8E-AA6B-0B77153A7360}" type="datetime1">
              <a:rPr lang="en-US" smtClean="0"/>
              <a:t>1/31/21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29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4E0FE-5FB7-41E9-8BAA-38755B0E80F6}" type="datetime1">
              <a:rPr lang="en-US" smtClean="0"/>
              <a:t>1/31/21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372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4D7C-4882-4357-8003-2DAF4FDB1895}" type="datetime1">
              <a:rPr lang="en-US" smtClean="0"/>
              <a:t>1/31/21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1" y="0"/>
            <a:ext cx="12191999" cy="6096000"/>
          </a:xfrm>
          <a:prstGeom prst="rect">
            <a:avLst/>
          </a:prstGeom>
          <a:solidFill>
            <a:srgbClr val="E6DA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Rectangle 5"/>
          <p:cNvSpPr/>
          <p:nvPr userDrawn="1"/>
        </p:nvSpPr>
        <p:spPr>
          <a:xfrm>
            <a:off x="0" y="5791200"/>
            <a:ext cx="12192000" cy="1143000"/>
          </a:xfrm>
          <a:prstGeom prst="rect">
            <a:avLst/>
          </a:prstGeom>
          <a:solidFill>
            <a:srgbClr val="4A4F4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Rectangle 6"/>
          <p:cNvSpPr/>
          <p:nvPr userDrawn="1"/>
        </p:nvSpPr>
        <p:spPr>
          <a:xfrm>
            <a:off x="0" y="5410200"/>
            <a:ext cx="12192000" cy="304800"/>
          </a:xfrm>
          <a:prstGeom prst="rect">
            <a:avLst/>
          </a:prstGeom>
          <a:solidFill>
            <a:srgbClr val="3F3F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51199" y="5918677"/>
            <a:ext cx="5689600" cy="87066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374229">
            <a:off x="5881568" y="283557"/>
            <a:ext cx="6233067" cy="5052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234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52CEF-2718-45ED-A47D-16CFD5D96914}" type="datetime1">
              <a:rPr lang="en-US" smtClean="0"/>
              <a:t>1/31/21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65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D5B0E-041D-432B-ABC0-74A551D53252}" type="datetime1">
              <a:rPr lang="en-US" smtClean="0"/>
              <a:t>1/31/21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125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9963A-128D-4EA1-9142-0AA8CD77DC30}" type="datetime1">
              <a:rPr lang="en-US" smtClean="0"/>
              <a:t>1/31/21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77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911350" y="1542634"/>
            <a:ext cx="8382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4A4F42"/>
                </a:solidFill>
                <a:latin typeface="Arial"/>
                <a:cs typeface="Arial"/>
              </a:rPr>
              <a:t>Expanded Direct Mail Acquisition</a:t>
            </a:r>
          </a:p>
          <a:p>
            <a:pPr algn="ctr"/>
            <a:endParaRPr lang="en-US" sz="4400" b="1" dirty="0">
              <a:solidFill>
                <a:srgbClr val="4A4F42"/>
              </a:solidFill>
              <a:latin typeface="Arial"/>
              <a:cs typeface="Arial"/>
            </a:endParaRPr>
          </a:p>
          <a:p>
            <a:pPr algn="ctr"/>
            <a:r>
              <a:rPr lang="en-US" sz="4400" b="1" dirty="0" err="1">
                <a:solidFill>
                  <a:srgbClr val="4A4F42"/>
                </a:solidFill>
                <a:latin typeface="Arial"/>
                <a:cs typeface="Arial"/>
              </a:rPr>
              <a:t>Wiland</a:t>
            </a:r>
            <a:r>
              <a:rPr lang="en-US" sz="4400" b="1" dirty="0">
                <a:solidFill>
                  <a:srgbClr val="4A4F42"/>
                </a:solidFill>
                <a:latin typeface="Arial"/>
                <a:cs typeface="Arial"/>
              </a:rPr>
              <a:t> Co-op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37315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4531950-8D0B-E540-9FA9-1CEA90233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A0B16774-82E3-4A42-882E-B8DD1ABB6A12}"/>
              </a:ext>
            </a:extLst>
          </p:cNvPr>
          <p:cNvSpPr txBox="1">
            <a:spLocks/>
          </p:cNvSpPr>
          <p:nvPr/>
        </p:nvSpPr>
        <p:spPr>
          <a:xfrm>
            <a:off x="1826150" y="1066801"/>
            <a:ext cx="5230263" cy="444119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2200" b="1" dirty="0" err="1">
                <a:solidFill>
                  <a:srgbClr val="4242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Wiland</a:t>
            </a:r>
            <a:r>
              <a:rPr lang="en-US" sz="2200" b="1" dirty="0">
                <a:solidFill>
                  <a:srgbClr val="4242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Co-op Model offers unlimited list potential compared to internal prospects which have remained relatively static in size</a:t>
            </a:r>
          </a:p>
          <a:p>
            <a:pPr>
              <a:spcBef>
                <a:spcPts val="0"/>
              </a:spcBef>
            </a:pPr>
            <a:endParaRPr lang="en-US" sz="2200" b="1" dirty="0">
              <a:solidFill>
                <a:srgbClr val="4242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200" b="1" dirty="0">
                <a:solidFill>
                  <a:srgbClr val="4242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Growing the file requires a larger target set</a:t>
            </a:r>
          </a:p>
          <a:p>
            <a:pPr>
              <a:spcBef>
                <a:spcPts val="0"/>
              </a:spcBef>
            </a:pPr>
            <a:endParaRPr lang="en-US" sz="2200" b="1" dirty="0">
              <a:solidFill>
                <a:srgbClr val="4242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200" b="1" dirty="0">
                <a:solidFill>
                  <a:srgbClr val="4242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</a:t>
            </a:r>
            <a:r>
              <a:rPr lang="en-US" sz="2200" b="1" dirty="0" err="1">
                <a:solidFill>
                  <a:srgbClr val="4242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Wiland</a:t>
            </a:r>
            <a:r>
              <a:rPr lang="en-US" sz="2200" b="1" dirty="0">
                <a:solidFill>
                  <a:srgbClr val="4242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agreement now provides new models that can target higher response, higher average gift, or both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C07C94D-977B-414D-859F-82C841E8F06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438" y="3092166"/>
            <a:ext cx="2088936" cy="1894911"/>
          </a:xfrm>
          <a:prstGeom prst="rect">
            <a:avLst/>
          </a:prstGeom>
        </p:spPr>
      </p:pic>
      <p:graphicFrame>
        <p:nvGraphicFramePr>
          <p:cNvPr id="12" name="Table 15">
            <a:extLst>
              <a:ext uri="{FF2B5EF4-FFF2-40B4-BE49-F238E27FC236}">
                <a16:creationId xmlns:a16="http://schemas.microsoft.com/office/drawing/2014/main" id="{8923AEEA-3D18-2A4B-A719-082DFBB722F8}"/>
              </a:ext>
            </a:extLst>
          </p:cNvPr>
          <p:cNvGraphicFramePr>
            <a:graphicFrameLocks noGrp="1"/>
          </p:cNvGraphicFramePr>
          <p:nvPr/>
        </p:nvGraphicFramePr>
        <p:xfrm>
          <a:off x="7056414" y="1066800"/>
          <a:ext cx="3382987" cy="1751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4430">
                  <a:extLst>
                    <a:ext uri="{9D8B030D-6E8A-4147-A177-3AD203B41FA5}">
                      <a16:colId xmlns:a16="http://schemas.microsoft.com/office/drawing/2014/main" val="1029666713"/>
                    </a:ext>
                  </a:extLst>
                </a:gridCol>
                <a:gridCol w="2018557">
                  <a:extLst>
                    <a:ext uri="{9D8B030D-6E8A-4147-A177-3AD203B41FA5}">
                      <a16:colId xmlns:a16="http://schemas.microsoft.com/office/drawing/2014/main" val="1350627485"/>
                    </a:ext>
                  </a:extLst>
                </a:gridCol>
              </a:tblGrid>
              <a:tr h="437895">
                <a:tc>
                  <a:txBody>
                    <a:bodyPr/>
                    <a:lstStyle/>
                    <a:p>
                      <a:r>
                        <a:rPr lang="en-US" sz="1600" dirty="0"/>
                        <a:t>Segment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Available Universe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548362"/>
                  </a:ext>
                </a:extLst>
              </a:tr>
              <a:tr h="437895">
                <a:tc>
                  <a:txBody>
                    <a:bodyPr/>
                    <a:lstStyle/>
                    <a:p>
                      <a:r>
                        <a:rPr lang="en-US" sz="1600" dirty="0"/>
                        <a:t>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15,000-20,000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0574562"/>
                  </a:ext>
                </a:extLst>
              </a:tr>
              <a:tr h="437895">
                <a:tc>
                  <a:txBody>
                    <a:bodyPr/>
                    <a:lstStyle/>
                    <a:p>
                      <a:r>
                        <a:rPr lang="en-US" sz="1600" dirty="0"/>
                        <a:t>Retail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5,000-10,000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533427"/>
                  </a:ext>
                </a:extLst>
              </a:tr>
              <a:tr h="437895">
                <a:tc>
                  <a:txBody>
                    <a:bodyPr/>
                    <a:lstStyle/>
                    <a:p>
                      <a:r>
                        <a:rPr lang="en-US" sz="1600" b="1" dirty="0"/>
                        <a:t>Wiland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16-22 million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822928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59BDDA7E-3693-2B42-A13C-03475376C416}"/>
              </a:ext>
            </a:extLst>
          </p:cNvPr>
          <p:cNvSpPr/>
          <p:nvPr/>
        </p:nvSpPr>
        <p:spPr>
          <a:xfrm>
            <a:off x="1826149" y="228601"/>
            <a:ext cx="86983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4A4F42"/>
                </a:solidFill>
                <a:latin typeface="Arial"/>
                <a:cs typeface="Arial"/>
              </a:rPr>
              <a:t>Expanded Direct Mail Acquisition</a:t>
            </a:r>
          </a:p>
        </p:txBody>
      </p:sp>
    </p:spTree>
    <p:extLst>
      <p:ext uri="{BB962C8B-B14F-4D97-AF65-F5344CB8AC3E}">
        <p14:creationId xmlns:p14="http://schemas.microsoft.com/office/powerpoint/2010/main" val="2735845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90800" y="152400"/>
            <a:ext cx="6629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4A4F42"/>
                </a:solidFill>
                <a:latin typeface="Arial"/>
                <a:cs typeface="Arial"/>
              </a:rPr>
              <a:t>Expanded Direct Mail Acquisition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81200" y="914400"/>
            <a:ext cx="82296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err="1">
                <a:solidFill>
                  <a:srgbClr val="4242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Wiland</a:t>
            </a:r>
            <a:r>
              <a:rPr lang="en-US" sz="2400" b="1" dirty="0">
                <a:solidFill>
                  <a:srgbClr val="4242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models lists around an organization’s donor behavior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b="1" dirty="0">
                <a:solidFill>
                  <a:srgbClr val="4242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MCAF participation in the model, they can provide better lists, increase response &amp; target high dollar donors</a:t>
            </a:r>
          </a:p>
          <a:p>
            <a:pPr marL="342900" indent="-342900">
              <a:buFont typeface="Arial"/>
              <a:buChar char="•"/>
            </a:pPr>
            <a:endParaRPr lang="en-US" sz="2400" b="1" dirty="0">
              <a:solidFill>
                <a:srgbClr val="4242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400" b="1" dirty="0">
                <a:solidFill>
                  <a:srgbClr val="4242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Acquisition, response rate is much more critical than average gift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b="1" dirty="0">
                <a:solidFill>
                  <a:srgbClr val="4242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towards upgrading once they are active donors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b="1" dirty="0">
                <a:solidFill>
                  <a:srgbClr val="4242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step: exchanging with other organizations through a list management company to find quality lists </a:t>
            </a:r>
          </a:p>
          <a:p>
            <a:pPr marL="1257300" lvl="2" indent="-342900">
              <a:buFont typeface="Arial"/>
              <a:buChar char="•"/>
            </a:pPr>
            <a:r>
              <a:rPr lang="en-US" sz="2000" b="1" dirty="0">
                <a:solidFill>
                  <a:srgbClr val="4242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Example: MCHF November response rate over 7%</a:t>
            </a:r>
          </a:p>
          <a:p>
            <a:pPr marL="1257300" lvl="2" indent="-342900">
              <a:buFont typeface="Arial"/>
              <a:buChar char="•"/>
            </a:pPr>
            <a:r>
              <a:rPr lang="en-US" sz="2000" b="1" dirty="0">
                <a:solidFill>
                  <a:srgbClr val="4242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(MCAF 2020: member 1.09%, retail 0.93%, </a:t>
            </a:r>
            <a:r>
              <a:rPr lang="en-US" sz="2000" b="1" dirty="0" err="1">
                <a:solidFill>
                  <a:srgbClr val="4242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Wiland</a:t>
            </a:r>
            <a:r>
              <a:rPr lang="en-US" sz="2000" b="1" dirty="0">
                <a:solidFill>
                  <a:srgbClr val="4242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1.92%)</a:t>
            </a:r>
          </a:p>
        </p:txBody>
      </p:sp>
    </p:spTree>
    <p:extLst>
      <p:ext uri="{BB962C8B-B14F-4D97-AF65-F5344CB8AC3E}">
        <p14:creationId xmlns:p14="http://schemas.microsoft.com/office/powerpoint/2010/main" val="290807149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3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E0112"/>
      </a:hlink>
      <a:folHlink>
        <a:srgbClr val="DE011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159</Words>
  <Application>Microsoft Macintosh PowerPoint</Application>
  <PresentationFormat>Widescreen</PresentationFormat>
  <Paragraphs>30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Timothy Mundy</dc:creator>
  <cp:lastModifiedBy>Timothy Mundy</cp:lastModifiedBy>
  <cp:revision>1</cp:revision>
  <dcterms:created xsi:type="dcterms:W3CDTF">2021-02-03T15:21:33Z</dcterms:created>
  <dcterms:modified xsi:type="dcterms:W3CDTF">2021-02-03T15:22:52Z</dcterms:modified>
</cp:coreProperties>
</file>