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1" r:id="rId4"/>
    <p:sldId id="265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9.6498492229181165E-2"/>
          <c:w val="0.96333180308574562"/>
          <c:h val="0.6972327500797886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Portfolio Balance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Inception</c:v>
                </c:pt>
                <c:pt idx="1">
                  <c:v>Q1 2020</c:v>
                </c:pt>
                <c:pt idx="2">
                  <c:v>Q2 2020</c:v>
                </c:pt>
                <c:pt idx="3">
                  <c:v>Q3 2020</c:v>
                </c:pt>
                <c:pt idx="4">
                  <c:v>12/31/2020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8795060</c:v>
                </c:pt>
                <c:pt idx="1">
                  <c:v>7415711</c:v>
                </c:pt>
                <c:pt idx="2">
                  <c:v>8757408</c:v>
                </c:pt>
                <c:pt idx="3">
                  <c:v>9202140</c:v>
                </c:pt>
                <c:pt idx="4">
                  <c:v>10032582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0B-4DFB-B27A-C9A245B535C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Inception</c:v>
                </c:pt>
                <c:pt idx="1">
                  <c:v>Q1 2020</c:v>
                </c:pt>
                <c:pt idx="2">
                  <c:v>Q2 2020</c:v>
                </c:pt>
                <c:pt idx="3">
                  <c:v>Q3 2020</c:v>
                </c:pt>
                <c:pt idx="4">
                  <c:v>12/31/2020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0B-4DFB-B27A-C9A245B535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Inception</c:v>
                </c:pt>
                <c:pt idx="1">
                  <c:v>Q1 2020</c:v>
                </c:pt>
                <c:pt idx="2">
                  <c:v>Q2 2020</c:v>
                </c:pt>
                <c:pt idx="3">
                  <c:v>Q3 2020</c:v>
                </c:pt>
                <c:pt idx="4">
                  <c:v>12/31/2020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0B-4DFB-B27A-C9A245B535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2782472"/>
        <c:axId val="492782864"/>
      </c:lineChart>
      <c:catAx>
        <c:axId val="492782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782864"/>
        <c:crosses val="autoZero"/>
        <c:auto val="1"/>
        <c:lblAlgn val="ctr"/>
        <c:lblOffset val="100"/>
        <c:noMultiLvlLbl val="0"/>
      </c:catAx>
      <c:valAx>
        <c:axId val="492782864"/>
        <c:scaling>
          <c:orientation val="minMax"/>
          <c:min val="7000000"/>
        </c:scaling>
        <c:delete val="0"/>
        <c:axPos val="l"/>
        <c:numFmt formatCode="&quot;$&quot;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2782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0.11859313384365575"/>
          <c:w val="0.96333180308574562"/>
          <c:h val="0.7775139178844815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Dep/Withdrawals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2.3358005763358019E-3"/>
                  <c:y val="7.58176304172330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3F-4530-929F-6E63EFE769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89492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F-49B8-8744-48FB7FDD458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A38F-49B8-8744-48FB7FDD45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A38F-49B8-8744-48FB7FDD4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554442736"/>
        <c:axId val="554452144"/>
      </c:barChart>
      <c:catAx>
        <c:axId val="55444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52144"/>
        <c:crosses val="autoZero"/>
        <c:auto val="1"/>
        <c:lblAlgn val="ctr"/>
        <c:lblOffset val="100"/>
        <c:noMultiLvlLbl val="0"/>
      </c:catAx>
      <c:valAx>
        <c:axId val="554452144"/>
        <c:scaling>
          <c:orientation val="minMax"/>
          <c:max val="100000"/>
        </c:scaling>
        <c:delete val="0"/>
        <c:axPos val="l"/>
        <c:numFmt formatCode="&quot;$&quot;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42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9.6498492229181165E-2"/>
          <c:w val="0.96333180308574562"/>
          <c:h val="0.6881296199634987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Interest/Dividends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1130</c:v>
                </c:pt>
                <c:pt idx="1">
                  <c:v>1477</c:v>
                </c:pt>
                <c:pt idx="2">
                  <c:v>1514</c:v>
                </c:pt>
                <c:pt idx="3">
                  <c:v>6895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A5-4462-A82E-C8D61D8B7F0A}"/>
            </c:ext>
          </c:extLst>
        </c:ser>
        <c:ser>
          <c:idx val="0"/>
          <c:order val="1"/>
          <c:tx>
            <c:strRef>
              <c:f>Sheet1!$D$1:$D$1</c:f>
              <c:strCache>
                <c:ptCount val="1"/>
                <c:pt idx="0">
                  <c:v>Estimated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99A5-4462-A82E-C8D61D8B7F0A}"/>
            </c:ext>
          </c:extLst>
        </c:ser>
        <c:ser>
          <c:idx val="2"/>
          <c:order val="2"/>
          <c:tx>
            <c:v>Appreciation/(Depreciation)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-54033</c:v>
                </c:pt>
                <c:pt idx="1">
                  <c:v>36688</c:v>
                </c:pt>
                <c:pt idx="2">
                  <c:v>13789</c:v>
                </c:pt>
                <c:pt idx="3">
                  <c:v>28091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4-471A-B8EE-334867DE5B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554452928"/>
        <c:axId val="554446264"/>
      </c:barChart>
      <c:catAx>
        <c:axId val="55445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46264"/>
        <c:crosses val="autoZero"/>
        <c:auto val="1"/>
        <c:lblAlgn val="ctr"/>
        <c:lblOffset val="100"/>
        <c:noMultiLvlLbl val="0"/>
      </c:catAx>
      <c:valAx>
        <c:axId val="554446264"/>
        <c:scaling>
          <c:orientation val="minMax"/>
          <c:max val="75000"/>
          <c:min val="-75000"/>
        </c:scaling>
        <c:delete val="0"/>
        <c:axPos val="l"/>
        <c:numFmt formatCode="&quot;$&quot;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52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257654620802087"/>
          <c:y val="0"/>
          <c:w val="0.83062889315422828"/>
          <c:h val="0.14036559978387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0.11122825330549757"/>
          <c:w val="0.96333180308574562"/>
          <c:h val="0.6007567849686847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Portfolio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660773226717829E-2"/>
                  <c:y val="1.4586522848527024E-2"/>
                </c:manualLayout>
              </c:layout>
              <c:tx>
                <c:rich>
                  <a:bodyPr/>
                  <a:lstStyle/>
                  <a:p>
                    <a:fld id="{CB20EE7E-AC53-46E9-9BAC-7CDAD12D3AAE}" type="CELLRANGE">
                      <a:rPr lang="en-US" baseline="0" smtClean="0"/>
                      <a:pPr/>
                      <a:t>[CELLRANGE]</a:t>
                    </a:fld>
                    <a:r>
                      <a:rPr lang="en-US" baseline="0" dirty="0"/>
                      <a:t>,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567-428F-93DC-FB94206AC327}"/>
                </c:ext>
              </c:extLst>
            </c:dLbl>
            <c:dLbl>
              <c:idx val="1"/>
              <c:layout>
                <c:manualLayout>
                  <c:x val="-3.774195529597299E-2"/>
                  <c:y val="4.53322894919971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E8F044B-452A-4D63-BA98-D38AD5B2CFA6}" type="VALUE">
                      <a:rPr lang="en-US"/>
                      <a:pPr>
                        <a:defRPr sz="9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958778940528022E-2"/>
                      <c:h val="0.1177279053583855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567-428F-93DC-FB94206AC327}"/>
                </c:ext>
              </c:extLst>
            </c:dLbl>
            <c:dLbl>
              <c:idx val="2"/>
              <c:layout>
                <c:manualLayout>
                  <c:x val="-2.2645232613889867E-2"/>
                  <c:y val="2.4741939225237763E-2"/>
                </c:manualLayout>
              </c:layout>
              <c:tx>
                <c:rich>
                  <a:bodyPr/>
                  <a:lstStyle/>
                  <a:p>
                    <a:fld id="{3EB72F6F-AE41-4615-95F4-B6424482683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567-428F-93DC-FB94206AC327}"/>
                </c:ext>
              </c:extLst>
            </c:dLbl>
            <c:dLbl>
              <c:idx val="3"/>
              <c:layout>
                <c:manualLayout>
                  <c:x val="-2.2645232613889961E-2"/>
                  <c:y val="1.351716539086059E-2"/>
                </c:manualLayout>
              </c:layout>
              <c:tx>
                <c:rich>
                  <a:bodyPr/>
                  <a:lstStyle/>
                  <a:p>
                    <a:fld id="{AE775CB5-EBC3-4B7F-9E7B-8A8B6996107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C567-428F-93DC-FB94206AC32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586C4E4-20A4-4DF2-99A5-5FA51CDCB7E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8466-4D7B-AFAA-99117FBADA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2020 TR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-0.16400000000000001</c:v>
                </c:pt>
                <c:pt idx="1">
                  <c:v>0.14149999999999999</c:v>
                </c:pt>
                <c:pt idx="2">
                  <c:v>4.9700000000000001E-2</c:v>
                </c:pt>
                <c:pt idx="3">
                  <c:v>9.7799999999999998E-2</c:v>
                </c:pt>
                <c:pt idx="4">
                  <c:v>9.98E-2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</c15:f>
                <c15:dlblRangeCache>
                  <c:ptCount val="1"/>
                  <c:pt idx="0">
                    <c:v>-16.40%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5B16-4C8B-98DC-F4DAA22B51A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IPS Benchmark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67-428F-93DC-FB94206AC327}"/>
                </c:ext>
              </c:extLst>
            </c:dLbl>
            <c:dLbl>
              <c:idx val="2"/>
              <c:layout>
                <c:manualLayout>
                  <c:x val="7.54841087129653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67-428F-93DC-FB94206AC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2020 TR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-0.15290000000000001</c:v>
                </c:pt>
                <c:pt idx="1">
                  <c:v>0.14360000000000001</c:v>
                </c:pt>
                <c:pt idx="2">
                  <c:v>5.0700000000000002E-2</c:v>
                </c:pt>
                <c:pt idx="3">
                  <c:v>0.12330000000000001</c:v>
                </c:pt>
                <c:pt idx="4">
                  <c:v>0.1434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16-4C8B-98DC-F4DAA22B5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Simple Benchmark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52259173993842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67-428F-93DC-FB94206AC327}"/>
                </c:ext>
              </c:extLst>
            </c:dLbl>
            <c:dLbl>
              <c:idx val="1"/>
              <c:layout>
                <c:manualLayout>
                  <c:x val="3.5225917399384195E-2"/>
                  <c:y val="5.1554163767107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67-428F-93DC-FB94206AC327}"/>
                </c:ext>
              </c:extLst>
            </c:dLbl>
            <c:dLbl>
              <c:idx val="2"/>
              <c:layout>
                <c:manualLayout>
                  <c:x val="3.2709780442285369E-2"/>
                  <c:y val="4.4189283228949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67-428F-93DC-FB94206AC327}"/>
                </c:ext>
              </c:extLst>
            </c:dLbl>
            <c:dLbl>
              <c:idx val="3"/>
              <c:layout>
                <c:manualLayout>
                  <c:x val="3.0193643485186491E-2"/>
                  <c:y val="7.3648805381582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67-428F-93DC-FB94206AC327}"/>
                </c:ext>
              </c:extLst>
            </c:dLbl>
            <c:dLbl>
              <c:idx val="4"/>
              <c:layout>
                <c:manualLayout>
                  <c:x val="1.0064547828395312E-2"/>
                  <c:y val="5.8919044305265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67-428F-93DC-FB94206AC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2020 TR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-0.1235</c:v>
                </c:pt>
                <c:pt idx="1">
                  <c:v>0.11899999999999999</c:v>
                </c:pt>
                <c:pt idx="2">
                  <c:v>4.6899999999999997E-2</c:v>
                </c:pt>
                <c:pt idx="3">
                  <c:v>8.0299999999999996E-2</c:v>
                </c:pt>
                <c:pt idx="4">
                  <c:v>0.1094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6-4C8B-98DC-F4DAA22B5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5"/>
        <c:overlap val="-21"/>
        <c:axId val="554449008"/>
        <c:axId val="554441560"/>
      </c:barChart>
      <c:catAx>
        <c:axId val="55444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41560"/>
        <c:crosses val="autoZero"/>
        <c:auto val="1"/>
        <c:lblAlgn val="ctr"/>
        <c:lblOffset val="100"/>
        <c:noMultiLvlLbl val="0"/>
      </c:catAx>
      <c:valAx>
        <c:axId val="554441560"/>
        <c:scaling>
          <c:orientation val="minMax"/>
          <c:min val="-0.15000000000000002"/>
        </c:scaling>
        <c:delete val="0"/>
        <c:axPos val="l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49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MCAF</a:t>
            </a:r>
          </a:p>
        </c:rich>
      </c:tx>
      <c:layout>
        <c:manualLayout>
          <c:xMode val="edge"/>
          <c:yMode val="edge"/>
          <c:x val="0.3516937906188495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61599097302491E-2"/>
          <c:y val="0.20265747943761123"/>
          <c:w val="0.81121888819110965"/>
          <c:h val="0.712251987474738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B75-42A6-84CA-B576C866F3E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75-42A6-84CA-B576C866F3E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B75-42A6-84CA-B576C866F3E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75-42A6-84CA-B576C866F3E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D0E-4A9D-9137-364D1E2B365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0.13020000000000001</c:v>
                </c:pt>
                <c:pt idx="1">
                  <c:v>0.31469999999999998</c:v>
                </c:pt>
                <c:pt idx="2">
                  <c:v>0.20580000000000001</c:v>
                </c:pt>
                <c:pt idx="3">
                  <c:v>0.1137</c:v>
                </c:pt>
                <c:pt idx="4">
                  <c:v>0.2356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5-42A6-84CA-B576C866F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IPS Benchmark</a:t>
            </a:r>
          </a:p>
        </c:rich>
      </c:tx>
      <c:layout>
        <c:manualLayout>
          <c:xMode val="edge"/>
          <c:yMode val="edge"/>
          <c:x val="0.176709128064407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61599097302491E-2"/>
          <c:y val="0.20265747943761123"/>
          <c:w val="0.81121888819110965"/>
          <c:h val="0.712251987474738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A1-4923-8775-639EA4E399A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A1-4923-8775-639EA4E399A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EA1-4923-8775-639EA4E399A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EA1-4923-8775-639EA4E399A9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91-4D70-926C-0DCFB6E8D6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0.06</c:v>
                </c:pt>
                <c:pt idx="1">
                  <c:v>0.3</c:v>
                </c:pt>
                <c:pt idx="2">
                  <c:v>0.15</c:v>
                </c:pt>
                <c:pt idx="3">
                  <c:v>0.2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A1-4923-8775-639EA4E39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Simple Benchmark</a:t>
            </a:r>
          </a:p>
        </c:rich>
      </c:tx>
      <c:layout>
        <c:manualLayout>
          <c:xMode val="edge"/>
          <c:yMode val="edge"/>
          <c:x val="0.1490799708189688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61599097302491E-2"/>
          <c:y val="0.20265747943761123"/>
          <c:w val="0.81121888819110965"/>
          <c:h val="0.712251987474738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DF-455F-A437-C5807AA82BF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DF-455F-A437-C5807AA82BF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DF-455F-A437-C5807AA82BF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DF-455F-A437-C5807AA82BFB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56-44F6-B966-0317A36B53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0.4</c:v>
                </c:pt>
                <c:pt idx="2">
                  <c:v>0</c:v>
                </c:pt>
                <c:pt idx="3">
                  <c:v>0.15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DF-455F-A437-C5807AA82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27-454A-BAC1-56544CB414E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27-454A-BAC1-56544CB414E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27-454A-BAC1-56544CB414E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527-454A-BAC1-56544CB414EB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527-454A-BAC1-56544CB414EB}"/>
              </c:ext>
            </c:extLst>
          </c:dPt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International Equity</c:v>
                </c:pt>
                <c:pt idx="4">
                  <c:v>Fixed Income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27-454A-BAC1-56544CB41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0.11859313384365575"/>
          <c:w val="0.96333180308574562"/>
          <c:h val="0.7775139178844815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Deposits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3.5037008645036859E-2"/>
                  <c:y val="-7.69691371941537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63-4348-A03D-4F84A22DDA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0</c:v>
                </c:pt>
                <c:pt idx="1">
                  <c:v>780894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F-49B8-8744-48FB7FDD458F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Withdrawals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63-4348-A03D-4F84A22DDAA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63-4348-A03D-4F84A22DDA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0</c:v>
                </c:pt>
                <c:pt idx="1">
                  <c:v>-500000</c:v>
                </c:pt>
                <c:pt idx="2">
                  <c:v>0</c:v>
                </c:pt>
                <c:pt idx="3">
                  <c:v>-150000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8F-49B8-8744-48FB7FDD458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A38F-49B8-8744-48FB7FDD45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547268768"/>
        <c:axId val="547267984"/>
      </c:barChart>
      <c:catAx>
        <c:axId val="54726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267984"/>
        <c:crosses val="autoZero"/>
        <c:auto val="1"/>
        <c:lblAlgn val="ctr"/>
        <c:lblOffset val="100"/>
        <c:noMultiLvlLbl val="0"/>
      </c:catAx>
      <c:valAx>
        <c:axId val="547267984"/>
        <c:scaling>
          <c:orientation val="minMax"/>
          <c:max val="800000"/>
          <c:min val="-800000"/>
        </c:scaling>
        <c:delete val="0"/>
        <c:axPos val="l"/>
        <c:numFmt formatCode="&quot;$&quot;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26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9.6498492229181165E-2"/>
          <c:w val="0.96333180308574562"/>
          <c:h val="0.6881296199634987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Interest/Dividends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Sheet1!$B$2:$B$5</c:f>
              <c:numCache>
                <c:formatCode>"$"#,##0.00</c:formatCode>
                <c:ptCount val="4"/>
                <c:pt idx="0">
                  <c:v>32617</c:v>
                </c:pt>
                <c:pt idx="1">
                  <c:v>39132</c:v>
                </c:pt>
                <c:pt idx="2">
                  <c:v>33363</c:v>
                </c:pt>
                <c:pt idx="3">
                  <c:v>250245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A5-4462-A82E-C8D61D8B7F0A}"/>
            </c:ext>
          </c:extLst>
        </c:ser>
        <c:ser>
          <c:idx val="0"/>
          <c:order val="1"/>
          <c:tx>
            <c:strRef>
              <c:f>Sheet1!$D$1:$D$1</c:f>
              <c:strCache>
                <c:ptCount val="1"/>
                <c:pt idx="0">
                  <c:v>Estimated Income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99A5-4462-A82E-C8D61D8B7F0A}"/>
            </c:ext>
          </c:extLst>
        </c:ser>
        <c:ser>
          <c:idx val="2"/>
          <c:order val="2"/>
          <c:tx>
            <c:v>Appreciation/(Depreciation)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</c:strCache>
            </c:strRef>
          </c:cat>
          <c:val>
            <c:numRef>
              <c:f>Sheet1!$C$2:$C$5</c:f>
              <c:numCache>
                <c:formatCode>"$"#,##0.00</c:formatCode>
                <c:ptCount val="4"/>
                <c:pt idx="0">
                  <c:v>-1411967</c:v>
                </c:pt>
                <c:pt idx="1">
                  <c:v>1021602</c:v>
                </c:pt>
                <c:pt idx="2">
                  <c:v>411368</c:v>
                </c:pt>
                <c:pt idx="3">
                  <c:v>730198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0-4C0B-9282-835B010F5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axId val="547271512"/>
        <c:axId val="547264064"/>
      </c:barChart>
      <c:catAx>
        <c:axId val="547271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264064"/>
        <c:crosses val="autoZero"/>
        <c:auto val="1"/>
        <c:lblAlgn val="ctr"/>
        <c:lblOffset val="100"/>
        <c:noMultiLvlLbl val="0"/>
      </c:catAx>
      <c:valAx>
        <c:axId val="547264064"/>
        <c:scaling>
          <c:orientation val="minMax"/>
          <c:min val="-2000000"/>
        </c:scaling>
        <c:delete val="0"/>
        <c:axPos val="l"/>
        <c:numFmt formatCode="&quot;$&quot;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271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257654620802087"/>
          <c:y val="0"/>
          <c:w val="0.83062889315422828"/>
          <c:h val="0.140365599783877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0.11122825330549757"/>
          <c:w val="0.96333180308574562"/>
          <c:h val="0.6007567849686847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Portfolio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0660773226717829E-2"/>
                  <c:y val="1.4586522848527024E-2"/>
                </c:manualLayout>
              </c:layout>
              <c:tx>
                <c:rich>
                  <a:bodyPr/>
                  <a:lstStyle/>
                  <a:p>
                    <a:fld id="{CB20EE7E-AC53-46E9-9BAC-7CDAD12D3AAE}" type="CELLRANGE">
                      <a:rPr lang="en-US" baseline="0" smtClean="0"/>
                      <a:pPr/>
                      <a:t>[CELLRANGE]</a:t>
                    </a:fld>
                    <a:r>
                      <a:rPr lang="en-US" baseline="0" dirty="0"/>
                      <a:t>,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E7F0-4064-B8EB-41F90C493457}"/>
                </c:ext>
              </c:extLst>
            </c:dLbl>
            <c:dLbl>
              <c:idx val="1"/>
              <c:layout>
                <c:manualLayout>
                  <c:x val="-3.774195529597299E-2"/>
                  <c:y val="4.533228949199718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5A358E1-4531-4B43-8B63-20EBAA2B32C3}" type="VALUE">
                      <a:rPr lang="en-US"/>
                      <a:pPr>
                        <a:defRPr sz="9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958778940528022E-2"/>
                      <c:h val="0.1177279053583855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E7F0-4064-B8EB-41F90C493457}"/>
                </c:ext>
              </c:extLst>
            </c:dLbl>
            <c:dLbl>
              <c:idx val="2"/>
              <c:layout>
                <c:manualLayout>
                  <c:x val="-2.2645232613889867E-2"/>
                  <c:y val="2.4741939225237763E-2"/>
                </c:manualLayout>
              </c:layout>
              <c:tx>
                <c:rich>
                  <a:bodyPr/>
                  <a:lstStyle/>
                  <a:p>
                    <a:fld id="{A66E9C9D-D896-419C-A1DF-A1FE29748943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E7F0-4064-B8EB-41F90C493457}"/>
                </c:ext>
              </c:extLst>
            </c:dLbl>
            <c:dLbl>
              <c:idx val="3"/>
              <c:layout>
                <c:manualLayout>
                  <c:x val="-1.5096821742593245E-2"/>
                  <c:y val="-1.2125956854558107E-3"/>
                </c:manualLayout>
              </c:layout>
              <c:tx>
                <c:rich>
                  <a:bodyPr/>
                  <a:lstStyle/>
                  <a:p>
                    <a:fld id="{AE775CB5-EBC3-4B7F-9E7B-8A8B6996107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E7F0-4064-B8EB-41F90C493457}"/>
                </c:ext>
              </c:extLst>
            </c:dLbl>
            <c:dLbl>
              <c:idx val="4"/>
              <c:layout>
                <c:manualLayout>
                  <c:x val="-1.2580684785494463E-2"/>
                  <c:y val="0.15980225005799117"/>
                </c:manualLayout>
              </c:layout>
              <c:tx>
                <c:rich>
                  <a:bodyPr/>
                  <a:lstStyle/>
                  <a:p>
                    <a:fld id="{13FA9772-3C46-46F2-95A2-C6753508008D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7F0-4064-B8EB-41F90C4934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2020 TR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-0.15679999999999999</c:v>
                </c:pt>
                <c:pt idx="1">
                  <c:v>0.1389</c:v>
                </c:pt>
                <c:pt idx="2">
                  <c:v>5.0799999999999998E-2</c:v>
                </c:pt>
                <c:pt idx="3">
                  <c:v>0.1065</c:v>
                </c:pt>
                <c:pt idx="4">
                  <c:v>0.1148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</c15:f>
                <c15:dlblRangeCache>
                  <c:ptCount val="1"/>
                  <c:pt idx="0">
                    <c:v>-15.68%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5B16-4C8B-98DC-F4DAA22B51A2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IPS Benchmark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F0-4064-B8EB-41F90C493457}"/>
                </c:ext>
              </c:extLst>
            </c:dLbl>
            <c:dLbl>
              <c:idx val="2"/>
              <c:layout>
                <c:manualLayout>
                  <c:x val="7.54841087129653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F0-4064-B8EB-41F90C493457}"/>
                </c:ext>
              </c:extLst>
            </c:dLbl>
            <c:dLbl>
              <c:idx val="3"/>
              <c:layout>
                <c:manualLayout>
                  <c:x val="1.0064547828395496E-2"/>
                  <c:y val="-5.1554163767107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F0-4064-B8EB-41F90C493457}"/>
                </c:ext>
              </c:extLst>
            </c:dLbl>
            <c:dLbl>
              <c:idx val="4"/>
              <c:layout>
                <c:manualLayout>
                  <c:x val="-2.7677506528087616E-2"/>
                  <c:y val="-7.3648805381582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F0-4064-B8EB-41F90C4934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2020 TR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-0.15290000000000001</c:v>
                </c:pt>
                <c:pt idx="1">
                  <c:v>0.14360000000000001</c:v>
                </c:pt>
                <c:pt idx="2">
                  <c:v>5.0700000000000002E-2</c:v>
                </c:pt>
                <c:pt idx="3">
                  <c:v>0.12330000000000001</c:v>
                </c:pt>
                <c:pt idx="4">
                  <c:v>0.1434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16-4C8B-98DC-F4DAA22B51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Simple Benchmark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522591739938423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F0-4064-B8EB-41F90C493457}"/>
                </c:ext>
              </c:extLst>
            </c:dLbl>
            <c:dLbl>
              <c:idx val="1"/>
              <c:layout>
                <c:manualLayout>
                  <c:x val="4.277432827068086E-2"/>
                  <c:y val="2.9459522152632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F0-4064-B8EB-41F90C493457}"/>
                </c:ext>
              </c:extLst>
            </c:dLbl>
            <c:dLbl>
              <c:idx val="2"/>
              <c:layout>
                <c:manualLayout>
                  <c:x val="4.7806602184878519E-2"/>
                  <c:y val="2.2094641614474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F0-4064-B8EB-41F90C493457}"/>
                </c:ext>
              </c:extLst>
            </c:dLbl>
            <c:dLbl>
              <c:idx val="3"/>
              <c:layout>
                <c:manualLayout>
                  <c:x val="3.0193643485186491E-2"/>
                  <c:y val="7.3648805381582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F0-4064-B8EB-41F90C493457}"/>
                </c:ext>
              </c:extLst>
            </c:dLbl>
            <c:dLbl>
              <c:idx val="4"/>
              <c:layout>
                <c:manualLayout>
                  <c:x val="1.0064547828395312E-2"/>
                  <c:y val="2.2094641614474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F0-4064-B8EB-41F90C4934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Q1 2020</c:v>
                </c:pt>
                <c:pt idx="1">
                  <c:v>Q2 2020</c:v>
                </c:pt>
                <c:pt idx="2">
                  <c:v>Q3 2020</c:v>
                </c:pt>
                <c:pt idx="3">
                  <c:v>Q4 2020</c:v>
                </c:pt>
                <c:pt idx="4">
                  <c:v>2020 TR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-0.1235</c:v>
                </c:pt>
                <c:pt idx="1">
                  <c:v>0.11899999999999999</c:v>
                </c:pt>
                <c:pt idx="2">
                  <c:v>4.6899999999999997E-2</c:v>
                </c:pt>
                <c:pt idx="3">
                  <c:v>8.0299999999999996E-2</c:v>
                </c:pt>
                <c:pt idx="4">
                  <c:v>0.1094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6-4C8B-98DC-F4DAA22B51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5"/>
        <c:overlap val="-21"/>
        <c:axId val="549591088"/>
        <c:axId val="549591872"/>
      </c:barChart>
      <c:catAx>
        <c:axId val="549591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591872"/>
        <c:crosses val="autoZero"/>
        <c:auto val="1"/>
        <c:lblAlgn val="ctr"/>
        <c:lblOffset val="100"/>
        <c:noMultiLvlLbl val="0"/>
      </c:catAx>
      <c:valAx>
        <c:axId val="549591872"/>
        <c:scaling>
          <c:orientation val="minMax"/>
          <c:min val="-0.15000000000000002"/>
        </c:scaling>
        <c:delete val="0"/>
        <c:axPos val="l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59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MCA</a:t>
            </a:r>
          </a:p>
        </c:rich>
      </c:tx>
      <c:layout>
        <c:manualLayout>
          <c:xMode val="edge"/>
          <c:yMode val="edge"/>
          <c:x val="0.3516937906188495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61599097302491E-2"/>
          <c:y val="0.20265747943761123"/>
          <c:w val="0.81121888819110965"/>
          <c:h val="0.712251987474738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B75-42A6-84CA-B576C866F3E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75-42A6-84CA-B576C866F3E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8B75-42A6-84CA-B576C866F3E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75-42A6-84CA-B576C866F3E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9CC-4FE4-9FF3-DD949E5D5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7.4399999999999994E-2</c:v>
                </c:pt>
                <c:pt idx="1">
                  <c:v>0.36370000000000002</c:v>
                </c:pt>
                <c:pt idx="2">
                  <c:v>0.2177</c:v>
                </c:pt>
                <c:pt idx="3">
                  <c:v>0.12230000000000001</c:v>
                </c:pt>
                <c:pt idx="4">
                  <c:v>0.22189999999999999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5-42A6-84CA-B576C866F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IPS Benchmark</a:t>
            </a:r>
          </a:p>
        </c:rich>
      </c:tx>
      <c:layout>
        <c:manualLayout>
          <c:xMode val="edge"/>
          <c:yMode val="edge"/>
          <c:x val="0.1767091280644070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61599097302491E-2"/>
          <c:y val="0.20265747943761123"/>
          <c:w val="0.81121888819110965"/>
          <c:h val="0.712251987474738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A1-4923-8775-639EA4E399A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A1-4923-8775-639EA4E399A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EA1-4923-8775-639EA4E399A9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EA1-4923-8775-639EA4E399A9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0CF-4576-AD69-F1B0B7EF9F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0.06</c:v>
                </c:pt>
                <c:pt idx="1">
                  <c:v>0.3</c:v>
                </c:pt>
                <c:pt idx="2">
                  <c:v>0.15</c:v>
                </c:pt>
                <c:pt idx="3">
                  <c:v>0.2</c:v>
                </c:pt>
                <c:pt idx="4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A1-4923-8775-639EA4E39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/>
              <a:t>Simple Benchmark</a:t>
            </a:r>
          </a:p>
        </c:rich>
      </c:tx>
      <c:layout>
        <c:manualLayout>
          <c:xMode val="edge"/>
          <c:yMode val="edge"/>
          <c:x val="0.1490799708189688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961599097302491E-2"/>
          <c:y val="0.20265747943761123"/>
          <c:w val="0.81121888819110965"/>
          <c:h val="0.712251987474738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DF-455F-A437-C5807AA82BF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DF-455F-A437-C5807AA82BFB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DF-455F-A437-C5807AA82BFB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DF-455F-A437-C5807AA82BFB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8B6-4EBC-8E90-0727D6E1271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Intl Equity</c:v>
                </c:pt>
                <c:pt idx="4">
                  <c:v>Bonds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</c:v>
                </c:pt>
                <c:pt idx="1">
                  <c:v>0.4</c:v>
                </c:pt>
                <c:pt idx="2">
                  <c:v>0</c:v>
                </c:pt>
                <c:pt idx="3">
                  <c:v>0.15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DF-455F-A437-C5807AA82B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05D-4D5F-B4FF-8198297C998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05D-4D5F-B4FF-8198297C9980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05D-4D5F-B4FF-8198297C9980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05D-4D5F-B4FF-8198297C9980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05D-4D5F-B4FF-8198297C9980}"/>
              </c:ext>
            </c:extLst>
          </c:dPt>
          <c:cat>
            <c:strRef>
              <c:f>Sheet1!$A$2:$A$6</c:f>
              <c:strCache>
                <c:ptCount val="5"/>
                <c:pt idx="0">
                  <c:v>Cash</c:v>
                </c:pt>
                <c:pt idx="1">
                  <c:v>Large US Equity</c:v>
                </c:pt>
                <c:pt idx="2">
                  <c:v>SMID US Equity</c:v>
                </c:pt>
                <c:pt idx="3">
                  <c:v>International Equity</c:v>
                </c:pt>
                <c:pt idx="4">
                  <c:v>Fixed Income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05D-4D5F-B4FF-8198297C99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3591276833199E-3"/>
          <c:y val="9.6498492229181165E-2"/>
          <c:w val="0.96333180308574562"/>
          <c:h val="0.69723275007978869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Portfolio Balance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Inception</c:v>
                </c:pt>
                <c:pt idx="1">
                  <c:v>Q1 2020</c:v>
                </c:pt>
                <c:pt idx="2">
                  <c:v>Q2 2020</c:v>
                </c:pt>
                <c:pt idx="3">
                  <c:v>Q3 2020</c:v>
                </c:pt>
                <c:pt idx="4">
                  <c:v>12/31/2020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322614</c:v>
                </c:pt>
                <c:pt idx="1">
                  <c:v>269711</c:v>
                </c:pt>
                <c:pt idx="2">
                  <c:v>307877</c:v>
                </c:pt>
                <c:pt idx="3">
                  <c:v>323180</c:v>
                </c:pt>
                <c:pt idx="4">
                  <c:v>447658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D0B-4DFB-B27A-C9A245B535C0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Inception</c:v>
                </c:pt>
                <c:pt idx="1">
                  <c:v>Q1 2020</c:v>
                </c:pt>
                <c:pt idx="2">
                  <c:v>Q2 2020</c:v>
                </c:pt>
                <c:pt idx="3">
                  <c:v>Q3 2020</c:v>
                </c:pt>
                <c:pt idx="4">
                  <c:v>12/31/2020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0B-4DFB-B27A-C9A245B535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Inception</c:v>
                </c:pt>
                <c:pt idx="1">
                  <c:v>Q1 2020</c:v>
                </c:pt>
                <c:pt idx="2">
                  <c:v>Q2 2020</c:v>
                </c:pt>
                <c:pt idx="3">
                  <c:v>Q3 2020</c:v>
                </c:pt>
                <c:pt idx="4">
                  <c:v>12/31/2020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0B-4DFB-B27A-C9A245B535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453320"/>
        <c:axId val="554451360"/>
      </c:lineChart>
      <c:catAx>
        <c:axId val="55445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51360"/>
        <c:crosses val="autoZero"/>
        <c:auto val="1"/>
        <c:lblAlgn val="ctr"/>
        <c:lblOffset val="100"/>
        <c:noMultiLvlLbl val="0"/>
      </c:catAx>
      <c:valAx>
        <c:axId val="554451360"/>
        <c:scaling>
          <c:orientation val="minMax"/>
          <c:max val="500000"/>
        </c:scaling>
        <c:delete val="0"/>
        <c:axPos val="l"/>
        <c:numFmt formatCode="&quot;$&quot;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453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19050">
      <a:noFill/>
      <a:prstDash val="dash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0.56617</cdr:x>
      <cdr:y>0.59858</cdr:y>
    </cdr:from>
    <cdr:to>
      <cdr:x>0.9707</cdr:x>
      <cdr:y>0.95747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78348" y="979336"/>
          <a:ext cx="2199474" cy="587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>
              <a:solidFill>
                <a:srgbClr val="0070C0"/>
              </a:solidFill>
            </a:rPr>
            <a:t>2020 Total Income = </a:t>
          </a:r>
          <a:r>
            <a:rPr lang="en-US" sz="1000" b="1" dirty="0">
              <a:solidFill>
                <a:srgbClr val="00B050"/>
              </a:solidFill>
            </a:rPr>
            <a:t>$355,358</a:t>
          </a:r>
        </a:p>
        <a:p xmlns:a="http://schemas.openxmlformats.org/drawingml/2006/main">
          <a:r>
            <a:rPr lang="en-US" sz="1000" b="1" dirty="0">
              <a:solidFill>
                <a:srgbClr val="0070C0"/>
              </a:solidFill>
            </a:rPr>
            <a:t>2020 Price Return = </a:t>
          </a:r>
          <a:r>
            <a:rPr lang="en-US" sz="1000" b="1" dirty="0">
              <a:solidFill>
                <a:srgbClr val="00B050"/>
              </a:solidFill>
            </a:rPr>
            <a:t>$751,201</a:t>
          </a:r>
        </a:p>
        <a:p xmlns:a="http://schemas.openxmlformats.org/drawingml/2006/main">
          <a:r>
            <a:rPr lang="en-US" sz="1000" b="1" dirty="0">
              <a:solidFill>
                <a:srgbClr val="0070C0"/>
              </a:solidFill>
            </a:rPr>
            <a:t>Dollars to Goal: </a:t>
          </a:r>
          <a:r>
            <a:rPr lang="en-US" sz="1000" b="1" dirty="0">
              <a:solidFill>
                <a:srgbClr val="00B050"/>
              </a:solidFill>
            </a:rPr>
            <a:t>$714,841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0.13965</cdr:x>
      <cdr:y>0.3263</cdr:y>
    </cdr:from>
    <cdr:to>
      <cdr:x>0.25553</cdr:x>
      <cdr:y>0.44181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4863" y="562674"/>
          <a:ext cx="584895" cy="199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-</a:t>
          </a:r>
          <a:r>
            <a:rPr lang="en-US" sz="900" dirty="0"/>
            <a:t>15,29%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0.56617</cdr:x>
      <cdr:y>0.59858</cdr:y>
    </cdr:from>
    <cdr:to>
      <cdr:x>0.9707</cdr:x>
      <cdr:y>0.95747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78348" y="979336"/>
          <a:ext cx="2199474" cy="587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 dirty="0">
              <a:solidFill>
                <a:srgbClr val="0070C0"/>
              </a:solidFill>
            </a:rPr>
            <a:t>2020 Total Income = </a:t>
          </a:r>
          <a:r>
            <a:rPr lang="en-US" sz="1000" b="1" dirty="0">
              <a:solidFill>
                <a:srgbClr val="00B050"/>
              </a:solidFill>
            </a:rPr>
            <a:t>$11,017</a:t>
          </a:r>
        </a:p>
        <a:p xmlns:a="http://schemas.openxmlformats.org/drawingml/2006/main">
          <a:r>
            <a:rPr lang="en-US" sz="1000" b="1" dirty="0">
              <a:solidFill>
                <a:srgbClr val="0070C0"/>
              </a:solidFill>
            </a:rPr>
            <a:t>2020 Price Return = </a:t>
          </a:r>
          <a:r>
            <a:rPr lang="en-US" sz="1000" b="1" dirty="0">
              <a:solidFill>
                <a:srgbClr val="00B050"/>
              </a:solidFill>
            </a:rPr>
            <a:t>$24,535</a:t>
          </a:r>
        </a:p>
        <a:p xmlns:a="http://schemas.openxmlformats.org/drawingml/2006/main">
          <a:r>
            <a:rPr lang="en-US" sz="1000" b="1" dirty="0">
              <a:solidFill>
                <a:srgbClr val="0070C0"/>
              </a:solidFill>
            </a:rPr>
            <a:t>Dollars to Goal: </a:t>
          </a:r>
          <a:r>
            <a:rPr lang="en-US" sz="1000" b="1" dirty="0">
              <a:solidFill>
                <a:srgbClr val="00B050"/>
              </a:solidFill>
            </a:rPr>
            <a:t>$20,887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0.13965</cdr:x>
      <cdr:y>0.31547</cdr:y>
    </cdr:from>
    <cdr:to>
      <cdr:x>0.25553</cdr:x>
      <cdr:y>0.43098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4863" y="543997"/>
          <a:ext cx="584895" cy="1991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-</a:t>
          </a:r>
          <a:r>
            <a:rPr lang="en-US" sz="900" dirty="0"/>
            <a:t>15,29%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5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9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93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0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4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36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0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3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3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1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3CD6E-65ED-4C4D-9056-890D2CC5644E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AD5A-501B-4903-A35A-DFEC72EF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3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8.xml"/><Relationship Id="rId4" Type="http://schemas.openxmlformats.org/officeDocument/2006/relationships/chart" Target="../charts/chart3.xm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5.xml"/><Relationship Id="rId3" Type="http://schemas.openxmlformats.org/officeDocument/2006/relationships/chart" Target="../charts/chart10.xml"/><Relationship Id="rId7" Type="http://schemas.openxmlformats.org/officeDocument/2006/relationships/chart" Target="../charts/chart14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10" Type="http://schemas.openxmlformats.org/officeDocument/2006/relationships/chart" Target="../charts/chart16.xml"/><Relationship Id="rId4" Type="http://schemas.openxmlformats.org/officeDocument/2006/relationships/chart" Target="../charts/chart11.xm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C0"/>
                </a:solidFill>
                <a:latin typeface="+mn-lt"/>
              </a:rPr>
              <a:t>Marine Corps Association and Marine Corps Association Foundation Accounts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51399"/>
            <a:ext cx="10515600" cy="132556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Marine Corps Association Loan Management Account (as of 01/20/2021)</a:t>
            </a:r>
          </a:p>
          <a:p>
            <a:pPr lvl="1"/>
            <a:r>
              <a:rPr lang="en-US" dirty="0"/>
              <a:t>Available Balance: $5,940,086.71</a:t>
            </a:r>
          </a:p>
          <a:p>
            <a:pPr lvl="1"/>
            <a:r>
              <a:rPr lang="en-US" dirty="0"/>
              <a:t>Outstanding Balance: $0</a:t>
            </a:r>
          </a:p>
          <a:p>
            <a:pPr lvl="1"/>
            <a:r>
              <a:rPr lang="en-US" dirty="0"/>
              <a:t>Effective Interest Rate 2.0045%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699B0A-938F-4D7F-9AAE-BA7C41A51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013769"/>
              </p:ext>
            </p:extLst>
          </p:nvPr>
        </p:nvGraphicFramePr>
        <p:xfrm>
          <a:off x="838200" y="1419979"/>
          <a:ext cx="10515600" cy="3248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5451598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081912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9027034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8852517"/>
                    </a:ext>
                  </a:extLst>
                </a:gridCol>
              </a:tblGrid>
              <a:tr h="89263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As of 31 Jan 2021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MCAF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Totals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6795491"/>
                  </a:ext>
                </a:extLst>
              </a:tr>
              <a:tr h="7677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Endowment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$10,027,145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$423,658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$10,450,803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946962"/>
                  </a:ext>
                </a:extLst>
              </a:tr>
              <a:tr h="7677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Cash Reserve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$5,438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$24,000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$29,438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8237830"/>
                  </a:ext>
                </a:extLst>
              </a:tr>
              <a:tr h="76777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Totals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$10,032,583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$447,658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$10,480,241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3391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3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+mn-lt"/>
              </a:rPr>
              <a:t>Marine Corps Association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Excellent growth exceeding expectations despite COVID challenges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$1.238 million increase in portfolio value</a:t>
            </a:r>
          </a:p>
          <a:p>
            <a:r>
              <a:rPr lang="en-US" dirty="0">
                <a:solidFill>
                  <a:srgbClr val="0070C0"/>
                </a:solidFill>
              </a:rPr>
              <a:t>Pleased with portfolio performance +11.48% net versus IPS benchmark +14.34% and simple benchmark of 10.94%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Asset Allocation Differences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Individual investment managers outperformed their indices on average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Income Tilt &amp; Risk Framework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Cash Drag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Fees</a:t>
            </a:r>
          </a:p>
          <a:p>
            <a:r>
              <a:rPr lang="en-US" dirty="0">
                <a:solidFill>
                  <a:srgbClr val="0070C0"/>
                </a:solidFill>
              </a:rPr>
              <a:t>Deposits exceeded withdrawals for the year by $130.1K including payoff of $500K LOC</a:t>
            </a:r>
          </a:p>
          <a:p>
            <a:r>
              <a:rPr lang="en-US" dirty="0">
                <a:solidFill>
                  <a:srgbClr val="0070C0"/>
                </a:solidFill>
              </a:rPr>
              <a:t>Portfolio exceeded </a:t>
            </a:r>
            <a:r>
              <a:rPr lang="en-US" u="sng" dirty="0">
                <a:solidFill>
                  <a:srgbClr val="0070C0"/>
                </a:solidFill>
              </a:rPr>
              <a:t>IPS real goals</a:t>
            </a:r>
            <a:r>
              <a:rPr lang="en-US" dirty="0">
                <a:solidFill>
                  <a:srgbClr val="0070C0"/>
                </a:solidFill>
              </a:rPr>
              <a:t> of CPI + 3% along with $200K of income, by </a:t>
            </a:r>
            <a:r>
              <a:rPr lang="en-US" u="sng" dirty="0">
                <a:solidFill>
                  <a:srgbClr val="0070C0"/>
                </a:solidFill>
              </a:rPr>
              <a:t>$714,841</a:t>
            </a:r>
          </a:p>
        </p:txBody>
      </p:sp>
    </p:spTree>
    <p:extLst>
      <p:ext uri="{BB962C8B-B14F-4D97-AF65-F5344CB8AC3E}">
        <p14:creationId xmlns:p14="http://schemas.microsoft.com/office/powerpoint/2010/main" val="2489908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061"/>
            <a:ext cx="12192000" cy="5624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MCA Wealth Management Dashboard – 2020.12.31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A36322-694A-4605-B892-E39ECDAFFE9C}"/>
              </a:ext>
            </a:extLst>
          </p:cNvPr>
          <p:cNvSpPr/>
          <p:nvPr/>
        </p:nvSpPr>
        <p:spPr>
          <a:xfrm>
            <a:off x="655933" y="704850"/>
            <a:ext cx="543238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Value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B06E46D-CC09-46E8-9264-0BCA826004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279926"/>
              </p:ext>
            </p:extLst>
          </p:nvPr>
        </p:nvGraphicFramePr>
        <p:xfrm>
          <a:off x="658892" y="985718"/>
          <a:ext cx="5437108" cy="168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EAE3331-56FA-474E-9212-8A2BC1426529}"/>
              </a:ext>
            </a:extLst>
          </p:cNvPr>
          <p:cNvSpPr/>
          <p:nvPr/>
        </p:nvSpPr>
        <p:spPr>
          <a:xfrm>
            <a:off x="648246" y="2726846"/>
            <a:ext cx="543238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Deposits &amp; Withdrawals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128881A-C04F-4761-B852-FAA11A9F7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4670432"/>
              </p:ext>
            </p:extLst>
          </p:nvPr>
        </p:nvGraphicFramePr>
        <p:xfrm>
          <a:off x="651205" y="3007714"/>
          <a:ext cx="5437108" cy="1650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58D8325-3341-4A42-BEE9-C6C576F7F8FF}"/>
              </a:ext>
            </a:extLst>
          </p:cNvPr>
          <p:cNvSpPr/>
          <p:nvPr/>
        </p:nvSpPr>
        <p:spPr>
          <a:xfrm>
            <a:off x="640559" y="4732114"/>
            <a:ext cx="543238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Returns (Goal: CPI + 3% including $200,000 income ) 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43CCBFF-AB5A-44AE-A106-1AEAE934D7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9413756"/>
              </p:ext>
            </p:extLst>
          </p:nvPr>
        </p:nvGraphicFramePr>
        <p:xfrm>
          <a:off x="635831" y="5010082"/>
          <a:ext cx="5437108" cy="1636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16DF9-D7B0-428E-9770-56CDF8394A62}"/>
              </a:ext>
            </a:extLst>
          </p:cNvPr>
          <p:cNvSpPr/>
          <p:nvPr/>
        </p:nvSpPr>
        <p:spPr>
          <a:xfrm>
            <a:off x="6292323" y="704850"/>
            <a:ext cx="5047421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Performance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050DFCE9-CDB5-4FA9-8388-6146C851BF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5937101"/>
              </p:ext>
            </p:extLst>
          </p:nvPr>
        </p:nvGraphicFramePr>
        <p:xfrm>
          <a:off x="6292323" y="985718"/>
          <a:ext cx="5047420" cy="1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8387DBF-ECE4-44C2-BE95-817AFE1FF028}"/>
              </a:ext>
            </a:extLst>
          </p:cNvPr>
          <p:cNvSpPr/>
          <p:nvPr/>
        </p:nvSpPr>
        <p:spPr>
          <a:xfrm>
            <a:off x="6292323" y="2726846"/>
            <a:ext cx="504742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Asset Allocation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24576A-9C4A-48D2-A86A-3E8844956BB3}"/>
              </a:ext>
            </a:extLst>
          </p:cNvPr>
          <p:cNvSpPr/>
          <p:nvPr/>
        </p:nvSpPr>
        <p:spPr>
          <a:xfrm>
            <a:off x="6292323" y="5265069"/>
            <a:ext cx="504742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Wealth Management Fees 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205AD35-39D5-422B-852F-3DFA82CD55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2777538"/>
              </p:ext>
            </p:extLst>
          </p:nvPr>
        </p:nvGraphicFramePr>
        <p:xfrm>
          <a:off x="6307697" y="3020464"/>
          <a:ext cx="1378978" cy="157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667B67E8-48E3-4A2B-A8A8-8D865478E7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493822"/>
              </p:ext>
            </p:extLst>
          </p:nvPr>
        </p:nvGraphicFramePr>
        <p:xfrm>
          <a:off x="8126544" y="3020464"/>
          <a:ext cx="1378978" cy="157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C67ED85A-9662-4E34-9D3F-2540137595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0743782"/>
              </p:ext>
            </p:extLst>
          </p:nvPr>
        </p:nvGraphicFramePr>
        <p:xfrm>
          <a:off x="9821344" y="3020464"/>
          <a:ext cx="1580081" cy="157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2E4B94A8-CEDE-47E1-AFA7-1C2E103BF524}"/>
              </a:ext>
            </a:extLst>
          </p:cNvPr>
          <p:cNvSpPr/>
          <p:nvPr/>
        </p:nvSpPr>
        <p:spPr>
          <a:xfrm>
            <a:off x="6307697" y="5657137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Q1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C8483-2EE9-4BDC-9976-F4B8417EF48F}"/>
              </a:ext>
            </a:extLst>
          </p:cNvPr>
          <p:cNvSpPr/>
          <p:nvPr/>
        </p:nvSpPr>
        <p:spPr>
          <a:xfrm>
            <a:off x="7681807" y="5660695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Q2 2020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B08C5D-370A-49AE-B731-372D1D094ADB}"/>
              </a:ext>
            </a:extLst>
          </p:cNvPr>
          <p:cNvSpPr/>
          <p:nvPr/>
        </p:nvSpPr>
        <p:spPr>
          <a:xfrm>
            <a:off x="9065653" y="5663839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Q3 2020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E62349D-8CE8-4CB0-A225-30892C661087}"/>
              </a:ext>
            </a:extLst>
          </p:cNvPr>
          <p:cNvSpPr/>
          <p:nvPr/>
        </p:nvSpPr>
        <p:spPr>
          <a:xfrm>
            <a:off x="6307697" y="6028781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$13,101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2F02EEE-CC59-4CAA-9428-8275991ADB64}"/>
              </a:ext>
            </a:extLst>
          </p:cNvPr>
          <p:cNvSpPr/>
          <p:nvPr/>
        </p:nvSpPr>
        <p:spPr>
          <a:xfrm>
            <a:off x="7686675" y="6028781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$12,272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CD5A77-D3C1-44E0-B6C0-E9AA5556848A}"/>
              </a:ext>
            </a:extLst>
          </p:cNvPr>
          <p:cNvSpPr/>
          <p:nvPr/>
        </p:nvSpPr>
        <p:spPr>
          <a:xfrm>
            <a:off x="9065653" y="6027728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$14,321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401425" y="0"/>
            <a:ext cx="790575" cy="79057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2732A2C-8B20-488B-838C-B3E3CB1A0AD7}"/>
              </a:ext>
            </a:extLst>
          </p:cNvPr>
          <p:cNvSpPr txBox="1"/>
          <p:nvPr/>
        </p:nvSpPr>
        <p:spPr>
          <a:xfrm>
            <a:off x="7563919" y="6291868"/>
            <a:ext cx="2257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2020 Fees YTD = $53,696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C24BA7-F1EA-4EF7-8F7F-D5000E85D9CF}"/>
              </a:ext>
            </a:extLst>
          </p:cNvPr>
          <p:cNvSpPr txBox="1"/>
          <p:nvPr/>
        </p:nvSpPr>
        <p:spPr>
          <a:xfrm>
            <a:off x="4339528" y="3078771"/>
            <a:ext cx="1731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rgbClr val="0070C0"/>
                </a:solidFill>
              </a:rPr>
              <a:t>2020 Net= </a:t>
            </a:r>
            <a:r>
              <a:rPr lang="en-US" sz="1000" b="1" dirty="0">
                <a:solidFill>
                  <a:srgbClr val="00B050"/>
                </a:solidFill>
              </a:rPr>
              <a:t>$130,894</a:t>
            </a:r>
          </a:p>
          <a:p>
            <a:pPr algn="r"/>
            <a:r>
              <a:rPr lang="en-US" sz="1000" b="1" dirty="0">
                <a:solidFill>
                  <a:srgbClr val="0070C0"/>
                </a:solidFill>
              </a:rPr>
              <a:t>2020 Projected = </a:t>
            </a:r>
            <a:r>
              <a:rPr lang="en-US" sz="1000" b="1" dirty="0">
                <a:solidFill>
                  <a:srgbClr val="FF0000"/>
                </a:solidFill>
              </a:rPr>
              <a:t>($250,000)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CCC633-A8EC-4427-9BBD-E57F830586B4}"/>
              </a:ext>
            </a:extLst>
          </p:cNvPr>
          <p:cNvSpPr txBox="1"/>
          <p:nvPr/>
        </p:nvSpPr>
        <p:spPr>
          <a:xfrm>
            <a:off x="3966839" y="1802940"/>
            <a:ext cx="2104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rgbClr val="0070C0"/>
                </a:solidFill>
              </a:rPr>
              <a:t>Change since Inception = </a:t>
            </a:r>
            <a:r>
              <a:rPr lang="en-US" sz="1000" b="1" dirty="0">
                <a:solidFill>
                  <a:srgbClr val="00B050"/>
                </a:solidFill>
              </a:rPr>
              <a:t>$1,237,522</a:t>
            </a:r>
          </a:p>
          <a:p>
            <a:pPr algn="r"/>
            <a:r>
              <a:rPr lang="en-US" sz="1000" b="1" dirty="0">
                <a:solidFill>
                  <a:srgbClr val="0070C0"/>
                </a:solidFill>
              </a:rPr>
              <a:t>Change YTD = </a:t>
            </a:r>
            <a:r>
              <a:rPr lang="en-US" sz="1000" b="1" dirty="0">
                <a:solidFill>
                  <a:srgbClr val="00B050"/>
                </a:solidFill>
              </a:rPr>
              <a:t>$1,237,522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B08C5D-370A-49AE-B731-372D1D094ADB}"/>
              </a:ext>
            </a:extLst>
          </p:cNvPr>
          <p:cNvSpPr/>
          <p:nvPr/>
        </p:nvSpPr>
        <p:spPr>
          <a:xfrm>
            <a:off x="10426464" y="5657137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Q4 2020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5CD5A77-D3C1-44E0-B6C0-E9AA5556848A}"/>
              </a:ext>
            </a:extLst>
          </p:cNvPr>
          <p:cNvSpPr/>
          <p:nvPr/>
        </p:nvSpPr>
        <p:spPr>
          <a:xfrm>
            <a:off x="10426464" y="6046820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$14,001</a:t>
            </a:r>
          </a:p>
        </p:txBody>
      </p:sp>
      <p:graphicFrame>
        <p:nvGraphicFramePr>
          <p:cNvPr id="32" name="Chart 31"/>
          <p:cNvGraphicFramePr/>
          <p:nvPr>
            <p:extLst>
              <p:ext uri="{D42A27DB-BD31-4B8C-83A1-F6EECF244321}">
                <p14:modId xmlns:p14="http://schemas.microsoft.com/office/powerpoint/2010/main" val="1160247755"/>
              </p:ext>
            </p:extLst>
          </p:nvPr>
        </p:nvGraphicFramePr>
        <p:xfrm>
          <a:off x="5485269" y="4668655"/>
          <a:ext cx="7160768" cy="33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04101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+mn-lt"/>
              </a:rPr>
              <a:t>Marine Corps Association Foundation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Excellent growth exceeding expectations despite COVID challenges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$125K increase in portfolio value</a:t>
            </a:r>
          </a:p>
          <a:p>
            <a:r>
              <a:rPr lang="en-US" dirty="0">
                <a:solidFill>
                  <a:srgbClr val="0070C0"/>
                </a:solidFill>
              </a:rPr>
              <a:t>Pleased with portfolio performance +9.98% net versus IPS benchmark +14.34% and simple benchmark of 10.94%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Asset Allocation Differences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Individual investment managers outperformed their indices on average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Income Tilt &amp; Risk Framework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Cash Drag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Fees &amp; Scale</a:t>
            </a:r>
          </a:p>
          <a:p>
            <a:r>
              <a:rPr lang="en-US" dirty="0">
                <a:solidFill>
                  <a:srgbClr val="0070C0"/>
                </a:solidFill>
              </a:rPr>
              <a:t>Two key deposits from donors in 2020</a:t>
            </a:r>
          </a:p>
          <a:p>
            <a:r>
              <a:rPr lang="en-US" dirty="0">
                <a:solidFill>
                  <a:srgbClr val="0070C0"/>
                </a:solidFill>
              </a:rPr>
              <a:t>Portfolio exceeded </a:t>
            </a:r>
            <a:r>
              <a:rPr lang="en-US" u="sng" dirty="0">
                <a:solidFill>
                  <a:srgbClr val="0070C0"/>
                </a:solidFill>
              </a:rPr>
              <a:t>IPS real goals</a:t>
            </a:r>
            <a:r>
              <a:rPr lang="en-US" dirty="0">
                <a:solidFill>
                  <a:srgbClr val="0070C0"/>
                </a:solidFill>
              </a:rPr>
              <a:t> of CPI + 3% along with 2% of income,      by $20,887 </a:t>
            </a:r>
            <a:endParaRPr lang="en-US" u="sng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44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4061"/>
            <a:ext cx="12192000" cy="56246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MCAF Wealth Management Dashboard – 2020.12.31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BA36322-694A-4605-B892-E39ECDAFFE9C}"/>
              </a:ext>
            </a:extLst>
          </p:cNvPr>
          <p:cNvSpPr/>
          <p:nvPr/>
        </p:nvSpPr>
        <p:spPr>
          <a:xfrm>
            <a:off x="655933" y="704850"/>
            <a:ext cx="543238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Value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BB06E46D-CC09-46E8-9264-0BCA826004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2662489"/>
              </p:ext>
            </p:extLst>
          </p:nvPr>
        </p:nvGraphicFramePr>
        <p:xfrm>
          <a:off x="658892" y="985718"/>
          <a:ext cx="5437108" cy="168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EAE3331-56FA-474E-9212-8A2BC1426529}"/>
              </a:ext>
            </a:extLst>
          </p:cNvPr>
          <p:cNvSpPr/>
          <p:nvPr/>
        </p:nvSpPr>
        <p:spPr>
          <a:xfrm>
            <a:off x="648246" y="2726846"/>
            <a:ext cx="543238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Deposits &amp; Withdrawals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128881A-C04F-4761-B852-FAA11A9F7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7798723"/>
              </p:ext>
            </p:extLst>
          </p:nvPr>
        </p:nvGraphicFramePr>
        <p:xfrm>
          <a:off x="651205" y="3007714"/>
          <a:ext cx="5437108" cy="1650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58D8325-3341-4A42-BEE9-C6C576F7F8FF}"/>
              </a:ext>
            </a:extLst>
          </p:cNvPr>
          <p:cNvSpPr/>
          <p:nvPr/>
        </p:nvSpPr>
        <p:spPr>
          <a:xfrm>
            <a:off x="640559" y="4732114"/>
            <a:ext cx="543238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Returns (Goal: CPI + 3 including 2% income) 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243CCBFF-AB5A-44AE-A106-1AEAE934D7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5152247"/>
              </p:ext>
            </p:extLst>
          </p:nvPr>
        </p:nvGraphicFramePr>
        <p:xfrm>
          <a:off x="635831" y="5010082"/>
          <a:ext cx="5437108" cy="1636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D8216DF9-D7B0-428E-9770-56CDF8394A62}"/>
              </a:ext>
            </a:extLst>
          </p:cNvPr>
          <p:cNvSpPr/>
          <p:nvPr/>
        </p:nvSpPr>
        <p:spPr>
          <a:xfrm>
            <a:off x="6292323" y="704850"/>
            <a:ext cx="5047421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Portfolio Performance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050DFCE9-CDB5-4FA9-8388-6146C851BF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4553978"/>
              </p:ext>
            </p:extLst>
          </p:nvPr>
        </p:nvGraphicFramePr>
        <p:xfrm>
          <a:off x="6292323" y="985718"/>
          <a:ext cx="5047420" cy="1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88387DBF-ECE4-44C2-BE95-817AFE1FF028}"/>
              </a:ext>
            </a:extLst>
          </p:cNvPr>
          <p:cNvSpPr/>
          <p:nvPr/>
        </p:nvSpPr>
        <p:spPr>
          <a:xfrm>
            <a:off x="6292323" y="2726846"/>
            <a:ext cx="504742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Asset Allocation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E24576A-9C4A-48D2-A86A-3E8844956BB3}"/>
              </a:ext>
            </a:extLst>
          </p:cNvPr>
          <p:cNvSpPr/>
          <p:nvPr/>
        </p:nvSpPr>
        <p:spPr>
          <a:xfrm>
            <a:off x="6292323" y="5265069"/>
            <a:ext cx="504742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bg1"/>
                </a:solidFill>
              </a:rPr>
              <a:t>Wealth Management Fees </a:t>
            </a: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205AD35-39D5-422B-852F-3DFA82CD55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1095599"/>
              </p:ext>
            </p:extLst>
          </p:nvPr>
        </p:nvGraphicFramePr>
        <p:xfrm>
          <a:off x="6307697" y="3020464"/>
          <a:ext cx="1378978" cy="157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667B67E8-48E3-4A2B-A8A8-8D865478E7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4573178"/>
              </p:ext>
            </p:extLst>
          </p:nvPr>
        </p:nvGraphicFramePr>
        <p:xfrm>
          <a:off x="8126544" y="3020464"/>
          <a:ext cx="1378978" cy="157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C67ED85A-9662-4E34-9D3F-2540137595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1769506"/>
              </p:ext>
            </p:extLst>
          </p:nvPr>
        </p:nvGraphicFramePr>
        <p:xfrm>
          <a:off x="9821344" y="3020464"/>
          <a:ext cx="1580081" cy="1570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2E4B94A8-CEDE-47E1-AFA7-1C2E103BF524}"/>
              </a:ext>
            </a:extLst>
          </p:cNvPr>
          <p:cNvSpPr/>
          <p:nvPr/>
        </p:nvSpPr>
        <p:spPr>
          <a:xfrm>
            <a:off x="6307697" y="5657137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Q1 2020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5DC8483-2EE9-4BDC-9976-F4B8417EF48F}"/>
              </a:ext>
            </a:extLst>
          </p:cNvPr>
          <p:cNvSpPr/>
          <p:nvPr/>
        </p:nvSpPr>
        <p:spPr>
          <a:xfrm>
            <a:off x="7681807" y="5660695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Q2 2020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5B08C5D-370A-49AE-B731-372D1D094ADB}"/>
              </a:ext>
            </a:extLst>
          </p:cNvPr>
          <p:cNvSpPr/>
          <p:nvPr/>
        </p:nvSpPr>
        <p:spPr>
          <a:xfrm>
            <a:off x="9065653" y="5663839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Q3 2020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E62349D-8CE8-4CB0-A225-30892C661087}"/>
              </a:ext>
            </a:extLst>
          </p:cNvPr>
          <p:cNvSpPr/>
          <p:nvPr/>
        </p:nvSpPr>
        <p:spPr>
          <a:xfrm>
            <a:off x="6307697" y="6028781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$476.46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2F02EEE-CC59-4CAA-9428-8275991ADB64}"/>
              </a:ext>
            </a:extLst>
          </p:cNvPr>
          <p:cNvSpPr/>
          <p:nvPr/>
        </p:nvSpPr>
        <p:spPr>
          <a:xfrm>
            <a:off x="7686675" y="6028781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$432.08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CD5A77-D3C1-44E0-B6C0-E9AA5556848A}"/>
              </a:ext>
            </a:extLst>
          </p:cNvPr>
          <p:cNvSpPr/>
          <p:nvPr/>
        </p:nvSpPr>
        <p:spPr>
          <a:xfrm>
            <a:off x="9065653" y="6027728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$478.08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4C7F3AA8-C296-4D7C-9428-D16A927851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401425" y="0"/>
            <a:ext cx="790575" cy="790575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2732A2C-8B20-488B-838C-B3E3CB1A0AD7}"/>
              </a:ext>
            </a:extLst>
          </p:cNvPr>
          <p:cNvSpPr txBox="1"/>
          <p:nvPr/>
        </p:nvSpPr>
        <p:spPr>
          <a:xfrm>
            <a:off x="7563919" y="6291868"/>
            <a:ext cx="2257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/>
              <a:t>2020 Fees YTD = 1,913.08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C24BA7-F1EA-4EF7-8F7F-D5000E85D9CF}"/>
              </a:ext>
            </a:extLst>
          </p:cNvPr>
          <p:cNvSpPr txBox="1"/>
          <p:nvPr/>
        </p:nvSpPr>
        <p:spPr>
          <a:xfrm>
            <a:off x="3287304" y="3466530"/>
            <a:ext cx="1731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rgbClr val="0070C0"/>
                </a:solidFill>
              </a:rPr>
              <a:t>2020 Net= </a:t>
            </a:r>
            <a:r>
              <a:rPr lang="en-US" sz="1000" b="1" dirty="0">
                <a:solidFill>
                  <a:srgbClr val="00B050"/>
                </a:solidFill>
              </a:rPr>
              <a:t>$89,492</a:t>
            </a:r>
          </a:p>
          <a:p>
            <a:pPr algn="r"/>
            <a:r>
              <a:rPr lang="en-US" sz="1000" b="1" dirty="0">
                <a:solidFill>
                  <a:srgbClr val="0070C0"/>
                </a:solidFill>
              </a:rPr>
              <a:t>2020 Projected = $0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CCC633-A8EC-4427-9BBD-E57F830586B4}"/>
              </a:ext>
            </a:extLst>
          </p:cNvPr>
          <p:cNvSpPr txBox="1"/>
          <p:nvPr/>
        </p:nvSpPr>
        <p:spPr>
          <a:xfrm>
            <a:off x="3966839" y="1802940"/>
            <a:ext cx="21044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1" dirty="0">
                <a:solidFill>
                  <a:srgbClr val="0070C0"/>
                </a:solidFill>
              </a:rPr>
              <a:t>Change since Inception =</a:t>
            </a:r>
            <a:r>
              <a:rPr lang="en-US" sz="1000" b="1" dirty="0">
                <a:solidFill>
                  <a:srgbClr val="00B050"/>
                </a:solidFill>
              </a:rPr>
              <a:t> $125,044</a:t>
            </a:r>
          </a:p>
          <a:p>
            <a:pPr algn="r"/>
            <a:r>
              <a:rPr lang="en-US" sz="1000" b="1" dirty="0">
                <a:solidFill>
                  <a:srgbClr val="0070C0"/>
                </a:solidFill>
              </a:rPr>
              <a:t>Change YTD = </a:t>
            </a:r>
            <a:r>
              <a:rPr lang="en-US" sz="1000" b="1" dirty="0">
                <a:solidFill>
                  <a:srgbClr val="00B050"/>
                </a:solidFill>
              </a:rPr>
              <a:t>$125,044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B08C5D-370A-49AE-B731-372D1D094ADB}"/>
              </a:ext>
            </a:extLst>
          </p:cNvPr>
          <p:cNvSpPr/>
          <p:nvPr/>
        </p:nvSpPr>
        <p:spPr>
          <a:xfrm>
            <a:off x="10426464" y="5657137"/>
            <a:ext cx="914400" cy="264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400" b="1" dirty="0">
                <a:solidFill>
                  <a:schemeClr val="tx1"/>
                </a:solidFill>
              </a:rPr>
              <a:t>Q4 2020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5CD5A77-D3C1-44E0-B6C0-E9AA5556848A}"/>
              </a:ext>
            </a:extLst>
          </p:cNvPr>
          <p:cNvSpPr/>
          <p:nvPr/>
        </p:nvSpPr>
        <p:spPr>
          <a:xfrm>
            <a:off x="10426464" y="6046820"/>
            <a:ext cx="914400" cy="26414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>
              <a:lnSpc>
                <a:spcPct val="85000"/>
              </a:lnSpc>
              <a:spcAft>
                <a:spcPts val="600"/>
              </a:spcAft>
              <a:buClr>
                <a:schemeClr val="accent2"/>
              </a:buClr>
              <a:buSzPct val="70000"/>
            </a:pPr>
            <a:r>
              <a:rPr lang="en-US" sz="1200" dirty="0">
                <a:solidFill>
                  <a:schemeClr val="tx1"/>
                </a:solidFill>
              </a:rPr>
              <a:t>$526.46</a:t>
            </a:r>
          </a:p>
        </p:txBody>
      </p:sp>
      <p:graphicFrame>
        <p:nvGraphicFramePr>
          <p:cNvPr id="20" name="Chart 19"/>
          <p:cNvGraphicFramePr/>
          <p:nvPr>
            <p:extLst>
              <p:ext uri="{D42A27DB-BD31-4B8C-83A1-F6EECF244321}">
                <p14:modId xmlns:p14="http://schemas.microsoft.com/office/powerpoint/2010/main" val="2627644925"/>
              </p:ext>
            </p:extLst>
          </p:nvPr>
        </p:nvGraphicFramePr>
        <p:xfrm>
          <a:off x="5485269" y="4668655"/>
          <a:ext cx="7160768" cy="335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2578025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480</Words>
  <Application>Microsoft Office PowerPoint</Application>
  <PresentationFormat>Widescreen</PresentationFormat>
  <Paragraphs>125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Marine Corps Association and Marine Corps Association Foundation Accounts Summary</vt:lpstr>
      <vt:lpstr>Marine Corps Association Highlights</vt:lpstr>
      <vt:lpstr>MCA Wealth Management Dashboard – 2020.12.31 </vt:lpstr>
      <vt:lpstr>Marine Corps Association Foundation Highlights</vt:lpstr>
      <vt:lpstr>MCAF Wealth Management Dashboard – 2020.12.31 </vt:lpstr>
    </vt:vector>
  </TitlesOfParts>
  <Company>Bank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Corps Association and Marine Corps Association Foundation Account Summary</dc:title>
  <dc:creator>Young, Ryan C</dc:creator>
  <cp:lastModifiedBy>Johnna Ebel</cp:lastModifiedBy>
  <cp:revision>32</cp:revision>
  <dcterms:created xsi:type="dcterms:W3CDTF">2021-01-21T01:14:03Z</dcterms:created>
  <dcterms:modified xsi:type="dcterms:W3CDTF">2021-01-27T14:59:25Z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9ad49684-9f94-413d-b268-0b09c2d09263</vt:lpwstr>
  </property>
  <property fmtid="{D5CDD505-2E9C-101B-9397-08002B2CF9AE}" pid="3" name="Classification">
    <vt:lpwstr>Unclassified</vt:lpwstr>
  </property>
</Properties>
</file>