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omments/modernComment_13A_630F2C20.xml" ContentType="application/vnd.ms-powerpoint.comments+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8" r:id="rId2"/>
    <p:sldId id="312" r:id="rId3"/>
    <p:sldId id="256" r:id="rId4"/>
    <p:sldId id="257" r:id="rId5"/>
    <p:sldId id="314" r:id="rId6"/>
    <p:sldId id="300" r:id="rId7"/>
    <p:sldId id="302" r:id="rId8"/>
    <p:sldId id="304" r:id="rId9"/>
    <p:sldId id="305" r:id="rId10"/>
    <p:sldId id="306" r:id="rId11"/>
    <p:sldId id="315" r:id="rId12"/>
    <p:sldId id="310" r:id="rId13"/>
    <p:sldId id="299" r:id="rId14"/>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5DAC0EB-88EE-DAAB-DCAC-7251BEB1AA0D}" name="Mary Reinwald" initials="MR" userId="S::m.reinwald@mca-marines.org::85a3ee08-70a2-4098-bce4-ab5b3009eb6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E3AF"/>
    <a:srgbClr val="120D3D"/>
    <a:srgbClr val="DD2727"/>
    <a:srgbClr val="D02929"/>
    <a:srgbClr val="E92D2D"/>
    <a:srgbClr val="FF33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022" autoAdjust="0"/>
    <p:restoredTop sz="84200" autoAdjust="0"/>
  </p:normalViewPr>
  <p:slideViewPr>
    <p:cSldViewPr>
      <p:cViewPr varScale="1">
        <p:scale>
          <a:sx n="35" d="100"/>
          <a:sy n="35" d="100"/>
        </p:scale>
        <p:origin x="894" y="60"/>
      </p:cViewPr>
      <p:guideLst>
        <p:guide orient="horz" pos="2160"/>
        <p:guide pos="2880"/>
      </p:guideLst>
    </p:cSldViewPr>
  </p:slideViewPr>
  <p:notesTextViewPr>
    <p:cViewPr>
      <p:scale>
        <a:sx n="1" d="1"/>
        <a:sy n="1" d="1"/>
      </p:scale>
      <p:origin x="0" y="0"/>
    </p:cViewPr>
  </p:notesTextViewPr>
  <p:sorterViewPr>
    <p:cViewPr varScale="1">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omments/modernComment_13A_630F2C20.xml><?xml version="1.0" encoding="utf-8"?>
<p188:cmLst xmlns:a="http://schemas.openxmlformats.org/drawingml/2006/main" xmlns:r="http://schemas.openxmlformats.org/officeDocument/2006/relationships" xmlns:p188="http://schemas.microsoft.com/office/powerpoint/2018/8/main">
  <p188:cm id="{D87167AA-2454-4366-AEA5-C0160BD31643}" authorId="{E5DAC0EB-88EE-DAAB-DCAC-7251BEB1AA0D}" created="2022-08-05T16:00:47.349">
    <ac:deMkLst xmlns:ac="http://schemas.microsoft.com/office/drawing/2013/main/command">
      <pc:docMk xmlns:pc="http://schemas.microsoft.com/office/powerpoint/2013/main/command"/>
      <pc:sldMk xmlns:pc="http://schemas.microsoft.com/office/powerpoint/2013/main/command" cId="1661938720" sldId="314"/>
      <ac:graphicFrameMk id="7" creationId="{E8FCBF26-C528-8A47-B751-2C17E3C74BA1}"/>
    </ac:deMkLst>
    <p188:txBody>
      <a:bodyPr/>
      <a:lstStyle/>
      <a:p>
        <a:r>
          <a:rPr lang="en-US"/>
          <a:t>Not sure what the second chart means or the metrics by which it is measured</a:t>
        </a:r>
      </a:p>
    </p188:txBody>
  </p188:cm>
</p188:cmLst>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2"/>
            <a:ext cx="3056414" cy="465455"/>
          </a:xfrm>
          <a:prstGeom prst="rect">
            <a:avLst/>
          </a:prstGeom>
        </p:spPr>
        <p:txBody>
          <a:bodyPr vert="horz" lIns="93497" tIns="46749" rIns="93497" bIns="46749" rtlCol="0"/>
          <a:lstStyle>
            <a:lvl1pPr algn="l">
              <a:defRPr sz="1200"/>
            </a:lvl1pPr>
          </a:lstStyle>
          <a:p>
            <a:endParaRPr lang="en-US" dirty="0"/>
          </a:p>
        </p:txBody>
      </p:sp>
      <p:sp>
        <p:nvSpPr>
          <p:cNvPr id="3" name="Date Placeholder 2"/>
          <p:cNvSpPr>
            <a:spLocks noGrp="1"/>
          </p:cNvSpPr>
          <p:nvPr>
            <p:ph type="dt" idx="1"/>
          </p:nvPr>
        </p:nvSpPr>
        <p:spPr>
          <a:xfrm>
            <a:off x="3995218" y="2"/>
            <a:ext cx="3056414" cy="465455"/>
          </a:xfrm>
          <a:prstGeom prst="rect">
            <a:avLst/>
          </a:prstGeom>
        </p:spPr>
        <p:txBody>
          <a:bodyPr vert="horz" lIns="93497" tIns="46749" rIns="93497" bIns="46749" rtlCol="0"/>
          <a:lstStyle>
            <a:lvl1pPr algn="r">
              <a:defRPr sz="1200"/>
            </a:lvl1pPr>
          </a:lstStyle>
          <a:p>
            <a:fld id="{227C80FD-32DB-4165-9520-42E34DB589BE}" type="datetimeFigureOut">
              <a:rPr lang="en-US" smtClean="0"/>
              <a:t>8/9/2022</a:t>
            </a:fld>
            <a:endParaRPr lang="en-US" dirty="0"/>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dirty="0"/>
          </a:p>
        </p:txBody>
      </p:sp>
      <p:sp>
        <p:nvSpPr>
          <p:cNvPr id="5" name="Notes Placeholder 4"/>
          <p:cNvSpPr>
            <a:spLocks noGrp="1"/>
          </p:cNvSpPr>
          <p:nvPr>
            <p:ph type="body" sz="quarter" idx="3"/>
          </p:nvPr>
        </p:nvSpPr>
        <p:spPr>
          <a:xfrm>
            <a:off x="705327" y="4421825"/>
            <a:ext cx="5642610" cy="4189095"/>
          </a:xfrm>
          <a:prstGeom prst="rect">
            <a:avLst/>
          </a:prstGeom>
        </p:spPr>
        <p:txBody>
          <a:bodyPr vert="horz" lIns="93497" tIns="46749" rIns="93497" bIns="4674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1"/>
            <a:ext cx="3056414" cy="465455"/>
          </a:xfrm>
          <a:prstGeom prst="rect">
            <a:avLst/>
          </a:prstGeom>
        </p:spPr>
        <p:txBody>
          <a:bodyPr vert="horz" lIns="93497" tIns="46749" rIns="93497" bIns="4674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95218" y="8842031"/>
            <a:ext cx="3056414" cy="465455"/>
          </a:xfrm>
          <a:prstGeom prst="rect">
            <a:avLst/>
          </a:prstGeom>
        </p:spPr>
        <p:txBody>
          <a:bodyPr vert="horz" lIns="93497" tIns="46749" rIns="93497" bIns="46749" rtlCol="0" anchor="b"/>
          <a:lstStyle>
            <a:lvl1pPr algn="r">
              <a:defRPr sz="1200"/>
            </a:lvl1pPr>
          </a:lstStyle>
          <a:p>
            <a:fld id="{2222A484-7719-43B9-9070-D11F20C5858B}" type="slidenum">
              <a:rPr lang="en-US" smtClean="0"/>
              <a:t>‹#›</a:t>
            </a:fld>
            <a:endParaRPr lang="en-US" dirty="0"/>
          </a:p>
        </p:txBody>
      </p:sp>
    </p:spTree>
    <p:extLst>
      <p:ext uri="{BB962C8B-B14F-4D97-AF65-F5344CB8AC3E}">
        <p14:creationId xmlns:p14="http://schemas.microsoft.com/office/powerpoint/2010/main" val="28867955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a:t>
            </a:fld>
            <a:endParaRPr lang="en-US" altLang="en-US" dirty="0"/>
          </a:p>
        </p:txBody>
      </p:sp>
    </p:spTree>
    <p:extLst>
      <p:ext uri="{BB962C8B-B14F-4D97-AF65-F5344CB8AC3E}">
        <p14:creationId xmlns:p14="http://schemas.microsoft.com/office/powerpoint/2010/main" val="14497142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2A484-7719-43B9-9070-D11F20C5858B}" type="slidenum">
              <a:rPr lang="en-US" smtClean="0"/>
              <a:t>9</a:t>
            </a:fld>
            <a:endParaRPr lang="en-US" dirty="0"/>
          </a:p>
        </p:txBody>
      </p:sp>
    </p:spTree>
    <p:extLst>
      <p:ext uri="{BB962C8B-B14F-4D97-AF65-F5344CB8AC3E}">
        <p14:creationId xmlns:p14="http://schemas.microsoft.com/office/powerpoint/2010/main" val="228899655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2222A484-7719-43B9-9070-D11F20C5858B}" type="slidenum">
              <a:rPr lang="en-US" smtClean="0"/>
              <a:t>11</a:t>
            </a:fld>
            <a:endParaRPr lang="en-US" dirty="0"/>
          </a:p>
        </p:txBody>
      </p:sp>
    </p:spTree>
    <p:extLst>
      <p:ext uri="{BB962C8B-B14F-4D97-AF65-F5344CB8AC3E}">
        <p14:creationId xmlns:p14="http://schemas.microsoft.com/office/powerpoint/2010/main" val="19579344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endParaRPr lang="en-US" dirty="0"/>
          </a:p>
        </p:txBody>
      </p:sp>
      <p:sp>
        <p:nvSpPr>
          <p:cNvPr id="4" name="Slide Number Placeholder 3"/>
          <p:cNvSpPr>
            <a:spLocks noGrp="1"/>
          </p:cNvSpPr>
          <p:nvPr>
            <p:ph type="sldNum" sz="quarter" idx="5"/>
          </p:nvPr>
        </p:nvSpPr>
        <p:spPr/>
        <p:txBody>
          <a:bodyPr/>
          <a:lstStyle/>
          <a:p>
            <a:pPr>
              <a:defRPr/>
            </a:pPr>
            <a:fld id="{41679407-0A66-41AB-93DB-C1ADF5274347}" type="slidenum">
              <a:rPr lang="en-US" altLang="en-US"/>
              <a:pPr>
                <a:defRPr/>
              </a:pPr>
              <a:t>13</a:t>
            </a:fld>
            <a:endParaRPr lang="en-US" altLang="en-US" dirty="0"/>
          </a:p>
        </p:txBody>
      </p:sp>
    </p:spTree>
    <p:extLst>
      <p:ext uri="{BB962C8B-B14F-4D97-AF65-F5344CB8AC3E}">
        <p14:creationId xmlns:p14="http://schemas.microsoft.com/office/powerpoint/2010/main" val="12288164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C21A0ED1-566A-4971-98AC-8A13E7D19145}" type="datetime1">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2068397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5190B54-0322-469E-939A-82941CD0C1B6}" type="datetime1">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7200058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47338B4F-484C-448F-8DEF-85DE8F772F54}" type="datetime1">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5903192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A8871D3-809E-4D8A-9EBB-200FD8988D64}" type="datetime1">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6309735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4D10C2E-C456-4E39-9247-905FB77B95C1}" type="datetime1">
              <a:rPr lang="en-US" smtClean="0"/>
              <a:t>8/9/2022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533815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EB14D8B8-95E5-41DB-8297-CD7A430F4DD4}" type="datetime1">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2244434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A8EF0F7-6A81-4A8E-AA6B-0B77153A7360}" type="datetime1">
              <a:rPr lang="en-US" smtClean="0"/>
              <a:t>8/9/2022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2504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44E0FE-5FB7-41E9-8BAA-38755B0E80F6}" type="datetime1">
              <a:rPr lang="en-US" smtClean="0"/>
              <a:t>8/9/2022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682867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2D4D7C-4882-4357-8003-2DAF4FDB1895}" type="datetime1">
              <a:rPr lang="en-US" smtClean="0"/>
              <a:t>8/9/2022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5C3D1F8-002A-47E3-97A1-C6774553AA60}" type="slidenum">
              <a:rPr lang="en-US" smtClean="0"/>
              <a:t>‹#›</a:t>
            </a:fld>
            <a:endParaRPr lang="en-US" dirty="0"/>
          </a:p>
        </p:txBody>
      </p:sp>
      <p:sp>
        <p:nvSpPr>
          <p:cNvPr id="5" name="Rectangle 4"/>
          <p:cNvSpPr/>
          <p:nvPr userDrawn="1"/>
        </p:nvSpPr>
        <p:spPr>
          <a:xfrm>
            <a:off x="0" y="0"/>
            <a:ext cx="9143999" cy="6096000"/>
          </a:xfrm>
          <a:prstGeom prst="rect">
            <a:avLst/>
          </a:prstGeom>
          <a:solidFill>
            <a:srgbClr val="E6DAC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6" name="Rectangle 5"/>
          <p:cNvSpPr/>
          <p:nvPr userDrawn="1"/>
        </p:nvSpPr>
        <p:spPr>
          <a:xfrm>
            <a:off x="0" y="5791200"/>
            <a:ext cx="9144000" cy="1143000"/>
          </a:xfrm>
          <a:prstGeom prst="rect">
            <a:avLst/>
          </a:prstGeom>
          <a:solidFill>
            <a:srgbClr val="4A4F4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Rectangle 6"/>
          <p:cNvSpPr/>
          <p:nvPr userDrawn="1"/>
        </p:nvSpPr>
        <p:spPr>
          <a:xfrm>
            <a:off x="0" y="5410200"/>
            <a:ext cx="9144000" cy="304800"/>
          </a:xfrm>
          <a:prstGeom prst="rect">
            <a:avLst/>
          </a:prstGeom>
          <a:solidFill>
            <a:srgbClr val="3F3F3F"/>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438399" y="5918677"/>
            <a:ext cx="4267200" cy="870666"/>
          </a:xfrm>
          <a:prstGeom prst="rect">
            <a:avLst/>
          </a:prstGeom>
        </p:spPr>
      </p:pic>
      <p:pic>
        <p:nvPicPr>
          <p:cNvPr id="9" name="Picture 8"/>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rot="374229">
            <a:off x="4411176" y="283557"/>
            <a:ext cx="4674800" cy="5052618"/>
          </a:xfrm>
          <a:prstGeom prst="rect">
            <a:avLst/>
          </a:prstGeom>
        </p:spPr>
      </p:pic>
    </p:spTree>
    <p:extLst>
      <p:ext uri="{BB962C8B-B14F-4D97-AF65-F5344CB8AC3E}">
        <p14:creationId xmlns:p14="http://schemas.microsoft.com/office/powerpoint/2010/main" val="5425015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7052CEF-2718-45ED-A47D-16CFD5D96914}" type="datetime1">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3469623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73D5B0E-041D-432B-ABC0-74A551D53252}" type="datetime1">
              <a:rPr lang="en-US" smtClean="0"/>
              <a:t>8/9/2022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5C3D1F8-002A-47E3-97A1-C6774553AA60}" type="slidenum">
              <a:rPr lang="en-US" smtClean="0"/>
              <a:t>‹#›</a:t>
            </a:fld>
            <a:endParaRPr lang="en-US" dirty="0"/>
          </a:p>
        </p:txBody>
      </p:sp>
    </p:spTree>
    <p:extLst>
      <p:ext uri="{BB962C8B-B14F-4D97-AF65-F5344CB8AC3E}">
        <p14:creationId xmlns:p14="http://schemas.microsoft.com/office/powerpoint/2010/main" val="17077800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2C9963A-128D-4EA1-9142-0AA8CD77DC30}" type="datetime1">
              <a:rPr lang="en-US" smtClean="0"/>
              <a:t>8/9/2022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C3D1F8-002A-47E3-97A1-C6774553AA60}" type="slidenum">
              <a:rPr lang="en-US" smtClean="0"/>
              <a:t>‹#›</a:t>
            </a:fld>
            <a:endParaRPr lang="en-US" dirty="0"/>
          </a:p>
        </p:txBody>
      </p:sp>
    </p:spTree>
    <p:extLst>
      <p:ext uri="{BB962C8B-B14F-4D97-AF65-F5344CB8AC3E}">
        <p14:creationId xmlns:p14="http://schemas.microsoft.com/office/powerpoint/2010/main" val="285221519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cid:image001.png@01D8A76C.909F3890" TargetMode="External"/><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microsoft.com/office/2018/10/relationships/comments" Target="../comments/modernComment_13A_630F2C20.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387350" y="1384202"/>
            <a:ext cx="8382000" cy="3600986"/>
          </a:xfrm>
          <a:prstGeom prst="rect">
            <a:avLst/>
          </a:prstGeom>
          <a:noFill/>
        </p:spPr>
        <p:txBody>
          <a:bodyPr wrap="square" rtlCol="0">
            <a:spAutoFit/>
          </a:bodyPr>
          <a:lstStyle/>
          <a:p>
            <a:pPr algn="ctr"/>
            <a:r>
              <a:rPr lang="en-US" sz="4400" b="1" dirty="0">
                <a:solidFill>
                  <a:srgbClr val="4A4F42"/>
                </a:solidFill>
                <a:latin typeface="Arial"/>
                <a:cs typeface="Arial"/>
              </a:rPr>
              <a:t> CEO Strategic Plan Assessment</a:t>
            </a:r>
          </a:p>
          <a:p>
            <a:pPr algn="ctr"/>
            <a:endParaRPr lang="en-US" sz="4200" b="1" dirty="0">
              <a:solidFill>
                <a:srgbClr val="4A4F42"/>
              </a:solidFill>
              <a:latin typeface="Arial"/>
              <a:cs typeface="Arial"/>
            </a:endParaRPr>
          </a:p>
          <a:p>
            <a:pPr algn="ctr"/>
            <a:r>
              <a:rPr lang="en-US" sz="3600" b="1" dirty="0">
                <a:solidFill>
                  <a:srgbClr val="4A4F42"/>
                </a:solidFill>
                <a:latin typeface="Arial"/>
                <a:cs typeface="Arial"/>
              </a:rPr>
              <a:t>C. G. </a:t>
            </a:r>
            <a:r>
              <a:rPr lang="en-US" sz="3600" b="1" dirty="0" err="1">
                <a:solidFill>
                  <a:srgbClr val="4A4F42"/>
                </a:solidFill>
                <a:latin typeface="Arial"/>
                <a:cs typeface="Arial"/>
              </a:rPr>
              <a:t>Chiarotti</a:t>
            </a:r>
            <a:endParaRPr lang="en-US" sz="3600" b="1" dirty="0">
              <a:solidFill>
                <a:srgbClr val="4A4F42"/>
              </a:solidFill>
              <a:latin typeface="Arial"/>
              <a:cs typeface="Arial"/>
            </a:endParaRPr>
          </a:p>
          <a:p>
            <a:pPr algn="ctr"/>
            <a:endParaRPr lang="en-US" sz="4200" b="1" dirty="0">
              <a:solidFill>
                <a:srgbClr val="4A4F42"/>
              </a:solidFill>
              <a:latin typeface="Arial"/>
              <a:cs typeface="Arial"/>
            </a:endParaRPr>
          </a:p>
          <a:p>
            <a:pPr algn="ctr"/>
            <a:r>
              <a:rPr lang="en-US" sz="2000" b="1" dirty="0">
                <a:solidFill>
                  <a:srgbClr val="4A4F42"/>
                </a:solidFill>
                <a:latin typeface="Arial"/>
                <a:cs typeface="Arial"/>
              </a:rPr>
              <a:t>2022 Summer Board Meeting </a:t>
            </a:r>
          </a:p>
        </p:txBody>
      </p:sp>
      <p:sp>
        <p:nvSpPr>
          <p:cNvPr id="3" name="Slide Number Placeholder 2"/>
          <p:cNvSpPr>
            <a:spLocks noGrp="1"/>
          </p:cNvSpPr>
          <p:nvPr>
            <p:ph type="sldNum" sz="quarter" idx="12"/>
          </p:nvPr>
        </p:nvSpPr>
        <p:spPr/>
        <p:txBody>
          <a:bodyPr/>
          <a:lstStyle/>
          <a:p>
            <a:fld id="{65C3D1F8-002A-47E3-97A1-C6774553AA60}" type="slidenum">
              <a:rPr lang="en-US" smtClean="0"/>
              <a:t>1</a:t>
            </a:fld>
            <a:endParaRPr lang="en-US" dirty="0"/>
          </a:p>
        </p:txBody>
      </p:sp>
    </p:spTree>
    <p:extLst>
      <p:ext uri="{BB962C8B-B14F-4D97-AF65-F5344CB8AC3E}">
        <p14:creationId xmlns:p14="http://schemas.microsoft.com/office/powerpoint/2010/main" val="2647294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EF765C-A348-874D-9699-02E5C91C7052}"/>
              </a:ext>
            </a:extLst>
          </p:cNvPr>
          <p:cNvSpPr>
            <a:spLocks noGrp="1"/>
          </p:cNvSpPr>
          <p:nvPr>
            <p:ph type="sldNum" sz="quarter" idx="12"/>
          </p:nvPr>
        </p:nvSpPr>
        <p:spPr/>
        <p:txBody>
          <a:bodyPr/>
          <a:lstStyle/>
          <a:p>
            <a:fld id="{65C3D1F8-002A-47E3-97A1-C6774553AA60}" type="slidenum">
              <a:rPr lang="en-US" smtClean="0"/>
              <a:t>10</a:t>
            </a:fld>
            <a:endParaRPr lang="en-US" dirty="0"/>
          </a:p>
        </p:txBody>
      </p:sp>
      <p:sp>
        <p:nvSpPr>
          <p:cNvPr id="3" name="Rectangle 1">
            <a:extLst>
              <a:ext uri="{FF2B5EF4-FFF2-40B4-BE49-F238E27FC236}">
                <a16:creationId xmlns:a16="http://schemas.microsoft.com/office/drawing/2014/main" id="{B8BD3E1A-F73E-8543-B098-60AE30BBA0DD}"/>
              </a:ext>
            </a:extLst>
          </p:cNvPr>
          <p:cNvSpPr>
            <a:spLocks noChangeArrowheads="1"/>
          </p:cNvSpPr>
          <p:nvPr/>
        </p:nvSpPr>
        <p:spPr bwMode="auto">
          <a:xfrm>
            <a:off x="762000" y="447381"/>
            <a:ext cx="7239000" cy="523220"/>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5. </a:t>
            </a:r>
            <a:r>
              <a:rPr kumimoji="0" lang="en-US" altLang="en-US" sz="1400" b="1" i="1" u="none" strike="noStrike" cap="none" normalizeH="0" baseline="0" dirty="0">
                <a:ln>
                  <a:noFill/>
                </a:ln>
                <a:solidFill>
                  <a:schemeClr val="tx1"/>
                </a:solidFill>
                <a:effectLst/>
                <a:latin typeface="Arial" panose="020B0604020202020204" pitchFamily="34" charset="0"/>
              </a:rPr>
              <a:t>Grow</a:t>
            </a:r>
            <a:r>
              <a:rPr lang="en-US" sz="1400" dirty="0"/>
              <a:t> resources to ensure organizational stability and continued support of the professional development of Marines. </a:t>
            </a:r>
            <a:r>
              <a:rPr kumimoji="0" lang="en-US" altLang="en-US" sz="1400" b="0" i="0" u="none" strike="noStrike" cap="none" normalizeH="0" baseline="0" dirty="0">
                <a:ln>
                  <a:noFill/>
                </a:ln>
                <a:solidFill>
                  <a:schemeClr val="tx1"/>
                </a:solidFill>
                <a:effectLst/>
                <a:latin typeface="Arial" panose="020B0604020202020204" pitchFamily="34" charset="0"/>
              </a:rPr>
              <a:t>                   </a:t>
            </a:r>
          </a:p>
        </p:txBody>
      </p:sp>
      <p:sp>
        <p:nvSpPr>
          <p:cNvPr id="4" name="TextBox 3">
            <a:extLst>
              <a:ext uri="{FF2B5EF4-FFF2-40B4-BE49-F238E27FC236}">
                <a16:creationId xmlns:a16="http://schemas.microsoft.com/office/drawing/2014/main" id="{FC8F5E75-0DE9-4D4C-AB10-D84D2208914C}"/>
              </a:ext>
            </a:extLst>
          </p:cNvPr>
          <p:cNvSpPr txBox="1"/>
          <p:nvPr/>
        </p:nvSpPr>
        <p:spPr>
          <a:xfrm>
            <a:off x="559904" y="1012954"/>
            <a:ext cx="7467600" cy="4832092"/>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(5.a.- 5.b.). Maintained “status quo” for 2021 as directed in the plan.  Met or exceeded projections across calendar year 2022—accounted for increased levels of revenue to adjust for 15% COG/inflation. </a:t>
            </a: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endParaRPr lang="en-US" sz="1400" dirty="0">
              <a:highlight>
                <a:srgbClr val="FFFF00"/>
              </a:highlight>
            </a:endParaRPr>
          </a:p>
          <a:p>
            <a:pPr marL="285750" indent="-285750">
              <a:buFont typeface="Arial" panose="020B0604020202020204" pitchFamily="34" charset="0"/>
              <a:buChar char="•"/>
            </a:pPr>
            <a:r>
              <a:rPr lang="en-US" sz="1400" dirty="0"/>
              <a:t>(5.c.) No later than 12/2022, we will revise an investment approach to account for MCA core operations, products, and/or programs that provide the most value and relevance to the Marine Corps.  We will develop a resource allocation and investment plan, including establishment of endowments (where possible), to ensure the financial security of these operations, products and/or programs.     </a:t>
            </a:r>
          </a:p>
          <a:p>
            <a:pPr marL="285750" indent="-285750">
              <a:buFont typeface="Arial" panose="020B0604020202020204" pitchFamily="34" charset="0"/>
              <a:buChar char="•"/>
            </a:pPr>
            <a:endParaRPr lang="en-US" sz="1400" dirty="0">
              <a:highlight>
                <a:srgbClr val="FFFF00"/>
              </a:highlight>
            </a:endParaRPr>
          </a:p>
          <a:p>
            <a:pPr marL="742950" lvl="1" indent="-285750">
              <a:buFont typeface="Arial" panose="020B0604020202020204" pitchFamily="34" charset="0"/>
              <a:buChar char="•"/>
            </a:pPr>
            <a:endParaRPr lang="en-US" sz="1400" dirty="0">
              <a:highlight>
                <a:srgbClr val="FFFF00"/>
              </a:highlight>
            </a:endParaRPr>
          </a:p>
        </p:txBody>
      </p:sp>
      <p:sp>
        <p:nvSpPr>
          <p:cNvPr id="5" name="TextBox 4">
            <a:extLst>
              <a:ext uri="{FF2B5EF4-FFF2-40B4-BE49-F238E27FC236}">
                <a16:creationId xmlns:a16="http://schemas.microsoft.com/office/drawing/2014/main" id="{AEC98EC5-6130-6D47-AC0C-6B16D09B6438}"/>
              </a:ext>
            </a:extLst>
          </p:cNvPr>
          <p:cNvSpPr txBox="1"/>
          <p:nvPr/>
        </p:nvSpPr>
        <p:spPr>
          <a:xfrm>
            <a:off x="3352800" y="-1772"/>
            <a:ext cx="3117200" cy="369332"/>
          </a:xfrm>
          <a:prstGeom prst="rect">
            <a:avLst/>
          </a:prstGeom>
          <a:solidFill>
            <a:schemeClr val="bg1"/>
          </a:solidFill>
        </p:spPr>
        <p:txBody>
          <a:bodyPr wrap="none" rtlCol="0">
            <a:spAutoFit/>
          </a:bodyPr>
          <a:lstStyle/>
          <a:p>
            <a:r>
              <a:rPr lang="en-US" dirty="0"/>
              <a:t>Lines of Operation Assessment </a:t>
            </a:r>
          </a:p>
        </p:txBody>
      </p:sp>
      <p:sp>
        <p:nvSpPr>
          <p:cNvPr id="8" name="Rectangle 4">
            <a:extLst>
              <a:ext uri="{FF2B5EF4-FFF2-40B4-BE49-F238E27FC236}">
                <a16:creationId xmlns:a16="http://schemas.microsoft.com/office/drawing/2014/main" id="{222D1BF8-719B-3592-2C46-493CECC8340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7" name="Picture 2">
            <a:extLst>
              <a:ext uri="{FF2B5EF4-FFF2-40B4-BE49-F238E27FC236}">
                <a16:creationId xmlns:a16="http://schemas.microsoft.com/office/drawing/2014/main" id="{DAF3CD8F-4D75-BE4D-FF7D-71ABF9F63856}"/>
              </a:ext>
            </a:extLst>
          </p:cNvPr>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438400" y="2531507"/>
            <a:ext cx="4495800" cy="1507093"/>
          </a:xfrm>
          <a:prstGeom prst="rect">
            <a:avLst/>
          </a:prstGeom>
          <a:noFill/>
          <a:ln w="15875">
            <a:solidFill>
              <a:schemeClr val="tx1"/>
            </a:solidFill>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55916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EF765C-A348-874D-9699-02E5C91C7052}"/>
              </a:ext>
            </a:extLst>
          </p:cNvPr>
          <p:cNvSpPr>
            <a:spLocks noGrp="1"/>
          </p:cNvSpPr>
          <p:nvPr>
            <p:ph type="sldNum" sz="quarter" idx="12"/>
          </p:nvPr>
        </p:nvSpPr>
        <p:spPr/>
        <p:txBody>
          <a:bodyPr/>
          <a:lstStyle/>
          <a:p>
            <a:fld id="{65C3D1F8-002A-47E3-97A1-C6774553AA60}" type="slidenum">
              <a:rPr lang="en-US" smtClean="0"/>
              <a:t>11</a:t>
            </a:fld>
            <a:endParaRPr lang="en-US" dirty="0"/>
          </a:p>
        </p:txBody>
      </p:sp>
      <p:sp>
        <p:nvSpPr>
          <p:cNvPr id="5" name="TextBox 4">
            <a:extLst>
              <a:ext uri="{FF2B5EF4-FFF2-40B4-BE49-F238E27FC236}">
                <a16:creationId xmlns:a16="http://schemas.microsoft.com/office/drawing/2014/main" id="{AEC98EC5-6130-6D47-AC0C-6B16D09B6438}"/>
              </a:ext>
            </a:extLst>
          </p:cNvPr>
          <p:cNvSpPr txBox="1"/>
          <p:nvPr/>
        </p:nvSpPr>
        <p:spPr>
          <a:xfrm>
            <a:off x="3352800" y="-1772"/>
            <a:ext cx="3117200" cy="369332"/>
          </a:xfrm>
          <a:prstGeom prst="rect">
            <a:avLst/>
          </a:prstGeom>
          <a:solidFill>
            <a:schemeClr val="bg1"/>
          </a:solidFill>
        </p:spPr>
        <p:txBody>
          <a:bodyPr wrap="none" rtlCol="0">
            <a:spAutoFit/>
          </a:bodyPr>
          <a:lstStyle/>
          <a:p>
            <a:r>
              <a:rPr lang="en-US" dirty="0"/>
              <a:t>Lines of Operation Assessment </a:t>
            </a:r>
          </a:p>
        </p:txBody>
      </p:sp>
      <p:sp>
        <p:nvSpPr>
          <p:cNvPr id="8" name="Rectangle 4">
            <a:extLst>
              <a:ext uri="{FF2B5EF4-FFF2-40B4-BE49-F238E27FC236}">
                <a16:creationId xmlns:a16="http://schemas.microsoft.com/office/drawing/2014/main" id="{222D1BF8-719B-3592-2C46-493CECC83406}"/>
              </a:ext>
            </a:extLst>
          </p:cNvPr>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Table 5">
            <a:extLst>
              <a:ext uri="{FF2B5EF4-FFF2-40B4-BE49-F238E27FC236}">
                <a16:creationId xmlns:a16="http://schemas.microsoft.com/office/drawing/2014/main" id="{B6BA419E-C168-DB21-685F-732957973E95}"/>
              </a:ext>
            </a:extLst>
          </p:cNvPr>
          <p:cNvGraphicFramePr>
            <a:graphicFrameLocks noGrp="1"/>
          </p:cNvGraphicFramePr>
          <p:nvPr>
            <p:extLst>
              <p:ext uri="{D42A27DB-BD31-4B8C-83A1-F6EECF244321}">
                <p14:modId xmlns:p14="http://schemas.microsoft.com/office/powerpoint/2010/main" val="3456928639"/>
              </p:ext>
            </p:extLst>
          </p:nvPr>
        </p:nvGraphicFramePr>
        <p:xfrm>
          <a:off x="533400" y="2057400"/>
          <a:ext cx="3276600" cy="2590800"/>
        </p:xfrm>
        <a:graphic>
          <a:graphicData uri="http://schemas.openxmlformats.org/drawingml/2006/table">
            <a:tbl>
              <a:tblPr firstRow="1" firstCol="1" bandRow="1">
                <a:tableStyleId>{5C22544A-7EE6-4342-B048-85BDC9FD1C3A}</a:tableStyleId>
              </a:tblPr>
              <a:tblGrid>
                <a:gridCol w="2072611">
                  <a:extLst>
                    <a:ext uri="{9D8B030D-6E8A-4147-A177-3AD203B41FA5}">
                      <a16:colId xmlns:a16="http://schemas.microsoft.com/office/drawing/2014/main" val="4124342925"/>
                    </a:ext>
                  </a:extLst>
                </a:gridCol>
                <a:gridCol w="1203989">
                  <a:extLst>
                    <a:ext uri="{9D8B030D-6E8A-4147-A177-3AD203B41FA5}">
                      <a16:colId xmlns:a16="http://schemas.microsoft.com/office/drawing/2014/main" val="3945291629"/>
                    </a:ext>
                  </a:extLst>
                </a:gridCol>
              </a:tblGrid>
              <a:tr h="647700">
                <a:tc>
                  <a:txBody>
                    <a:bodyPr/>
                    <a:lstStyle/>
                    <a:p>
                      <a:pPr marL="0" marR="0">
                        <a:spcBef>
                          <a:spcPts val="0"/>
                        </a:spcBef>
                        <a:spcAft>
                          <a:spcPts val="0"/>
                        </a:spcAft>
                      </a:pPr>
                      <a:r>
                        <a:rPr lang="en-US" sz="1400" dirty="0">
                          <a:effectLst/>
                        </a:rPr>
                        <a:t>Membership Product</a:t>
                      </a:r>
                      <a:endParaRPr lang="en-US" sz="1200" dirty="0">
                        <a:effectLst/>
                        <a:latin typeface="Calibri" panose="020F0502020204030204" pitchFamily="34" charset="0"/>
                        <a:ea typeface="Times New Roman" panose="02020603050405020304" pitchFamily="18" charset="0"/>
                      </a:endParaRPr>
                    </a:p>
                  </a:txBody>
                  <a:tcPr marL="153209" marR="153209" marT="0" marB="0" anchor="b"/>
                </a:tc>
                <a:tc>
                  <a:txBody>
                    <a:bodyPr/>
                    <a:lstStyle/>
                    <a:p>
                      <a:pPr marL="0" marR="0">
                        <a:spcBef>
                          <a:spcPts val="0"/>
                        </a:spcBef>
                        <a:spcAft>
                          <a:spcPts val="0"/>
                        </a:spcAft>
                      </a:pPr>
                      <a:r>
                        <a:rPr lang="en-US" sz="1400" dirty="0">
                          <a:effectLst/>
                        </a:rPr>
                        <a:t>Count</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2387700348"/>
                  </a:ext>
                </a:extLst>
              </a:tr>
              <a:tr h="323850">
                <a:tc>
                  <a:txBody>
                    <a:bodyPr/>
                    <a:lstStyle/>
                    <a:p>
                      <a:pPr marL="0" marR="0">
                        <a:spcBef>
                          <a:spcPts val="0"/>
                        </a:spcBef>
                        <a:spcAft>
                          <a:spcPts val="0"/>
                        </a:spcAft>
                      </a:pPr>
                      <a:r>
                        <a:rPr lang="en-US" sz="1400">
                          <a:effectLst/>
                        </a:rPr>
                        <a:t>Digital</a:t>
                      </a:r>
                      <a:endParaRPr lang="en-US" sz="1200">
                        <a:effectLst/>
                        <a:latin typeface="Calibri" panose="020F0502020204030204" pitchFamily="34" charset="0"/>
                        <a:ea typeface="Times New Roman" panose="02020603050405020304" pitchFamily="18" charset="0"/>
                      </a:endParaRPr>
                    </a:p>
                  </a:txBody>
                  <a:tcPr marL="153209" marR="153209" marT="0" marB="0" anchor="b"/>
                </a:tc>
                <a:tc>
                  <a:txBody>
                    <a:bodyPr/>
                    <a:lstStyle/>
                    <a:p>
                      <a:pPr marL="0" marR="0" algn="r">
                        <a:spcBef>
                          <a:spcPts val="0"/>
                        </a:spcBef>
                        <a:spcAft>
                          <a:spcPts val="0"/>
                        </a:spcAft>
                      </a:pPr>
                      <a:r>
                        <a:rPr lang="en-US" sz="1400" dirty="0">
                          <a:effectLst/>
                        </a:rPr>
                        <a:t>20,760</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4282601719"/>
                  </a:ext>
                </a:extLst>
              </a:tr>
              <a:tr h="323850">
                <a:tc>
                  <a:txBody>
                    <a:bodyPr/>
                    <a:lstStyle/>
                    <a:p>
                      <a:pPr marL="0" marR="0">
                        <a:spcBef>
                          <a:spcPts val="0"/>
                        </a:spcBef>
                        <a:spcAft>
                          <a:spcPts val="0"/>
                        </a:spcAft>
                      </a:pPr>
                      <a:r>
                        <a:rPr lang="en-US" sz="1400">
                          <a:effectLst/>
                        </a:rPr>
                        <a:t>Leatherneck</a:t>
                      </a:r>
                      <a:endParaRPr lang="en-US" sz="1200">
                        <a:effectLst/>
                        <a:latin typeface="Calibri" panose="020F0502020204030204" pitchFamily="34" charset="0"/>
                        <a:ea typeface="Times New Roman" panose="02020603050405020304" pitchFamily="18" charset="0"/>
                      </a:endParaRPr>
                    </a:p>
                  </a:txBody>
                  <a:tcPr marL="153209" marR="153209" marT="0" marB="0" anchor="b"/>
                </a:tc>
                <a:tc>
                  <a:txBody>
                    <a:bodyPr/>
                    <a:lstStyle/>
                    <a:p>
                      <a:pPr marL="0" marR="0" algn="r">
                        <a:spcBef>
                          <a:spcPts val="0"/>
                        </a:spcBef>
                        <a:spcAft>
                          <a:spcPts val="0"/>
                        </a:spcAft>
                      </a:pPr>
                      <a:r>
                        <a:rPr lang="en-US" sz="1400" dirty="0">
                          <a:effectLst/>
                        </a:rPr>
                        <a:t>13,928</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4181860940"/>
                  </a:ext>
                </a:extLst>
              </a:tr>
              <a:tr h="323850">
                <a:tc>
                  <a:txBody>
                    <a:bodyPr/>
                    <a:lstStyle/>
                    <a:p>
                      <a:pPr marL="0" marR="0">
                        <a:spcBef>
                          <a:spcPts val="0"/>
                        </a:spcBef>
                        <a:spcAft>
                          <a:spcPts val="0"/>
                        </a:spcAft>
                      </a:pPr>
                      <a:r>
                        <a:rPr lang="en-US" sz="1400" dirty="0">
                          <a:effectLst/>
                        </a:rPr>
                        <a:t>Gazette</a:t>
                      </a:r>
                      <a:endParaRPr lang="en-US" sz="1200" dirty="0">
                        <a:effectLst/>
                        <a:latin typeface="Calibri" panose="020F0502020204030204" pitchFamily="34" charset="0"/>
                        <a:ea typeface="Times New Roman" panose="02020603050405020304" pitchFamily="18" charset="0"/>
                      </a:endParaRPr>
                    </a:p>
                  </a:txBody>
                  <a:tcPr marL="153209" marR="153209" marT="0" marB="0" anchor="b"/>
                </a:tc>
                <a:tc>
                  <a:txBody>
                    <a:bodyPr/>
                    <a:lstStyle/>
                    <a:p>
                      <a:pPr marL="0" marR="0" algn="r">
                        <a:spcBef>
                          <a:spcPts val="0"/>
                        </a:spcBef>
                        <a:spcAft>
                          <a:spcPts val="0"/>
                        </a:spcAft>
                      </a:pPr>
                      <a:r>
                        <a:rPr lang="en-US" sz="1400" dirty="0">
                          <a:effectLst/>
                        </a:rPr>
                        <a:t>4,044</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1882034347"/>
                  </a:ext>
                </a:extLst>
              </a:tr>
              <a:tr h="647700">
                <a:tc>
                  <a:txBody>
                    <a:bodyPr/>
                    <a:lstStyle/>
                    <a:p>
                      <a:pPr marL="0" marR="0">
                        <a:spcBef>
                          <a:spcPts val="0"/>
                        </a:spcBef>
                        <a:spcAft>
                          <a:spcPts val="0"/>
                        </a:spcAft>
                      </a:pPr>
                      <a:r>
                        <a:rPr lang="en-US" sz="1200" dirty="0">
                          <a:effectLst/>
                          <a:latin typeface="Calibri" panose="020F0502020204030204" pitchFamily="34" charset="0"/>
                          <a:ea typeface="Times New Roman" panose="02020603050405020304" pitchFamily="18" charset="0"/>
                        </a:rPr>
                        <a:t>Leatherneck and Gazette</a:t>
                      </a:r>
                    </a:p>
                  </a:txBody>
                  <a:tcPr marL="153209" marR="153209" marT="0" marB="0" anchor="b"/>
                </a:tc>
                <a:tc>
                  <a:txBody>
                    <a:bodyPr/>
                    <a:lstStyle/>
                    <a:p>
                      <a:pPr marL="0" marR="0" algn="r">
                        <a:spcBef>
                          <a:spcPts val="0"/>
                        </a:spcBef>
                        <a:spcAft>
                          <a:spcPts val="0"/>
                        </a:spcAft>
                      </a:pPr>
                      <a:r>
                        <a:rPr lang="en-US" sz="1400" dirty="0">
                          <a:effectLst/>
                        </a:rPr>
                        <a:t>2,585</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1325945746"/>
                  </a:ext>
                </a:extLst>
              </a:tr>
              <a:tr h="323850">
                <a:tc>
                  <a:txBody>
                    <a:bodyPr/>
                    <a:lstStyle/>
                    <a:p>
                      <a:pPr marL="0" marR="0">
                        <a:spcBef>
                          <a:spcPts val="0"/>
                        </a:spcBef>
                        <a:spcAft>
                          <a:spcPts val="0"/>
                        </a:spcAft>
                      </a:pPr>
                      <a:r>
                        <a:rPr lang="en-US" sz="1400">
                          <a:effectLst/>
                        </a:rPr>
                        <a:t>Total</a:t>
                      </a:r>
                      <a:endParaRPr lang="en-US" sz="1200">
                        <a:effectLst/>
                        <a:latin typeface="Calibri" panose="020F0502020204030204" pitchFamily="34" charset="0"/>
                        <a:ea typeface="Times New Roman" panose="02020603050405020304" pitchFamily="18" charset="0"/>
                      </a:endParaRPr>
                    </a:p>
                  </a:txBody>
                  <a:tcPr marL="153209" marR="153209" marT="0" marB="0" anchor="b"/>
                </a:tc>
                <a:tc>
                  <a:txBody>
                    <a:bodyPr/>
                    <a:lstStyle/>
                    <a:p>
                      <a:pPr marL="0" marR="0" algn="r">
                        <a:spcBef>
                          <a:spcPts val="0"/>
                        </a:spcBef>
                        <a:spcAft>
                          <a:spcPts val="0"/>
                        </a:spcAft>
                      </a:pPr>
                      <a:r>
                        <a:rPr lang="en-US" sz="1400" dirty="0">
                          <a:effectLst/>
                        </a:rPr>
                        <a:t>41,317</a:t>
                      </a:r>
                      <a:endParaRPr lang="en-US" sz="1200" dirty="0">
                        <a:effectLst/>
                        <a:latin typeface="Calibri" panose="020F0502020204030204" pitchFamily="34" charset="0"/>
                        <a:ea typeface="Times New Roman" panose="02020603050405020304" pitchFamily="18" charset="0"/>
                      </a:endParaRPr>
                    </a:p>
                  </a:txBody>
                  <a:tcPr marL="153209" marR="153209" marT="0" marB="0" anchor="b"/>
                </a:tc>
                <a:extLst>
                  <a:ext uri="{0D108BD9-81ED-4DB2-BD59-A6C34878D82A}">
                    <a16:rowId xmlns:a16="http://schemas.microsoft.com/office/drawing/2014/main" val="3976258742"/>
                  </a:ext>
                </a:extLst>
              </a:tr>
            </a:tbl>
          </a:graphicData>
        </a:graphic>
      </p:graphicFrame>
      <p:sp>
        <p:nvSpPr>
          <p:cNvPr id="7" name="TextBox 6">
            <a:extLst>
              <a:ext uri="{FF2B5EF4-FFF2-40B4-BE49-F238E27FC236}">
                <a16:creationId xmlns:a16="http://schemas.microsoft.com/office/drawing/2014/main" id="{3943F001-3193-ECF0-DA88-A01082393CBE}"/>
              </a:ext>
            </a:extLst>
          </p:cNvPr>
          <p:cNvSpPr txBox="1"/>
          <p:nvPr/>
        </p:nvSpPr>
        <p:spPr>
          <a:xfrm>
            <a:off x="4343400" y="1136719"/>
            <a:ext cx="4495800" cy="4197279"/>
          </a:xfrm>
          <a:prstGeom prst="rect">
            <a:avLst/>
          </a:prstGeom>
        </p:spPr>
        <p:txBody>
          <a:bodyPr vert="horz" lIns="91440" tIns="45720" rIns="91440" bIns="45720" rtlCol="0">
            <a:normAutofit fontScale="85000" lnSpcReduction="20000"/>
          </a:bodyPr>
          <a:lstStyle/>
          <a:p>
            <a:pPr>
              <a:lnSpc>
                <a:spcPct val="90000"/>
              </a:lnSpc>
              <a:spcBef>
                <a:spcPct val="20000"/>
              </a:spcBef>
              <a:buFont typeface="Arial" panose="020B0604020202020204" pitchFamily="34" charset="0"/>
            </a:pPr>
            <a:endParaRPr lang="en-US" sz="1000" dirty="0"/>
          </a:p>
          <a:p>
            <a:pPr marL="171450" indent="-171450">
              <a:lnSpc>
                <a:spcPct val="90000"/>
              </a:lnSpc>
              <a:spcBef>
                <a:spcPct val="20000"/>
              </a:spcBef>
              <a:buFont typeface="Arial" panose="020B0604020202020204" pitchFamily="34" charset="0"/>
              <a:buChar char="•"/>
            </a:pPr>
            <a:r>
              <a:rPr lang="en-US" sz="1500" dirty="0"/>
              <a:t>(6.a.) Continue to promote and exploit magazines as principal and most effective benefits of membership.</a:t>
            </a:r>
          </a:p>
          <a:p>
            <a:pPr marL="285750" indent="-285750">
              <a:lnSpc>
                <a:spcPct val="90000"/>
              </a:lnSpc>
              <a:spcBef>
                <a:spcPct val="20000"/>
              </a:spcBef>
              <a:buFont typeface="Arial" panose="020B0604020202020204" pitchFamily="34" charset="0"/>
              <a:buChar char="•"/>
            </a:pPr>
            <a:endParaRPr lang="en-US" sz="1500" dirty="0"/>
          </a:p>
          <a:p>
            <a:pPr>
              <a:lnSpc>
                <a:spcPct val="90000"/>
              </a:lnSpc>
              <a:spcBef>
                <a:spcPct val="20000"/>
              </a:spcBef>
            </a:pPr>
            <a:r>
              <a:rPr lang="en-US" sz="1500" dirty="0"/>
              <a:t>	Totals ending in 12/20: 56,481</a:t>
            </a:r>
          </a:p>
          <a:p>
            <a:pPr>
              <a:lnSpc>
                <a:spcPct val="90000"/>
              </a:lnSpc>
              <a:spcBef>
                <a:spcPct val="20000"/>
              </a:spcBef>
            </a:pPr>
            <a:r>
              <a:rPr lang="en-US" sz="1500" dirty="0"/>
              <a:t>	                              12/21: 46,266</a:t>
            </a:r>
          </a:p>
          <a:p>
            <a:pPr>
              <a:lnSpc>
                <a:spcPct val="90000"/>
              </a:lnSpc>
              <a:spcBef>
                <a:spcPct val="20000"/>
              </a:spcBef>
            </a:pPr>
            <a:endParaRPr lang="en-US" sz="1500" dirty="0"/>
          </a:p>
          <a:p>
            <a:pPr marL="171450" indent="-171450">
              <a:lnSpc>
                <a:spcPct val="90000"/>
              </a:lnSpc>
              <a:spcBef>
                <a:spcPct val="20000"/>
              </a:spcBef>
              <a:buFont typeface="Arial" panose="020B0604020202020204" pitchFamily="34" charset="0"/>
              <a:buChar char="•"/>
            </a:pPr>
            <a:r>
              <a:rPr lang="en-US" sz="1500" dirty="0"/>
              <a:t>(6.b.) Expanded production of professional development podcasts—addressed developing and enhancing professional development resources to include improving/enhancing both quality and quantity of the existing ones.  We have invested in the cataloging of TDGs for online quick access.  </a:t>
            </a:r>
          </a:p>
          <a:p>
            <a:pPr marL="285750" indent="-285750">
              <a:lnSpc>
                <a:spcPct val="90000"/>
              </a:lnSpc>
              <a:spcBef>
                <a:spcPct val="20000"/>
              </a:spcBef>
              <a:buFont typeface="Arial" panose="020B0604020202020204" pitchFamily="34" charset="0"/>
              <a:buChar char="•"/>
            </a:pPr>
            <a:endParaRPr lang="en-US" sz="1500" dirty="0"/>
          </a:p>
          <a:p>
            <a:pPr marL="171450" indent="-171450">
              <a:lnSpc>
                <a:spcPct val="90000"/>
              </a:lnSpc>
              <a:spcBef>
                <a:spcPct val="20000"/>
              </a:spcBef>
              <a:buFont typeface="Arial" panose="020B0604020202020204" pitchFamily="34" charset="0"/>
              <a:buChar char="•"/>
            </a:pPr>
            <a:r>
              <a:rPr lang="en-US" sz="1500" dirty="0"/>
              <a:t>(6.c.) Continued omni-channel approach to program delivery and enhancing as needed social media promotion of professional resources.  Average 89 views per day on professional development resources page with an average time on page of 1.5 to 2.0 minutes.  </a:t>
            </a:r>
          </a:p>
          <a:p>
            <a:pPr marL="285750" indent="-285750">
              <a:lnSpc>
                <a:spcPct val="90000"/>
              </a:lnSpc>
              <a:spcBef>
                <a:spcPct val="20000"/>
              </a:spcBef>
              <a:buFont typeface="Arial" panose="020B0604020202020204" pitchFamily="34" charset="0"/>
              <a:buChar char="•"/>
            </a:pPr>
            <a:endParaRPr lang="en-US" sz="1500" dirty="0"/>
          </a:p>
          <a:p>
            <a:pPr marL="171450" indent="-171450">
              <a:lnSpc>
                <a:spcPct val="90000"/>
              </a:lnSpc>
              <a:spcBef>
                <a:spcPct val="20000"/>
              </a:spcBef>
              <a:buFont typeface="Arial" panose="020B0604020202020204" pitchFamily="34" charset="0"/>
              <a:buChar char="•"/>
            </a:pPr>
            <a:r>
              <a:rPr lang="en-US" sz="1500" dirty="0"/>
              <a:t>(6.d.) Develop a new Membership Campaign Plan – Initial efforts are ongoing and will be addressed separately.     </a:t>
            </a:r>
          </a:p>
          <a:p>
            <a:pPr marL="171450" indent="-171450">
              <a:lnSpc>
                <a:spcPct val="90000"/>
              </a:lnSpc>
              <a:spcBef>
                <a:spcPct val="20000"/>
              </a:spcBef>
              <a:buFont typeface="Arial" panose="020B0604020202020204" pitchFamily="34" charset="0"/>
              <a:buChar char="•"/>
            </a:pPr>
            <a:endParaRPr lang="en-US" sz="1500" dirty="0"/>
          </a:p>
          <a:p>
            <a:pPr marL="171450" indent="-171450">
              <a:lnSpc>
                <a:spcPct val="90000"/>
              </a:lnSpc>
              <a:spcBef>
                <a:spcPct val="20000"/>
              </a:spcBef>
              <a:buFont typeface="Arial" panose="020B0604020202020204" pitchFamily="34" charset="0"/>
              <a:buChar char="•"/>
            </a:pPr>
            <a:r>
              <a:rPr lang="en-US" sz="1500" dirty="0"/>
              <a:t>(6.e.) Collect data, to include web traffic, downloads, and </a:t>
            </a:r>
            <a:r>
              <a:rPr lang="en-US" sz="1500" dirty="0" err="1"/>
              <a:t>anecedotal</a:t>
            </a:r>
            <a:r>
              <a:rPr lang="en-US" sz="1500" dirty="0"/>
              <a:t> usage to evaluate the relevance and value of on-line Professional Development resources to include PDMAP      </a:t>
            </a:r>
          </a:p>
          <a:p>
            <a:pPr>
              <a:lnSpc>
                <a:spcPct val="90000"/>
              </a:lnSpc>
              <a:spcBef>
                <a:spcPct val="20000"/>
              </a:spcBef>
              <a:buFont typeface="Arial" panose="020B0604020202020204" pitchFamily="34" charset="0"/>
            </a:pPr>
            <a:endParaRPr lang="en-US" sz="1000" dirty="0"/>
          </a:p>
        </p:txBody>
      </p:sp>
      <p:sp>
        <p:nvSpPr>
          <p:cNvPr id="9" name="Rectangle 1">
            <a:extLst>
              <a:ext uri="{FF2B5EF4-FFF2-40B4-BE49-F238E27FC236}">
                <a16:creationId xmlns:a16="http://schemas.microsoft.com/office/drawing/2014/main" id="{EBD5D55D-0E07-1762-385C-D73852E9FBEF}"/>
              </a:ext>
            </a:extLst>
          </p:cNvPr>
          <p:cNvSpPr>
            <a:spLocks noChangeArrowheads="1"/>
          </p:cNvSpPr>
          <p:nvPr/>
        </p:nvSpPr>
        <p:spPr bwMode="auto">
          <a:xfrm>
            <a:off x="304800" y="457200"/>
            <a:ext cx="8229600" cy="715962"/>
          </a:xfrm>
          <a:prstGeom prst="rect">
            <a:avLst/>
          </a:prstGeom>
        </p:spPr>
        <p:txBody>
          <a:bodyPr vert="horz" lIns="91440" tIns="45720" rIns="91440" bIns="45720" numCol="1" rtlCol="0" anchor="b" anchorCtr="0" compatLnSpc="1">
            <a:prstTxWarp prst="textNoShape">
              <a:avLst/>
            </a:prstTxWarp>
            <a:normAutofit/>
          </a:bodyPr>
          <a:lstStyle/>
          <a:p>
            <a:pPr fontAlgn="base">
              <a:lnSpc>
                <a:spcPct val="90000"/>
              </a:lnSpc>
              <a:spcBef>
                <a:spcPct val="20000"/>
              </a:spcBef>
              <a:spcAft>
                <a:spcPct val="0"/>
              </a:spcAft>
            </a:pPr>
            <a:r>
              <a:rPr kumimoji="0" lang="en-US" altLang="en-US" sz="1400" b="1" i="0" u="none" strike="noStrike" kern="1200" cap="none" normalizeH="0" baseline="0" dirty="0">
                <a:ln>
                  <a:noFill/>
                </a:ln>
                <a:effectLst/>
                <a:latin typeface="+mn-lt"/>
                <a:ea typeface="+mn-ea"/>
                <a:cs typeface="+mn-cs"/>
              </a:rPr>
              <a:t>6. </a:t>
            </a:r>
            <a:r>
              <a:rPr kumimoji="0" lang="en-US" altLang="en-US" sz="1400" b="1" i="1" u="none" strike="noStrike" kern="1200" cap="none" normalizeH="0" baseline="0" dirty="0">
                <a:ln>
                  <a:noFill/>
                </a:ln>
                <a:effectLst/>
                <a:latin typeface="+mn-lt"/>
                <a:ea typeface="+mn-ea"/>
                <a:cs typeface="+mn-cs"/>
              </a:rPr>
              <a:t>Provide</a:t>
            </a:r>
            <a:r>
              <a:rPr kumimoji="0" lang="en-US" altLang="en-US" sz="1400" b="1" i="0" u="none" strike="noStrike" kern="1200" cap="none" normalizeH="0" baseline="0" dirty="0">
                <a:ln>
                  <a:noFill/>
                </a:ln>
                <a:effectLst/>
                <a:latin typeface="+mn-lt"/>
                <a:ea typeface="+mn-ea"/>
                <a:cs typeface="+mn-cs"/>
              </a:rPr>
              <a:t> relevant resources to all Marines and friends of the Corps to inspire continued participation in their professional association.</a:t>
            </a:r>
          </a:p>
        </p:txBody>
      </p:sp>
    </p:spTree>
    <p:extLst>
      <p:ext uri="{BB962C8B-B14F-4D97-AF65-F5344CB8AC3E}">
        <p14:creationId xmlns:p14="http://schemas.microsoft.com/office/powerpoint/2010/main" val="87975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EF765C-A348-874D-9699-02E5C91C7052}"/>
              </a:ext>
            </a:extLst>
          </p:cNvPr>
          <p:cNvSpPr>
            <a:spLocks noGrp="1"/>
          </p:cNvSpPr>
          <p:nvPr>
            <p:ph type="sldNum" sz="quarter" idx="12"/>
          </p:nvPr>
        </p:nvSpPr>
        <p:spPr/>
        <p:txBody>
          <a:bodyPr/>
          <a:lstStyle/>
          <a:p>
            <a:fld id="{65C3D1F8-002A-47E3-97A1-C6774553AA60}" type="slidenum">
              <a:rPr lang="en-US" smtClean="0"/>
              <a:t>12</a:t>
            </a:fld>
            <a:endParaRPr lang="en-US" dirty="0"/>
          </a:p>
        </p:txBody>
      </p:sp>
      <p:sp>
        <p:nvSpPr>
          <p:cNvPr id="3" name="Rectangle 1">
            <a:extLst>
              <a:ext uri="{FF2B5EF4-FFF2-40B4-BE49-F238E27FC236}">
                <a16:creationId xmlns:a16="http://schemas.microsoft.com/office/drawing/2014/main" id="{B8BD3E1A-F73E-8543-B098-60AE30BBA0DD}"/>
              </a:ext>
            </a:extLst>
          </p:cNvPr>
          <p:cNvSpPr>
            <a:spLocks noChangeArrowheads="1"/>
          </p:cNvSpPr>
          <p:nvPr/>
        </p:nvSpPr>
        <p:spPr bwMode="auto">
          <a:xfrm>
            <a:off x="914400" y="609600"/>
            <a:ext cx="7239000" cy="523220"/>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7. </a:t>
            </a:r>
            <a:r>
              <a:rPr kumimoji="0" lang="en-US" altLang="en-US" sz="1400" b="1" i="1" strike="noStrike" cap="none" normalizeH="0" baseline="0" dirty="0">
                <a:ln>
                  <a:noFill/>
                </a:ln>
                <a:solidFill>
                  <a:schemeClr val="tx1"/>
                </a:solidFill>
                <a:effectLst/>
                <a:latin typeface="Arial" panose="020B0604020202020204" pitchFamily="34" charset="0"/>
              </a:rPr>
              <a:t>Succeed </a:t>
            </a:r>
            <a:r>
              <a:rPr kumimoji="0" lang="en-US" altLang="en-US" sz="1400" b="0" i="0" u="none" strike="noStrike" cap="none" normalizeH="0" baseline="0" dirty="0">
                <a:ln>
                  <a:noFill/>
                </a:ln>
                <a:solidFill>
                  <a:schemeClr val="tx1"/>
                </a:solidFill>
                <a:effectLst/>
                <a:latin typeface="Arial" panose="020B0604020202020204" pitchFamily="34" charset="0"/>
              </a:rPr>
              <a:t>in establishing the Marine Military Exposition series as the Marine Corps’ service–level showcase events.</a:t>
            </a:r>
          </a:p>
        </p:txBody>
      </p:sp>
      <p:sp>
        <p:nvSpPr>
          <p:cNvPr id="4" name="TextBox 3">
            <a:extLst>
              <a:ext uri="{FF2B5EF4-FFF2-40B4-BE49-F238E27FC236}">
                <a16:creationId xmlns:a16="http://schemas.microsoft.com/office/drawing/2014/main" id="{FC8F5E75-0DE9-4D4C-AB10-D84D2208914C}"/>
              </a:ext>
            </a:extLst>
          </p:cNvPr>
          <p:cNvSpPr txBox="1"/>
          <p:nvPr/>
        </p:nvSpPr>
        <p:spPr>
          <a:xfrm>
            <a:off x="914401" y="1143000"/>
            <a:ext cx="7467600" cy="4401205"/>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(7.a.) In close partnership with the MCL, HQMC, </a:t>
            </a:r>
            <a:r>
              <a:rPr lang="en-US" sz="1400" dirty="0" err="1"/>
              <a:t>EmeraldX</a:t>
            </a:r>
            <a:r>
              <a:rPr lang="en-US" sz="1400" dirty="0"/>
              <a:t>, we executed MDM 2022 in its new location, The Walter E. Convention Center in Washington DC.  Contract between all three partners is approved and in execution.  Contract is for a ten-year period of performance with multiple options if required to extend beyond initial term.</a:t>
            </a:r>
          </a:p>
          <a:p>
            <a:pPr marL="285750" indent="-285750">
              <a:buFont typeface="Arial" panose="020B0604020202020204" pitchFamily="34" charset="0"/>
              <a:buChar char="•"/>
            </a:pPr>
            <a:r>
              <a:rPr lang="en-US" sz="1400" dirty="0"/>
              <a:t>(7.b.) MDM 2022 was our Proof </a:t>
            </a:r>
            <a:r>
              <a:rPr lang="en-US" sz="1400"/>
              <a:t>of Principle-</a:t>
            </a:r>
            <a:r>
              <a:rPr lang="en-US" sz="1400" dirty="0"/>
              <a:t>--for supporting CMC’s messages and agenda and to ensure that revenue stream is at the levels required to sustain effort.  Positive results to be discussed with </a:t>
            </a:r>
            <a:r>
              <a:rPr lang="en-US" sz="1400" dirty="0" err="1"/>
              <a:t>BoD</a:t>
            </a:r>
            <a:r>
              <a:rPr lang="en-US" sz="1400" dirty="0"/>
              <a:t>/BOG.</a:t>
            </a:r>
          </a:p>
          <a:p>
            <a:pPr marL="285750" indent="-285750">
              <a:buFont typeface="Arial" panose="020B0604020202020204" pitchFamily="34" charset="0"/>
              <a:buChar char="•"/>
            </a:pPr>
            <a:r>
              <a:rPr lang="en-US" sz="1400" dirty="0"/>
              <a:t>(7.c.) Hired Director of National Engagement and Exposition.</a:t>
            </a:r>
          </a:p>
          <a:p>
            <a:pPr marL="285750" indent="-285750">
              <a:buFont typeface="Arial" panose="020B0604020202020204" pitchFamily="34" charset="0"/>
              <a:buChar char="•"/>
            </a:pPr>
            <a:r>
              <a:rPr lang="en-US" sz="1400" dirty="0"/>
              <a:t>(7.d.) Completed </a:t>
            </a:r>
            <a:r>
              <a:rPr lang="en-US" sz="1400" dirty="0" err="1"/>
              <a:t>EmeraldX</a:t>
            </a:r>
            <a:r>
              <a:rPr lang="en-US" sz="1400" dirty="0"/>
              <a:t> contract.  </a:t>
            </a:r>
          </a:p>
          <a:p>
            <a:pPr marL="285750" indent="-285750">
              <a:buFont typeface="Arial" panose="020B0604020202020204" pitchFamily="34" charset="0"/>
              <a:buChar char="•"/>
            </a:pPr>
            <a:r>
              <a:rPr lang="en-US" sz="1400" dirty="0"/>
              <a:t>(7.e.) MCL/MCA agreements are in place and executed through MDM contract.   MCL partnership is stronger than ever. </a:t>
            </a:r>
          </a:p>
          <a:p>
            <a:pPr marL="285750" indent="-285750">
              <a:buFont typeface="Arial" panose="020B0604020202020204" pitchFamily="34" charset="0"/>
              <a:buChar char="•"/>
            </a:pPr>
            <a:r>
              <a:rPr lang="en-US" sz="1400" dirty="0"/>
              <a:t>(7.g) Completed action: designated as National Military Association.</a:t>
            </a:r>
          </a:p>
          <a:p>
            <a:pPr marL="285750" indent="-285750">
              <a:buFont typeface="Arial" panose="020B0604020202020204" pitchFamily="34" charset="0"/>
              <a:buChar char="•"/>
            </a:pPr>
            <a:r>
              <a:rPr lang="en-US" sz="1400" dirty="0"/>
              <a:t>(7.i) Establish multi-year plan to sustain Annual National Member Meeting and out of area events, to include Marine South and West expositions and professional dinners, OCONUS events, and CONUS donor focused events.</a:t>
            </a:r>
          </a:p>
          <a:p>
            <a:pPr marL="285750" indent="-285750">
              <a:buFont typeface="Arial" panose="020B0604020202020204" pitchFamily="34" charset="0"/>
              <a:buChar char="•"/>
            </a:pPr>
            <a:r>
              <a:rPr lang="en-US" sz="1400" dirty="0"/>
              <a:t>(7.j) Annual speaker engagement plan is transitioning to Director of National Engagement and Exposition for planning, execution, and oversight.    </a:t>
            </a:r>
          </a:p>
          <a:p>
            <a:r>
              <a:rPr lang="en-US" sz="1400" dirty="0"/>
              <a:t>         </a:t>
            </a:r>
          </a:p>
        </p:txBody>
      </p:sp>
      <p:sp>
        <p:nvSpPr>
          <p:cNvPr id="5" name="TextBox 4">
            <a:extLst>
              <a:ext uri="{FF2B5EF4-FFF2-40B4-BE49-F238E27FC236}">
                <a16:creationId xmlns:a16="http://schemas.microsoft.com/office/drawing/2014/main" id="{AEC98EC5-6130-6D47-AC0C-6B16D09B6438}"/>
              </a:ext>
            </a:extLst>
          </p:cNvPr>
          <p:cNvSpPr txBox="1"/>
          <p:nvPr/>
        </p:nvSpPr>
        <p:spPr>
          <a:xfrm>
            <a:off x="3352800" y="152400"/>
            <a:ext cx="3117200" cy="369332"/>
          </a:xfrm>
          <a:prstGeom prst="rect">
            <a:avLst/>
          </a:prstGeom>
          <a:solidFill>
            <a:schemeClr val="bg1"/>
          </a:solidFill>
        </p:spPr>
        <p:txBody>
          <a:bodyPr wrap="none" rtlCol="0">
            <a:spAutoFit/>
          </a:bodyPr>
          <a:lstStyle/>
          <a:p>
            <a:r>
              <a:rPr lang="en-US" dirty="0"/>
              <a:t>Lines of Operation Assessment </a:t>
            </a:r>
          </a:p>
        </p:txBody>
      </p:sp>
    </p:spTree>
    <p:extLst>
      <p:ext uri="{BB962C8B-B14F-4D97-AF65-F5344CB8AC3E}">
        <p14:creationId xmlns:p14="http://schemas.microsoft.com/office/powerpoint/2010/main" val="18589127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5C3D1F8-002A-47E3-97A1-C6774553AA60}" type="slidenum">
              <a:rPr lang="en-US" smtClean="0"/>
              <a:t>13</a:t>
            </a:fld>
            <a:endParaRPr lang="en-US" dirty="0"/>
          </a:p>
        </p:txBody>
      </p:sp>
      <p:sp>
        <p:nvSpPr>
          <p:cNvPr id="5" name="TextBox 1">
            <a:extLst>
              <a:ext uri="{FF2B5EF4-FFF2-40B4-BE49-F238E27FC236}">
                <a16:creationId xmlns:a16="http://schemas.microsoft.com/office/drawing/2014/main" id="{E18ECD02-2E0A-435A-A76E-B905F7FD221A}"/>
              </a:ext>
            </a:extLst>
          </p:cNvPr>
          <p:cNvSpPr txBox="1">
            <a:spLocks noChangeArrowheads="1"/>
          </p:cNvSpPr>
          <p:nvPr/>
        </p:nvSpPr>
        <p:spPr bwMode="auto">
          <a:xfrm>
            <a:off x="228600" y="2133600"/>
            <a:ext cx="8718612" cy="138499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sz="2400">
                <a:solidFill>
                  <a:schemeClr val="tx1"/>
                </a:solidFill>
                <a:latin typeface="Times New Roman" pitchFamily="-16" charset="0"/>
                <a:cs typeface="Times New Roman" pitchFamily="-16" charset="0"/>
              </a:defRPr>
            </a:lvl1pPr>
            <a:lvl2pPr marL="742950" indent="-285750" eaLnBrk="0" hangingPunct="0">
              <a:defRPr sz="2400">
                <a:solidFill>
                  <a:schemeClr val="tx1"/>
                </a:solidFill>
                <a:latin typeface="Times New Roman" pitchFamily="-16" charset="0"/>
                <a:cs typeface="Times New Roman" pitchFamily="-16" charset="0"/>
              </a:defRPr>
            </a:lvl2pPr>
            <a:lvl3pPr marL="1143000" indent="-228600" eaLnBrk="0" hangingPunct="0">
              <a:defRPr sz="2400">
                <a:solidFill>
                  <a:schemeClr val="tx1"/>
                </a:solidFill>
                <a:latin typeface="Times New Roman" pitchFamily="-16" charset="0"/>
                <a:cs typeface="Times New Roman" pitchFamily="-16" charset="0"/>
              </a:defRPr>
            </a:lvl3pPr>
            <a:lvl4pPr marL="1600200" indent="-228600" eaLnBrk="0" hangingPunct="0">
              <a:defRPr sz="2400">
                <a:solidFill>
                  <a:schemeClr val="tx1"/>
                </a:solidFill>
                <a:latin typeface="Times New Roman" pitchFamily="-16" charset="0"/>
                <a:cs typeface="Times New Roman" pitchFamily="-16" charset="0"/>
              </a:defRPr>
            </a:lvl4pPr>
            <a:lvl5pPr marL="2057400" indent="-228600" eaLnBrk="0" hangingPunct="0">
              <a:defRPr sz="2400">
                <a:solidFill>
                  <a:schemeClr val="tx1"/>
                </a:solidFill>
                <a:latin typeface="Times New Roman" pitchFamily="-16" charset="0"/>
                <a:cs typeface="Times New Roman" pitchFamily="-16" charset="0"/>
              </a:defRPr>
            </a:lvl5pPr>
            <a:lvl6pPr marL="25146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6pPr>
            <a:lvl7pPr marL="29718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7pPr>
            <a:lvl8pPr marL="34290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8pPr>
            <a:lvl9pPr marL="3886200" indent="-228600" eaLnBrk="0" fontAlgn="base" hangingPunct="0">
              <a:spcBef>
                <a:spcPct val="0"/>
              </a:spcBef>
              <a:spcAft>
                <a:spcPct val="0"/>
              </a:spcAft>
              <a:defRPr sz="2400">
                <a:solidFill>
                  <a:schemeClr val="tx1"/>
                </a:solidFill>
                <a:latin typeface="Times New Roman" pitchFamily="-16" charset="0"/>
                <a:cs typeface="Times New Roman" pitchFamily="-16" charset="0"/>
              </a:defRPr>
            </a:lvl9pPr>
          </a:lstStyle>
          <a:p>
            <a:pPr algn="ctr"/>
            <a:r>
              <a:rPr lang="en-US" sz="4400" b="1">
                <a:latin typeface="Arial" charset="0"/>
                <a:ea typeface="Geneva" pitchFamily="-16" charset="-128"/>
              </a:rPr>
              <a:t>Questions</a:t>
            </a:r>
            <a:endParaRPr lang="en-US" sz="4400" b="1" dirty="0">
              <a:latin typeface="Arial" charset="0"/>
              <a:ea typeface="Geneva" pitchFamily="-16" charset="-128"/>
            </a:endParaRPr>
          </a:p>
          <a:p>
            <a:endParaRPr lang="en-US" sz="1200" b="1" dirty="0">
              <a:latin typeface="Arial" charset="0"/>
              <a:ea typeface="Geneva" pitchFamily="-16" charset="-128"/>
            </a:endParaRPr>
          </a:p>
          <a:p>
            <a:endParaRPr lang="en-US" sz="2800" b="1" dirty="0">
              <a:latin typeface="Arial" charset="0"/>
              <a:ea typeface="Geneva" pitchFamily="-16" charset="-128"/>
            </a:endParaRPr>
          </a:p>
        </p:txBody>
      </p:sp>
    </p:spTree>
    <p:extLst>
      <p:ext uri="{BB962C8B-B14F-4D97-AF65-F5344CB8AC3E}">
        <p14:creationId xmlns:p14="http://schemas.microsoft.com/office/powerpoint/2010/main" val="21091220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EF765C-A348-874D-9699-02E5C91C7052}"/>
              </a:ext>
            </a:extLst>
          </p:cNvPr>
          <p:cNvSpPr>
            <a:spLocks noGrp="1"/>
          </p:cNvSpPr>
          <p:nvPr>
            <p:ph type="sldNum" sz="quarter" idx="12"/>
          </p:nvPr>
        </p:nvSpPr>
        <p:spPr/>
        <p:txBody>
          <a:bodyPr/>
          <a:lstStyle/>
          <a:p>
            <a:fld id="{65C3D1F8-002A-47E3-97A1-C6774553AA60}" type="slidenum">
              <a:rPr lang="en-US" smtClean="0"/>
              <a:t>2</a:t>
            </a:fld>
            <a:endParaRPr lang="en-US" dirty="0"/>
          </a:p>
        </p:txBody>
      </p:sp>
      <p:sp>
        <p:nvSpPr>
          <p:cNvPr id="3" name="Rectangle 1">
            <a:extLst>
              <a:ext uri="{FF2B5EF4-FFF2-40B4-BE49-F238E27FC236}">
                <a16:creationId xmlns:a16="http://schemas.microsoft.com/office/drawing/2014/main" id="{B8BD3E1A-F73E-8543-B098-60AE30BBA0DD}"/>
              </a:ext>
            </a:extLst>
          </p:cNvPr>
          <p:cNvSpPr>
            <a:spLocks noChangeArrowheads="1"/>
          </p:cNvSpPr>
          <p:nvPr/>
        </p:nvSpPr>
        <p:spPr bwMode="auto">
          <a:xfrm>
            <a:off x="914400" y="838200"/>
            <a:ext cx="7239000" cy="523220"/>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400" b="1" i="1" u="sng" strike="noStrike" cap="none" normalizeH="0" baseline="0" dirty="0">
                <a:ln>
                  <a:noFill/>
                </a:ln>
                <a:solidFill>
                  <a:schemeClr val="tx1"/>
                </a:solidFill>
                <a:effectLst/>
                <a:latin typeface="Arial" panose="020B0604020202020204" pitchFamily="34" charset="0"/>
              </a:rPr>
              <a:t>Vision</a:t>
            </a:r>
            <a:r>
              <a:rPr kumimoji="0" lang="en-US" altLang="en-US" sz="1400" b="0" i="0" u="none" strike="noStrike" cap="none" normalizeH="0" baseline="0" dirty="0">
                <a:ln>
                  <a:noFill/>
                </a:ln>
                <a:solidFill>
                  <a:schemeClr val="tx1"/>
                </a:solidFill>
                <a:effectLst/>
                <a:latin typeface="Arial" panose="020B0604020202020204" pitchFamily="34" charset="0"/>
              </a:rPr>
              <a:t>: To be universally recognized as the Professional Association of the United States Marine Corps.</a:t>
            </a:r>
          </a:p>
        </p:txBody>
      </p:sp>
      <p:sp>
        <p:nvSpPr>
          <p:cNvPr id="4" name="TextBox 3">
            <a:extLst>
              <a:ext uri="{FF2B5EF4-FFF2-40B4-BE49-F238E27FC236}">
                <a16:creationId xmlns:a16="http://schemas.microsoft.com/office/drawing/2014/main" id="{FC8F5E75-0DE9-4D4C-AB10-D84D2208914C}"/>
              </a:ext>
            </a:extLst>
          </p:cNvPr>
          <p:cNvSpPr txBox="1"/>
          <p:nvPr/>
        </p:nvSpPr>
        <p:spPr>
          <a:xfrm>
            <a:off x="914401" y="1524000"/>
            <a:ext cx="7467600" cy="3539430"/>
          </a:xfrm>
          <a:prstGeom prst="rect">
            <a:avLst/>
          </a:prstGeom>
          <a:noFill/>
        </p:spPr>
        <p:txBody>
          <a:bodyPr wrap="square" rtlCol="0">
            <a:spAutoFit/>
          </a:bodyPr>
          <a:lstStyle/>
          <a:p>
            <a:r>
              <a:rPr lang="en-US" sz="1400" dirty="0"/>
              <a:t>Defining Success:</a:t>
            </a:r>
          </a:p>
          <a:p>
            <a:endParaRPr lang="en-US" sz="1400" dirty="0"/>
          </a:p>
          <a:p>
            <a:pPr marL="285750" indent="-285750">
              <a:buFont typeface="Arial" panose="020B0604020202020204" pitchFamily="34" charset="0"/>
              <a:buChar char="•"/>
            </a:pPr>
            <a:r>
              <a:rPr lang="en-US" sz="1400" dirty="0"/>
              <a:t>Success towards mission accomplishment for MCA can be determined by growth and value. (</a:t>
            </a:r>
            <a:r>
              <a:rPr lang="en-US" sz="1400" i="1" u="sng" dirty="0"/>
              <a:t>MCA Strategic Plan 2025</a:t>
            </a:r>
            <a:r>
              <a:rPr lang="en-US" sz="1400" dirty="0"/>
              <a:t>)</a:t>
            </a:r>
          </a:p>
          <a:p>
            <a:pPr marL="285750" indent="-285750">
              <a:buFont typeface="Arial" panose="020B0604020202020204" pitchFamily="34" charset="0"/>
              <a:buChar char="•"/>
            </a:pPr>
            <a:endParaRPr lang="en-US" sz="1400" dirty="0"/>
          </a:p>
          <a:p>
            <a:pPr marL="742950" lvl="1" indent="-285750">
              <a:buFont typeface="Arial" panose="020B0604020202020204" pitchFamily="34" charset="0"/>
              <a:buChar char="•"/>
            </a:pPr>
            <a:r>
              <a:rPr lang="en-US" sz="1400" b="1" dirty="0"/>
              <a:t>Growth</a:t>
            </a:r>
            <a:r>
              <a:rPr lang="en-US" sz="1400" dirty="0"/>
              <a:t>: refers to such factors as the overall members and publication readership, the number of Marines and commands supported through our programs, the number and amount of donations to our Foundation, and the net profit from retail uniform sales to Marines.</a:t>
            </a:r>
          </a:p>
          <a:p>
            <a:pPr lvl="1"/>
            <a:endParaRPr lang="en-US" sz="1400" dirty="0"/>
          </a:p>
          <a:p>
            <a:pPr marL="742950" lvl="1" indent="-285750">
              <a:buFont typeface="Arial" panose="020B0604020202020204" pitchFamily="34" charset="0"/>
              <a:buChar char="•"/>
            </a:pPr>
            <a:r>
              <a:rPr lang="en-US" sz="1400" b="1" dirty="0"/>
              <a:t>Value</a:t>
            </a:r>
            <a:r>
              <a:rPr lang="en-US" sz="1400" dirty="0"/>
              <a:t>: refers to the often intangible benefit that our professional association adds to the Marine Corps.  This value is measured and determined in large part by the comments and support of the Commandant, the Sergeant Major of the Marine Corps, Marine general officers, and friends of the Corps (young and old),  as to whether MCA, as their professional association, assists in developing Marine Corps leaders and representing and advancing our profession in the public interest.   </a:t>
            </a:r>
          </a:p>
        </p:txBody>
      </p:sp>
      <p:sp>
        <p:nvSpPr>
          <p:cNvPr id="5" name="TextBox 4">
            <a:extLst>
              <a:ext uri="{FF2B5EF4-FFF2-40B4-BE49-F238E27FC236}">
                <a16:creationId xmlns:a16="http://schemas.microsoft.com/office/drawing/2014/main" id="{AEC98EC5-6130-6D47-AC0C-6B16D09B6438}"/>
              </a:ext>
            </a:extLst>
          </p:cNvPr>
          <p:cNvSpPr txBox="1"/>
          <p:nvPr/>
        </p:nvSpPr>
        <p:spPr>
          <a:xfrm>
            <a:off x="3352800" y="152400"/>
            <a:ext cx="1793633" cy="369332"/>
          </a:xfrm>
          <a:prstGeom prst="rect">
            <a:avLst/>
          </a:prstGeom>
          <a:solidFill>
            <a:schemeClr val="bg1"/>
          </a:solidFill>
        </p:spPr>
        <p:txBody>
          <a:bodyPr wrap="none" rtlCol="0">
            <a:spAutoFit/>
          </a:bodyPr>
          <a:lstStyle/>
          <a:p>
            <a:r>
              <a:rPr lang="en-US" dirty="0"/>
              <a:t>Defining Success </a:t>
            </a:r>
          </a:p>
        </p:txBody>
      </p:sp>
    </p:spTree>
    <p:extLst>
      <p:ext uri="{BB962C8B-B14F-4D97-AF65-F5344CB8AC3E}">
        <p14:creationId xmlns:p14="http://schemas.microsoft.com/office/powerpoint/2010/main" val="10416036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0301AA8-96AC-40F0-A152-ECD69DEF96DA}"/>
              </a:ext>
            </a:extLst>
          </p:cNvPr>
          <p:cNvSpPr/>
          <p:nvPr/>
        </p:nvSpPr>
        <p:spPr>
          <a:xfrm>
            <a:off x="0" y="5397343"/>
            <a:ext cx="9168677" cy="1488560"/>
          </a:xfrm>
          <a:prstGeom prst="rect">
            <a:avLst/>
          </a:prstGeom>
          <a:solidFill>
            <a:srgbClr val="2F4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F402C"/>
              </a:solidFill>
            </a:endParaRPr>
          </a:p>
        </p:txBody>
      </p:sp>
      <p:pic>
        <p:nvPicPr>
          <p:cNvPr id="18" name="Picture 17" descr="Text&#10;&#10;Description automatically generated with medium confidence">
            <a:extLst>
              <a:ext uri="{FF2B5EF4-FFF2-40B4-BE49-F238E27FC236}">
                <a16:creationId xmlns:a16="http://schemas.microsoft.com/office/drawing/2014/main" id="{535A17F8-2622-4060-8A14-5EC33326CD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9800" y="5451335"/>
            <a:ext cx="4492436" cy="1424237"/>
          </a:xfrm>
          <a:prstGeom prst="rect">
            <a:avLst/>
          </a:prstGeom>
        </p:spPr>
      </p:pic>
      <p:sp>
        <p:nvSpPr>
          <p:cNvPr id="37" name="TextBox 36">
            <a:extLst>
              <a:ext uri="{FF2B5EF4-FFF2-40B4-BE49-F238E27FC236}">
                <a16:creationId xmlns:a16="http://schemas.microsoft.com/office/drawing/2014/main" id="{EC27A3AF-FA12-4C1E-8A69-62633B764436}"/>
              </a:ext>
            </a:extLst>
          </p:cNvPr>
          <p:cNvSpPr txBox="1"/>
          <p:nvPr/>
        </p:nvSpPr>
        <p:spPr>
          <a:xfrm>
            <a:off x="762000" y="152400"/>
            <a:ext cx="7086600" cy="400110"/>
          </a:xfrm>
          <a:prstGeom prst="rect">
            <a:avLst/>
          </a:prstGeom>
          <a:noFill/>
        </p:spPr>
        <p:txBody>
          <a:bodyPr wrap="square" rtlCol="0">
            <a:spAutoFit/>
          </a:bodyPr>
          <a:lstStyle/>
          <a:p>
            <a:pPr algn="ctr"/>
            <a:r>
              <a:rPr lang="en-US" sz="2000" b="1" dirty="0">
                <a:solidFill>
                  <a:srgbClr val="4A4F42"/>
                </a:solidFill>
                <a:latin typeface="Arial"/>
                <a:cs typeface="Arial"/>
              </a:rPr>
              <a:t>MCA CEO Strategic Assessment</a:t>
            </a:r>
          </a:p>
        </p:txBody>
      </p:sp>
      <p:sp>
        <p:nvSpPr>
          <p:cNvPr id="41" name="TextBox 40">
            <a:extLst>
              <a:ext uri="{FF2B5EF4-FFF2-40B4-BE49-F238E27FC236}">
                <a16:creationId xmlns:a16="http://schemas.microsoft.com/office/drawing/2014/main" id="{4842BFB4-7104-47DF-8DE2-E3C3F5B51AB5}"/>
              </a:ext>
            </a:extLst>
          </p:cNvPr>
          <p:cNvSpPr txBox="1"/>
          <p:nvPr/>
        </p:nvSpPr>
        <p:spPr>
          <a:xfrm>
            <a:off x="2967224" y="478863"/>
            <a:ext cx="3601625" cy="338554"/>
          </a:xfrm>
          <a:prstGeom prst="rect">
            <a:avLst/>
          </a:prstGeom>
          <a:noFill/>
        </p:spPr>
        <p:txBody>
          <a:bodyPr wrap="square" rtlCol="0">
            <a:spAutoFit/>
          </a:bodyPr>
          <a:lstStyle/>
          <a:p>
            <a:r>
              <a:rPr lang="en-US" sz="1600" b="1" dirty="0">
                <a:solidFill>
                  <a:srgbClr val="4A4F42"/>
                </a:solidFill>
                <a:latin typeface="Arial"/>
                <a:cs typeface="Arial"/>
              </a:rPr>
              <a:t>2022 Summer Board Meeting</a:t>
            </a:r>
            <a:endParaRPr lang="en-US" sz="1000" b="1" dirty="0">
              <a:solidFill>
                <a:srgbClr val="4A4F42"/>
              </a:solidFill>
              <a:latin typeface="Arial"/>
              <a:cs typeface="Arial"/>
            </a:endParaRPr>
          </a:p>
        </p:txBody>
      </p:sp>
      <p:sp>
        <p:nvSpPr>
          <p:cNvPr id="43" name="TextBox 42">
            <a:extLst>
              <a:ext uri="{FF2B5EF4-FFF2-40B4-BE49-F238E27FC236}">
                <a16:creationId xmlns:a16="http://schemas.microsoft.com/office/drawing/2014/main" id="{B1B4B622-72CB-40E2-84A9-B515EA6FF2AF}"/>
              </a:ext>
            </a:extLst>
          </p:cNvPr>
          <p:cNvSpPr txBox="1"/>
          <p:nvPr/>
        </p:nvSpPr>
        <p:spPr>
          <a:xfrm>
            <a:off x="526443" y="785370"/>
            <a:ext cx="2980690" cy="338554"/>
          </a:xfrm>
          <a:prstGeom prst="rect">
            <a:avLst/>
          </a:prstGeom>
          <a:noFill/>
        </p:spPr>
        <p:txBody>
          <a:bodyPr wrap="square" rtlCol="0">
            <a:spAutoFit/>
          </a:bodyPr>
          <a:lstStyle/>
          <a:p>
            <a:r>
              <a:rPr lang="en-US" sz="1600" b="1" u="sng" dirty="0">
                <a:solidFill>
                  <a:srgbClr val="4A4F42"/>
                </a:solidFill>
                <a:latin typeface="Arial"/>
                <a:cs typeface="Arial"/>
              </a:rPr>
              <a:t>Focus Area</a:t>
            </a:r>
          </a:p>
        </p:txBody>
      </p:sp>
      <p:sp>
        <p:nvSpPr>
          <p:cNvPr id="45" name="TextBox 44">
            <a:extLst>
              <a:ext uri="{FF2B5EF4-FFF2-40B4-BE49-F238E27FC236}">
                <a16:creationId xmlns:a16="http://schemas.microsoft.com/office/drawing/2014/main" id="{AC2DED6D-03E6-4D47-AF92-EBBA39CB83A9}"/>
              </a:ext>
            </a:extLst>
          </p:cNvPr>
          <p:cNvSpPr txBox="1"/>
          <p:nvPr/>
        </p:nvSpPr>
        <p:spPr>
          <a:xfrm>
            <a:off x="3068753" y="790903"/>
            <a:ext cx="1470581" cy="338554"/>
          </a:xfrm>
          <a:prstGeom prst="rect">
            <a:avLst/>
          </a:prstGeom>
          <a:noFill/>
        </p:spPr>
        <p:txBody>
          <a:bodyPr wrap="square" rtlCol="0">
            <a:spAutoFit/>
          </a:bodyPr>
          <a:lstStyle/>
          <a:p>
            <a:r>
              <a:rPr lang="en-US" sz="1600" b="1" u="sng" dirty="0">
                <a:solidFill>
                  <a:srgbClr val="4A4F42"/>
                </a:solidFill>
                <a:latin typeface="Arial"/>
                <a:cs typeface="Arial"/>
              </a:rPr>
              <a:t>Winter 2022</a:t>
            </a:r>
          </a:p>
        </p:txBody>
      </p:sp>
      <p:sp>
        <p:nvSpPr>
          <p:cNvPr id="47" name="TextBox 46">
            <a:extLst>
              <a:ext uri="{FF2B5EF4-FFF2-40B4-BE49-F238E27FC236}">
                <a16:creationId xmlns:a16="http://schemas.microsoft.com/office/drawing/2014/main" id="{CDD19DDE-F5E6-4D69-B91E-1EABCA358C77}"/>
              </a:ext>
            </a:extLst>
          </p:cNvPr>
          <p:cNvSpPr txBox="1"/>
          <p:nvPr/>
        </p:nvSpPr>
        <p:spPr>
          <a:xfrm>
            <a:off x="4754148" y="44628"/>
            <a:ext cx="2397178" cy="1077218"/>
          </a:xfrm>
          <a:prstGeom prst="rect">
            <a:avLst/>
          </a:prstGeom>
          <a:noFill/>
        </p:spPr>
        <p:txBody>
          <a:bodyPr wrap="square" rtlCol="0">
            <a:spAutoFit/>
          </a:bodyPr>
          <a:lstStyle/>
          <a:p>
            <a:endParaRPr lang="en-US" sz="1600" b="1" u="sng" dirty="0">
              <a:solidFill>
                <a:srgbClr val="4A4F42"/>
              </a:solidFill>
              <a:latin typeface="Arial"/>
              <a:cs typeface="Arial"/>
            </a:endParaRPr>
          </a:p>
          <a:p>
            <a:endParaRPr lang="en-US" sz="1600" b="1" u="sng" dirty="0">
              <a:solidFill>
                <a:srgbClr val="4A4F42"/>
              </a:solidFill>
              <a:latin typeface="Arial"/>
              <a:cs typeface="Arial"/>
            </a:endParaRPr>
          </a:p>
          <a:p>
            <a:endParaRPr lang="en-US" sz="1600" b="1" u="sng" dirty="0">
              <a:solidFill>
                <a:srgbClr val="4A4F42"/>
              </a:solidFill>
              <a:latin typeface="Arial"/>
              <a:cs typeface="Arial"/>
            </a:endParaRPr>
          </a:p>
          <a:p>
            <a:r>
              <a:rPr lang="en-US" sz="1600" b="1" u="sng" dirty="0">
                <a:solidFill>
                  <a:srgbClr val="4A4F42"/>
                </a:solidFill>
                <a:latin typeface="Arial"/>
                <a:cs typeface="Arial"/>
              </a:rPr>
              <a:t>Summer 2022</a:t>
            </a:r>
          </a:p>
        </p:txBody>
      </p:sp>
      <p:sp>
        <p:nvSpPr>
          <p:cNvPr id="48" name="TextBox 47">
            <a:extLst>
              <a:ext uri="{FF2B5EF4-FFF2-40B4-BE49-F238E27FC236}">
                <a16:creationId xmlns:a16="http://schemas.microsoft.com/office/drawing/2014/main" id="{89B5FF18-B169-4A38-AD9E-D2D3981EF98C}"/>
              </a:ext>
            </a:extLst>
          </p:cNvPr>
          <p:cNvSpPr txBox="1"/>
          <p:nvPr/>
        </p:nvSpPr>
        <p:spPr>
          <a:xfrm>
            <a:off x="6865760" y="773028"/>
            <a:ext cx="2651482" cy="338554"/>
          </a:xfrm>
          <a:prstGeom prst="rect">
            <a:avLst/>
          </a:prstGeom>
          <a:noFill/>
        </p:spPr>
        <p:txBody>
          <a:bodyPr wrap="square" rtlCol="0">
            <a:spAutoFit/>
          </a:bodyPr>
          <a:lstStyle/>
          <a:p>
            <a:r>
              <a:rPr lang="en-US" sz="1600" b="1" u="sng" dirty="0">
                <a:solidFill>
                  <a:srgbClr val="4A4F42"/>
                </a:solidFill>
                <a:latin typeface="Arial"/>
                <a:cs typeface="Arial"/>
              </a:rPr>
              <a:t>Forecast 6-12 Months</a:t>
            </a:r>
          </a:p>
        </p:txBody>
      </p:sp>
      <p:sp>
        <p:nvSpPr>
          <p:cNvPr id="49" name="TextBox 48">
            <a:extLst>
              <a:ext uri="{FF2B5EF4-FFF2-40B4-BE49-F238E27FC236}">
                <a16:creationId xmlns:a16="http://schemas.microsoft.com/office/drawing/2014/main" id="{E91D1C47-DA24-4C68-903E-273C774C195C}"/>
              </a:ext>
            </a:extLst>
          </p:cNvPr>
          <p:cNvSpPr txBox="1"/>
          <p:nvPr/>
        </p:nvSpPr>
        <p:spPr>
          <a:xfrm>
            <a:off x="280187" y="1127273"/>
            <a:ext cx="3083930" cy="3970318"/>
          </a:xfrm>
          <a:prstGeom prst="rect">
            <a:avLst/>
          </a:prstGeom>
          <a:noFill/>
        </p:spPr>
        <p:txBody>
          <a:bodyPr wrap="square" rtlCol="0">
            <a:spAutoFit/>
          </a:bodyPr>
          <a:lstStyle/>
          <a:p>
            <a:pPr marL="285750" indent="-285750">
              <a:buFont typeface="Arial" pitchFamily="34" charset="0"/>
              <a:buChar char="•"/>
            </a:pPr>
            <a:r>
              <a:rPr lang="en-US" sz="1400" b="1" dirty="0">
                <a:solidFill>
                  <a:srgbClr val="4A4F42"/>
                </a:solidFill>
                <a:latin typeface="Arial"/>
                <a:cs typeface="Arial"/>
              </a:rPr>
              <a:t>Membership </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Retail Performance</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Insurance </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Advertising</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Corporate Sponsorships</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Foundation Donations</a:t>
            </a: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Investments</a:t>
            </a:r>
          </a:p>
          <a:p>
            <a:pPr marL="285750" indent="-285750">
              <a:buFont typeface="Arial" pitchFamily="34" charset="0"/>
              <a:buChar char="•"/>
            </a:pPr>
            <a:endParaRPr lang="en-US" sz="1000" b="1" dirty="0">
              <a:solidFill>
                <a:srgbClr val="4A4F42"/>
              </a:solidFill>
              <a:latin typeface="Arial"/>
              <a:cs typeface="Arial"/>
            </a:endParaRPr>
          </a:p>
          <a:p>
            <a:endParaRPr lang="en-US" sz="10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Overall Cash Flow</a:t>
            </a:r>
          </a:p>
        </p:txBody>
      </p:sp>
      <p:sp>
        <p:nvSpPr>
          <p:cNvPr id="50" name="Rectangle 49">
            <a:extLst>
              <a:ext uri="{FF2B5EF4-FFF2-40B4-BE49-F238E27FC236}">
                <a16:creationId xmlns:a16="http://schemas.microsoft.com/office/drawing/2014/main" id="{D5C5EFBE-BE60-4600-BA21-8CDAE001E561}"/>
              </a:ext>
            </a:extLst>
          </p:cNvPr>
          <p:cNvSpPr/>
          <p:nvPr/>
        </p:nvSpPr>
        <p:spPr>
          <a:xfrm>
            <a:off x="503996" y="4319711"/>
            <a:ext cx="8349110" cy="1661993"/>
          </a:xfrm>
          <a:prstGeom prst="rect">
            <a:avLst/>
          </a:prstGeom>
        </p:spPr>
        <p:txBody>
          <a:bodyPr wrap="square">
            <a:spAutoFit/>
          </a:bodyPr>
          <a:lstStyle/>
          <a:p>
            <a:r>
              <a:rPr lang="en-US" sz="1100" b="1" dirty="0">
                <a:solidFill>
                  <a:srgbClr val="4A4F42"/>
                </a:solidFill>
                <a:latin typeface="Arial"/>
                <a:cs typeface="Arial"/>
              </a:rPr>
              <a:t>	</a:t>
            </a:r>
          </a:p>
          <a:p>
            <a:r>
              <a:rPr lang="en-US" sz="1100" b="1" dirty="0">
                <a:solidFill>
                  <a:srgbClr val="4A4F42"/>
                </a:solidFill>
                <a:latin typeface="Arial"/>
                <a:cs typeface="Arial"/>
              </a:rPr>
              <a:t>	</a:t>
            </a:r>
          </a:p>
          <a:p>
            <a:r>
              <a:rPr lang="en-US" sz="1100" b="1" dirty="0">
                <a:solidFill>
                  <a:srgbClr val="4A4F42"/>
                </a:solidFill>
                <a:latin typeface="Arial"/>
                <a:cs typeface="Arial"/>
              </a:rPr>
              <a:t>	</a:t>
            </a:r>
          </a:p>
          <a:p>
            <a:r>
              <a:rPr lang="en-US" sz="1400" b="1" dirty="0">
                <a:solidFill>
                  <a:srgbClr val="4A4F42"/>
                </a:solidFill>
                <a:latin typeface="Arial"/>
                <a:cs typeface="Arial"/>
              </a:rPr>
              <a:t>		</a:t>
            </a:r>
          </a:p>
          <a:p>
            <a:endParaRPr lang="en-US" sz="1100" b="1" dirty="0">
              <a:solidFill>
                <a:srgbClr val="4A4F42"/>
              </a:solidFill>
              <a:latin typeface="Arial"/>
              <a:cs typeface="Arial"/>
            </a:endParaRPr>
          </a:p>
          <a:p>
            <a:r>
              <a:rPr lang="en-US" sz="1100" b="1" dirty="0">
                <a:solidFill>
                  <a:srgbClr val="4A4F42"/>
                </a:solidFill>
                <a:latin typeface="Arial"/>
                <a:cs typeface="Arial"/>
              </a:rPr>
              <a:t>	</a:t>
            </a:r>
          </a:p>
          <a:p>
            <a:endParaRPr lang="en-US" sz="1100" b="1" dirty="0">
              <a:solidFill>
                <a:srgbClr val="4A4F42"/>
              </a:solidFill>
              <a:latin typeface="Arial"/>
              <a:cs typeface="Arial"/>
            </a:endParaRPr>
          </a:p>
          <a:p>
            <a:r>
              <a:rPr lang="en-US" sz="1100" b="1" dirty="0">
                <a:solidFill>
                  <a:srgbClr val="4A4F42"/>
                </a:solidFill>
                <a:latin typeface="Arial"/>
                <a:cs typeface="Arial"/>
              </a:rPr>
              <a:t>	</a:t>
            </a:r>
          </a:p>
          <a:p>
            <a:r>
              <a:rPr lang="en-US" sz="1100" b="1" dirty="0">
                <a:solidFill>
                  <a:srgbClr val="4A4F42"/>
                </a:solidFill>
                <a:latin typeface="Arial"/>
                <a:cs typeface="Arial"/>
              </a:rPr>
              <a:t>	</a:t>
            </a:r>
          </a:p>
        </p:txBody>
      </p:sp>
      <p:sp>
        <p:nvSpPr>
          <p:cNvPr id="51" name="Flowchart: Connector 50">
            <a:extLst>
              <a:ext uri="{FF2B5EF4-FFF2-40B4-BE49-F238E27FC236}">
                <a16:creationId xmlns:a16="http://schemas.microsoft.com/office/drawing/2014/main" id="{79439CB2-6787-4A24-BEB1-DA0AF9CBB343}"/>
              </a:ext>
            </a:extLst>
          </p:cNvPr>
          <p:cNvSpPr/>
          <p:nvPr/>
        </p:nvSpPr>
        <p:spPr>
          <a:xfrm>
            <a:off x="398198" y="514890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2" name="Rectangle 51">
            <a:extLst>
              <a:ext uri="{FF2B5EF4-FFF2-40B4-BE49-F238E27FC236}">
                <a16:creationId xmlns:a16="http://schemas.microsoft.com/office/drawing/2014/main" id="{5F179EC2-B314-4CFF-A271-A67E912CBB09}"/>
              </a:ext>
            </a:extLst>
          </p:cNvPr>
          <p:cNvSpPr/>
          <p:nvPr/>
        </p:nvSpPr>
        <p:spPr>
          <a:xfrm>
            <a:off x="600124" y="5131951"/>
            <a:ext cx="2097049" cy="292388"/>
          </a:xfrm>
          <a:prstGeom prst="rect">
            <a:avLst/>
          </a:prstGeom>
        </p:spPr>
        <p:txBody>
          <a:bodyPr wrap="none">
            <a:spAutoFit/>
          </a:bodyPr>
          <a:lstStyle/>
          <a:p>
            <a:r>
              <a:rPr lang="en-US" sz="1300" b="1" dirty="0">
                <a:solidFill>
                  <a:srgbClr val="4A4F42"/>
                </a:solidFill>
                <a:latin typeface="Arial"/>
                <a:cs typeface="Arial"/>
              </a:rPr>
              <a:t> = Meeting Expectations</a:t>
            </a:r>
            <a:endParaRPr lang="en-US" sz="1300" dirty="0"/>
          </a:p>
        </p:txBody>
      </p:sp>
      <p:sp>
        <p:nvSpPr>
          <p:cNvPr id="53" name="Flowchart: Connector 52">
            <a:extLst>
              <a:ext uri="{FF2B5EF4-FFF2-40B4-BE49-F238E27FC236}">
                <a16:creationId xmlns:a16="http://schemas.microsoft.com/office/drawing/2014/main" id="{7218403A-71CE-496C-81BD-7D5A9CD8A89C}"/>
              </a:ext>
            </a:extLst>
          </p:cNvPr>
          <p:cNvSpPr/>
          <p:nvPr/>
        </p:nvSpPr>
        <p:spPr>
          <a:xfrm>
            <a:off x="2678456" y="5131951"/>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5" name="Rectangle 54">
            <a:extLst>
              <a:ext uri="{FF2B5EF4-FFF2-40B4-BE49-F238E27FC236}">
                <a16:creationId xmlns:a16="http://schemas.microsoft.com/office/drawing/2014/main" id="{0515990B-1FB4-4BE7-A391-4241A026E4BA}"/>
              </a:ext>
            </a:extLst>
          </p:cNvPr>
          <p:cNvSpPr/>
          <p:nvPr/>
        </p:nvSpPr>
        <p:spPr>
          <a:xfrm>
            <a:off x="2901023" y="5132276"/>
            <a:ext cx="2586768" cy="292388"/>
          </a:xfrm>
          <a:prstGeom prst="rect">
            <a:avLst/>
          </a:prstGeom>
        </p:spPr>
        <p:txBody>
          <a:bodyPr wrap="square">
            <a:spAutoFit/>
          </a:bodyPr>
          <a:lstStyle/>
          <a:p>
            <a:r>
              <a:rPr lang="en-US" sz="1100" b="1" dirty="0">
                <a:solidFill>
                  <a:srgbClr val="4A4F42"/>
                </a:solidFill>
                <a:latin typeface="Arial"/>
                <a:cs typeface="Arial"/>
              </a:rPr>
              <a:t> </a:t>
            </a:r>
            <a:r>
              <a:rPr lang="en-US" sz="1300" b="1" dirty="0">
                <a:solidFill>
                  <a:srgbClr val="4A4F42"/>
                </a:solidFill>
                <a:latin typeface="Arial"/>
                <a:cs typeface="Arial"/>
              </a:rPr>
              <a:t>=  Not Meeting Expectations</a:t>
            </a:r>
            <a:endParaRPr lang="en-US" sz="1300" dirty="0"/>
          </a:p>
        </p:txBody>
      </p:sp>
      <p:sp>
        <p:nvSpPr>
          <p:cNvPr id="57" name="Flowchart: Connector 56">
            <a:extLst>
              <a:ext uri="{FF2B5EF4-FFF2-40B4-BE49-F238E27FC236}">
                <a16:creationId xmlns:a16="http://schemas.microsoft.com/office/drawing/2014/main" id="{9F9B6D44-E62E-4634-8166-058234A08409}"/>
              </a:ext>
            </a:extLst>
          </p:cNvPr>
          <p:cNvSpPr/>
          <p:nvPr/>
        </p:nvSpPr>
        <p:spPr>
          <a:xfrm>
            <a:off x="5421133" y="5135774"/>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9" name="Rectangle 58">
            <a:extLst>
              <a:ext uri="{FF2B5EF4-FFF2-40B4-BE49-F238E27FC236}">
                <a16:creationId xmlns:a16="http://schemas.microsoft.com/office/drawing/2014/main" id="{C8E6CD63-EC51-4983-93B5-9C0B9BF711D3}"/>
              </a:ext>
            </a:extLst>
          </p:cNvPr>
          <p:cNvSpPr/>
          <p:nvPr/>
        </p:nvSpPr>
        <p:spPr>
          <a:xfrm>
            <a:off x="5514655" y="5136149"/>
            <a:ext cx="3526889" cy="292388"/>
          </a:xfrm>
          <a:prstGeom prst="rect">
            <a:avLst/>
          </a:prstGeom>
        </p:spPr>
        <p:txBody>
          <a:bodyPr wrap="square">
            <a:spAutoFit/>
          </a:bodyPr>
          <a:lstStyle/>
          <a:p>
            <a:r>
              <a:rPr lang="en-US" sz="1100" b="1" dirty="0">
                <a:solidFill>
                  <a:srgbClr val="4A4F42"/>
                </a:solidFill>
                <a:latin typeface="Arial"/>
                <a:cs typeface="Arial"/>
              </a:rPr>
              <a:t>  </a:t>
            </a:r>
            <a:r>
              <a:rPr lang="en-US" sz="1300" b="1" dirty="0">
                <a:solidFill>
                  <a:srgbClr val="4A4F42"/>
                </a:solidFill>
                <a:latin typeface="Arial"/>
                <a:cs typeface="Arial"/>
              </a:rPr>
              <a:t>=  Off Track / Potential Board Assistance</a:t>
            </a:r>
            <a:endParaRPr lang="en-US" sz="1300" dirty="0"/>
          </a:p>
        </p:txBody>
      </p:sp>
      <p:sp>
        <p:nvSpPr>
          <p:cNvPr id="60" name="TextBox 59">
            <a:extLst>
              <a:ext uri="{FF2B5EF4-FFF2-40B4-BE49-F238E27FC236}">
                <a16:creationId xmlns:a16="http://schemas.microsoft.com/office/drawing/2014/main" id="{E8848DD9-FC7F-45DC-8F2E-586E437F4DEF}"/>
              </a:ext>
            </a:extLst>
          </p:cNvPr>
          <p:cNvSpPr txBox="1"/>
          <p:nvPr/>
        </p:nvSpPr>
        <p:spPr>
          <a:xfrm>
            <a:off x="3593163" y="1230398"/>
            <a:ext cx="339213" cy="1862048"/>
          </a:xfrm>
          <a:prstGeom prst="rect">
            <a:avLst/>
          </a:prstGeom>
          <a:noFill/>
        </p:spPr>
        <p:txBody>
          <a:bodyPr wrap="square" rtlCol="0">
            <a:spAutoFit/>
          </a:bodyPr>
          <a:lstStyle/>
          <a:p>
            <a:pPr algn="ctr"/>
            <a:endParaRPr lang="en-US" sz="15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p:txBody>
      </p:sp>
      <p:sp>
        <p:nvSpPr>
          <p:cNvPr id="61" name="Flowchart: Connector 60">
            <a:extLst>
              <a:ext uri="{FF2B5EF4-FFF2-40B4-BE49-F238E27FC236}">
                <a16:creationId xmlns:a16="http://schemas.microsoft.com/office/drawing/2014/main" id="{4E8E7C63-0447-4F2F-A424-A692885EB926}"/>
              </a:ext>
            </a:extLst>
          </p:cNvPr>
          <p:cNvSpPr/>
          <p:nvPr/>
        </p:nvSpPr>
        <p:spPr>
          <a:xfrm>
            <a:off x="3650547" y="1274580"/>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2" name="Flowchart: Connector 61">
            <a:extLst>
              <a:ext uri="{FF2B5EF4-FFF2-40B4-BE49-F238E27FC236}">
                <a16:creationId xmlns:a16="http://schemas.microsoft.com/office/drawing/2014/main" id="{269557CC-1C69-46CF-9F38-28EBA588268B}"/>
              </a:ext>
            </a:extLst>
          </p:cNvPr>
          <p:cNvSpPr/>
          <p:nvPr/>
        </p:nvSpPr>
        <p:spPr>
          <a:xfrm>
            <a:off x="3650546" y="1709098"/>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3" name="Flowchart: Connector 62">
            <a:extLst>
              <a:ext uri="{FF2B5EF4-FFF2-40B4-BE49-F238E27FC236}">
                <a16:creationId xmlns:a16="http://schemas.microsoft.com/office/drawing/2014/main" id="{8CAF6CE2-B1E5-4E3C-BF31-F83881538BBE}"/>
              </a:ext>
            </a:extLst>
          </p:cNvPr>
          <p:cNvSpPr/>
          <p:nvPr/>
        </p:nvSpPr>
        <p:spPr>
          <a:xfrm>
            <a:off x="3650546" y="2175596"/>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4" name="Flowchart: Connector 63">
            <a:extLst>
              <a:ext uri="{FF2B5EF4-FFF2-40B4-BE49-F238E27FC236}">
                <a16:creationId xmlns:a16="http://schemas.microsoft.com/office/drawing/2014/main" id="{00A1B7AE-5223-4C71-B91B-895E3CB9AA80}"/>
              </a:ext>
            </a:extLst>
          </p:cNvPr>
          <p:cNvSpPr/>
          <p:nvPr/>
        </p:nvSpPr>
        <p:spPr>
          <a:xfrm>
            <a:off x="3650543" y="272007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5" name="Flowchart: Connector 64">
            <a:extLst>
              <a:ext uri="{FF2B5EF4-FFF2-40B4-BE49-F238E27FC236}">
                <a16:creationId xmlns:a16="http://schemas.microsoft.com/office/drawing/2014/main" id="{AFBABE92-9664-4BC4-B5D8-9B4DF17DC172}"/>
              </a:ext>
            </a:extLst>
          </p:cNvPr>
          <p:cNvSpPr/>
          <p:nvPr/>
        </p:nvSpPr>
        <p:spPr>
          <a:xfrm>
            <a:off x="3650544" y="3263220"/>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6" name="Flowchart: Connector 65">
            <a:extLst>
              <a:ext uri="{FF2B5EF4-FFF2-40B4-BE49-F238E27FC236}">
                <a16:creationId xmlns:a16="http://schemas.microsoft.com/office/drawing/2014/main" id="{88AD10A7-DF72-4FCC-BA07-2E8C67E94D7C}"/>
              </a:ext>
            </a:extLst>
          </p:cNvPr>
          <p:cNvSpPr/>
          <p:nvPr/>
        </p:nvSpPr>
        <p:spPr>
          <a:xfrm>
            <a:off x="3650545" y="377007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7" name="Flowchart: Connector 66">
            <a:extLst>
              <a:ext uri="{FF2B5EF4-FFF2-40B4-BE49-F238E27FC236}">
                <a16:creationId xmlns:a16="http://schemas.microsoft.com/office/drawing/2014/main" id="{7E0CC178-3453-4B5A-9E22-E3EBEB1EE9E7}"/>
              </a:ext>
            </a:extLst>
          </p:cNvPr>
          <p:cNvSpPr/>
          <p:nvPr/>
        </p:nvSpPr>
        <p:spPr>
          <a:xfrm>
            <a:off x="3643670" y="4285242"/>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9" name="Flowchart: Connector 68">
            <a:extLst>
              <a:ext uri="{FF2B5EF4-FFF2-40B4-BE49-F238E27FC236}">
                <a16:creationId xmlns:a16="http://schemas.microsoft.com/office/drawing/2014/main" id="{9735FCA3-20A6-492D-A359-57925C44AB41}"/>
              </a:ext>
            </a:extLst>
          </p:cNvPr>
          <p:cNvSpPr/>
          <p:nvPr/>
        </p:nvSpPr>
        <p:spPr>
          <a:xfrm>
            <a:off x="5497575" y="1279417"/>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0" name="Flowchart: Connector 69">
            <a:extLst>
              <a:ext uri="{FF2B5EF4-FFF2-40B4-BE49-F238E27FC236}">
                <a16:creationId xmlns:a16="http://schemas.microsoft.com/office/drawing/2014/main" id="{024FDE58-5955-422B-9651-3007CCC43B3B}"/>
              </a:ext>
            </a:extLst>
          </p:cNvPr>
          <p:cNvSpPr/>
          <p:nvPr/>
        </p:nvSpPr>
        <p:spPr>
          <a:xfrm>
            <a:off x="7736378" y="1274168"/>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1" name="Flowchart: Connector 70">
            <a:extLst>
              <a:ext uri="{FF2B5EF4-FFF2-40B4-BE49-F238E27FC236}">
                <a16:creationId xmlns:a16="http://schemas.microsoft.com/office/drawing/2014/main" id="{9E6039F7-E6A6-46A6-A0E1-988DFF2342B2}"/>
              </a:ext>
            </a:extLst>
          </p:cNvPr>
          <p:cNvSpPr/>
          <p:nvPr/>
        </p:nvSpPr>
        <p:spPr>
          <a:xfrm>
            <a:off x="5497574" y="1710635"/>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2" name="Flowchart: Connector 71">
            <a:extLst>
              <a:ext uri="{FF2B5EF4-FFF2-40B4-BE49-F238E27FC236}">
                <a16:creationId xmlns:a16="http://schemas.microsoft.com/office/drawing/2014/main" id="{187668B1-0ED1-4C3D-A042-5F7AE500B5E9}"/>
              </a:ext>
            </a:extLst>
          </p:cNvPr>
          <p:cNvSpPr/>
          <p:nvPr/>
        </p:nvSpPr>
        <p:spPr>
          <a:xfrm>
            <a:off x="7731076" y="1708089"/>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3" name="Flowchart: Connector 72">
            <a:extLst>
              <a:ext uri="{FF2B5EF4-FFF2-40B4-BE49-F238E27FC236}">
                <a16:creationId xmlns:a16="http://schemas.microsoft.com/office/drawing/2014/main" id="{B84308F6-7736-4BCD-BE1B-A9B282884C5C}"/>
              </a:ext>
            </a:extLst>
          </p:cNvPr>
          <p:cNvSpPr/>
          <p:nvPr/>
        </p:nvSpPr>
        <p:spPr>
          <a:xfrm>
            <a:off x="7736574" y="4280284"/>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4" name="Flowchart: Connector 73">
            <a:extLst>
              <a:ext uri="{FF2B5EF4-FFF2-40B4-BE49-F238E27FC236}">
                <a16:creationId xmlns:a16="http://schemas.microsoft.com/office/drawing/2014/main" id="{B749DD33-E416-410E-B620-69623D5F432D}"/>
              </a:ext>
            </a:extLst>
          </p:cNvPr>
          <p:cNvSpPr/>
          <p:nvPr/>
        </p:nvSpPr>
        <p:spPr>
          <a:xfrm>
            <a:off x="5493998" y="4285242"/>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5" name="Flowchart: Connector 74">
            <a:extLst>
              <a:ext uri="{FF2B5EF4-FFF2-40B4-BE49-F238E27FC236}">
                <a16:creationId xmlns:a16="http://schemas.microsoft.com/office/drawing/2014/main" id="{89E57DB8-5200-4215-9129-E316FC73F9EF}"/>
              </a:ext>
            </a:extLst>
          </p:cNvPr>
          <p:cNvSpPr/>
          <p:nvPr/>
        </p:nvSpPr>
        <p:spPr>
          <a:xfrm>
            <a:off x="7738226" y="3769410"/>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6" name="Flowchart: Connector 75">
            <a:extLst>
              <a:ext uri="{FF2B5EF4-FFF2-40B4-BE49-F238E27FC236}">
                <a16:creationId xmlns:a16="http://schemas.microsoft.com/office/drawing/2014/main" id="{68BD1738-3B4C-455E-A159-E6273EFB6521}"/>
              </a:ext>
            </a:extLst>
          </p:cNvPr>
          <p:cNvSpPr/>
          <p:nvPr/>
        </p:nvSpPr>
        <p:spPr>
          <a:xfrm>
            <a:off x="5495061" y="3769410"/>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7" name="Flowchart: Connector 76">
            <a:extLst>
              <a:ext uri="{FF2B5EF4-FFF2-40B4-BE49-F238E27FC236}">
                <a16:creationId xmlns:a16="http://schemas.microsoft.com/office/drawing/2014/main" id="{780C39B3-082C-4AE5-B6AC-845EC1D68AB6}"/>
              </a:ext>
            </a:extLst>
          </p:cNvPr>
          <p:cNvSpPr/>
          <p:nvPr/>
        </p:nvSpPr>
        <p:spPr>
          <a:xfrm>
            <a:off x="7727951" y="326321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8" name="Flowchart: Connector 77">
            <a:extLst>
              <a:ext uri="{FF2B5EF4-FFF2-40B4-BE49-F238E27FC236}">
                <a16:creationId xmlns:a16="http://schemas.microsoft.com/office/drawing/2014/main" id="{FC49B240-7401-4E7F-8E0B-C93468343524}"/>
              </a:ext>
            </a:extLst>
          </p:cNvPr>
          <p:cNvSpPr/>
          <p:nvPr/>
        </p:nvSpPr>
        <p:spPr>
          <a:xfrm>
            <a:off x="5495061" y="325954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9" name="Flowchart: Connector 78">
            <a:extLst>
              <a:ext uri="{FF2B5EF4-FFF2-40B4-BE49-F238E27FC236}">
                <a16:creationId xmlns:a16="http://schemas.microsoft.com/office/drawing/2014/main" id="{0B3B16FE-526D-437B-BCA9-9A1C199351BC}"/>
              </a:ext>
            </a:extLst>
          </p:cNvPr>
          <p:cNvSpPr/>
          <p:nvPr/>
        </p:nvSpPr>
        <p:spPr>
          <a:xfrm>
            <a:off x="5495061" y="2716305"/>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0" name="Flowchart: Connector 79">
            <a:extLst>
              <a:ext uri="{FF2B5EF4-FFF2-40B4-BE49-F238E27FC236}">
                <a16:creationId xmlns:a16="http://schemas.microsoft.com/office/drawing/2014/main" id="{263EB32E-07BF-4A9A-A121-256648DCE8E1}"/>
              </a:ext>
            </a:extLst>
          </p:cNvPr>
          <p:cNvSpPr/>
          <p:nvPr/>
        </p:nvSpPr>
        <p:spPr>
          <a:xfrm>
            <a:off x="7736378" y="2725120"/>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1" name="Flowchart: Connector 80">
            <a:extLst>
              <a:ext uri="{FF2B5EF4-FFF2-40B4-BE49-F238E27FC236}">
                <a16:creationId xmlns:a16="http://schemas.microsoft.com/office/drawing/2014/main" id="{F8FC3D68-B4AA-45DB-A7FE-6C246D2E03A7}"/>
              </a:ext>
            </a:extLst>
          </p:cNvPr>
          <p:cNvSpPr/>
          <p:nvPr/>
        </p:nvSpPr>
        <p:spPr>
          <a:xfrm>
            <a:off x="5497571" y="2179032"/>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2" name="Flowchart: Connector 81">
            <a:extLst>
              <a:ext uri="{FF2B5EF4-FFF2-40B4-BE49-F238E27FC236}">
                <a16:creationId xmlns:a16="http://schemas.microsoft.com/office/drawing/2014/main" id="{163F4FF6-99ED-4904-9946-D298373A4067}"/>
              </a:ext>
            </a:extLst>
          </p:cNvPr>
          <p:cNvSpPr/>
          <p:nvPr/>
        </p:nvSpPr>
        <p:spPr>
          <a:xfrm>
            <a:off x="7731076" y="2180520"/>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91" name="Flowchart: Connector 90">
            <a:extLst>
              <a:ext uri="{FF2B5EF4-FFF2-40B4-BE49-F238E27FC236}">
                <a16:creationId xmlns:a16="http://schemas.microsoft.com/office/drawing/2014/main" id="{C5FF80F7-0EC1-48DD-9743-91C4FE76F88F}"/>
              </a:ext>
            </a:extLst>
          </p:cNvPr>
          <p:cNvSpPr/>
          <p:nvPr/>
        </p:nvSpPr>
        <p:spPr>
          <a:xfrm>
            <a:off x="7952394" y="6329400"/>
            <a:ext cx="806450" cy="218233"/>
          </a:xfrm>
          <a:prstGeom prst="flowChartConnector">
            <a:avLst/>
          </a:prstGeom>
          <a:solidFill>
            <a:srgbClr val="2F4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bg2">
                    <a:lumMod val="50000"/>
                  </a:schemeClr>
                </a:solidFill>
              </a:rPr>
              <a:t>1of 2</a:t>
            </a:r>
          </a:p>
        </p:txBody>
      </p:sp>
      <p:sp>
        <p:nvSpPr>
          <p:cNvPr id="54" name="Rectangle 53">
            <a:extLst>
              <a:ext uri="{FF2B5EF4-FFF2-40B4-BE49-F238E27FC236}">
                <a16:creationId xmlns:a16="http://schemas.microsoft.com/office/drawing/2014/main" id="{EA08B917-D5BB-4345-8420-009D316FF7C4}"/>
              </a:ext>
            </a:extLst>
          </p:cNvPr>
          <p:cNvSpPr/>
          <p:nvPr/>
        </p:nvSpPr>
        <p:spPr>
          <a:xfrm>
            <a:off x="7620001" y="304800"/>
            <a:ext cx="1143000" cy="402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rgbClr val="4A4F42"/>
                </a:solidFill>
                <a:latin typeface="Arial"/>
                <a:cs typeface="Arial"/>
              </a:rPr>
              <a:t>as of 8/9/2022 </a:t>
            </a:r>
            <a:endParaRPr lang="en-US" sz="1000" dirty="0"/>
          </a:p>
        </p:txBody>
      </p:sp>
      <p:sp>
        <p:nvSpPr>
          <p:cNvPr id="58" name="Flowchart: Connector 66">
            <a:extLst>
              <a:ext uri="{FF2B5EF4-FFF2-40B4-BE49-F238E27FC236}">
                <a16:creationId xmlns:a16="http://schemas.microsoft.com/office/drawing/2014/main" id="{DB49B7E4-8310-B54E-A84C-366C074EC149}"/>
              </a:ext>
            </a:extLst>
          </p:cNvPr>
          <p:cNvSpPr/>
          <p:nvPr/>
        </p:nvSpPr>
        <p:spPr>
          <a:xfrm>
            <a:off x="5503563" y="4808524"/>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8" name="Flowchart: Connector 66">
            <a:extLst>
              <a:ext uri="{FF2B5EF4-FFF2-40B4-BE49-F238E27FC236}">
                <a16:creationId xmlns:a16="http://schemas.microsoft.com/office/drawing/2014/main" id="{DC196915-1050-2C4F-928D-5F7205018FB6}"/>
              </a:ext>
            </a:extLst>
          </p:cNvPr>
          <p:cNvSpPr/>
          <p:nvPr/>
        </p:nvSpPr>
        <p:spPr>
          <a:xfrm>
            <a:off x="7736378" y="4804764"/>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89" name="Flowchart: Connector 61">
            <a:extLst>
              <a:ext uri="{FF2B5EF4-FFF2-40B4-BE49-F238E27FC236}">
                <a16:creationId xmlns:a16="http://schemas.microsoft.com/office/drawing/2014/main" id="{89F816B9-7A05-4246-9F31-69F3E12B3003}"/>
              </a:ext>
            </a:extLst>
          </p:cNvPr>
          <p:cNvSpPr/>
          <p:nvPr/>
        </p:nvSpPr>
        <p:spPr>
          <a:xfrm>
            <a:off x="3650546" y="4804764"/>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90" name="Arrow: Up 49">
            <a:extLst>
              <a:ext uri="{FF2B5EF4-FFF2-40B4-BE49-F238E27FC236}">
                <a16:creationId xmlns:a16="http://schemas.microsoft.com/office/drawing/2014/main" id="{0AF6A4F9-9EBD-9248-A94C-F9BD227B80F9}"/>
              </a:ext>
            </a:extLst>
          </p:cNvPr>
          <p:cNvSpPr/>
          <p:nvPr/>
        </p:nvSpPr>
        <p:spPr>
          <a:xfrm rot="10800000">
            <a:off x="5312996" y="4304784"/>
            <a:ext cx="174795" cy="249180"/>
          </a:xfrm>
          <a:prstGeom prst="upArrow">
            <a:avLst/>
          </a:prstGeom>
          <a:solidFill>
            <a:srgbClr val="120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extBox 1">
            <a:extLst>
              <a:ext uri="{FF2B5EF4-FFF2-40B4-BE49-F238E27FC236}">
                <a16:creationId xmlns:a16="http://schemas.microsoft.com/office/drawing/2014/main" id="{C20CD8FB-CE23-99BA-5FD4-8316F767486A}"/>
              </a:ext>
            </a:extLst>
          </p:cNvPr>
          <p:cNvSpPr txBox="1"/>
          <p:nvPr/>
        </p:nvSpPr>
        <p:spPr>
          <a:xfrm>
            <a:off x="5766688" y="2688317"/>
            <a:ext cx="1267155" cy="246221"/>
          </a:xfrm>
          <a:prstGeom prst="rect">
            <a:avLst/>
          </a:prstGeom>
          <a:noFill/>
        </p:spPr>
        <p:txBody>
          <a:bodyPr wrap="square" rtlCol="0">
            <a:spAutoFit/>
          </a:bodyPr>
          <a:lstStyle/>
          <a:p>
            <a:r>
              <a:rPr lang="en-US" sz="1000" dirty="0"/>
              <a:t>*(Camp Lejeune H</a:t>
            </a:r>
            <a:r>
              <a:rPr lang="en-US" sz="600" dirty="0"/>
              <a:t>2</a:t>
            </a:r>
            <a:r>
              <a:rPr lang="en-US" sz="1000" dirty="0"/>
              <a:t>0)</a:t>
            </a:r>
          </a:p>
        </p:txBody>
      </p:sp>
      <p:sp>
        <p:nvSpPr>
          <p:cNvPr id="68" name="Arrow: Up 49">
            <a:extLst>
              <a:ext uri="{FF2B5EF4-FFF2-40B4-BE49-F238E27FC236}">
                <a16:creationId xmlns:a16="http://schemas.microsoft.com/office/drawing/2014/main" id="{ECC64D6C-3850-113E-5C44-7366862BE170}"/>
              </a:ext>
            </a:extLst>
          </p:cNvPr>
          <p:cNvSpPr/>
          <p:nvPr/>
        </p:nvSpPr>
        <p:spPr>
          <a:xfrm>
            <a:off x="7532603" y="1692615"/>
            <a:ext cx="174795" cy="249180"/>
          </a:xfrm>
          <a:prstGeom prst="upArrow">
            <a:avLst/>
          </a:prstGeom>
          <a:solidFill>
            <a:srgbClr val="120D3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B0301AA8-96AC-40F0-A152-ECD69DEF96DA}"/>
              </a:ext>
            </a:extLst>
          </p:cNvPr>
          <p:cNvSpPr/>
          <p:nvPr/>
        </p:nvSpPr>
        <p:spPr>
          <a:xfrm>
            <a:off x="0" y="5397343"/>
            <a:ext cx="9168677" cy="1488560"/>
          </a:xfrm>
          <a:prstGeom prst="rect">
            <a:avLst/>
          </a:prstGeom>
          <a:solidFill>
            <a:srgbClr val="2F4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2F402C"/>
              </a:solidFill>
            </a:endParaRPr>
          </a:p>
        </p:txBody>
      </p:sp>
      <p:pic>
        <p:nvPicPr>
          <p:cNvPr id="18" name="Picture 17" descr="Text&#10;&#10;Description automatically generated with medium confidence">
            <a:extLst>
              <a:ext uri="{FF2B5EF4-FFF2-40B4-BE49-F238E27FC236}">
                <a16:creationId xmlns:a16="http://schemas.microsoft.com/office/drawing/2014/main" id="{535A17F8-2622-4060-8A14-5EC33326CD34}"/>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209800" y="5451335"/>
            <a:ext cx="4492436" cy="1424237"/>
          </a:xfrm>
          <a:prstGeom prst="rect">
            <a:avLst/>
          </a:prstGeom>
        </p:spPr>
      </p:pic>
      <p:sp>
        <p:nvSpPr>
          <p:cNvPr id="37" name="TextBox 36">
            <a:extLst>
              <a:ext uri="{FF2B5EF4-FFF2-40B4-BE49-F238E27FC236}">
                <a16:creationId xmlns:a16="http://schemas.microsoft.com/office/drawing/2014/main" id="{EC27A3AF-FA12-4C1E-8A69-62633B764436}"/>
              </a:ext>
            </a:extLst>
          </p:cNvPr>
          <p:cNvSpPr txBox="1"/>
          <p:nvPr/>
        </p:nvSpPr>
        <p:spPr>
          <a:xfrm>
            <a:off x="762000" y="152400"/>
            <a:ext cx="7086600" cy="400110"/>
          </a:xfrm>
          <a:prstGeom prst="rect">
            <a:avLst/>
          </a:prstGeom>
          <a:noFill/>
        </p:spPr>
        <p:txBody>
          <a:bodyPr wrap="square" rtlCol="0">
            <a:spAutoFit/>
          </a:bodyPr>
          <a:lstStyle/>
          <a:p>
            <a:pPr algn="ctr"/>
            <a:r>
              <a:rPr lang="en-US" sz="2000" b="1">
                <a:solidFill>
                  <a:srgbClr val="4A4F42"/>
                </a:solidFill>
                <a:latin typeface="Arial"/>
                <a:cs typeface="Arial"/>
              </a:rPr>
              <a:t>MCA CEO’s </a:t>
            </a:r>
            <a:r>
              <a:rPr lang="en-US" sz="2000" b="1" dirty="0">
                <a:solidFill>
                  <a:srgbClr val="4A4F42"/>
                </a:solidFill>
                <a:latin typeface="Arial"/>
                <a:cs typeface="Arial"/>
              </a:rPr>
              <a:t>Strategic Assessment</a:t>
            </a:r>
          </a:p>
        </p:txBody>
      </p:sp>
      <p:sp>
        <p:nvSpPr>
          <p:cNvPr id="41" name="TextBox 40">
            <a:extLst>
              <a:ext uri="{FF2B5EF4-FFF2-40B4-BE49-F238E27FC236}">
                <a16:creationId xmlns:a16="http://schemas.microsoft.com/office/drawing/2014/main" id="{4842BFB4-7104-47DF-8DE2-E3C3F5B51AB5}"/>
              </a:ext>
            </a:extLst>
          </p:cNvPr>
          <p:cNvSpPr txBox="1"/>
          <p:nvPr/>
        </p:nvSpPr>
        <p:spPr>
          <a:xfrm>
            <a:off x="2967224" y="478863"/>
            <a:ext cx="3601625" cy="338554"/>
          </a:xfrm>
          <a:prstGeom prst="rect">
            <a:avLst/>
          </a:prstGeom>
          <a:noFill/>
        </p:spPr>
        <p:txBody>
          <a:bodyPr wrap="square" rtlCol="0">
            <a:spAutoFit/>
          </a:bodyPr>
          <a:lstStyle/>
          <a:p>
            <a:r>
              <a:rPr lang="en-US" sz="1600" b="1" dirty="0">
                <a:solidFill>
                  <a:srgbClr val="4A4F42"/>
                </a:solidFill>
                <a:latin typeface="Arial"/>
                <a:cs typeface="Arial"/>
              </a:rPr>
              <a:t>2022 Summer Board Meeting</a:t>
            </a:r>
            <a:endParaRPr lang="en-US" sz="1000" b="1" dirty="0">
              <a:solidFill>
                <a:srgbClr val="4A4F42"/>
              </a:solidFill>
              <a:latin typeface="Arial"/>
              <a:cs typeface="Arial"/>
            </a:endParaRPr>
          </a:p>
        </p:txBody>
      </p:sp>
      <p:sp>
        <p:nvSpPr>
          <p:cNvPr id="43" name="TextBox 42">
            <a:extLst>
              <a:ext uri="{FF2B5EF4-FFF2-40B4-BE49-F238E27FC236}">
                <a16:creationId xmlns:a16="http://schemas.microsoft.com/office/drawing/2014/main" id="{B1B4B622-72CB-40E2-84A9-B515EA6FF2AF}"/>
              </a:ext>
            </a:extLst>
          </p:cNvPr>
          <p:cNvSpPr txBox="1"/>
          <p:nvPr/>
        </p:nvSpPr>
        <p:spPr>
          <a:xfrm>
            <a:off x="517023" y="822600"/>
            <a:ext cx="2980690" cy="338554"/>
          </a:xfrm>
          <a:prstGeom prst="rect">
            <a:avLst/>
          </a:prstGeom>
          <a:noFill/>
        </p:spPr>
        <p:txBody>
          <a:bodyPr wrap="square" rtlCol="0">
            <a:spAutoFit/>
          </a:bodyPr>
          <a:lstStyle/>
          <a:p>
            <a:r>
              <a:rPr lang="en-US" sz="1600" b="1" u="sng" dirty="0">
                <a:solidFill>
                  <a:srgbClr val="4A4F42"/>
                </a:solidFill>
                <a:latin typeface="Arial"/>
                <a:cs typeface="Arial"/>
              </a:rPr>
              <a:t>Focus Area</a:t>
            </a:r>
          </a:p>
        </p:txBody>
      </p:sp>
      <p:sp>
        <p:nvSpPr>
          <p:cNvPr id="45" name="TextBox 44">
            <a:extLst>
              <a:ext uri="{FF2B5EF4-FFF2-40B4-BE49-F238E27FC236}">
                <a16:creationId xmlns:a16="http://schemas.microsoft.com/office/drawing/2014/main" id="{AC2DED6D-03E6-4D47-AF92-EBBA39CB83A9}"/>
              </a:ext>
            </a:extLst>
          </p:cNvPr>
          <p:cNvSpPr txBox="1"/>
          <p:nvPr/>
        </p:nvSpPr>
        <p:spPr>
          <a:xfrm>
            <a:off x="3017481" y="838693"/>
            <a:ext cx="1573126" cy="338554"/>
          </a:xfrm>
          <a:prstGeom prst="rect">
            <a:avLst/>
          </a:prstGeom>
          <a:noFill/>
        </p:spPr>
        <p:txBody>
          <a:bodyPr wrap="square" rtlCol="0">
            <a:spAutoFit/>
          </a:bodyPr>
          <a:lstStyle/>
          <a:p>
            <a:r>
              <a:rPr lang="en-US" sz="1600" b="1" u="sng" dirty="0">
                <a:solidFill>
                  <a:srgbClr val="4A4F42"/>
                </a:solidFill>
                <a:latin typeface="Arial"/>
                <a:cs typeface="Arial"/>
              </a:rPr>
              <a:t>Winter 2022</a:t>
            </a:r>
          </a:p>
        </p:txBody>
      </p:sp>
      <p:sp>
        <p:nvSpPr>
          <p:cNvPr id="47" name="TextBox 46">
            <a:extLst>
              <a:ext uri="{FF2B5EF4-FFF2-40B4-BE49-F238E27FC236}">
                <a16:creationId xmlns:a16="http://schemas.microsoft.com/office/drawing/2014/main" id="{CDD19DDE-F5E6-4D69-B91E-1EABCA358C77}"/>
              </a:ext>
            </a:extLst>
          </p:cNvPr>
          <p:cNvSpPr txBox="1"/>
          <p:nvPr/>
        </p:nvSpPr>
        <p:spPr>
          <a:xfrm>
            <a:off x="4806234" y="97161"/>
            <a:ext cx="1721388" cy="1077218"/>
          </a:xfrm>
          <a:prstGeom prst="rect">
            <a:avLst/>
          </a:prstGeom>
          <a:noFill/>
        </p:spPr>
        <p:txBody>
          <a:bodyPr wrap="square" rtlCol="0">
            <a:spAutoFit/>
          </a:bodyPr>
          <a:lstStyle/>
          <a:p>
            <a:endParaRPr lang="en-US" sz="1600" b="1" u="sng" dirty="0">
              <a:solidFill>
                <a:srgbClr val="4A4F42"/>
              </a:solidFill>
              <a:latin typeface="Arial"/>
              <a:cs typeface="Arial"/>
            </a:endParaRPr>
          </a:p>
          <a:p>
            <a:endParaRPr lang="en-US" sz="1600" b="1" u="sng" dirty="0">
              <a:solidFill>
                <a:srgbClr val="4A4F42"/>
              </a:solidFill>
              <a:latin typeface="Arial"/>
              <a:cs typeface="Arial"/>
            </a:endParaRPr>
          </a:p>
          <a:p>
            <a:endParaRPr lang="en-US" sz="1600" b="1" u="sng" dirty="0">
              <a:solidFill>
                <a:srgbClr val="4A4F42"/>
              </a:solidFill>
              <a:latin typeface="Arial"/>
              <a:cs typeface="Arial"/>
            </a:endParaRPr>
          </a:p>
          <a:p>
            <a:r>
              <a:rPr lang="en-US" sz="1600" b="1" u="sng" dirty="0">
                <a:solidFill>
                  <a:srgbClr val="4A4F42"/>
                </a:solidFill>
                <a:latin typeface="Arial"/>
                <a:cs typeface="Arial"/>
              </a:rPr>
              <a:t>Summer 2022</a:t>
            </a:r>
          </a:p>
        </p:txBody>
      </p:sp>
      <p:sp>
        <p:nvSpPr>
          <p:cNvPr id="48" name="TextBox 47">
            <a:extLst>
              <a:ext uri="{FF2B5EF4-FFF2-40B4-BE49-F238E27FC236}">
                <a16:creationId xmlns:a16="http://schemas.microsoft.com/office/drawing/2014/main" id="{89B5FF18-B169-4A38-AD9E-D2D3981EF98C}"/>
              </a:ext>
            </a:extLst>
          </p:cNvPr>
          <p:cNvSpPr txBox="1"/>
          <p:nvPr/>
        </p:nvSpPr>
        <p:spPr>
          <a:xfrm>
            <a:off x="6865760" y="819788"/>
            <a:ext cx="2651482" cy="338554"/>
          </a:xfrm>
          <a:prstGeom prst="rect">
            <a:avLst/>
          </a:prstGeom>
          <a:noFill/>
        </p:spPr>
        <p:txBody>
          <a:bodyPr wrap="square" rtlCol="0">
            <a:spAutoFit/>
          </a:bodyPr>
          <a:lstStyle/>
          <a:p>
            <a:r>
              <a:rPr lang="en-US" sz="1600" b="1" u="sng" dirty="0">
                <a:solidFill>
                  <a:srgbClr val="4A4F42"/>
                </a:solidFill>
                <a:latin typeface="Arial"/>
                <a:cs typeface="Arial"/>
              </a:rPr>
              <a:t>Forecast 6-12 Months</a:t>
            </a:r>
          </a:p>
        </p:txBody>
      </p:sp>
      <p:sp>
        <p:nvSpPr>
          <p:cNvPr id="51" name="Flowchart: Connector 50">
            <a:extLst>
              <a:ext uri="{FF2B5EF4-FFF2-40B4-BE49-F238E27FC236}">
                <a16:creationId xmlns:a16="http://schemas.microsoft.com/office/drawing/2014/main" id="{79439CB2-6787-4A24-BEB1-DA0AF9CBB343}"/>
              </a:ext>
            </a:extLst>
          </p:cNvPr>
          <p:cNvSpPr/>
          <p:nvPr/>
        </p:nvSpPr>
        <p:spPr>
          <a:xfrm>
            <a:off x="404802" y="5150096"/>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2" name="Rectangle 51">
            <a:extLst>
              <a:ext uri="{FF2B5EF4-FFF2-40B4-BE49-F238E27FC236}">
                <a16:creationId xmlns:a16="http://schemas.microsoft.com/office/drawing/2014/main" id="{5F179EC2-B314-4CFF-A271-A67E912CBB09}"/>
              </a:ext>
            </a:extLst>
          </p:cNvPr>
          <p:cNvSpPr/>
          <p:nvPr/>
        </p:nvSpPr>
        <p:spPr>
          <a:xfrm>
            <a:off x="596130" y="5138091"/>
            <a:ext cx="2097049" cy="292388"/>
          </a:xfrm>
          <a:prstGeom prst="rect">
            <a:avLst/>
          </a:prstGeom>
        </p:spPr>
        <p:txBody>
          <a:bodyPr wrap="none">
            <a:spAutoFit/>
          </a:bodyPr>
          <a:lstStyle/>
          <a:p>
            <a:r>
              <a:rPr lang="en-US" sz="1300" b="1" dirty="0">
                <a:solidFill>
                  <a:srgbClr val="4A4F42"/>
                </a:solidFill>
                <a:latin typeface="Arial"/>
                <a:cs typeface="Arial"/>
              </a:rPr>
              <a:t> = Meeting Expectations</a:t>
            </a:r>
            <a:endParaRPr lang="en-US" sz="1300" dirty="0"/>
          </a:p>
        </p:txBody>
      </p:sp>
      <p:sp>
        <p:nvSpPr>
          <p:cNvPr id="53" name="Flowchart: Connector 52">
            <a:extLst>
              <a:ext uri="{FF2B5EF4-FFF2-40B4-BE49-F238E27FC236}">
                <a16:creationId xmlns:a16="http://schemas.microsoft.com/office/drawing/2014/main" id="{7218403A-71CE-496C-81BD-7D5A9CD8A89C}"/>
              </a:ext>
            </a:extLst>
          </p:cNvPr>
          <p:cNvSpPr/>
          <p:nvPr/>
        </p:nvSpPr>
        <p:spPr>
          <a:xfrm>
            <a:off x="2699071" y="5150095"/>
            <a:ext cx="224443" cy="218233"/>
          </a:xfrm>
          <a:prstGeom prst="flowChartConnector">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5" name="Rectangle 54">
            <a:extLst>
              <a:ext uri="{FF2B5EF4-FFF2-40B4-BE49-F238E27FC236}">
                <a16:creationId xmlns:a16="http://schemas.microsoft.com/office/drawing/2014/main" id="{0515990B-1FB4-4BE7-A391-4241A026E4BA}"/>
              </a:ext>
            </a:extLst>
          </p:cNvPr>
          <p:cNvSpPr/>
          <p:nvPr/>
        </p:nvSpPr>
        <p:spPr>
          <a:xfrm>
            <a:off x="2855717" y="5136507"/>
            <a:ext cx="2586768" cy="292388"/>
          </a:xfrm>
          <a:prstGeom prst="rect">
            <a:avLst/>
          </a:prstGeom>
        </p:spPr>
        <p:txBody>
          <a:bodyPr wrap="square">
            <a:spAutoFit/>
          </a:bodyPr>
          <a:lstStyle/>
          <a:p>
            <a:r>
              <a:rPr lang="en-US" sz="1100" b="1" dirty="0">
                <a:solidFill>
                  <a:srgbClr val="4A4F42"/>
                </a:solidFill>
                <a:latin typeface="Arial"/>
                <a:cs typeface="Arial"/>
              </a:rPr>
              <a:t> </a:t>
            </a:r>
            <a:r>
              <a:rPr lang="en-US" sz="1300" b="1" dirty="0">
                <a:solidFill>
                  <a:srgbClr val="4A4F42"/>
                </a:solidFill>
                <a:latin typeface="Arial"/>
                <a:cs typeface="Arial"/>
              </a:rPr>
              <a:t>=  Not Meeting Expectations</a:t>
            </a:r>
            <a:endParaRPr lang="en-US" sz="1300" dirty="0"/>
          </a:p>
        </p:txBody>
      </p:sp>
      <p:sp>
        <p:nvSpPr>
          <p:cNvPr id="57" name="Flowchart: Connector 56">
            <a:extLst>
              <a:ext uri="{FF2B5EF4-FFF2-40B4-BE49-F238E27FC236}">
                <a16:creationId xmlns:a16="http://schemas.microsoft.com/office/drawing/2014/main" id="{9F9B6D44-E62E-4634-8166-058234A08409}"/>
              </a:ext>
            </a:extLst>
          </p:cNvPr>
          <p:cNvSpPr/>
          <p:nvPr/>
        </p:nvSpPr>
        <p:spPr>
          <a:xfrm>
            <a:off x="5442485" y="5150095"/>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9" name="Rectangle 58">
            <a:extLst>
              <a:ext uri="{FF2B5EF4-FFF2-40B4-BE49-F238E27FC236}">
                <a16:creationId xmlns:a16="http://schemas.microsoft.com/office/drawing/2014/main" id="{C8E6CD63-EC51-4983-93B5-9C0B9BF711D3}"/>
              </a:ext>
            </a:extLst>
          </p:cNvPr>
          <p:cNvSpPr/>
          <p:nvPr/>
        </p:nvSpPr>
        <p:spPr>
          <a:xfrm>
            <a:off x="5544722" y="5134275"/>
            <a:ext cx="3526889" cy="292388"/>
          </a:xfrm>
          <a:prstGeom prst="rect">
            <a:avLst/>
          </a:prstGeom>
        </p:spPr>
        <p:txBody>
          <a:bodyPr wrap="square">
            <a:spAutoFit/>
          </a:bodyPr>
          <a:lstStyle/>
          <a:p>
            <a:r>
              <a:rPr lang="en-US" sz="1100" b="1" dirty="0">
                <a:solidFill>
                  <a:srgbClr val="4A4F42"/>
                </a:solidFill>
                <a:latin typeface="Arial"/>
                <a:cs typeface="Arial"/>
              </a:rPr>
              <a:t>  </a:t>
            </a:r>
            <a:r>
              <a:rPr lang="en-US" sz="1300" b="1" dirty="0">
                <a:solidFill>
                  <a:srgbClr val="4A4F42"/>
                </a:solidFill>
                <a:latin typeface="Arial"/>
                <a:cs typeface="Arial"/>
              </a:rPr>
              <a:t>=  Off Track / Potential Board Assistance</a:t>
            </a:r>
            <a:endParaRPr lang="en-US" sz="1300" dirty="0"/>
          </a:p>
        </p:txBody>
      </p:sp>
      <p:sp>
        <p:nvSpPr>
          <p:cNvPr id="60" name="TextBox 59">
            <a:extLst>
              <a:ext uri="{FF2B5EF4-FFF2-40B4-BE49-F238E27FC236}">
                <a16:creationId xmlns:a16="http://schemas.microsoft.com/office/drawing/2014/main" id="{E8848DD9-FC7F-45DC-8F2E-586E437F4DEF}"/>
              </a:ext>
            </a:extLst>
          </p:cNvPr>
          <p:cNvSpPr txBox="1"/>
          <p:nvPr/>
        </p:nvSpPr>
        <p:spPr>
          <a:xfrm>
            <a:off x="3588755" y="1090684"/>
            <a:ext cx="339213" cy="1862048"/>
          </a:xfrm>
          <a:prstGeom prst="rect">
            <a:avLst/>
          </a:prstGeom>
          <a:noFill/>
        </p:spPr>
        <p:txBody>
          <a:bodyPr wrap="square" rtlCol="0">
            <a:spAutoFit/>
          </a:bodyPr>
          <a:lstStyle/>
          <a:p>
            <a:pPr algn="ctr"/>
            <a:endParaRPr lang="en-US" sz="15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a:p>
            <a:pPr algn="ctr"/>
            <a:endParaRPr lang="en-US" sz="2000" b="1" dirty="0">
              <a:solidFill>
                <a:srgbClr val="4A4F42"/>
              </a:solidFill>
              <a:latin typeface="Arial"/>
              <a:cs typeface="Arial"/>
            </a:endParaRPr>
          </a:p>
        </p:txBody>
      </p:sp>
      <p:sp>
        <p:nvSpPr>
          <p:cNvPr id="62" name="Flowchart: Connector 61">
            <a:extLst>
              <a:ext uri="{FF2B5EF4-FFF2-40B4-BE49-F238E27FC236}">
                <a16:creationId xmlns:a16="http://schemas.microsoft.com/office/drawing/2014/main" id="{269557CC-1C69-46CF-9F38-28EBA588268B}"/>
              </a:ext>
            </a:extLst>
          </p:cNvPr>
          <p:cNvSpPr/>
          <p:nvPr/>
        </p:nvSpPr>
        <p:spPr>
          <a:xfrm>
            <a:off x="3623647" y="139318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3" name="Flowchart: Connector 62">
            <a:extLst>
              <a:ext uri="{FF2B5EF4-FFF2-40B4-BE49-F238E27FC236}">
                <a16:creationId xmlns:a16="http://schemas.microsoft.com/office/drawing/2014/main" id="{8CAF6CE2-B1E5-4E3C-BF31-F83881538BBE}"/>
              </a:ext>
            </a:extLst>
          </p:cNvPr>
          <p:cNvSpPr/>
          <p:nvPr/>
        </p:nvSpPr>
        <p:spPr>
          <a:xfrm>
            <a:off x="3623648" y="1932307"/>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4" name="Flowchart: Connector 63">
            <a:extLst>
              <a:ext uri="{FF2B5EF4-FFF2-40B4-BE49-F238E27FC236}">
                <a16:creationId xmlns:a16="http://schemas.microsoft.com/office/drawing/2014/main" id="{00A1B7AE-5223-4C71-B91B-895E3CB9AA80}"/>
              </a:ext>
            </a:extLst>
          </p:cNvPr>
          <p:cNvSpPr/>
          <p:nvPr/>
        </p:nvSpPr>
        <p:spPr>
          <a:xfrm>
            <a:off x="3623649" y="2496222"/>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5" name="Flowchart: Connector 64">
            <a:extLst>
              <a:ext uri="{FF2B5EF4-FFF2-40B4-BE49-F238E27FC236}">
                <a16:creationId xmlns:a16="http://schemas.microsoft.com/office/drawing/2014/main" id="{AFBABE92-9664-4BC4-B5D8-9B4DF17DC172}"/>
              </a:ext>
            </a:extLst>
          </p:cNvPr>
          <p:cNvSpPr/>
          <p:nvPr/>
        </p:nvSpPr>
        <p:spPr>
          <a:xfrm>
            <a:off x="3607729" y="303359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6" name="Flowchart: Connector 65">
            <a:extLst>
              <a:ext uri="{FF2B5EF4-FFF2-40B4-BE49-F238E27FC236}">
                <a16:creationId xmlns:a16="http://schemas.microsoft.com/office/drawing/2014/main" id="{88AD10A7-DF72-4FCC-BA07-2E8C67E94D7C}"/>
              </a:ext>
            </a:extLst>
          </p:cNvPr>
          <p:cNvSpPr/>
          <p:nvPr/>
        </p:nvSpPr>
        <p:spPr>
          <a:xfrm>
            <a:off x="3607729" y="3597513"/>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67" name="Flowchart: Connector 66">
            <a:extLst>
              <a:ext uri="{FF2B5EF4-FFF2-40B4-BE49-F238E27FC236}">
                <a16:creationId xmlns:a16="http://schemas.microsoft.com/office/drawing/2014/main" id="{7E0CC178-3453-4B5A-9E22-E3EBEB1EE9E7}"/>
              </a:ext>
            </a:extLst>
          </p:cNvPr>
          <p:cNvSpPr/>
          <p:nvPr/>
        </p:nvSpPr>
        <p:spPr>
          <a:xfrm>
            <a:off x="3608644" y="420183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1" name="Flowchart: Connector 70">
            <a:extLst>
              <a:ext uri="{FF2B5EF4-FFF2-40B4-BE49-F238E27FC236}">
                <a16:creationId xmlns:a16="http://schemas.microsoft.com/office/drawing/2014/main" id="{9E6039F7-E6A6-46A6-A0E1-988DFF2342B2}"/>
              </a:ext>
            </a:extLst>
          </p:cNvPr>
          <p:cNvSpPr/>
          <p:nvPr/>
        </p:nvSpPr>
        <p:spPr>
          <a:xfrm>
            <a:off x="5493065" y="1389723"/>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2" name="Flowchart: Connector 71">
            <a:extLst>
              <a:ext uri="{FF2B5EF4-FFF2-40B4-BE49-F238E27FC236}">
                <a16:creationId xmlns:a16="http://schemas.microsoft.com/office/drawing/2014/main" id="{187668B1-0ED1-4C3D-A042-5F7AE500B5E9}"/>
              </a:ext>
            </a:extLst>
          </p:cNvPr>
          <p:cNvSpPr/>
          <p:nvPr/>
        </p:nvSpPr>
        <p:spPr>
          <a:xfrm>
            <a:off x="7727947" y="138617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3" name="Flowchart: Connector 72">
            <a:extLst>
              <a:ext uri="{FF2B5EF4-FFF2-40B4-BE49-F238E27FC236}">
                <a16:creationId xmlns:a16="http://schemas.microsoft.com/office/drawing/2014/main" id="{B84308F6-7736-4BCD-BE1B-A9B282884C5C}"/>
              </a:ext>
            </a:extLst>
          </p:cNvPr>
          <p:cNvSpPr/>
          <p:nvPr/>
        </p:nvSpPr>
        <p:spPr>
          <a:xfrm>
            <a:off x="7727630" y="420183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4" name="Flowchart: Connector 73">
            <a:extLst>
              <a:ext uri="{FF2B5EF4-FFF2-40B4-BE49-F238E27FC236}">
                <a16:creationId xmlns:a16="http://schemas.microsoft.com/office/drawing/2014/main" id="{B749DD33-E416-410E-B620-69623D5F432D}"/>
              </a:ext>
            </a:extLst>
          </p:cNvPr>
          <p:cNvSpPr/>
          <p:nvPr/>
        </p:nvSpPr>
        <p:spPr>
          <a:xfrm>
            <a:off x="5493065" y="420183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5" name="Flowchart: Connector 74">
            <a:extLst>
              <a:ext uri="{FF2B5EF4-FFF2-40B4-BE49-F238E27FC236}">
                <a16:creationId xmlns:a16="http://schemas.microsoft.com/office/drawing/2014/main" id="{89E57DB8-5200-4215-9129-E316FC73F9EF}"/>
              </a:ext>
            </a:extLst>
          </p:cNvPr>
          <p:cNvSpPr/>
          <p:nvPr/>
        </p:nvSpPr>
        <p:spPr>
          <a:xfrm>
            <a:off x="7715811" y="3587425"/>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6" name="Flowchart: Connector 75">
            <a:extLst>
              <a:ext uri="{FF2B5EF4-FFF2-40B4-BE49-F238E27FC236}">
                <a16:creationId xmlns:a16="http://schemas.microsoft.com/office/drawing/2014/main" id="{68BD1738-3B4C-455E-A159-E6273EFB6521}"/>
              </a:ext>
            </a:extLst>
          </p:cNvPr>
          <p:cNvSpPr/>
          <p:nvPr/>
        </p:nvSpPr>
        <p:spPr>
          <a:xfrm>
            <a:off x="5493064" y="3599037"/>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7" name="Flowchart: Connector 76">
            <a:extLst>
              <a:ext uri="{FF2B5EF4-FFF2-40B4-BE49-F238E27FC236}">
                <a16:creationId xmlns:a16="http://schemas.microsoft.com/office/drawing/2014/main" id="{780C39B3-082C-4AE5-B6AC-845EC1D68AB6}"/>
              </a:ext>
            </a:extLst>
          </p:cNvPr>
          <p:cNvSpPr/>
          <p:nvPr/>
        </p:nvSpPr>
        <p:spPr>
          <a:xfrm>
            <a:off x="7715811" y="3048819"/>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8" name="Flowchart: Connector 77">
            <a:extLst>
              <a:ext uri="{FF2B5EF4-FFF2-40B4-BE49-F238E27FC236}">
                <a16:creationId xmlns:a16="http://schemas.microsoft.com/office/drawing/2014/main" id="{FC49B240-7401-4E7F-8E0B-C93468343524}"/>
              </a:ext>
            </a:extLst>
          </p:cNvPr>
          <p:cNvSpPr/>
          <p:nvPr/>
        </p:nvSpPr>
        <p:spPr>
          <a:xfrm>
            <a:off x="5493064" y="3033322"/>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79" name="Flowchart: Connector 78">
            <a:extLst>
              <a:ext uri="{FF2B5EF4-FFF2-40B4-BE49-F238E27FC236}">
                <a16:creationId xmlns:a16="http://schemas.microsoft.com/office/drawing/2014/main" id="{0B3B16FE-526D-437B-BCA9-9A1C199351BC}"/>
              </a:ext>
            </a:extLst>
          </p:cNvPr>
          <p:cNvSpPr/>
          <p:nvPr/>
        </p:nvSpPr>
        <p:spPr>
          <a:xfrm>
            <a:off x="5493063" y="245167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highlight>
                <a:srgbClr val="FFFF00"/>
              </a:highlight>
            </a:endParaRPr>
          </a:p>
        </p:txBody>
      </p:sp>
      <p:sp>
        <p:nvSpPr>
          <p:cNvPr id="80" name="Flowchart: Connector 79">
            <a:extLst>
              <a:ext uri="{FF2B5EF4-FFF2-40B4-BE49-F238E27FC236}">
                <a16:creationId xmlns:a16="http://schemas.microsoft.com/office/drawing/2014/main" id="{263EB32E-07BF-4A9A-A121-256648DCE8E1}"/>
              </a:ext>
            </a:extLst>
          </p:cNvPr>
          <p:cNvSpPr/>
          <p:nvPr/>
        </p:nvSpPr>
        <p:spPr>
          <a:xfrm>
            <a:off x="7727629" y="2475987"/>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56" name="TextBox 55">
            <a:extLst>
              <a:ext uri="{FF2B5EF4-FFF2-40B4-BE49-F238E27FC236}">
                <a16:creationId xmlns:a16="http://schemas.microsoft.com/office/drawing/2014/main" id="{5F20FAA2-2AF6-4FBD-B5DD-209716D3488C}"/>
              </a:ext>
            </a:extLst>
          </p:cNvPr>
          <p:cNvSpPr txBox="1"/>
          <p:nvPr/>
        </p:nvSpPr>
        <p:spPr>
          <a:xfrm>
            <a:off x="230036" y="1165858"/>
            <a:ext cx="3260795" cy="4616648"/>
          </a:xfrm>
          <a:prstGeom prst="rect">
            <a:avLst/>
          </a:prstGeom>
          <a:noFill/>
        </p:spPr>
        <p:txBody>
          <a:bodyPr wrap="square" rtlCol="0">
            <a:spAutoFit/>
          </a:bodyPr>
          <a:lstStyle/>
          <a:p>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Modern Day Marine Expo</a:t>
            </a: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Foundation Program Delivery</a:t>
            </a: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USMC Senior Leader Support</a:t>
            </a: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Strategic Plan Execution</a:t>
            </a:r>
          </a:p>
          <a:p>
            <a:pPr marL="285750" indent="-285750">
              <a:buFont typeface="Arial" pitchFamily="34" charset="0"/>
              <a:buChar char="•"/>
            </a:pPr>
            <a:endParaRPr lang="en-US" sz="1000" b="1" dirty="0">
              <a:solidFill>
                <a:srgbClr val="4A4F42"/>
              </a:solidFill>
              <a:latin typeface="Arial"/>
              <a:cs typeface="Arial"/>
            </a:endParaRPr>
          </a:p>
          <a:p>
            <a:pPr marL="285750" indent="-285750">
              <a:buFont typeface="Arial" pitchFamily="34" charset="0"/>
              <a:buChar char="•"/>
            </a:pPr>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Relationships w/ Sister NFES</a:t>
            </a:r>
          </a:p>
          <a:p>
            <a:pPr marL="285750" indent="-285750">
              <a:buFont typeface="Arial" pitchFamily="34" charset="0"/>
              <a:buChar char="•"/>
            </a:pPr>
            <a:endParaRPr lang="en-US" sz="1400" b="1" dirty="0">
              <a:solidFill>
                <a:srgbClr val="4A4F42"/>
              </a:solidFill>
              <a:latin typeface="Arial"/>
              <a:cs typeface="Arial"/>
            </a:endParaRPr>
          </a:p>
          <a:p>
            <a:pPr marL="285750" indent="-285750">
              <a:buFont typeface="Arial" pitchFamily="34" charset="0"/>
              <a:buChar char="•"/>
            </a:pPr>
            <a:endParaRPr lang="en-US" sz="12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Digital Presence / Social Media</a:t>
            </a:r>
          </a:p>
          <a:p>
            <a:pPr marL="285750" indent="-285750">
              <a:buFont typeface="Arial" pitchFamily="34" charset="0"/>
              <a:buChar char="•"/>
            </a:pPr>
            <a:endParaRPr lang="en-US" sz="1000" b="1" dirty="0">
              <a:solidFill>
                <a:srgbClr val="4A4F42"/>
              </a:solidFill>
              <a:latin typeface="Arial"/>
              <a:cs typeface="Arial"/>
            </a:endParaRPr>
          </a:p>
          <a:p>
            <a:endParaRPr lang="en-US" sz="1400" b="1" dirty="0">
              <a:solidFill>
                <a:srgbClr val="4A4F42"/>
              </a:solidFill>
              <a:latin typeface="Arial"/>
              <a:cs typeface="Arial"/>
            </a:endParaRPr>
          </a:p>
          <a:p>
            <a:pPr marL="285750" indent="-285750">
              <a:buFont typeface="Arial" pitchFamily="34" charset="0"/>
              <a:buChar char="•"/>
            </a:pPr>
            <a:r>
              <a:rPr lang="en-US" sz="1400" b="1" dirty="0">
                <a:solidFill>
                  <a:srgbClr val="4A4F42"/>
                </a:solidFill>
                <a:latin typeface="Arial"/>
                <a:cs typeface="Arial"/>
              </a:rPr>
              <a:t>NMA Designation</a:t>
            </a:r>
          </a:p>
          <a:p>
            <a:pPr marL="285750" indent="-285750">
              <a:buFont typeface="Arial" pitchFamily="34" charset="0"/>
              <a:buChar char="•"/>
            </a:pPr>
            <a:endParaRPr lang="en-US" sz="1400" b="1" dirty="0">
              <a:solidFill>
                <a:srgbClr val="4A4F42"/>
              </a:solidFill>
              <a:latin typeface="Arial"/>
              <a:cs typeface="Arial"/>
            </a:endParaRPr>
          </a:p>
          <a:p>
            <a:r>
              <a:rPr lang="en-US" sz="1400" b="1" dirty="0">
                <a:solidFill>
                  <a:srgbClr val="4A4F42"/>
                </a:solidFill>
                <a:latin typeface="Arial"/>
                <a:cs typeface="Arial"/>
              </a:rPr>
              <a:t>				</a:t>
            </a:r>
          </a:p>
        </p:txBody>
      </p:sp>
      <p:sp>
        <p:nvSpPr>
          <p:cNvPr id="58" name="Flowchart: Connector 57">
            <a:extLst>
              <a:ext uri="{FF2B5EF4-FFF2-40B4-BE49-F238E27FC236}">
                <a16:creationId xmlns:a16="http://schemas.microsoft.com/office/drawing/2014/main" id="{009DCF0E-7863-43F4-8FA9-32956C47C13D}"/>
              </a:ext>
            </a:extLst>
          </p:cNvPr>
          <p:cNvSpPr/>
          <p:nvPr/>
        </p:nvSpPr>
        <p:spPr>
          <a:xfrm>
            <a:off x="3608645" y="4758975"/>
            <a:ext cx="224443" cy="218233"/>
          </a:xfrm>
          <a:prstGeom prst="flowChartConnector">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91" name="Flowchart: Connector 90">
            <a:extLst>
              <a:ext uri="{FF2B5EF4-FFF2-40B4-BE49-F238E27FC236}">
                <a16:creationId xmlns:a16="http://schemas.microsoft.com/office/drawing/2014/main" id="{27A1DA23-BD12-4779-9850-6E6F96D3EC29}"/>
              </a:ext>
            </a:extLst>
          </p:cNvPr>
          <p:cNvSpPr/>
          <p:nvPr/>
        </p:nvSpPr>
        <p:spPr>
          <a:xfrm>
            <a:off x="5494786" y="4758975"/>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p>
        </p:txBody>
      </p:sp>
      <p:sp>
        <p:nvSpPr>
          <p:cNvPr id="94" name="Flowchart: Connector 93">
            <a:extLst>
              <a:ext uri="{FF2B5EF4-FFF2-40B4-BE49-F238E27FC236}">
                <a16:creationId xmlns:a16="http://schemas.microsoft.com/office/drawing/2014/main" id="{41520D50-404D-4FDD-A651-F65815FA6140}"/>
              </a:ext>
            </a:extLst>
          </p:cNvPr>
          <p:cNvSpPr/>
          <p:nvPr/>
        </p:nvSpPr>
        <p:spPr>
          <a:xfrm>
            <a:off x="7952394" y="6329400"/>
            <a:ext cx="806450" cy="218233"/>
          </a:xfrm>
          <a:prstGeom prst="flowChartConnector">
            <a:avLst/>
          </a:prstGeom>
          <a:solidFill>
            <a:srgbClr val="2F402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900" dirty="0">
                <a:solidFill>
                  <a:schemeClr val="bg2">
                    <a:lumMod val="50000"/>
                  </a:schemeClr>
                </a:solidFill>
              </a:rPr>
              <a:t>2 of 2</a:t>
            </a:r>
          </a:p>
        </p:txBody>
      </p:sp>
      <p:sp>
        <p:nvSpPr>
          <p:cNvPr id="49" name="Rectangle 48">
            <a:extLst>
              <a:ext uri="{FF2B5EF4-FFF2-40B4-BE49-F238E27FC236}">
                <a16:creationId xmlns:a16="http://schemas.microsoft.com/office/drawing/2014/main" id="{0C204532-7A8D-4365-B641-D2B6459DA21F}"/>
              </a:ext>
            </a:extLst>
          </p:cNvPr>
          <p:cNvSpPr/>
          <p:nvPr/>
        </p:nvSpPr>
        <p:spPr>
          <a:xfrm>
            <a:off x="7620001" y="304800"/>
            <a:ext cx="1143000" cy="40217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00" b="1" dirty="0">
                <a:solidFill>
                  <a:srgbClr val="4A4F42"/>
                </a:solidFill>
                <a:latin typeface="Arial"/>
                <a:cs typeface="Arial"/>
              </a:rPr>
              <a:t>as of 8/9/2022 </a:t>
            </a:r>
            <a:endParaRPr lang="en-US" sz="1000" dirty="0"/>
          </a:p>
        </p:txBody>
      </p:sp>
      <p:sp>
        <p:nvSpPr>
          <p:cNvPr id="2" name="Rectangle 1">
            <a:extLst>
              <a:ext uri="{FF2B5EF4-FFF2-40B4-BE49-F238E27FC236}">
                <a16:creationId xmlns:a16="http://schemas.microsoft.com/office/drawing/2014/main" id="{C0CB4EC3-9771-D443-8768-697C7DC48D52}"/>
              </a:ext>
            </a:extLst>
          </p:cNvPr>
          <p:cNvSpPr/>
          <p:nvPr/>
        </p:nvSpPr>
        <p:spPr>
          <a:xfrm>
            <a:off x="7405280" y="4740444"/>
            <a:ext cx="1115611" cy="307777"/>
          </a:xfrm>
          <a:prstGeom prst="rect">
            <a:avLst/>
          </a:prstGeom>
        </p:spPr>
        <p:txBody>
          <a:bodyPr wrap="square">
            <a:spAutoFit/>
          </a:bodyPr>
          <a:lstStyle/>
          <a:p>
            <a:r>
              <a:rPr lang="en-US" sz="1400" b="1" dirty="0">
                <a:solidFill>
                  <a:srgbClr val="4A4F42"/>
                </a:solidFill>
                <a:latin typeface="Arial"/>
                <a:cs typeface="Arial"/>
              </a:rPr>
              <a:t>Complete</a:t>
            </a:r>
            <a:endParaRPr lang="en-US" sz="1400" dirty="0"/>
          </a:p>
        </p:txBody>
      </p:sp>
      <p:sp>
        <p:nvSpPr>
          <p:cNvPr id="54" name="Flowchart: Connector 78">
            <a:extLst>
              <a:ext uri="{FF2B5EF4-FFF2-40B4-BE49-F238E27FC236}">
                <a16:creationId xmlns:a16="http://schemas.microsoft.com/office/drawing/2014/main" id="{FC21B77C-BF64-2640-A6A4-688E5489AF14}"/>
              </a:ext>
            </a:extLst>
          </p:cNvPr>
          <p:cNvSpPr/>
          <p:nvPr/>
        </p:nvSpPr>
        <p:spPr>
          <a:xfrm>
            <a:off x="5494786" y="1934377"/>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highlight>
                <a:srgbClr val="FFFF00"/>
              </a:highlight>
            </a:endParaRPr>
          </a:p>
        </p:txBody>
      </p:sp>
      <p:sp>
        <p:nvSpPr>
          <p:cNvPr id="61" name="Flowchart: Connector 78">
            <a:extLst>
              <a:ext uri="{FF2B5EF4-FFF2-40B4-BE49-F238E27FC236}">
                <a16:creationId xmlns:a16="http://schemas.microsoft.com/office/drawing/2014/main" id="{B07EA4A9-A922-8448-85D4-787064D787D5}"/>
              </a:ext>
            </a:extLst>
          </p:cNvPr>
          <p:cNvSpPr/>
          <p:nvPr/>
        </p:nvSpPr>
        <p:spPr>
          <a:xfrm>
            <a:off x="7715810" y="1930008"/>
            <a:ext cx="224443" cy="218233"/>
          </a:xfrm>
          <a:prstGeom prst="flowChartConnector">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50" dirty="0">
              <a:highlight>
                <a:srgbClr val="FFFF00"/>
              </a:highlight>
            </a:endParaRPr>
          </a:p>
        </p:txBody>
      </p:sp>
    </p:spTree>
    <p:extLst>
      <p:ext uri="{BB962C8B-B14F-4D97-AF65-F5344CB8AC3E}">
        <p14:creationId xmlns:p14="http://schemas.microsoft.com/office/powerpoint/2010/main" val="1517841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5FEF765C-A348-874D-9699-02E5C91C7052}"/>
              </a:ext>
            </a:extLst>
          </p:cNvPr>
          <p:cNvSpPr>
            <a:spLocks noGrp="1"/>
          </p:cNvSpPr>
          <p:nvPr>
            <p:ph type="sldNum" sz="quarter" idx="12"/>
          </p:nvPr>
        </p:nvSpPr>
        <p:spPr/>
        <p:txBody>
          <a:bodyPr/>
          <a:lstStyle/>
          <a:p>
            <a:fld id="{65C3D1F8-002A-47E3-97A1-C6774553AA60}" type="slidenum">
              <a:rPr lang="en-US" smtClean="0"/>
              <a:t>5</a:t>
            </a:fld>
            <a:endParaRPr lang="en-US" dirty="0"/>
          </a:p>
        </p:txBody>
      </p:sp>
      <p:sp>
        <p:nvSpPr>
          <p:cNvPr id="3" name="Rectangle 1">
            <a:extLst>
              <a:ext uri="{FF2B5EF4-FFF2-40B4-BE49-F238E27FC236}">
                <a16:creationId xmlns:a16="http://schemas.microsoft.com/office/drawing/2014/main" id="{B8BD3E1A-F73E-8543-B098-60AE30BBA0DD}"/>
              </a:ext>
            </a:extLst>
          </p:cNvPr>
          <p:cNvSpPr>
            <a:spLocks noChangeArrowheads="1"/>
          </p:cNvSpPr>
          <p:nvPr/>
        </p:nvSpPr>
        <p:spPr bwMode="auto">
          <a:xfrm>
            <a:off x="914400" y="838200"/>
            <a:ext cx="7239000" cy="523220"/>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r>
              <a:rPr lang="en-US" sz="1400" dirty="0"/>
              <a:t>Success towards mission accomplishment for MCA can be determined by growth and value. (</a:t>
            </a:r>
            <a:r>
              <a:rPr lang="en-US" sz="1400" i="1" u="sng" dirty="0"/>
              <a:t>MCA Strategic Plan 2025</a:t>
            </a:r>
            <a:r>
              <a:rPr lang="en-US" sz="1400" dirty="0"/>
              <a:t>)</a:t>
            </a:r>
          </a:p>
        </p:txBody>
      </p:sp>
      <p:sp>
        <p:nvSpPr>
          <p:cNvPr id="5" name="TextBox 4">
            <a:extLst>
              <a:ext uri="{FF2B5EF4-FFF2-40B4-BE49-F238E27FC236}">
                <a16:creationId xmlns:a16="http://schemas.microsoft.com/office/drawing/2014/main" id="{AEC98EC5-6130-6D47-AC0C-6B16D09B6438}"/>
              </a:ext>
            </a:extLst>
          </p:cNvPr>
          <p:cNvSpPr txBox="1"/>
          <p:nvPr/>
        </p:nvSpPr>
        <p:spPr>
          <a:xfrm>
            <a:off x="3352800" y="152400"/>
            <a:ext cx="1974258" cy="369332"/>
          </a:xfrm>
          <a:prstGeom prst="rect">
            <a:avLst/>
          </a:prstGeom>
          <a:solidFill>
            <a:schemeClr val="bg1"/>
          </a:solidFill>
        </p:spPr>
        <p:txBody>
          <a:bodyPr wrap="none" rtlCol="0">
            <a:spAutoFit/>
          </a:bodyPr>
          <a:lstStyle/>
          <a:p>
            <a:r>
              <a:rPr lang="en-US" dirty="0"/>
              <a:t>Assessing Success </a:t>
            </a:r>
          </a:p>
        </p:txBody>
      </p:sp>
      <p:graphicFrame>
        <p:nvGraphicFramePr>
          <p:cNvPr id="7" name="Table 7">
            <a:extLst>
              <a:ext uri="{FF2B5EF4-FFF2-40B4-BE49-F238E27FC236}">
                <a16:creationId xmlns:a16="http://schemas.microsoft.com/office/drawing/2014/main" id="{E8FCBF26-C528-8A47-B751-2C17E3C74BA1}"/>
              </a:ext>
            </a:extLst>
          </p:cNvPr>
          <p:cNvGraphicFramePr>
            <a:graphicFrameLocks noGrp="1"/>
          </p:cNvGraphicFramePr>
          <p:nvPr>
            <p:extLst>
              <p:ext uri="{D42A27DB-BD31-4B8C-83A1-F6EECF244321}">
                <p14:modId xmlns:p14="http://schemas.microsoft.com/office/powerpoint/2010/main" val="3176864199"/>
              </p:ext>
            </p:extLst>
          </p:nvPr>
        </p:nvGraphicFramePr>
        <p:xfrm>
          <a:off x="152400" y="1889761"/>
          <a:ext cx="4495800" cy="2638864"/>
        </p:xfrm>
        <a:graphic>
          <a:graphicData uri="http://schemas.openxmlformats.org/drawingml/2006/table">
            <a:tbl>
              <a:tblPr firstRow="1" bandRow="1">
                <a:tableStyleId>{5C22544A-7EE6-4342-B048-85BDC9FD1C3A}</a:tableStyleId>
              </a:tblPr>
              <a:tblGrid>
                <a:gridCol w="1123950">
                  <a:extLst>
                    <a:ext uri="{9D8B030D-6E8A-4147-A177-3AD203B41FA5}">
                      <a16:colId xmlns:a16="http://schemas.microsoft.com/office/drawing/2014/main" val="3880142907"/>
                    </a:ext>
                  </a:extLst>
                </a:gridCol>
                <a:gridCol w="1123950">
                  <a:extLst>
                    <a:ext uri="{9D8B030D-6E8A-4147-A177-3AD203B41FA5}">
                      <a16:colId xmlns:a16="http://schemas.microsoft.com/office/drawing/2014/main" val="2554454889"/>
                    </a:ext>
                  </a:extLst>
                </a:gridCol>
                <a:gridCol w="1123950">
                  <a:extLst>
                    <a:ext uri="{9D8B030D-6E8A-4147-A177-3AD203B41FA5}">
                      <a16:colId xmlns:a16="http://schemas.microsoft.com/office/drawing/2014/main" val="1230706357"/>
                    </a:ext>
                  </a:extLst>
                </a:gridCol>
                <a:gridCol w="1123950">
                  <a:extLst>
                    <a:ext uri="{9D8B030D-6E8A-4147-A177-3AD203B41FA5}">
                      <a16:colId xmlns:a16="http://schemas.microsoft.com/office/drawing/2014/main" val="2028593395"/>
                    </a:ext>
                  </a:extLst>
                </a:gridCol>
              </a:tblGrid>
              <a:tr h="225303">
                <a:tc>
                  <a:txBody>
                    <a:bodyPr/>
                    <a:lstStyle/>
                    <a:p>
                      <a:r>
                        <a:rPr lang="en-US" sz="1200" b="0" u="sng" baseline="0" dirty="0">
                          <a:solidFill>
                            <a:schemeClr val="tx1"/>
                          </a:solidFill>
                        </a:rPr>
                        <a:t>Value</a:t>
                      </a:r>
                    </a:p>
                  </a:txBody>
                  <a:tcPr>
                    <a:solidFill>
                      <a:schemeClr val="accent1"/>
                    </a:solidFill>
                  </a:tcPr>
                </a:tc>
                <a:tc>
                  <a:txBody>
                    <a:bodyPr/>
                    <a:lstStyle/>
                    <a:p>
                      <a:pPr algn="ctr"/>
                      <a:r>
                        <a:rPr lang="en-US" sz="1200" b="0" u="sng" baseline="0" dirty="0">
                          <a:solidFill>
                            <a:schemeClr val="tx1"/>
                          </a:solidFill>
                        </a:rPr>
                        <a:t>2020</a:t>
                      </a:r>
                    </a:p>
                  </a:txBody>
                  <a:tcPr>
                    <a:solidFill>
                      <a:schemeClr val="accent1"/>
                    </a:solidFill>
                  </a:tcPr>
                </a:tc>
                <a:tc>
                  <a:txBody>
                    <a:bodyPr/>
                    <a:lstStyle/>
                    <a:p>
                      <a:pPr algn="ctr"/>
                      <a:r>
                        <a:rPr lang="en-US" sz="1200" b="0" u="sng" baseline="0" dirty="0">
                          <a:solidFill>
                            <a:schemeClr val="tx1"/>
                          </a:solidFill>
                        </a:rPr>
                        <a:t>2021</a:t>
                      </a:r>
                    </a:p>
                  </a:txBody>
                  <a:tcPr>
                    <a:solidFill>
                      <a:schemeClr val="accent1"/>
                    </a:solidFill>
                  </a:tcPr>
                </a:tc>
                <a:tc>
                  <a:txBody>
                    <a:bodyPr/>
                    <a:lstStyle/>
                    <a:p>
                      <a:pPr algn="ctr"/>
                      <a:r>
                        <a:rPr lang="en-US" sz="1200" b="0" u="sng" baseline="0" dirty="0">
                          <a:solidFill>
                            <a:schemeClr val="tx1"/>
                          </a:solidFill>
                        </a:rPr>
                        <a:t>2022</a:t>
                      </a:r>
                    </a:p>
                  </a:txBody>
                  <a:tcPr>
                    <a:solidFill>
                      <a:schemeClr val="accent1"/>
                    </a:solidFill>
                  </a:tcPr>
                </a:tc>
                <a:extLst>
                  <a:ext uri="{0D108BD9-81ED-4DB2-BD59-A6C34878D82A}">
                    <a16:rowId xmlns:a16="http://schemas.microsoft.com/office/drawing/2014/main" val="3121484626"/>
                  </a:ext>
                </a:extLst>
              </a:tr>
              <a:tr h="375504">
                <a:tc>
                  <a:txBody>
                    <a:bodyPr/>
                    <a:lstStyle/>
                    <a:p>
                      <a:r>
                        <a:rPr lang="en-US" sz="1200" b="0" baseline="0" dirty="0">
                          <a:solidFill>
                            <a:schemeClr val="tx1"/>
                          </a:solidFill>
                        </a:rPr>
                        <a:t>Membership</a:t>
                      </a:r>
                    </a:p>
                  </a:txBody>
                  <a:tcPr>
                    <a:solidFill>
                      <a:schemeClr val="accent2"/>
                    </a:solidFill>
                  </a:tcPr>
                </a:tc>
                <a:tc>
                  <a:txBody>
                    <a:bodyPr/>
                    <a:lstStyle/>
                    <a:p>
                      <a:pPr algn="ctr"/>
                      <a:r>
                        <a:rPr lang="en-US" sz="1200" baseline="0" dirty="0"/>
                        <a:t>55,670</a:t>
                      </a:r>
                    </a:p>
                  </a:txBody>
                  <a:tcPr>
                    <a:solidFill>
                      <a:schemeClr val="accent2"/>
                    </a:solidFill>
                  </a:tcPr>
                </a:tc>
                <a:tc>
                  <a:txBody>
                    <a:bodyPr/>
                    <a:lstStyle/>
                    <a:p>
                      <a:pPr algn="ctr"/>
                      <a:r>
                        <a:rPr lang="en-US" sz="1200" baseline="0" dirty="0">
                          <a:solidFill>
                            <a:schemeClr val="tx1"/>
                          </a:solidFill>
                        </a:rPr>
                        <a:t>46,466</a:t>
                      </a:r>
                    </a:p>
                  </a:txBody>
                  <a:tcPr>
                    <a:solidFill>
                      <a:schemeClr val="accent2"/>
                    </a:solidFill>
                  </a:tcPr>
                </a:tc>
                <a:tc>
                  <a:txBody>
                    <a:bodyPr/>
                    <a:lstStyle/>
                    <a:p>
                      <a:pPr algn="ctr"/>
                      <a:r>
                        <a:rPr lang="en-US" sz="1200" baseline="0" dirty="0">
                          <a:solidFill>
                            <a:schemeClr val="tx1"/>
                          </a:solidFill>
                        </a:rPr>
                        <a:t>41,254*</a:t>
                      </a:r>
                    </a:p>
                  </a:txBody>
                  <a:tcPr>
                    <a:solidFill>
                      <a:schemeClr val="accent2"/>
                    </a:solidFill>
                  </a:tcPr>
                </a:tc>
                <a:extLst>
                  <a:ext uri="{0D108BD9-81ED-4DB2-BD59-A6C34878D82A}">
                    <a16:rowId xmlns:a16="http://schemas.microsoft.com/office/drawing/2014/main" val="1903051829"/>
                  </a:ext>
                </a:extLst>
              </a:tr>
              <a:tr h="274614">
                <a:tc>
                  <a:txBody>
                    <a:bodyPr/>
                    <a:lstStyle/>
                    <a:p>
                      <a:r>
                        <a:rPr lang="en-US" sz="1200" baseline="0" dirty="0"/>
                        <a:t>Readership</a:t>
                      </a:r>
                    </a:p>
                  </a:txBody>
                  <a:tcPr>
                    <a:solidFill>
                      <a:schemeClr val="accent2"/>
                    </a:solidFill>
                  </a:tcPr>
                </a:tc>
                <a:tc>
                  <a:txBody>
                    <a:bodyPr/>
                    <a:lstStyle/>
                    <a:p>
                      <a:pPr algn="ctr"/>
                      <a:r>
                        <a:rPr lang="en-US" sz="1200" baseline="0" dirty="0"/>
                        <a:t>56,481</a:t>
                      </a:r>
                    </a:p>
                  </a:txBody>
                  <a:tcPr>
                    <a:solidFill>
                      <a:schemeClr val="accent2"/>
                    </a:solidFill>
                  </a:tcPr>
                </a:tc>
                <a:tc>
                  <a:txBody>
                    <a:bodyPr/>
                    <a:lstStyle/>
                    <a:p>
                      <a:pPr algn="ctr"/>
                      <a:r>
                        <a:rPr lang="en-US" sz="1200" baseline="0" dirty="0">
                          <a:solidFill>
                            <a:schemeClr val="tx1"/>
                          </a:solidFill>
                        </a:rPr>
                        <a:t>46,466</a:t>
                      </a:r>
                    </a:p>
                  </a:txBody>
                  <a:tcPr>
                    <a:solidFill>
                      <a:schemeClr val="accent2"/>
                    </a:solidFill>
                  </a:tcPr>
                </a:tc>
                <a:tc>
                  <a:txBody>
                    <a:bodyPr/>
                    <a:lstStyle/>
                    <a:p>
                      <a:pPr algn="ctr"/>
                      <a:r>
                        <a:rPr lang="en-US" sz="1200" baseline="0" dirty="0">
                          <a:solidFill>
                            <a:schemeClr val="tx1"/>
                          </a:solidFill>
                        </a:rPr>
                        <a:t>41,317*</a:t>
                      </a:r>
                    </a:p>
                  </a:txBody>
                  <a:tcPr>
                    <a:solidFill>
                      <a:schemeClr val="accent2"/>
                    </a:solidFill>
                  </a:tcPr>
                </a:tc>
                <a:extLst>
                  <a:ext uri="{0D108BD9-81ED-4DB2-BD59-A6C34878D82A}">
                    <a16:rowId xmlns:a16="http://schemas.microsoft.com/office/drawing/2014/main" val="2840799528"/>
                  </a:ext>
                </a:extLst>
              </a:tr>
              <a:tr h="375504">
                <a:tc>
                  <a:txBody>
                    <a:bodyPr/>
                    <a:lstStyle/>
                    <a:p>
                      <a:r>
                        <a:rPr lang="en-US" sz="1200" baseline="0" dirty="0"/>
                        <a:t>Marines Supported</a:t>
                      </a:r>
                    </a:p>
                  </a:txBody>
                  <a:tcPr>
                    <a:solidFill>
                      <a:schemeClr val="accent2"/>
                    </a:solidFill>
                  </a:tcPr>
                </a:tc>
                <a:tc>
                  <a:txBody>
                    <a:bodyPr/>
                    <a:lstStyle/>
                    <a:p>
                      <a:pPr algn="ctr"/>
                      <a:r>
                        <a:rPr lang="en-US" sz="1200" baseline="0" dirty="0"/>
                        <a:t>65,000</a:t>
                      </a:r>
                    </a:p>
                  </a:txBody>
                  <a:tcPr>
                    <a:solidFill>
                      <a:schemeClr val="accent2"/>
                    </a:solidFill>
                  </a:tcPr>
                </a:tc>
                <a:tc>
                  <a:txBody>
                    <a:bodyPr/>
                    <a:lstStyle/>
                    <a:p>
                      <a:pPr algn="ctr"/>
                      <a:r>
                        <a:rPr lang="en-US" sz="1200" baseline="0" dirty="0">
                          <a:solidFill>
                            <a:schemeClr val="tx1"/>
                          </a:solidFill>
                        </a:rPr>
                        <a:t>55,317</a:t>
                      </a:r>
                    </a:p>
                  </a:txBody>
                  <a:tcPr>
                    <a:solidFill>
                      <a:schemeClr val="accent2"/>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aseline="0" dirty="0">
                          <a:solidFill>
                            <a:schemeClr val="tx1"/>
                          </a:solidFill>
                        </a:rPr>
                        <a:t>29,111*</a:t>
                      </a:r>
                    </a:p>
                  </a:txBody>
                  <a:tcPr>
                    <a:solidFill>
                      <a:schemeClr val="accent2"/>
                    </a:solidFill>
                  </a:tcPr>
                </a:tc>
                <a:extLst>
                  <a:ext uri="{0D108BD9-81ED-4DB2-BD59-A6C34878D82A}">
                    <a16:rowId xmlns:a16="http://schemas.microsoft.com/office/drawing/2014/main" val="2913455134"/>
                  </a:ext>
                </a:extLst>
              </a:tr>
              <a:tr h="525706">
                <a:tc>
                  <a:txBody>
                    <a:bodyPr/>
                    <a:lstStyle/>
                    <a:p>
                      <a:r>
                        <a:rPr lang="en-US" sz="1200" baseline="0" dirty="0"/>
                        <a:t>Commands Supported </a:t>
                      </a:r>
                    </a:p>
                  </a:txBody>
                  <a:tcPr>
                    <a:solidFill>
                      <a:schemeClr val="accent2"/>
                    </a:solidFill>
                  </a:tcPr>
                </a:tc>
                <a:tc>
                  <a:txBody>
                    <a:bodyPr/>
                    <a:lstStyle/>
                    <a:p>
                      <a:pPr algn="ctr"/>
                      <a:r>
                        <a:rPr lang="en-US" sz="1200" baseline="0" dirty="0"/>
                        <a:t>226</a:t>
                      </a:r>
                    </a:p>
                  </a:txBody>
                  <a:tcPr>
                    <a:solidFill>
                      <a:schemeClr val="accent2"/>
                    </a:solidFill>
                  </a:tcPr>
                </a:tc>
                <a:tc>
                  <a:txBody>
                    <a:bodyPr/>
                    <a:lstStyle/>
                    <a:p>
                      <a:pPr algn="ctr"/>
                      <a:r>
                        <a:rPr lang="en-US" sz="1200" baseline="0">
                          <a:solidFill>
                            <a:schemeClr val="tx1"/>
                          </a:solidFill>
                        </a:rPr>
                        <a:t>213</a:t>
                      </a:r>
                      <a:endParaRPr lang="en-US" sz="1200" baseline="0" dirty="0">
                        <a:solidFill>
                          <a:schemeClr val="tx1"/>
                        </a:solidFill>
                      </a:endParaRPr>
                    </a:p>
                  </a:txBody>
                  <a:tcPr>
                    <a:solidFill>
                      <a:schemeClr val="accent2"/>
                    </a:solidFill>
                  </a:tcPr>
                </a:tc>
                <a:tc>
                  <a:txBody>
                    <a:bodyPr/>
                    <a:lstStyle/>
                    <a:p>
                      <a:pPr algn="ctr"/>
                      <a:r>
                        <a:rPr lang="en-US" sz="1200" baseline="0" dirty="0">
                          <a:solidFill>
                            <a:schemeClr val="tx1"/>
                          </a:solidFill>
                        </a:rPr>
                        <a:t>62*</a:t>
                      </a:r>
                    </a:p>
                  </a:txBody>
                  <a:tcPr>
                    <a:solidFill>
                      <a:schemeClr val="accent2"/>
                    </a:solidFill>
                  </a:tcPr>
                </a:tc>
                <a:extLst>
                  <a:ext uri="{0D108BD9-81ED-4DB2-BD59-A6C34878D82A}">
                    <a16:rowId xmlns:a16="http://schemas.microsoft.com/office/drawing/2014/main" val="3383445066"/>
                  </a:ext>
                </a:extLst>
              </a:tr>
              <a:tr h="225303">
                <a:tc>
                  <a:txBody>
                    <a:bodyPr/>
                    <a:lstStyle/>
                    <a:p>
                      <a:r>
                        <a:rPr lang="en-US" sz="1200" baseline="0" dirty="0"/>
                        <a:t>Donations</a:t>
                      </a:r>
                    </a:p>
                  </a:txBody>
                  <a:tcPr>
                    <a:solidFill>
                      <a:schemeClr val="accent2"/>
                    </a:solidFill>
                  </a:tcPr>
                </a:tc>
                <a:tc>
                  <a:txBody>
                    <a:bodyPr/>
                    <a:lstStyle/>
                    <a:p>
                      <a:pPr algn="ctr"/>
                      <a:r>
                        <a:rPr lang="en-US" sz="1200" baseline="0" dirty="0"/>
                        <a:t>~$1.4M</a:t>
                      </a:r>
                    </a:p>
                  </a:txBody>
                  <a:tcPr>
                    <a:solidFill>
                      <a:schemeClr val="accent2"/>
                    </a:solidFill>
                  </a:tcPr>
                </a:tc>
                <a:tc>
                  <a:txBody>
                    <a:bodyPr/>
                    <a:lstStyle/>
                    <a:p>
                      <a:pPr algn="ctr"/>
                      <a:r>
                        <a:rPr lang="en-US" sz="1200" baseline="0" dirty="0">
                          <a:solidFill>
                            <a:schemeClr val="tx1"/>
                          </a:solidFill>
                        </a:rPr>
                        <a:t>~$1.8M</a:t>
                      </a:r>
                    </a:p>
                  </a:txBody>
                  <a:tcPr>
                    <a:solidFill>
                      <a:schemeClr val="accent2"/>
                    </a:solidFill>
                  </a:tcPr>
                </a:tc>
                <a:tc>
                  <a:txBody>
                    <a:bodyPr/>
                    <a:lstStyle/>
                    <a:p>
                      <a:pPr algn="ctr"/>
                      <a:r>
                        <a:rPr lang="en-US" sz="1200" baseline="0" dirty="0">
                          <a:solidFill>
                            <a:schemeClr val="tx1"/>
                          </a:solidFill>
                        </a:rPr>
                        <a:t>~$1.1M*</a:t>
                      </a:r>
                    </a:p>
                  </a:txBody>
                  <a:tcPr>
                    <a:solidFill>
                      <a:schemeClr val="accent2"/>
                    </a:solidFill>
                  </a:tcPr>
                </a:tc>
                <a:extLst>
                  <a:ext uri="{0D108BD9-81ED-4DB2-BD59-A6C34878D82A}">
                    <a16:rowId xmlns:a16="http://schemas.microsoft.com/office/drawing/2014/main" val="296780095"/>
                  </a:ext>
                </a:extLst>
              </a:tr>
              <a:tr h="375504">
                <a:tc>
                  <a:txBody>
                    <a:bodyPr/>
                    <a:lstStyle/>
                    <a:p>
                      <a:r>
                        <a:rPr lang="en-US" sz="1200" baseline="0" dirty="0"/>
                        <a:t>Retail (net profits)</a:t>
                      </a:r>
                    </a:p>
                  </a:txBody>
                  <a:tcPr>
                    <a:solidFill>
                      <a:schemeClr val="accent2"/>
                    </a:solidFill>
                  </a:tcPr>
                </a:tc>
                <a:tc>
                  <a:txBody>
                    <a:bodyPr/>
                    <a:lstStyle/>
                    <a:p>
                      <a:pPr algn="ctr"/>
                      <a:r>
                        <a:rPr lang="en-US" sz="1200" baseline="0" dirty="0"/>
                        <a:t>~$186K</a:t>
                      </a:r>
                    </a:p>
                  </a:txBody>
                  <a:tcPr>
                    <a:solidFill>
                      <a:schemeClr val="accent2"/>
                    </a:solidFill>
                  </a:tcPr>
                </a:tc>
                <a:tc>
                  <a:txBody>
                    <a:bodyPr/>
                    <a:lstStyle/>
                    <a:p>
                      <a:pPr algn="ctr"/>
                      <a:r>
                        <a:rPr lang="en-US" sz="1200" baseline="0" dirty="0">
                          <a:solidFill>
                            <a:schemeClr val="tx1"/>
                          </a:solidFill>
                        </a:rPr>
                        <a:t>~$54K</a:t>
                      </a:r>
                    </a:p>
                  </a:txBody>
                  <a:tcPr>
                    <a:solidFill>
                      <a:schemeClr val="accent2"/>
                    </a:solidFill>
                  </a:tcPr>
                </a:tc>
                <a:tc>
                  <a:txBody>
                    <a:bodyPr/>
                    <a:lstStyle/>
                    <a:p>
                      <a:pPr algn="ctr"/>
                      <a:r>
                        <a:rPr lang="en-US" sz="1200" baseline="0" dirty="0">
                          <a:solidFill>
                            <a:schemeClr val="tx1"/>
                          </a:solidFill>
                        </a:rPr>
                        <a:t>~$190K*</a:t>
                      </a:r>
                    </a:p>
                  </a:txBody>
                  <a:tcPr>
                    <a:solidFill>
                      <a:schemeClr val="accent2"/>
                    </a:solidFill>
                  </a:tcPr>
                </a:tc>
                <a:extLst>
                  <a:ext uri="{0D108BD9-81ED-4DB2-BD59-A6C34878D82A}">
                    <a16:rowId xmlns:a16="http://schemas.microsoft.com/office/drawing/2014/main" val="1073420389"/>
                  </a:ext>
                </a:extLst>
              </a:tr>
            </a:tbl>
          </a:graphicData>
        </a:graphic>
      </p:graphicFrame>
      <p:graphicFrame>
        <p:nvGraphicFramePr>
          <p:cNvPr id="15" name="Table 7">
            <a:extLst>
              <a:ext uri="{FF2B5EF4-FFF2-40B4-BE49-F238E27FC236}">
                <a16:creationId xmlns:a16="http://schemas.microsoft.com/office/drawing/2014/main" id="{3E15B1CF-0D3E-0C40-AE1A-8DEA857ED129}"/>
              </a:ext>
            </a:extLst>
          </p:cNvPr>
          <p:cNvGraphicFramePr>
            <a:graphicFrameLocks noGrp="1"/>
          </p:cNvGraphicFramePr>
          <p:nvPr>
            <p:extLst>
              <p:ext uri="{D42A27DB-BD31-4B8C-83A1-F6EECF244321}">
                <p14:modId xmlns:p14="http://schemas.microsoft.com/office/powerpoint/2010/main" val="2475688643"/>
              </p:ext>
            </p:extLst>
          </p:nvPr>
        </p:nvGraphicFramePr>
        <p:xfrm>
          <a:off x="4724400" y="1905000"/>
          <a:ext cx="4267200" cy="1825648"/>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3880142907"/>
                    </a:ext>
                  </a:extLst>
                </a:gridCol>
                <a:gridCol w="1066800">
                  <a:extLst>
                    <a:ext uri="{9D8B030D-6E8A-4147-A177-3AD203B41FA5}">
                      <a16:colId xmlns:a16="http://schemas.microsoft.com/office/drawing/2014/main" val="2554454889"/>
                    </a:ext>
                  </a:extLst>
                </a:gridCol>
                <a:gridCol w="1066800">
                  <a:extLst>
                    <a:ext uri="{9D8B030D-6E8A-4147-A177-3AD203B41FA5}">
                      <a16:colId xmlns:a16="http://schemas.microsoft.com/office/drawing/2014/main" val="1230706357"/>
                    </a:ext>
                  </a:extLst>
                </a:gridCol>
                <a:gridCol w="1066800">
                  <a:extLst>
                    <a:ext uri="{9D8B030D-6E8A-4147-A177-3AD203B41FA5}">
                      <a16:colId xmlns:a16="http://schemas.microsoft.com/office/drawing/2014/main" val="2028593395"/>
                    </a:ext>
                  </a:extLst>
                </a:gridCol>
              </a:tblGrid>
              <a:tr h="225303">
                <a:tc>
                  <a:txBody>
                    <a:bodyPr/>
                    <a:lstStyle/>
                    <a:p>
                      <a:r>
                        <a:rPr lang="en-US" sz="1200" b="0" u="sng" baseline="0" dirty="0">
                          <a:solidFill>
                            <a:schemeClr val="tx1"/>
                          </a:solidFill>
                        </a:rPr>
                        <a:t>Growth</a:t>
                      </a:r>
                    </a:p>
                  </a:txBody>
                  <a:tcPr>
                    <a:solidFill>
                      <a:schemeClr val="accent1"/>
                    </a:solidFill>
                  </a:tcPr>
                </a:tc>
                <a:tc>
                  <a:txBody>
                    <a:bodyPr/>
                    <a:lstStyle/>
                    <a:p>
                      <a:pPr algn="ctr"/>
                      <a:r>
                        <a:rPr lang="en-US" sz="1200" b="0" u="sng" baseline="0" dirty="0">
                          <a:solidFill>
                            <a:schemeClr val="tx1"/>
                          </a:solidFill>
                        </a:rPr>
                        <a:t>2020</a:t>
                      </a:r>
                    </a:p>
                  </a:txBody>
                  <a:tcPr>
                    <a:solidFill>
                      <a:schemeClr val="accent1"/>
                    </a:solidFill>
                  </a:tcPr>
                </a:tc>
                <a:tc>
                  <a:txBody>
                    <a:bodyPr/>
                    <a:lstStyle/>
                    <a:p>
                      <a:pPr algn="ctr"/>
                      <a:r>
                        <a:rPr lang="en-US" sz="1200" b="0" u="sng" baseline="0" dirty="0">
                          <a:solidFill>
                            <a:schemeClr val="tx1"/>
                          </a:solidFill>
                        </a:rPr>
                        <a:t>2021</a:t>
                      </a:r>
                    </a:p>
                  </a:txBody>
                  <a:tcPr>
                    <a:solidFill>
                      <a:schemeClr val="accent1"/>
                    </a:solidFill>
                  </a:tcPr>
                </a:tc>
                <a:tc>
                  <a:txBody>
                    <a:bodyPr/>
                    <a:lstStyle/>
                    <a:p>
                      <a:pPr algn="ctr"/>
                      <a:r>
                        <a:rPr lang="en-US" sz="1200" b="0" u="sng" baseline="0" dirty="0">
                          <a:solidFill>
                            <a:schemeClr val="tx1"/>
                          </a:solidFill>
                        </a:rPr>
                        <a:t>2022</a:t>
                      </a:r>
                    </a:p>
                  </a:txBody>
                  <a:tcPr>
                    <a:solidFill>
                      <a:schemeClr val="accent1"/>
                    </a:solidFill>
                  </a:tcPr>
                </a:tc>
                <a:extLst>
                  <a:ext uri="{0D108BD9-81ED-4DB2-BD59-A6C34878D82A}">
                    <a16:rowId xmlns:a16="http://schemas.microsoft.com/office/drawing/2014/main" val="3121484626"/>
                  </a:ext>
                </a:extLst>
              </a:tr>
              <a:tr h="375504">
                <a:tc>
                  <a:txBody>
                    <a:bodyPr/>
                    <a:lstStyle/>
                    <a:p>
                      <a:r>
                        <a:rPr lang="en-US" sz="1200" b="0" baseline="0" dirty="0">
                          <a:solidFill>
                            <a:schemeClr val="tx1"/>
                          </a:solidFill>
                        </a:rPr>
                        <a:t>CMC</a:t>
                      </a:r>
                    </a:p>
                  </a:txBody>
                  <a:tcPr>
                    <a:solidFill>
                      <a:schemeClr val="accent2"/>
                    </a:solidFill>
                  </a:tcPr>
                </a:tc>
                <a:tc>
                  <a:txBody>
                    <a:bodyPr/>
                    <a:lstStyle/>
                    <a:p>
                      <a:pPr algn="ctr"/>
                      <a:r>
                        <a:rPr lang="en-US" sz="1200" baseline="0" dirty="0">
                          <a:solidFill>
                            <a:schemeClr val="tx1"/>
                          </a:solidFill>
                        </a:rPr>
                        <a:t>🟢</a:t>
                      </a:r>
                      <a:endParaRPr lang="en-US" sz="1200" baseline="0" dirty="0"/>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extLst>
                  <a:ext uri="{0D108BD9-81ED-4DB2-BD59-A6C34878D82A}">
                    <a16:rowId xmlns:a16="http://schemas.microsoft.com/office/drawing/2014/main" val="1903051829"/>
                  </a:ext>
                </a:extLst>
              </a:tr>
              <a:tr h="274614">
                <a:tc>
                  <a:txBody>
                    <a:bodyPr/>
                    <a:lstStyle/>
                    <a:p>
                      <a:r>
                        <a:rPr lang="en-US" sz="1200" baseline="0" dirty="0"/>
                        <a:t>SMMC</a:t>
                      </a:r>
                    </a:p>
                  </a:txBody>
                  <a:tcPr>
                    <a:solidFill>
                      <a:schemeClr val="accent2"/>
                    </a:solidFill>
                  </a:tcPr>
                </a:tc>
                <a:tc>
                  <a:txBody>
                    <a:bodyPr/>
                    <a:lstStyle/>
                    <a:p>
                      <a:pPr algn="ctr"/>
                      <a:r>
                        <a:rPr lang="en-US" sz="1200" baseline="0" dirty="0">
                          <a:solidFill>
                            <a:schemeClr val="tx1"/>
                          </a:solidFill>
                        </a:rPr>
                        <a:t>🟢</a:t>
                      </a:r>
                      <a:endParaRPr lang="en-US" sz="1200" baseline="0" dirty="0"/>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extLst>
                  <a:ext uri="{0D108BD9-81ED-4DB2-BD59-A6C34878D82A}">
                    <a16:rowId xmlns:a16="http://schemas.microsoft.com/office/drawing/2014/main" val="2840799528"/>
                  </a:ext>
                </a:extLst>
              </a:tr>
              <a:tr h="375504">
                <a:tc>
                  <a:txBody>
                    <a:bodyPr/>
                    <a:lstStyle/>
                    <a:p>
                      <a:r>
                        <a:rPr lang="en-US" sz="1200" baseline="0" dirty="0"/>
                        <a:t>MGOs</a:t>
                      </a:r>
                    </a:p>
                  </a:txBody>
                  <a:tcPr>
                    <a:solidFill>
                      <a:schemeClr val="accent2"/>
                    </a:solidFill>
                  </a:tcPr>
                </a:tc>
                <a:tc>
                  <a:txBody>
                    <a:bodyPr/>
                    <a:lstStyle/>
                    <a:p>
                      <a:pPr algn="ctr"/>
                      <a:r>
                        <a:rPr lang="en-US" sz="1200" baseline="0" dirty="0">
                          <a:solidFill>
                            <a:schemeClr val="tx1"/>
                          </a:solidFill>
                        </a:rPr>
                        <a:t>🟢</a:t>
                      </a:r>
                      <a:endParaRPr lang="en-US" sz="1200" baseline="0" dirty="0"/>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extLst>
                  <a:ext uri="{0D108BD9-81ED-4DB2-BD59-A6C34878D82A}">
                    <a16:rowId xmlns:a16="http://schemas.microsoft.com/office/drawing/2014/main" val="2913455134"/>
                  </a:ext>
                </a:extLst>
              </a:tr>
              <a:tr h="525706">
                <a:tc>
                  <a:txBody>
                    <a:bodyPr/>
                    <a:lstStyle/>
                    <a:p>
                      <a:r>
                        <a:rPr lang="en-US" sz="1200" baseline="0" dirty="0"/>
                        <a:t>Friends of the Association</a:t>
                      </a:r>
                    </a:p>
                  </a:txBody>
                  <a:tcPr>
                    <a:solidFill>
                      <a:schemeClr val="accent2"/>
                    </a:solidFill>
                  </a:tcPr>
                </a:tc>
                <a:tc>
                  <a:txBody>
                    <a:bodyPr/>
                    <a:lstStyle/>
                    <a:p>
                      <a:pPr algn="ctr"/>
                      <a:r>
                        <a:rPr lang="en-US" sz="1200" baseline="0" dirty="0">
                          <a:solidFill>
                            <a:schemeClr val="tx1"/>
                          </a:solidFill>
                        </a:rPr>
                        <a:t>🟢</a:t>
                      </a:r>
                      <a:endParaRPr lang="en-US" sz="1200" baseline="0" dirty="0"/>
                    </a:p>
                  </a:txBody>
                  <a:tcPr>
                    <a:solidFill>
                      <a:schemeClr val="accent2"/>
                    </a:solidFill>
                  </a:tcPr>
                </a:tc>
                <a:tc>
                  <a:txBody>
                    <a:bodyPr/>
                    <a:lstStyle/>
                    <a:p>
                      <a:pPr algn="ctr"/>
                      <a:r>
                        <a:rPr lang="en-US" sz="1200" baseline="0" dirty="0">
                          <a:solidFill>
                            <a:schemeClr val="tx1"/>
                          </a:solidFill>
                        </a:rPr>
                        <a:t>🟢</a:t>
                      </a:r>
                    </a:p>
                  </a:txBody>
                  <a:tcPr>
                    <a:solidFill>
                      <a:schemeClr val="accent2"/>
                    </a:solidFill>
                  </a:tcPr>
                </a:tc>
                <a:tc>
                  <a:txBody>
                    <a:bodyPr/>
                    <a:lstStyle/>
                    <a:p>
                      <a:pPr algn="ctr"/>
                      <a:r>
                        <a:rPr lang="en-US" sz="1200" baseline="0" dirty="0">
                          <a:solidFill>
                            <a:schemeClr val="tx1"/>
                          </a:solidFill>
                        </a:rPr>
                        <a:t>🟢</a:t>
                      </a:r>
                    </a:p>
                    <a:p>
                      <a:pPr algn="ctr"/>
                      <a:r>
                        <a:rPr lang="en-US" sz="1050" baseline="0" dirty="0">
                          <a:solidFill>
                            <a:schemeClr val="tx1"/>
                          </a:solidFill>
                        </a:rPr>
                        <a:t>(Potential risk)</a:t>
                      </a:r>
                    </a:p>
                  </a:txBody>
                  <a:tcPr>
                    <a:solidFill>
                      <a:schemeClr val="accent2"/>
                    </a:solidFill>
                  </a:tcPr>
                </a:tc>
                <a:extLst>
                  <a:ext uri="{0D108BD9-81ED-4DB2-BD59-A6C34878D82A}">
                    <a16:rowId xmlns:a16="http://schemas.microsoft.com/office/drawing/2014/main" val="3383445066"/>
                  </a:ext>
                </a:extLst>
              </a:tr>
            </a:tbl>
          </a:graphicData>
        </a:graphic>
      </p:graphicFrame>
      <p:sp>
        <p:nvSpPr>
          <p:cNvPr id="4" name="TextBox 3">
            <a:extLst>
              <a:ext uri="{FF2B5EF4-FFF2-40B4-BE49-F238E27FC236}">
                <a16:creationId xmlns:a16="http://schemas.microsoft.com/office/drawing/2014/main" id="{CBA26C3A-C799-1FBA-20C0-D2C8CB1512A2}"/>
              </a:ext>
            </a:extLst>
          </p:cNvPr>
          <p:cNvSpPr txBox="1"/>
          <p:nvPr/>
        </p:nvSpPr>
        <p:spPr>
          <a:xfrm>
            <a:off x="5105400" y="4495800"/>
            <a:ext cx="1362874" cy="253916"/>
          </a:xfrm>
          <a:prstGeom prst="rect">
            <a:avLst/>
          </a:prstGeom>
          <a:noFill/>
        </p:spPr>
        <p:txBody>
          <a:bodyPr wrap="none" rtlCol="0">
            <a:spAutoFit/>
          </a:bodyPr>
          <a:lstStyle/>
          <a:p>
            <a:r>
              <a:rPr lang="en-US" sz="1050" dirty="0"/>
              <a:t>(* as of 31 July 2022)</a:t>
            </a:r>
          </a:p>
        </p:txBody>
      </p:sp>
    </p:spTree>
    <p:extLst>
      <p:ext uri="{BB962C8B-B14F-4D97-AF65-F5344CB8AC3E}">
        <p14:creationId xmlns:p14="http://schemas.microsoft.com/office/powerpoint/2010/main" val="1661938720"/>
      </p:ext>
    </p:extLst>
  </p:cSld>
  <p:clrMapOvr>
    <a:masterClrMapping/>
  </p:clrMapOvr>
  <p:extLst>
    <p:ext uri="{6950BFC3-D8DA-4A85-94F7-54DA5524770B}">
      <p188:commentRel xmlns:p188="http://schemas.microsoft.com/office/powerpoint/2018/8/main" r:id="rId2"/>
    </p:ext>
  </p:extLs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AC71DD-1749-E043-B6F4-E4E66CCD8575}"/>
              </a:ext>
            </a:extLst>
          </p:cNvPr>
          <p:cNvSpPr>
            <a:spLocks noGrp="1"/>
          </p:cNvSpPr>
          <p:nvPr>
            <p:ph type="sldNum" sz="quarter" idx="12"/>
          </p:nvPr>
        </p:nvSpPr>
        <p:spPr/>
        <p:txBody>
          <a:bodyPr/>
          <a:lstStyle/>
          <a:p>
            <a:fld id="{65C3D1F8-002A-47E3-97A1-C6774553AA60}" type="slidenum">
              <a:rPr lang="en-US" smtClean="0"/>
              <a:t>6</a:t>
            </a:fld>
            <a:endParaRPr lang="en-US" dirty="0"/>
          </a:p>
        </p:txBody>
      </p:sp>
      <p:sp>
        <p:nvSpPr>
          <p:cNvPr id="4" name="Rectangle 1">
            <a:extLst>
              <a:ext uri="{FF2B5EF4-FFF2-40B4-BE49-F238E27FC236}">
                <a16:creationId xmlns:a16="http://schemas.microsoft.com/office/drawing/2014/main" id="{60251DAE-07FB-0247-8A7A-5BA0D73DCDC1}"/>
              </a:ext>
            </a:extLst>
          </p:cNvPr>
          <p:cNvSpPr>
            <a:spLocks noChangeArrowheads="1"/>
          </p:cNvSpPr>
          <p:nvPr/>
        </p:nvSpPr>
        <p:spPr bwMode="auto">
          <a:xfrm>
            <a:off x="914400" y="1041736"/>
            <a:ext cx="7467600" cy="738664"/>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1" u="none" strike="noStrike" cap="none" normalizeH="0" baseline="0" dirty="0">
                <a:ln>
                  <a:noFill/>
                </a:ln>
                <a:solidFill>
                  <a:schemeClr val="tx1"/>
                </a:solidFill>
                <a:effectLst/>
                <a:latin typeface="MrsEavesOT"/>
              </a:rPr>
              <a:t>I. </a:t>
            </a:r>
            <a:r>
              <a:rPr kumimoji="0" lang="en-US" altLang="en-US" sz="1400" b="1" i="1" u="none" strike="noStrike" cap="none" normalizeH="0" baseline="0" dirty="0">
                <a:ln>
                  <a:noFill/>
                </a:ln>
                <a:solidFill>
                  <a:schemeClr val="tx1"/>
                </a:solidFill>
                <a:effectLst/>
                <a:latin typeface="MrsEavesOT"/>
              </a:rPr>
              <a:t>Support </a:t>
            </a:r>
            <a:r>
              <a:rPr kumimoji="0" lang="en-US" altLang="en-US" sz="1400" b="0" i="0" u="none" strike="noStrike" cap="none" normalizeH="0" baseline="0" dirty="0">
                <a:ln>
                  <a:noFill/>
                </a:ln>
                <a:solidFill>
                  <a:schemeClr val="tx1"/>
                </a:solidFill>
                <a:effectLst/>
                <a:latin typeface="MrsEavesOT"/>
              </a:rPr>
              <a:t>the Commandant of the Marine Corps (CMC) and other senior leaders across the Marine Corps by providing platforms to message key audiences, inform required future warfighting capabilities and assist in developing Marines. </a:t>
            </a:r>
            <a:r>
              <a:rPr kumimoji="0" lang="en-US" altLang="en-US" sz="1400" b="0" i="0" u="none" strike="noStrike" cap="none" normalizeH="0" baseline="0" dirty="0">
                <a:ln>
                  <a:noFill/>
                </a:ln>
                <a:solidFill>
                  <a:schemeClr val="tx1"/>
                </a:solidFill>
                <a:effectLst/>
                <a:latin typeface="Arial" panose="020B0604020202020204" pitchFamily="34" charset="0"/>
              </a:rPr>
              <a:t>                               </a:t>
            </a:r>
          </a:p>
        </p:txBody>
      </p:sp>
      <p:sp>
        <p:nvSpPr>
          <p:cNvPr id="5" name="TextBox 4">
            <a:extLst>
              <a:ext uri="{FF2B5EF4-FFF2-40B4-BE49-F238E27FC236}">
                <a16:creationId xmlns:a16="http://schemas.microsoft.com/office/drawing/2014/main" id="{039057CA-4B29-7A4A-BCCF-1EF1DCD6734F}"/>
              </a:ext>
            </a:extLst>
          </p:cNvPr>
          <p:cNvSpPr txBox="1"/>
          <p:nvPr/>
        </p:nvSpPr>
        <p:spPr>
          <a:xfrm>
            <a:off x="914401" y="2133600"/>
            <a:ext cx="7467600" cy="3447098"/>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(1.a.) Aligned with CMC’s Force Design efforts across all MCA areas to include print, web-based and social media, and live events.  </a:t>
            </a:r>
          </a:p>
          <a:p>
            <a:pPr marL="285750" indent="-285750">
              <a:buFont typeface="Arial" panose="020B0604020202020204" pitchFamily="34" charset="0"/>
              <a:buChar char="•"/>
            </a:pPr>
            <a:r>
              <a:rPr lang="en-US" sz="1400" dirty="0"/>
              <a:t>(1.b.) Enhanced efforts to highlight “intellectual component” of MDM.  Initiated knowledge based/intellectual component into future iterations of MDM.  Working to develop targeted professional development messages within all MCA events.   </a:t>
            </a:r>
          </a:p>
          <a:p>
            <a:pPr marL="285750" indent="-285750">
              <a:buFont typeface="Arial" panose="020B0604020202020204" pitchFamily="34" charset="0"/>
              <a:buChar char="•"/>
            </a:pPr>
            <a:r>
              <a:rPr lang="en-US" sz="1400" dirty="0"/>
              <a:t> (1.c.) In coordination with MCL, MDM was the first in a series of partnered events that is aimed at expanding partnerships, increasing membership, and sustaining our message of support for CMC/HQMC initiatives.  </a:t>
            </a:r>
          </a:p>
          <a:p>
            <a:pPr marL="285750" indent="-285750">
              <a:buFont typeface="Arial" panose="020B0604020202020204" pitchFamily="34" charset="0"/>
              <a:buChar char="•"/>
            </a:pPr>
            <a:r>
              <a:rPr lang="en-US" sz="1400" dirty="0"/>
              <a:t>(1.d. and 1.e.) Along with our social media efforts, Leatherneck and Gazette magazines serve as the professional platforms and journals of the Marine Corps needed to support CMC strategic messaging.           </a:t>
            </a:r>
          </a:p>
          <a:p>
            <a:r>
              <a:rPr lang="en-US" dirty="0"/>
              <a:t>	</a:t>
            </a:r>
          </a:p>
          <a:p>
            <a:r>
              <a:rPr lang="en-US" dirty="0"/>
              <a:t>	</a:t>
            </a:r>
          </a:p>
        </p:txBody>
      </p:sp>
      <p:sp>
        <p:nvSpPr>
          <p:cNvPr id="7" name="TextBox 6">
            <a:extLst>
              <a:ext uri="{FF2B5EF4-FFF2-40B4-BE49-F238E27FC236}">
                <a16:creationId xmlns:a16="http://schemas.microsoft.com/office/drawing/2014/main" id="{8E5054AC-23D9-374A-8390-2F608F18EEA4}"/>
              </a:ext>
            </a:extLst>
          </p:cNvPr>
          <p:cNvSpPr txBox="1"/>
          <p:nvPr/>
        </p:nvSpPr>
        <p:spPr>
          <a:xfrm>
            <a:off x="3352800" y="152400"/>
            <a:ext cx="3117200" cy="369332"/>
          </a:xfrm>
          <a:prstGeom prst="rect">
            <a:avLst/>
          </a:prstGeom>
          <a:solidFill>
            <a:schemeClr val="bg1"/>
          </a:solidFill>
        </p:spPr>
        <p:txBody>
          <a:bodyPr wrap="none" rtlCol="0">
            <a:spAutoFit/>
          </a:bodyPr>
          <a:lstStyle/>
          <a:p>
            <a:r>
              <a:rPr lang="en-US" dirty="0"/>
              <a:t>Lines of Operation Assessment </a:t>
            </a:r>
          </a:p>
        </p:txBody>
      </p:sp>
    </p:spTree>
    <p:extLst>
      <p:ext uri="{BB962C8B-B14F-4D97-AF65-F5344CB8AC3E}">
        <p14:creationId xmlns:p14="http://schemas.microsoft.com/office/powerpoint/2010/main" val="15427435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AC71DD-1749-E043-B6F4-E4E66CCD8575}"/>
              </a:ext>
            </a:extLst>
          </p:cNvPr>
          <p:cNvSpPr>
            <a:spLocks noGrp="1"/>
          </p:cNvSpPr>
          <p:nvPr>
            <p:ph type="sldNum" sz="quarter" idx="12"/>
          </p:nvPr>
        </p:nvSpPr>
        <p:spPr/>
        <p:txBody>
          <a:bodyPr/>
          <a:lstStyle/>
          <a:p>
            <a:fld id="{65C3D1F8-002A-47E3-97A1-C6774553AA60}" type="slidenum">
              <a:rPr lang="en-US" smtClean="0"/>
              <a:t>7</a:t>
            </a:fld>
            <a:endParaRPr lang="en-US" dirty="0"/>
          </a:p>
        </p:txBody>
      </p:sp>
      <p:sp>
        <p:nvSpPr>
          <p:cNvPr id="4" name="Rectangle 1">
            <a:extLst>
              <a:ext uri="{FF2B5EF4-FFF2-40B4-BE49-F238E27FC236}">
                <a16:creationId xmlns:a16="http://schemas.microsoft.com/office/drawing/2014/main" id="{60251DAE-07FB-0247-8A7A-5BA0D73DCDC1}"/>
              </a:ext>
            </a:extLst>
          </p:cNvPr>
          <p:cNvSpPr>
            <a:spLocks noChangeArrowheads="1"/>
          </p:cNvSpPr>
          <p:nvPr/>
        </p:nvSpPr>
        <p:spPr bwMode="auto">
          <a:xfrm>
            <a:off x="914401" y="678854"/>
            <a:ext cx="7467600" cy="800219"/>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600" b="0" i="0" u="none" strike="noStrike" cap="none" normalizeH="0" baseline="0" dirty="0">
                <a:ln>
                  <a:noFill/>
                </a:ln>
                <a:solidFill>
                  <a:schemeClr val="tx1"/>
                </a:solidFill>
                <a:effectLst/>
                <a:latin typeface="Arial" panose="020B0604020202020204" pitchFamily="34" charset="0"/>
              </a:rPr>
              <a:t>2. </a:t>
            </a:r>
            <a:r>
              <a:rPr lang="en-US" sz="1600" b="1" i="1" dirty="0"/>
              <a:t>Strengthen </a:t>
            </a:r>
            <a:r>
              <a:rPr lang="en-US" sz="1600" dirty="0"/>
              <a:t>current partnerships and relationships and establish new ones to ensure continued growth and influence. </a:t>
            </a:r>
          </a:p>
          <a:p>
            <a:pPr marL="0" marR="0" lvl="0" indent="0"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chemeClr val="tx1"/>
                </a:solidFill>
                <a:effectLst/>
                <a:latin typeface="Arial" panose="020B0604020202020204" pitchFamily="34" charset="0"/>
              </a:rPr>
              <a:t>                                                   </a:t>
            </a:r>
          </a:p>
        </p:txBody>
      </p:sp>
      <p:sp>
        <p:nvSpPr>
          <p:cNvPr id="5" name="TextBox 4">
            <a:extLst>
              <a:ext uri="{FF2B5EF4-FFF2-40B4-BE49-F238E27FC236}">
                <a16:creationId xmlns:a16="http://schemas.microsoft.com/office/drawing/2014/main" id="{039057CA-4B29-7A4A-BCCF-1EF1DCD6734F}"/>
              </a:ext>
            </a:extLst>
          </p:cNvPr>
          <p:cNvSpPr txBox="1"/>
          <p:nvPr/>
        </p:nvSpPr>
        <p:spPr>
          <a:xfrm>
            <a:off x="914401" y="1636195"/>
            <a:ext cx="7467600" cy="3970318"/>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(2. a.) Completed – Affinity contract in place to ensure continued partnership with USAA through 2026.  Revenue stream per year is ~$755K with added flexibility to pursue additional revenue from third party advertising and support sponsorship (NFCU, Geico, Pearl, etc.).  </a:t>
            </a:r>
          </a:p>
          <a:p>
            <a:pPr marL="285750" indent="-285750">
              <a:buFont typeface="Arial" panose="020B0604020202020204" pitchFamily="34" charset="0"/>
              <a:buChar char="•"/>
            </a:pPr>
            <a:r>
              <a:rPr lang="en-US" sz="1400" dirty="0"/>
              <a:t>Marine Corps Marathon (MCM) partnership secured for future iterations of the marathon series of races.</a:t>
            </a:r>
          </a:p>
          <a:p>
            <a:pPr marL="285750" indent="-285750">
              <a:buFont typeface="Arial" panose="020B0604020202020204" pitchFamily="34" charset="0"/>
              <a:buChar char="•"/>
            </a:pPr>
            <a:r>
              <a:rPr lang="en-US" sz="1400" dirty="0"/>
              <a:t>Memorandum of Understanding with Marine Corps League is secured to further seal our relationship.  Additionally, we have a contractual agreement with MCL and </a:t>
            </a:r>
            <a:r>
              <a:rPr lang="en-US" sz="1400" dirty="0" err="1"/>
              <a:t>EmeraldX</a:t>
            </a:r>
            <a:r>
              <a:rPr lang="en-US" sz="1400" dirty="0"/>
              <a:t> to execute MDM into the future.  Relationships are excellent.   </a:t>
            </a:r>
          </a:p>
          <a:p>
            <a:pPr marL="285750" indent="-285750">
              <a:buFont typeface="Arial" panose="020B0604020202020204" pitchFamily="34" charset="0"/>
              <a:buChar char="•"/>
            </a:pPr>
            <a:r>
              <a:rPr lang="en-US" sz="1400" dirty="0"/>
              <a:t>(2.b.) Ongoing - We are continuing to assess, where feasible and beneficial, teaming/partnerships opportunities with other NFE’s, journals, professional societies, to enhance MCA’s contribution to the profession of arms in the Marine Corps and to provide other tangible benefits to members.  </a:t>
            </a:r>
          </a:p>
          <a:p>
            <a:pPr marL="285750" indent="-285750">
              <a:buFont typeface="Arial" panose="020B0604020202020204" pitchFamily="34" charset="0"/>
              <a:buChar char="•"/>
            </a:pPr>
            <a:r>
              <a:rPr lang="en-US" sz="1400" dirty="0"/>
              <a:t>(2.c.) Ongoing - establish a consolidated Marine Corps NFE center of excellence, aimed at maximizing our ability to support the Marine Corps, streamlining efforts/consolidation of support requirements, and reciprocal agreements.        </a:t>
            </a:r>
          </a:p>
          <a:p>
            <a:endParaRPr lang="en-US" sz="1400" dirty="0"/>
          </a:p>
        </p:txBody>
      </p:sp>
      <p:sp>
        <p:nvSpPr>
          <p:cNvPr id="7" name="TextBox 6">
            <a:extLst>
              <a:ext uri="{FF2B5EF4-FFF2-40B4-BE49-F238E27FC236}">
                <a16:creationId xmlns:a16="http://schemas.microsoft.com/office/drawing/2014/main" id="{8E5054AC-23D9-374A-8390-2F608F18EEA4}"/>
              </a:ext>
            </a:extLst>
          </p:cNvPr>
          <p:cNvSpPr txBox="1"/>
          <p:nvPr/>
        </p:nvSpPr>
        <p:spPr>
          <a:xfrm>
            <a:off x="3352800" y="152400"/>
            <a:ext cx="3117200" cy="369332"/>
          </a:xfrm>
          <a:prstGeom prst="rect">
            <a:avLst/>
          </a:prstGeom>
          <a:solidFill>
            <a:schemeClr val="bg1"/>
          </a:solidFill>
        </p:spPr>
        <p:txBody>
          <a:bodyPr wrap="none" rtlCol="0">
            <a:spAutoFit/>
          </a:bodyPr>
          <a:lstStyle/>
          <a:p>
            <a:r>
              <a:rPr lang="en-US" dirty="0"/>
              <a:t>Lines of Operation Assessment </a:t>
            </a:r>
          </a:p>
        </p:txBody>
      </p:sp>
    </p:spTree>
    <p:extLst>
      <p:ext uri="{BB962C8B-B14F-4D97-AF65-F5344CB8AC3E}">
        <p14:creationId xmlns:p14="http://schemas.microsoft.com/office/powerpoint/2010/main" val="35123847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89AC71DD-1749-E043-B6F4-E4E66CCD8575}"/>
              </a:ext>
            </a:extLst>
          </p:cNvPr>
          <p:cNvSpPr>
            <a:spLocks noGrp="1"/>
          </p:cNvSpPr>
          <p:nvPr>
            <p:ph type="sldNum" sz="quarter" idx="12"/>
          </p:nvPr>
        </p:nvSpPr>
        <p:spPr/>
        <p:txBody>
          <a:bodyPr/>
          <a:lstStyle/>
          <a:p>
            <a:fld id="{65C3D1F8-002A-47E3-97A1-C6774553AA60}" type="slidenum">
              <a:rPr lang="en-US" smtClean="0"/>
              <a:t>8</a:t>
            </a:fld>
            <a:endParaRPr lang="en-US" dirty="0"/>
          </a:p>
        </p:txBody>
      </p:sp>
      <p:sp>
        <p:nvSpPr>
          <p:cNvPr id="4" name="Rectangle 1">
            <a:extLst>
              <a:ext uri="{FF2B5EF4-FFF2-40B4-BE49-F238E27FC236}">
                <a16:creationId xmlns:a16="http://schemas.microsoft.com/office/drawing/2014/main" id="{60251DAE-07FB-0247-8A7A-5BA0D73DCDC1}"/>
              </a:ext>
            </a:extLst>
          </p:cNvPr>
          <p:cNvSpPr>
            <a:spLocks noChangeArrowheads="1"/>
          </p:cNvSpPr>
          <p:nvPr/>
        </p:nvSpPr>
        <p:spPr bwMode="auto">
          <a:xfrm>
            <a:off x="914400" y="838200"/>
            <a:ext cx="7239000" cy="523220"/>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3. </a:t>
            </a:r>
            <a:r>
              <a:rPr lang="en-US" sz="1400" b="1" i="1" dirty="0"/>
              <a:t>Advance </a:t>
            </a:r>
            <a:r>
              <a:rPr lang="en-US" sz="1400" dirty="0"/>
              <a:t>professional development programs to increase our value to Todays’ Marines.</a:t>
            </a:r>
            <a:r>
              <a:rPr kumimoji="0" lang="en-US" altLang="en-US" sz="1400" b="0" i="0" u="none" strike="noStrike" cap="none" normalizeH="0" baseline="0" dirty="0">
                <a:ln>
                  <a:noFill/>
                </a:ln>
                <a:solidFill>
                  <a:schemeClr val="tx1"/>
                </a:solidFill>
                <a:effectLst/>
                <a:latin typeface="Arial" panose="020B0604020202020204" pitchFamily="34" charset="0"/>
              </a:rPr>
              <a:t>                                            </a:t>
            </a:r>
          </a:p>
        </p:txBody>
      </p:sp>
      <p:sp>
        <p:nvSpPr>
          <p:cNvPr id="5" name="TextBox 4">
            <a:extLst>
              <a:ext uri="{FF2B5EF4-FFF2-40B4-BE49-F238E27FC236}">
                <a16:creationId xmlns:a16="http://schemas.microsoft.com/office/drawing/2014/main" id="{039057CA-4B29-7A4A-BCCF-1EF1DCD6734F}"/>
              </a:ext>
            </a:extLst>
          </p:cNvPr>
          <p:cNvSpPr txBox="1"/>
          <p:nvPr/>
        </p:nvSpPr>
        <p:spPr>
          <a:xfrm>
            <a:off x="914401" y="1524000"/>
            <a:ext cx="7467600" cy="3108543"/>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(3.a.) Introduction of Force Design panels/lunches to support communications of CMC  transformation initiatives.  </a:t>
            </a:r>
          </a:p>
          <a:p>
            <a:pPr marL="285750" indent="-285750">
              <a:buFont typeface="Arial" panose="020B0604020202020204" pitchFamily="34" charset="0"/>
              <a:buChar char="•"/>
            </a:pPr>
            <a:r>
              <a:rPr lang="en-US" sz="1400" dirty="0"/>
              <a:t>(3.b.) Value to Marines/members: Establishment of “curated” collections of archival articles from both Gazette and Leatherneck, consolidated and searchable reference documents, new and enhanced battle study packages and staff ride guides, additional tactical decision games, historical and decision-forcing case studies, and both computer-based and traditional board-based wargaming.</a:t>
            </a:r>
          </a:p>
          <a:p>
            <a:pPr marL="285750" indent="-285750">
              <a:buFont typeface="Arial" panose="020B0604020202020204" pitchFamily="34" charset="0"/>
              <a:buChar char="•"/>
            </a:pPr>
            <a:r>
              <a:rPr lang="en-US" sz="1400" dirty="0"/>
              <a:t>(3.c./3.d.) Ongoing efforts to analyze and determine current needs of the Marine Corps to support ongoing Force Design initiatives—how best to support this transformation through program delivery and establishment of fully burdened and resourced donor support programs.  Are we going after the right programs to support Talent Management and other supporting programs?  Value to members?       </a:t>
            </a:r>
          </a:p>
        </p:txBody>
      </p:sp>
      <p:sp>
        <p:nvSpPr>
          <p:cNvPr id="7" name="TextBox 6">
            <a:extLst>
              <a:ext uri="{FF2B5EF4-FFF2-40B4-BE49-F238E27FC236}">
                <a16:creationId xmlns:a16="http://schemas.microsoft.com/office/drawing/2014/main" id="{8E5054AC-23D9-374A-8390-2F608F18EEA4}"/>
              </a:ext>
            </a:extLst>
          </p:cNvPr>
          <p:cNvSpPr txBox="1"/>
          <p:nvPr/>
        </p:nvSpPr>
        <p:spPr>
          <a:xfrm>
            <a:off x="3352800" y="152400"/>
            <a:ext cx="3117200" cy="369332"/>
          </a:xfrm>
          <a:prstGeom prst="rect">
            <a:avLst/>
          </a:prstGeom>
          <a:solidFill>
            <a:schemeClr val="bg1"/>
          </a:solidFill>
        </p:spPr>
        <p:txBody>
          <a:bodyPr wrap="none" rtlCol="0">
            <a:spAutoFit/>
          </a:bodyPr>
          <a:lstStyle/>
          <a:p>
            <a:r>
              <a:rPr lang="en-US" dirty="0"/>
              <a:t>Lines of Operation Assessment </a:t>
            </a:r>
          </a:p>
        </p:txBody>
      </p:sp>
    </p:spTree>
    <p:extLst>
      <p:ext uri="{BB962C8B-B14F-4D97-AF65-F5344CB8AC3E}">
        <p14:creationId xmlns:p14="http://schemas.microsoft.com/office/powerpoint/2010/main" val="40191421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F9C5BCAE-B9F5-BD44-B85A-65018A0CDAEF}"/>
              </a:ext>
            </a:extLst>
          </p:cNvPr>
          <p:cNvSpPr>
            <a:spLocks noGrp="1"/>
          </p:cNvSpPr>
          <p:nvPr>
            <p:ph type="sldNum" sz="quarter" idx="12"/>
          </p:nvPr>
        </p:nvSpPr>
        <p:spPr/>
        <p:txBody>
          <a:bodyPr/>
          <a:lstStyle/>
          <a:p>
            <a:fld id="{65C3D1F8-002A-47E3-97A1-C6774553AA60}" type="slidenum">
              <a:rPr lang="en-US" smtClean="0"/>
              <a:t>9</a:t>
            </a:fld>
            <a:endParaRPr lang="en-US" dirty="0"/>
          </a:p>
        </p:txBody>
      </p:sp>
      <p:sp>
        <p:nvSpPr>
          <p:cNvPr id="3" name="Rectangle 1">
            <a:extLst>
              <a:ext uri="{FF2B5EF4-FFF2-40B4-BE49-F238E27FC236}">
                <a16:creationId xmlns:a16="http://schemas.microsoft.com/office/drawing/2014/main" id="{83C3019D-5ED0-8D42-9365-D653A9B1974C}"/>
              </a:ext>
            </a:extLst>
          </p:cNvPr>
          <p:cNvSpPr>
            <a:spLocks noChangeArrowheads="1"/>
          </p:cNvSpPr>
          <p:nvPr/>
        </p:nvSpPr>
        <p:spPr bwMode="auto">
          <a:xfrm>
            <a:off x="914401" y="990600"/>
            <a:ext cx="7239000" cy="738664"/>
          </a:xfrm>
          <a:prstGeom prst="rect">
            <a:avLst/>
          </a:prstGeom>
          <a:solidFill>
            <a:schemeClr val="accent1">
              <a:lumMod val="75000"/>
            </a:schemeClr>
          </a:solidFill>
          <a:ln>
            <a:noFill/>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r>
              <a:rPr kumimoji="0" lang="en-US" altLang="en-US" sz="1400" b="0" i="0" u="none" strike="noStrike" cap="none" normalizeH="0" baseline="0" dirty="0">
                <a:ln>
                  <a:noFill/>
                </a:ln>
                <a:solidFill>
                  <a:schemeClr val="tx1"/>
                </a:solidFill>
                <a:effectLst/>
                <a:latin typeface="Arial" panose="020B0604020202020204" pitchFamily="34" charset="0"/>
              </a:rPr>
              <a:t>4. </a:t>
            </a:r>
            <a:r>
              <a:rPr kumimoji="0" lang="en-US" altLang="en-US" sz="1400" b="1" i="1" u="none" strike="noStrike" cap="none" normalizeH="0" baseline="0" dirty="0">
                <a:ln>
                  <a:noFill/>
                </a:ln>
                <a:solidFill>
                  <a:schemeClr val="tx1"/>
                </a:solidFill>
                <a:effectLst/>
                <a:latin typeface="Arial" panose="020B0604020202020204" pitchFamily="34" charset="0"/>
              </a:rPr>
              <a:t>Recognize</a:t>
            </a:r>
            <a:r>
              <a:rPr kumimoji="0" lang="en-US" altLang="en-US" sz="1400" b="0" i="0" u="none" strike="noStrike" cap="none" normalizeH="0" baseline="0" dirty="0">
                <a:ln>
                  <a:noFill/>
                </a:ln>
                <a:solidFill>
                  <a:schemeClr val="tx1"/>
                </a:solidFill>
                <a:effectLst/>
                <a:latin typeface="Arial" panose="020B0604020202020204" pitchFamily="34" charset="0"/>
              </a:rPr>
              <a:t> the superior performance of individual Marines and units who have excelled in their respective technical areas and broader professional accomplishments through awards and events.                   </a:t>
            </a:r>
          </a:p>
        </p:txBody>
      </p:sp>
      <p:sp>
        <p:nvSpPr>
          <p:cNvPr id="4" name="TextBox 3">
            <a:extLst>
              <a:ext uri="{FF2B5EF4-FFF2-40B4-BE49-F238E27FC236}">
                <a16:creationId xmlns:a16="http://schemas.microsoft.com/office/drawing/2014/main" id="{AB923AC2-C2CA-FD4B-A6CA-19226444C409}"/>
              </a:ext>
            </a:extLst>
          </p:cNvPr>
          <p:cNvSpPr txBox="1"/>
          <p:nvPr/>
        </p:nvSpPr>
        <p:spPr>
          <a:xfrm>
            <a:off x="914401" y="2224636"/>
            <a:ext cx="7467600" cy="1600438"/>
          </a:xfrm>
          <a:prstGeom prst="rect">
            <a:avLst/>
          </a:prstGeom>
          <a:noFill/>
        </p:spPr>
        <p:txBody>
          <a:bodyPr wrap="square" rtlCol="0">
            <a:spAutoFit/>
          </a:bodyPr>
          <a:lstStyle/>
          <a:p>
            <a:r>
              <a:rPr lang="en-US" sz="1400" dirty="0"/>
              <a:t>Area of success:</a:t>
            </a:r>
          </a:p>
          <a:p>
            <a:endParaRPr lang="en-US" sz="1400" dirty="0"/>
          </a:p>
          <a:p>
            <a:pPr marL="285750" indent="-285750">
              <a:buFont typeface="Arial" panose="020B0604020202020204" pitchFamily="34" charset="0"/>
              <a:buChar char="•"/>
            </a:pPr>
            <a:r>
              <a:rPr lang="en-US" sz="1400" dirty="0"/>
              <a:t>(4.a. – 4.d.) Continuous effort:  to date, we have recognized  2,112 Marines and civilians for individual achievement.  Total number of Marines impacted/reached by program delivery for mid-year 2022 is ~29,000.  If we continue at this pace, we will meet historical contact levels.</a:t>
            </a:r>
          </a:p>
          <a:p>
            <a:pPr marL="285750" indent="-285750">
              <a:buFont typeface="Arial" panose="020B0604020202020204" pitchFamily="34" charset="0"/>
              <a:buChar char="•"/>
            </a:pPr>
            <a:r>
              <a:rPr lang="en-US" sz="1400" dirty="0"/>
              <a:t>Established 1stLt Shaun Blue Award for outstanding leadership while at TBS.</a:t>
            </a:r>
            <a:endParaRPr lang="en-US" sz="1400" dirty="0">
              <a:highlight>
                <a:srgbClr val="FFFF00"/>
              </a:highlight>
            </a:endParaRPr>
          </a:p>
          <a:p>
            <a:endParaRPr lang="en-US" sz="1400" dirty="0">
              <a:highlight>
                <a:srgbClr val="FFFF00"/>
              </a:highlight>
            </a:endParaRPr>
          </a:p>
        </p:txBody>
      </p:sp>
      <p:sp>
        <p:nvSpPr>
          <p:cNvPr id="5" name="TextBox 4">
            <a:extLst>
              <a:ext uri="{FF2B5EF4-FFF2-40B4-BE49-F238E27FC236}">
                <a16:creationId xmlns:a16="http://schemas.microsoft.com/office/drawing/2014/main" id="{14B09680-25D0-5341-8C0E-737D5B161148}"/>
              </a:ext>
            </a:extLst>
          </p:cNvPr>
          <p:cNvSpPr txBox="1"/>
          <p:nvPr/>
        </p:nvSpPr>
        <p:spPr>
          <a:xfrm>
            <a:off x="3352800" y="152400"/>
            <a:ext cx="3117200" cy="369332"/>
          </a:xfrm>
          <a:prstGeom prst="rect">
            <a:avLst/>
          </a:prstGeom>
          <a:solidFill>
            <a:schemeClr val="bg1"/>
          </a:solidFill>
        </p:spPr>
        <p:txBody>
          <a:bodyPr wrap="none" rtlCol="0">
            <a:spAutoFit/>
          </a:bodyPr>
          <a:lstStyle/>
          <a:p>
            <a:r>
              <a:rPr lang="en-US" dirty="0"/>
              <a:t>Lines of Operation Assessment </a:t>
            </a:r>
          </a:p>
        </p:txBody>
      </p:sp>
    </p:spTree>
    <p:extLst>
      <p:ext uri="{BB962C8B-B14F-4D97-AF65-F5344CB8AC3E}">
        <p14:creationId xmlns:p14="http://schemas.microsoft.com/office/powerpoint/2010/main" val="2171946388"/>
      </p:ext>
    </p:extLst>
  </p:cSld>
  <p:clrMapOvr>
    <a:masterClrMapping/>
  </p:clrMapOvr>
</p:sld>
</file>

<file path=ppt/theme/theme1.xml><?xml version="1.0" encoding="utf-8"?>
<a:theme xmlns:a="http://schemas.openxmlformats.org/drawingml/2006/main" name="Office Theme">
  <a:themeElements>
    <a:clrScheme name="Custom 3">
      <a:dk1>
        <a:sysClr val="windowText" lastClr="000000"/>
      </a:dk1>
      <a:lt1>
        <a:sysClr val="window" lastClr="FFFFFF"/>
      </a:lt1>
      <a:dk2>
        <a:srgbClr val="263B86"/>
      </a:dk2>
      <a:lt2>
        <a:srgbClr val="76B6F2"/>
      </a:lt2>
      <a:accent1>
        <a:srgbClr val="FBC01E"/>
      </a:accent1>
      <a:accent2>
        <a:srgbClr val="EFE1A2"/>
      </a:accent2>
      <a:accent3>
        <a:srgbClr val="FA8716"/>
      </a:accent3>
      <a:accent4>
        <a:srgbClr val="BE0204"/>
      </a:accent4>
      <a:accent5>
        <a:srgbClr val="640F10"/>
      </a:accent5>
      <a:accent6>
        <a:srgbClr val="7E13E3"/>
      </a:accent6>
      <a:hlink>
        <a:srgbClr val="DE0112"/>
      </a:hlink>
      <a:folHlink>
        <a:srgbClr val="DE011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15252</TotalTime>
  <Words>1773</Words>
  <Application>Microsoft Office PowerPoint</Application>
  <PresentationFormat>On-screen Show (4:3)</PresentationFormat>
  <Paragraphs>262</Paragraphs>
  <Slides>13</Slides>
  <Notes>4</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MrsEavesOT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Robert Rubrecht</dc:creator>
  <cp:lastModifiedBy>Sherry Linhares</cp:lastModifiedBy>
  <cp:revision>525</cp:revision>
  <cp:lastPrinted>2020-10-13T12:15:29Z</cp:lastPrinted>
  <dcterms:created xsi:type="dcterms:W3CDTF">2015-02-02T19:44:37Z</dcterms:created>
  <dcterms:modified xsi:type="dcterms:W3CDTF">2022-08-09T12:47:17Z</dcterms:modified>
</cp:coreProperties>
</file>