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8"/>
  </p:notesMasterIdLst>
  <p:handoutMasterIdLst>
    <p:handoutMasterId r:id="rId9"/>
  </p:handoutMasterIdLst>
  <p:sldIdLst>
    <p:sldId id="301" r:id="rId2"/>
    <p:sldId id="307" r:id="rId3"/>
    <p:sldId id="311" r:id="rId4"/>
    <p:sldId id="302" r:id="rId5"/>
    <p:sldId id="303" r:id="rId6"/>
    <p:sldId id="304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139"/>
    <a:srgbClr val="4A4F42"/>
    <a:srgbClr val="D9B26B"/>
    <a:srgbClr val="C0CAC0"/>
    <a:srgbClr val="A6B6E8"/>
    <a:srgbClr val="003300"/>
    <a:srgbClr val="41453A"/>
    <a:srgbClr val="120D3D"/>
    <a:srgbClr val="3F3F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9F1B0-E73E-4060-9972-3F1F77D9007D}" v="1" dt="2023-02-02T16:41:37.254"/>
  </p1510:revLst>
</p1510:revInfo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8496" autoAdjust="0"/>
  </p:normalViewPr>
  <p:slideViewPr>
    <p:cSldViewPr>
      <p:cViewPr varScale="1">
        <p:scale>
          <a:sx n="89" d="100"/>
          <a:sy n="89" d="100"/>
        </p:scale>
        <p:origin x="184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0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F5AF634A-6953-034C-ABE5-9539423D7F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30621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208A4FC2-7741-E849-823F-3ECE8206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7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227C80FD-32DB-4165-9520-42E34DB589BE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222A484-7719-43B9-9070-D11F20C58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5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9407-0A66-41AB-93DB-C1ADF5274347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sng" dirty="0">
                <a:latin typeface="-webkit-standard"/>
              </a:rPr>
              <a:t>Current Approach</a:t>
            </a:r>
            <a:r>
              <a:rPr lang="en-US" sz="1200" dirty="0">
                <a:latin typeface="-webkit-standard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-webkit-standard"/>
              </a:rPr>
              <a:t>Association-focused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  <a:latin typeface="-webkit-standard"/>
              </a:rPr>
              <a:t>Digital and print paid memberships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-webkit-standard"/>
              </a:rPr>
              <a:t>M</a:t>
            </a:r>
            <a:r>
              <a:rPr lang="en-US" sz="1200" b="0" i="0" u="none" strike="noStrike" dirty="0">
                <a:effectLst/>
                <a:latin typeface="-webkit-standard"/>
              </a:rPr>
              <a:t>embers must register and create a profile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  <a:latin typeface="-webkit-standard"/>
              </a:rPr>
              <a:t>PDMAP subsidizes Marine memberships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  <a:latin typeface="-webkit-standard"/>
              </a:rPr>
              <a:t>Majority of new paid members are acquired through Area Reps contact at Recruit Training/School of Infantry (Marine Combat Training) 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  <a:latin typeface="-webkit-standard"/>
              </a:rPr>
              <a:t>Purchases of commissioning uniforms and officer's uniform packages accounts for the majority of new officer memberships.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9407-0A66-41AB-93DB-C1ADF5274347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968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Make distinction between members and revenue as unpaid memberships are important in other ways (advertising, partnerships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MCAF is only 423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9407-0A66-41AB-93DB-C1ADF5274347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811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Counted in membership total, receive no benefits, and in one of two “databases” (Nimble and CP)</a:t>
            </a:r>
          </a:p>
          <a:p>
            <a:pPr>
              <a:defRPr/>
            </a:pPr>
            <a:r>
              <a:rPr lang="en-US" sz="1200" dirty="0"/>
              <a:t>	Nimble – current and past members, donors etc.  Some shoppers	approximately 500,000</a:t>
            </a:r>
          </a:p>
          <a:p>
            <a:pPr>
              <a:defRPr/>
            </a:pPr>
            <a:r>
              <a:rPr lang="en-US" sz="1200" dirty="0"/>
              <a:t>	Counterpoint – all shoppers.  Working on cleaning it up		approximately 400,000</a:t>
            </a:r>
          </a:p>
          <a:p>
            <a:pPr>
              <a:defRPr/>
            </a:pPr>
            <a:r>
              <a:rPr lang="en-US" sz="1200" dirty="0"/>
              <a:t>Dedicated marketing plan required to move to Premium status</a:t>
            </a:r>
          </a:p>
          <a:p>
            <a:pPr>
              <a:defRPr/>
            </a:pPr>
            <a:r>
              <a:rPr lang="en-US" sz="1200" dirty="0"/>
              <a:t>	Welcome email/follow up emails/modified version of Extra Rations</a:t>
            </a:r>
          </a:p>
          <a:p>
            <a:pPr>
              <a:defRPr/>
            </a:pPr>
            <a:r>
              <a:rPr lang="en-US" sz="1200" dirty="0"/>
              <a:t>Benefits	Will expand as we research more external discounts</a:t>
            </a:r>
          </a:p>
          <a:p>
            <a:pPr>
              <a:defRPr/>
            </a:pPr>
            <a:r>
              <a:rPr lang="en-US" sz="1200" dirty="0"/>
              <a:t>Contact info	Every list, attendee, shopper </a:t>
            </a:r>
            <a:r>
              <a:rPr lang="en-US" sz="1200" dirty="0" err="1"/>
              <a:t>etc</a:t>
            </a:r>
            <a:r>
              <a:rPr lang="en-US" sz="1200" dirty="0"/>
              <a:t> will fall into this category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Database entry is critical to marketing opportunities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9407-0A66-41AB-93DB-C1ADF5274347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246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u="sng" dirty="0"/>
          </a:p>
          <a:p>
            <a:pPr>
              <a:defRPr/>
            </a:pPr>
            <a:endParaRPr lang="en-US" sz="1200" u="sng" dirty="0"/>
          </a:p>
          <a:p>
            <a:pPr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Counted in membership totals, receive all benefits, and activated in Nimble</a:t>
            </a:r>
          </a:p>
          <a:p>
            <a:pPr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*PAID Memberships</a:t>
            </a:r>
          </a:p>
          <a:p>
            <a:pPr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or hard copy dependent on pricing structure</a:t>
            </a:r>
          </a:p>
          <a:p>
            <a:pPr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</a:p>
          <a:p>
            <a:pPr marL="9144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Individual</a:t>
            </a:r>
          </a:p>
          <a:p>
            <a:pPr marL="9144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Sponsors - % of membership based on total paid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School Contract – point of contact at each school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Marine Corps PME students (joint/allied/interdepartmental)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9407-0A66-41AB-93DB-C1ADF5274347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025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Potential</a:t>
            </a:r>
          </a:p>
          <a:p>
            <a:pPr marL="914400" marR="0" lvl="2" indent="0" algn="l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MDM </a:t>
            </a:r>
          </a:p>
          <a:p>
            <a:pPr marL="1371600" marR="0" lvl="3" indent="0" algn="l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Special invite				</a:t>
            </a:r>
          </a:p>
          <a:p>
            <a:pPr marL="1371600" marR="0" lvl="3" indent="0" algn="l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Restricted digital access to certain speakers</a:t>
            </a:r>
          </a:p>
          <a:p>
            <a:pPr marL="914400" marR="0" lvl="2" indent="0" algn="l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Member only on line speakers</a:t>
            </a:r>
          </a:p>
          <a:p>
            <a:pPr marL="914400" marR="0" lvl="2" indent="0" algn="l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Coffee Series with senior leaders (see AUSA)</a:t>
            </a:r>
          </a:p>
          <a:p>
            <a:pPr marL="914400" marR="0" lvl="2" indent="0" algn="l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Explore additional discounts </a:t>
            </a:r>
          </a:p>
          <a:p>
            <a:pPr marL="1371600" marR="0" lvl="3" indent="0" algn="l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		Trip	Dental	Computer	Veteran owned/supportive business	Florists/Candy</a:t>
            </a:r>
          </a:p>
          <a:p>
            <a:pPr marL="914400" marR="0" lvl="2" indent="0" algn="l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Expand Existing Content</a:t>
            </a:r>
          </a:p>
          <a:p>
            <a:pPr marL="1543050" marR="0" lvl="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Feature an article from the archives every day on the Legacy site. We could continue the Extra Rations articles too but maybe add a list with links to the previous weeks articles included with each </a:t>
            </a:r>
          </a:p>
          <a:p>
            <a:pPr marL="1543050" marR="0" lvl="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 a photo every day on social media to include one mystery photo to promote engagement. We’d ask followers to guess the who, when, and where of a picture</a:t>
            </a:r>
          </a:p>
          <a:p>
            <a:pPr marL="1543050" marR="0" lvl="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Feature/promote a podcast or interview once a week on the website</a:t>
            </a:r>
          </a:p>
          <a:p>
            <a:pPr marL="1543050" marR="0" lvl="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Feature one of our pro dev items weekly (TDG/EDG/battle studies/Corps Voices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etc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1543050" marR="0" lvl="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 a photo and short write up on an award recipient each week.  One week a dinner award recipient, one week a Chesty Puller award, one week an essay winner etc.</a:t>
            </a:r>
          </a:p>
          <a:p>
            <a:pPr marL="1543050" marR="0" lvl="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Create stories/reels from our dinners from interviews with speakers, VIPs, award recipients, and guests.  We could come up with a variety of questions and just get short sound bites.</a:t>
            </a:r>
          </a:p>
          <a:p>
            <a:pPr marL="1543050" marR="0" lvl="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short highlights of speeches from dinners on social media but lock up the video afterwards behind the paywall and feature it the day after on the website.</a:t>
            </a:r>
          </a:p>
          <a:p>
            <a:pPr marL="1543050" marR="0" lvl="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sure about this one – should we lock up the live streams to members only?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2A484-7719-43B9-9070-D11F20C585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8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FE30-63D8-5E4D-AE1F-1A283B5CB8C1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054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8094-5CD3-634E-A802-4A245AF4F87A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FE30-63D8-5E4D-AE1F-1A283B5CB8C1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021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D5558-E59E-A547-967D-594A16119519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33D6E-9DDB-D04A-BB5D-8A0E626A64E1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7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8649-65E1-BAB9-0E19-E5E4C13A4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3B0DD-6C6F-39F1-0F7F-B889A2F1D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E8695-1FAD-1DC9-BC96-BF83BB5F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8B03BD84-A3D2-4731-9AF3-19EA1DCAB71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97C3B-A218-503F-C387-9686CA9B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6ACB4-946A-CF45-D4AF-8662D2E6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7FE2FF43-F688-4EB6-999E-83D3E5FF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4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FE30-63D8-5E4D-AE1F-1A283B5CB8C1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9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51100" y="3794913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 February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87A88-B5FA-4DB8-817F-B18DB1157796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6567524-EED2-49E8-9C74-0D7B4D9D9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1C1C92-561E-44A2-A2AC-C2AC8D28A2BE}"/>
              </a:ext>
            </a:extLst>
          </p:cNvPr>
          <p:cNvSpPr txBox="1">
            <a:spLocks/>
          </p:cNvSpPr>
          <p:nvPr/>
        </p:nvSpPr>
        <p:spPr>
          <a:xfrm>
            <a:off x="1104900" y="1050868"/>
            <a:ext cx="6934200" cy="20313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b="1" kern="0" dirty="0">
              <a:solidFill>
                <a:srgbClr val="4A4F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kern="0" dirty="0">
                <a:solidFill>
                  <a:srgbClr val="4A4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Membership Initiative</a:t>
            </a:r>
          </a:p>
        </p:txBody>
      </p:sp>
    </p:spTree>
    <p:extLst>
      <p:ext uri="{BB962C8B-B14F-4D97-AF65-F5344CB8AC3E}">
        <p14:creationId xmlns:p14="http://schemas.microsoft.com/office/powerpoint/2010/main" val="388720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765503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~41,000 Members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benefit are digital and print versions of magazines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Additional benefits in professional development resources, event discounts, and insurance discounts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PDMAP subsidizes Marine memberships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Area Reps obtain majority of new members at Recruit Depots/School of Infantry 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Majority of new officer memberships are from uniform purchases.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87A88-B5FA-4DB8-817F-B18DB1157796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6567524-EED2-49E8-9C74-0D7B4D9D9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1C1C92-561E-44A2-A2AC-C2AC8D28A2BE}"/>
              </a:ext>
            </a:extLst>
          </p:cNvPr>
          <p:cNvSpPr txBox="1">
            <a:spLocks/>
          </p:cNvSpPr>
          <p:nvPr/>
        </p:nvSpPr>
        <p:spPr>
          <a:xfrm>
            <a:off x="1479188" y="10758"/>
            <a:ext cx="6210300" cy="81075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kern="0" dirty="0">
                <a:solidFill>
                  <a:srgbClr val="4A4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Membership</a:t>
            </a:r>
          </a:p>
        </p:txBody>
      </p:sp>
    </p:spTree>
    <p:extLst>
      <p:ext uri="{BB962C8B-B14F-4D97-AF65-F5344CB8AC3E}">
        <p14:creationId xmlns:p14="http://schemas.microsoft.com/office/powerpoint/2010/main" val="225368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3229"/>
            <a:ext cx="7542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Purpose:  Redefine membership model to increase total membership numbers and revenue</a:t>
            </a: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types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Marine Corps Association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Marine Corps Association Foundation</a:t>
            </a: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Associate - Inactive, No membership payment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Premium – Active/Paid by MCAF or individual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87A88-B5FA-4DB8-817F-B18DB1157796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6567524-EED2-49E8-9C74-0D7B4D9D9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1C1C92-561E-44A2-A2AC-C2AC8D28A2BE}"/>
              </a:ext>
            </a:extLst>
          </p:cNvPr>
          <p:cNvSpPr txBox="1">
            <a:spLocks/>
          </p:cNvSpPr>
          <p:nvPr/>
        </p:nvSpPr>
        <p:spPr>
          <a:xfrm>
            <a:off x="685800" y="32273"/>
            <a:ext cx="7465918" cy="72972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kern="0" dirty="0">
                <a:solidFill>
                  <a:srgbClr val="4A4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Membership Model</a:t>
            </a:r>
          </a:p>
          <a:p>
            <a:pPr algn="ctr"/>
            <a:r>
              <a:rPr lang="en-US" sz="3600" b="1" kern="0" dirty="0">
                <a:solidFill>
                  <a:srgbClr val="4A4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2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5909" y="740664"/>
            <a:ext cx="7924800" cy="604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Initial Level of Membership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payment received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 is to move Associate members to Premium membership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 are no cost to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Insurance and other discounts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Announcements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Newsletters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Access to limited content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 contact information required to add to database – name, email address or phone number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information 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obtained from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Area Reps		Events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Donors			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lists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87A88-B5FA-4DB8-817F-B18DB1157796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6567524-EED2-49E8-9C74-0D7B4D9D9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1C1C92-561E-44A2-A2AC-C2AC8D28A2BE}"/>
              </a:ext>
            </a:extLst>
          </p:cNvPr>
          <p:cNvSpPr txBox="1">
            <a:spLocks/>
          </p:cNvSpPr>
          <p:nvPr/>
        </p:nvSpPr>
        <p:spPr>
          <a:xfrm>
            <a:off x="493618" y="0"/>
            <a:ext cx="8269382" cy="685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Associate Members</a:t>
            </a:r>
            <a:br>
              <a:rPr lang="en-US" sz="2800" u="sng" dirty="0"/>
            </a:br>
            <a:endParaRPr lang="en-US" sz="2800" b="1" u="sng" kern="0" dirty="0">
              <a:solidFill>
                <a:srgbClr val="4A4F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3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419" y="758162"/>
            <a:ext cx="8037418" cy="477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Paid members who have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activated their membership and receive all benefits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Force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All Active Duty 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ncluding assigned USN and other allied/joint assigned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Paid by MCAF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Digital Access only to magazines and resources but can upgrade to hard copy magazine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Receives full benefits and access to all resources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Veterans, retirees, Friends of th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Corps, and family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Paid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by individuals, companies, or sponsors</a:t>
            </a:r>
            <a:endParaRPr lang="en-US" sz="16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Received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or Hard Copy (subscription) of magazines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Receives full benefits and access to all resources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en-US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87A88-B5FA-4DB8-817F-B18DB1157796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6567524-EED2-49E8-9C74-0D7B4D9D9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1C1C92-561E-44A2-A2AC-C2AC8D28A2BE}"/>
              </a:ext>
            </a:extLst>
          </p:cNvPr>
          <p:cNvSpPr txBox="1">
            <a:spLocks/>
          </p:cNvSpPr>
          <p:nvPr/>
        </p:nvSpPr>
        <p:spPr>
          <a:xfrm>
            <a:off x="771162" y="1"/>
            <a:ext cx="7614225" cy="7620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>
                <a:latin typeface="Arial" panose="020B0604020202020204" pitchFamily="34" charset="0"/>
                <a:cs typeface="Arial" panose="020B0604020202020204" pitchFamily="34" charset="0"/>
              </a:rPr>
              <a:t>Premium Members</a:t>
            </a:r>
            <a:br>
              <a:rPr lang="en-US" sz="2800" u="sng" dirty="0"/>
            </a:br>
            <a:endParaRPr lang="en-US" sz="2800" b="1" u="sng" kern="0" dirty="0">
              <a:solidFill>
                <a:srgbClr val="4A4F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0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8948-559A-6057-CE7C-4E2505336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0"/>
            <a:ext cx="6562725" cy="492443"/>
          </a:xfrm>
        </p:spPr>
        <p:txBody>
          <a:bodyPr/>
          <a:lstStyle/>
          <a:p>
            <a:r>
              <a:rPr lang="en-US" sz="3200" u="sng" dirty="0"/>
              <a:t>Proposed Membership 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317E8-F7BA-F875-AF95-49BBFFEA8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751618"/>
            <a:ext cx="8473523" cy="553998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3B361D9-63F5-7AA0-2D63-546E26BF6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11" y="459274"/>
            <a:ext cx="5462778" cy="48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459"/>
      </p:ext>
    </p:extLst>
  </p:cSld>
  <p:clrMapOvr>
    <a:masterClrMapping/>
  </p:clrMapOvr>
</p:sld>
</file>

<file path=ppt/theme/theme1.xml><?xml version="1.0" encoding="utf-8"?>
<a:theme xmlns:a="http://schemas.openxmlformats.org/drawingml/2006/main" name="2022 MCA 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MCA PowerPoint Theme" id="{E0DF555E-61E4-4604-93A5-81030BF5B33F}" vid="{E58DA306-6850-480D-B959-4EDA00879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8197</TotalTime>
  <Words>836</Words>
  <Application>Microsoft Office PowerPoint</Application>
  <PresentationFormat>On-screen Show (4:3)</PresentationFormat>
  <Paragraphs>113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-webkit-standard</vt:lpstr>
      <vt:lpstr>2022 MCA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Membership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OBrien</dc:creator>
  <cp:lastModifiedBy>Mary Reinwald</cp:lastModifiedBy>
  <cp:revision>36</cp:revision>
  <cp:lastPrinted>2022-01-24T20:19:56Z</cp:lastPrinted>
  <dcterms:created xsi:type="dcterms:W3CDTF">2021-02-05T19:07:45Z</dcterms:created>
  <dcterms:modified xsi:type="dcterms:W3CDTF">2023-02-03T18:18:54Z</dcterms:modified>
</cp:coreProperties>
</file>